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97" r:id="rId3"/>
    <p:sldId id="363" r:id="rId4"/>
    <p:sldId id="294" r:id="rId5"/>
    <p:sldId id="366" r:id="rId6"/>
    <p:sldId id="495" r:id="rId7"/>
    <p:sldId id="370" r:id="rId8"/>
    <p:sldId id="490" r:id="rId9"/>
    <p:sldId id="491" r:id="rId10"/>
    <p:sldId id="498" r:id="rId11"/>
    <p:sldId id="496" r:id="rId12"/>
    <p:sldId id="497" r:id="rId13"/>
    <p:sldId id="499" r:id="rId14"/>
    <p:sldId id="500" r:id="rId15"/>
    <p:sldId id="501" r:id="rId16"/>
    <p:sldId id="489" r:id="rId17"/>
    <p:sldId id="502" r:id="rId18"/>
    <p:sldId id="504" r:id="rId19"/>
    <p:sldId id="507" r:id="rId20"/>
    <p:sldId id="505" r:id="rId21"/>
    <p:sldId id="506" r:id="rId22"/>
    <p:sldId id="508" r:id="rId23"/>
    <p:sldId id="27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000000"/>
    <a:srgbClr val="6E586B"/>
    <a:srgbClr val="604A7B"/>
    <a:srgbClr val="7030A0"/>
    <a:srgbClr val="FF9900"/>
    <a:srgbClr val="0066CC"/>
    <a:srgbClr val="DCE6F2"/>
    <a:srgbClr val="C3D69B"/>
    <a:srgbClr val="558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77" autoAdjust="0"/>
    <p:restoredTop sz="94660"/>
  </p:normalViewPr>
  <p:slideViewPr>
    <p:cSldViewPr>
      <p:cViewPr>
        <p:scale>
          <a:sx n="84" d="100"/>
          <a:sy n="84" d="100"/>
        </p:scale>
        <p:origin x="-1638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7703C-1E2A-4085-88A4-AB534906F19A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B98CE-75FE-42E2-A60E-7DDCFABD20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81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08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04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900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74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312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838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94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332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258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914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73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85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092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711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999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16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58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792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125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81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B98CE-75FE-42E2-A60E-7DDCFABD20C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6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A89F0-2AAC-44FD-AD73-37388F7C116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4111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rgbClr val="3366C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698" y="609600"/>
            <a:ext cx="8502501" cy="5516563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FB2A22-4391-4679-ACC8-837693074BC7}" type="datetimeFigureOut">
              <a:rPr lang="en-US" smtClean="0"/>
              <a:pPr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116A126-4B06-4F2F-B244-00902C502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ChangeArrowheads="1"/>
          </p:cNvSpPr>
          <p:nvPr/>
        </p:nvSpPr>
        <p:spPr bwMode="auto">
          <a:xfrm flipV="1">
            <a:off x="304800" y="533400"/>
            <a:ext cx="8534400" cy="18288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" name="Picture 11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4800" y="6286500"/>
            <a:ext cx="5889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14400" y="62865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 flipV="1">
            <a:off x="304800" y="6230112"/>
            <a:ext cx="8534400" cy="18288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1447800" y="6288613"/>
            <a:ext cx="7315200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9144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pitchFamily="34" charset="0"/>
              </a:rPr>
              <a:t>C. Guerrero,</a:t>
            </a:r>
            <a:r>
              <a:rPr lang="en-US" sz="1400" b="0" i="1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1400" b="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pitchFamily="34" charset="0"/>
              </a:rPr>
              <a:t>“Physics at the new CERN neutron beam line</a:t>
            </a:r>
            <a:r>
              <a:rPr lang="es-ES" sz="1400" b="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cs typeface="Arial" pitchFamily="34" charset="0"/>
              </a:rPr>
              <a:t>”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Final ERINDA User Meeting and Scientific Workshop, October 1-3, 2013 (Geneva, Switzerland)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://www.cern.ch/nTOF" TargetMode="External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frm=1&amp;source=images&amp;cd=&amp;cad=rja&amp;docid=t7Zrrs59VutFjM&amp;tbnid=ub08hVwAyqcSnM:&amp;ved=0CAUQjRw&amp;url=http://www.idi.mineco.gob.es/portal/site/MICINN/menuitem.8ce192e94ba842bea3bc811001432ea0/?vgnextoid=2551ce2335c33210VgnVCM1000001d04140aRCRD&amp;ei=e1txUZ-uOMavPN-sgIAL&amp;bvm=bv.45373924,d.ZWU&amp;psig=AFQjCNFskPxoqq9cH7A-WNCnhnC_lqlE1w&amp;ust=1366469827282748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7088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en-US" b="1" dirty="0"/>
              <a:t>An outlook on "Physics at the new CERN neutron beam line"</a:t>
            </a:r>
            <a:endParaRPr lang="en-US" b="1" dirty="0" smtClean="0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"/>
            <a:ext cx="114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152400"/>
            <a:ext cx="114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286000" y="572869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CC"/>
                </a:solidFill>
              </a:rPr>
              <a:t> </a:t>
            </a:r>
            <a:r>
              <a:rPr lang="en-US" i="1" dirty="0" smtClean="0"/>
              <a:t>The n_TOF Collaboration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66CC"/>
                </a:solidFill>
                <a:hlinkClick r:id="rId5"/>
              </a:rPr>
              <a:t>www.cern.ch/nTOF</a:t>
            </a:r>
            <a:endParaRPr lang="en-US" b="1" dirty="0" smtClean="0">
              <a:solidFill>
                <a:srgbClr val="0066CC"/>
              </a:solidFill>
            </a:endParaRPr>
          </a:p>
          <a:p>
            <a:endParaRPr lang="en-US" dirty="0"/>
          </a:p>
        </p:txBody>
      </p:sp>
      <p:sp>
        <p:nvSpPr>
          <p:cNvPr id="12" name="Text Box 36"/>
          <p:cNvSpPr txBox="1">
            <a:spLocks noChangeArrowheads="1"/>
          </p:cNvSpPr>
          <p:nvPr/>
        </p:nvSpPr>
        <p:spPr bwMode="auto">
          <a:xfrm>
            <a:off x="76200" y="3200400"/>
            <a:ext cx="90678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/>
            <a:r>
              <a:rPr lang="en-US" sz="3400" b="1" dirty="0" smtClean="0"/>
              <a:t>Physics </a:t>
            </a:r>
            <a:r>
              <a:rPr lang="en-US" sz="3400" b="1" dirty="0"/>
              <a:t>at the new CERN neutron beam </a:t>
            </a:r>
            <a:r>
              <a:rPr lang="en-US" sz="3400" b="1" dirty="0" smtClean="0"/>
              <a:t>line</a:t>
            </a:r>
            <a:endParaRPr lang="en-GB" sz="3400" b="1" dirty="0" smtClean="0"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" y="3810000"/>
            <a:ext cx="88392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_tradnl" sz="1600" b="1" dirty="0" smtClean="0"/>
              <a:t>Carlos GUERRERO </a:t>
            </a:r>
            <a:r>
              <a:rPr lang="es-ES_tradnl" sz="1600" b="1" dirty="0" err="1" smtClean="0"/>
              <a:t>on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behalf</a:t>
            </a:r>
            <a:r>
              <a:rPr lang="es-ES_tradnl" sz="1600" b="1" dirty="0" smtClean="0"/>
              <a:t> of </a:t>
            </a:r>
            <a:r>
              <a:rPr lang="es-ES_tradnl" sz="1600" b="1" i="1" dirty="0" err="1" smtClean="0"/>
              <a:t>The</a:t>
            </a:r>
            <a:r>
              <a:rPr lang="es-ES_tradnl" sz="1600" b="1" i="1" dirty="0" smtClean="0"/>
              <a:t> </a:t>
            </a:r>
            <a:r>
              <a:rPr lang="es-ES_tradnl" sz="1600" b="1" i="1" dirty="0" err="1" smtClean="0"/>
              <a:t>n_TOF</a:t>
            </a:r>
            <a:r>
              <a:rPr lang="es-ES_tradnl" sz="1600" b="1" i="1" dirty="0" smtClean="0"/>
              <a:t> </a:t>
            </a:r>
            <a:r>
              <a:rPr lang="es-ES_tradnl" sz="1600" b="1" i="1" dirty="0" err="1" smtClean="0"/>
              <a:t>Collaboration</a:t>
            </a:r>
            <a:r>
              <a:rPr lang="es-ES_tradnl" sz="1600" b="1" i="1" dirty="0" smtClean="0"/>
              <a:t> </a:t>
            </a:r>
          </a:p>
          <a:p>
            <a:pPr algn="ctr">
              <a:spcBef>
                <a:spcPts val="600"/>
              </a:spcBef>
            </a:pPr>
            <a:r>
              <a:rPr lang="es-ES_tradnl" sz="1600" b="1" i="1" dirty="0" smtClean="0"/>
              <a:t>CERN</a:t>
            </a:r>
            <a:r>
              <a:rPr lang="es-ES_tradnl" sz="1600" b="1" i="1" dirty="0"/>
              <a:t>, Geneva (</a:t>
            </a:r>
            <a:r>
              <a:rPr lang="es-ES_tradnl" sz="1600" b="1" i="1" dirty="0" err="1"/>
              <a:t>Switzerland</a:t>
            </a:r>
            <a:r>
              <a:rPr lang="es-ES_tradnl" sz="1600" b="1" i="1" dirty="0" smtClean="0"/>
              <a:t>)</a:t>
            </a:r>
          </a:p>
          <a:p>
            <a:pPr algn="ctr">
              <a:spcBef>
                <a:spcPts val="600"/>
              </a:spcBef>
            </a:pPr>
            <a:endParaRPr lang="en-US" sz="1600" b="1" i="1" dirty="0"/>
          </a:p>
          <a:p>
            <a:pPr algn="ctr">
              <a:spcBef>
                <a:spcPts val="600"/>
              </a:spcBef>
            </a:pPr>
            <a:endParaRPr lang="en-US" sz="1600" b="1" i="1" dirty="0" smtClean="0"/>
          </a:p>
          <a:p>
            <a:pPr algn="ctr">
              <a:spcBef>
                <a:spcPts val="600"/>
              </a:spcBef>
            </a:pPr>
            <a:endParaRPr lang="en-US" sz="1600" b="1" i="1" dirty="0"/>
          </a:p>
          <a:p>
            <a:pPr algn="ctr">
              <a:spcBef>
                <a:spcPts val="600"/>
              </a:spcBef>
            </a:pPr>
            <a:endParaRPr lang="en-US" sz="1600" b="1" i="1" dirty="0" smtClean="0"/>
          </a:p>
          <a:p>
            <a:pPr algn="ctr">
              <a:spcBef>
                <a:spcPts val="600"/>
              </a:spcBef>
            </a:pPr>
            <a:endParaRPr lang="en-US" sz="1600" b="1" i="1" dirty="0"/>
          </a:p>
          <a:p>
            <a:pPr algn="ctr">
              <a:spcBef>
                <a:spcPts val="600"/>
              </a:spcBef>
            </a:pPr>
            <a:endParaRPr lang="es-ES_tradnl" sz="1600" b="1" i="1" dirty="0"/>
          </a:p>
          <a:p>
            <a:pPr algn="ctr">
              <a:spcBef>
                <a:spcPts val="600"/>
              </a:spcBef>
            </a:pPr>
            <a:r>
              <a:rPr lang="en-US" sz="1600" i="1" dirty="0" smtClean="0"/>
              <a:t>With figures from: E. Chiaveri, V. Vlachoudis, </a:t>
            </a:r>
            <a:r>
              <a:rPr lang="en-US" sz="1600" i="1" dirty="0" smtClean="0"/>
              <a:t>S. </a:t>
            </a:r>
            <a:r>
              <a:rPr lang="en-US" sz="1600" i="1" dirty="0" err="1" smtClean="0"/>
              <a:t>Girod</a:t>
            </a:r>
            <a:r>
              <a:rPr lang="en-US" sz="1600" i="1" dirty="0" smtClean="0"/>
              <a:t>, S</a:t>
            </a:r>
            <a:r>
              <a:rPr lang="en-US" sz="1600" i="1" dirty="0" smtClean="0"/>
              <a:t>. Barros, C. Lederer, C. Weiss, G. Smith, S. Pomp, …</a:t>
            </a:r>
            <a:endParaRPr lang="es-ES_tradnl" sz="1600" i="1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926271" y="5257800"/>
            <a:ext cx="7566558" cy="996607"/>
            <a:chOff x="679862" y="1676400"/>
            <a:chExt cx="7566558" cy="996607"/>
          </a:xfrm>
        </p:grpSpPr>
        <p:pic>
          <p:nvPicPr>
            <p:cNvPr id="17" name="Picture 13" descr="detstack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85878" y="1676400"/>
              <a:ext cx="1398867" cy="996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 descr="IMG_219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436817" y="1690672"/>
              <a:ext cx="1594075" cy="977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Immagine 20" descr="DSCN1293.jpe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107238" y="1689969"/>
              <a:ext cx="1569960" cy="978480"/>
            </a:xfrm>
            <a:prstGeom prst="rect">
              <a:avLst/>
            </a:prstGeom>
            <a:scene3d>
              <a:camera prst="orthographicFront">
                <a:rot lat="0" lon="10800000" rev="0"/>
              </a:camera>
              <a:lightRig rig="threePt" dir="t"/>
            </a:scene3d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9862" y="1692817"/>
              <a:ext cx="1260490" cy="971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3" descr="D:\Profiles\cguerrer\AppData\Local\Microsoft\Windows\Temporary Internet Files\Content.Outlook\552PJUB8\DM-DStandard2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3748" y="1676400"/>
              <a:ext cx="1472672" cy="978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600" y="1282595"/>
            <a:ext cx="3272400" cy="153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results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5105400" cy="5516563"/>
          </a:xfrm>
        </p:spPr>
        <p:txBody>
          <a:bodyPr/>
          <a:lstStyle/>
          <a:p>
            <a:pPr marL="285750" indent="-285750">
              <a:buFontTx/>
              <a:buChar char="-"/>
            </a:pPr>
            <a:endParaRPr lang="es-ES_tradnl" sz="1600" dirty="0" smtClean="0"/>
          </a:p>
          <a:p>
            <a:r>
              <a:rPr lang="es-ES_tradnl" sz="1600" dirty="0" smtClean="0"/>
              <a:t>C</a:t>
            </a:r>
            <a:r>
              <a:rPr lang="es-ES_tradnl" sz="1600" dirty="0"/>
              <a:t>. Lederer et al., "</a:t>
            </a:r>
            <a:r>
              <a:rPr lang="es-ES_tradnl" sz="1600" b="1" dirty="0" err="1"/>
              <a:t>Neutron</a:t>
            </a:r>
            <a:r>
              <a:rPr lang="es-ES_tradnl" sz="1600" b="1" dirty="0"/>
              <a:t> capture </a:t>
            </a:r>
            <a:r>
              <a:rPr lang="es-ES_tradnl" sz="1600" b="1" dirty="0" err="1"/>
              <a:t>cross</a:t>
            </a:r>
            <a:r>
              <a:rPr lang="es-ES_tradnl" sz="1600" b="1" dirty="0"/>
              <a:t> </a:t>
            </a:r>
            <a:r>
              <a:rPr lang="es-ES_tradnl" sz="1600" b="1" dirty="0" err="1"/>
              <a:t>section</a:t>
            </a:r>
            <a:r>
              <a:rPr lang="es-ES_tradnl" sz="1600" b="1" dirty="0"/>
              <a:t> of </a:t>
            </a:r>
            <a:r>
              <a:rPr lang="es-ES_tradnl" sz="1600" b="1" dirty="0" err="1"/>
              <a:t>unstable</a:t>
            </a:r>
            <a:r>
              <a:rPr lang="es-ES_tradnl" sz="1600" b="1" dirty="0"/>
              <a:t> </a:t>
            </a:r>
            <a:r>
              <a:rPr lang="es-ES_tradnl" sz="1600" b="1" baseline="30000" dirty="0"/>
              <a:t>63</a:t>
            </a:r>
            <a:r>
              <a:rPr lang="es-ES_tradnl" sz="1600" b="1" dirty="0"/>
              <a:t>Ni: </a:t>
            </a:r>
            <a:r>
              <a:rPr lang="es-ES_tradnl" sz="1600" b="1" dirty="0" err="1"/>
              <a:t>implications</a:t>
            </a:r>
            <a:r>
              <a:rPr lang="es-ES_tradnl" sz="1600" b="1" dirty="0"/>
              <a:t> </a:t>
            </a:r>
            <a:r>
              <a:rPr lang="es-ES_tradnl" sz="1600" b="1" dirty="0" err="1"/>
              <a:t>for</a:t>
            </a:r>
            <a:r>
              <a:rPr lang="es-ES_tradnl" sz="1600" b="1" dirty="0"/>
              <a:t> </a:t>
            </a:r>
            <a:r>
              <a:rPr lang="es-ES_tradnl" sz="1600" b="1" dirty="0" err="1"/>
              <a:t>stellar</a:t>
            </a:r>
            <a:r>
              <a:rPr lang="es-ES_tradnl" sz="1600" b="1" dirty="0"/>
              <a:t> </a:t>
            </a:r>
            <a:r>
              <a:rPr lang="es-ES_tradnl" sz="1600" b="1" dirty="0" err="1"/>
              <a:t>nucleosynthesis</a:t>
            </a:r>
            <a:r>
              <a:rPr lang="es-ES_tradnl" sz="1600" dirty="0"/>
              <a:t>", </a:t>
            </a:r>
            <a:r>
              <a:rPr lang="es-ES_tradnl" sz="1600" dirty="0" err="1"/>
              <a:t>Phys</a:t>
            </a:r>
            <a:r>
              <a:rPr lang="es-ES_tradnl" sz="1600" dirty="0"/>
              <a:t>. </a:t>
            </a:r>
            <a:r>
              <a:rPr lang="es-ES_tradnl" sz="1600" dirty="0" smtClean="0"/>
              <a:t>Rev</a:t>
            </a:r>
            <a:r>
              <a:rPr lang="es-ES_tradnl" sz="1600" dirty="0"/>
              <a:t>. </a:t>
            </a:r>
            <a:r>
              <a:rPr lang="es-ES_tradnl" sz="1600" dirty="0" err="1"/>
              <a:t>Lett</a:t>
            </a:r>
            <a:r>
              <a:rPr lang="es-ES_tradnl" sz="1600" dirty="0"/>
              <a:t>. 110 (2013) </a:t>
            </a:r>
            <a:r>
              <a:rPr lang="es-ES_tradnl" sz="1600" dirty="0" smtClean="0"/>
              <a:t>022501</a:t>
            </a:r>
            <a:r>
              <a:rPr lang="en-US" sz="1600" dirty="0" smtClean="0"/>
              <a:t>         </a:t>
            </a:r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r>
              <a:rPr lang="en-US" sz="1600" dirty="0" smtClean="0"/>
              <a:t>                                                                                                                                                                                                        </a:t>
            </a:r>
            <a:endParaRPr lang="en-US" sz="1600" dirty="0"/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r>
              <a:rPr lang="en-US" sz="1600" dirty="0" smtClean="0"/>
              <a:t>C</a:t>
            </a:r>
            <a:r>
              <a:rPr lang="en-US" sz="1600" dirty="0"/>
              <a:t>. </a:t>
            </a:r>
            <a:r>
              <a:rPr lang="en-US" sz="1600" dirty="0" smtClean="0"/>
              <a:t>Weiss et al., "</a:t>
            </a:r>
            <a:r>
              <a:rPr lang="en-US" sz="1600" b="1" dirty="0"/>
              <a:t>A new CVD diamond mosaic-detector for (</a:t>
            </a:r>
            <a:r>
              <a:rPr lang="en-US" sz="1600" b="1" dirty="0" err="1" smtClean="0"/>
              <a:t>n,</a:t>
            </a:r>
            <a:r>
              <a:rPr lang="en-US" sz="1600" b="1" dirty="0" err="1" smtClean="0">
                <a:latin typeface="Symbol" panose="05050102010706020507" pitchFamily="18" charset="2"/>
              </a:rPr>
              <a:t>a</a:t>
            </a:r>
            <a:r>
              <a:rPr lang="en-US" sz="1600" b="1" dirty="0" smtClean="0"/>
              <a:t>) </a:t>
            </a:r>
            <a:r>
              <a:rPr lang="en-US" sz="1600" b="1" dirty="0"/>
              <a:t>cross-section measurements at the </a:t>
            </a:r>
            <a:r>
              <a:rPr lang="en-US" sz="1600" b="1" dirty="0" err="1"/>
              <a:t>n_TOF</a:t>
            </a:r>
            <a:r>
              <a:rPr lang="en-US" sz="1600" b="1" dirty="0"/>
              <a:t> experiment at CERN</a:t>
            </a:r>
            <a:r>
              <a:rPr lang="en-US" sz="1600" dirty="0"/>
              <a:t>", </a:t>
            </a:r>
            <a:r>
              <a:rPr lang="en-US" sz="1600" dirty="0" err="1"/>
              <a:t>Nucl</a:t>
            </a:r>
            <a:r>
              <a:rPr lang="en-US" sz="1600" dirty="0"/>
              <a:t>. </a:t>
            </a:r>
            <a:r>
              <a:rPr lang="en-US" sz="1600" dirty="0" err="1"/>
              <a:t>Instrum</a:t>
            </a:r>
            <a:r>
              <a:rPr lang="en-US" sz="1600" dirty="0"/>
              <a:t>. and Meth. A (In Press</a:t>
            </a:r>
            <a:r>
              <a:rPr lang="en-US" sz="1600" dirty="0" smtClean="0"/>
              <a:t>)</a:t>
            </a:r>
          </a:p>
          <a:p>
            <a:pPr marL="285750" indent="-285750">
              <a:buFontTx/>
              <a:buChar char="-"/>
            </a:pPr>
            <a:endParaRPr lang="en-US" sz="1600" dirty="0" smtClean="0"/>
          </a:p>
          <a:p>
            <a:pPr marL="285750" indent="-285750">
              <a:buFontTx/>
              <a:buChar char="-"/>
            </a:pPr>
            <a:endParaRPr lang="en-US" sz="1600" dirty="0"/>
          </a:p>
          <a:p>
            <a:r>
              <a:rPr lang="en-US" sz="1600" dirty="0" smtClean="0"/>
              <a:t>C</a:t>
            </a:r>
            <a:r>
              <a:rPr lang="en-US" sz="1600" dirty="0"/>
              <a:t>. Guerrero et al., “</a:t>
            </a:r>
            <a:r>
              <a:rPr lang="en-US" sz="1600" b="1" dirty="0"/>
              <a:t>Simultaneous measurement of neutron-induced capture and fission reactions at CERN</a:t>
            </a:r>
            <a:r>
              <a:rPr lang="en-US" sz="1600" dirty="0"/>
              <a:t>”,  Eur. Phys. J. A (2012) 48:29</a:t>
            </a:r>
            <a:endParaRPr lang="es-ES_tradnl" sz="16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2"/>
          <a:stretch/>
        </p:blipFill>
        <p:spPr bwMode="auto">
          <a:xfrm>
            <a:off x="5404766" y="550652"/>
            <a:ext cx="2674938" cy="188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14" y="4079234"/>
            <a:ext cx="3021386" cy="2129197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228600" y="2369392"/>
            <a:ext cx="8001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28600" y="4107608"/>
            <a:ext cx="8001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 descr="D:\Profiles\cguerrer\AppData\Local\Microsoft\Windows\Temporary Internet Files\Content.Outlook\552PJUB8\DM-DStandard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1" t="19027" r="21333" b="27359"/>
          <a:stretch/>
        </p:blipFill>
        <p:spPr bwMode="auto">
          <a:xfrm>
            <a:off x="5562600" y="2434086"/>
            <a:ext cx="2722405" cy="164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57200" y="5497689"/>
            <a:ext cx="471896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3366CC"/>
                </a:solidFill>
              </a:rPr>
              <a:t>See more on E. Mendoza and A. Tsinganis talks!</a:t>
            </a:r>
            <a:endParaRPr lang="es-ES_tradnl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5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8194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3366CC"/>
                </a:solidFill>
              </a:rPr>
              <a:t>The future </a:t>
            </a:r>
            <a:r>
              <a:rPr lang="en-US" sz="4000" dirty="0" err="1" smtClean="0">
                <a:solidFill>
                  <a:srgbClr val="3366CC"/>
                </a:solidFill>
              </a:rPr>
              <a:t>n_TOF</a:t>
            </a:r>
            <a:r>
              <a:rPr lang="en-US" sz="4000" dirty="0" smtClean="0">
                <a:solidFill>
                  <a:srgbClr val="3366CC"/>
                </a:solidFill>
              </a:rPr>
              <a:t> EAR2  @20 m</a:t>
            </a:r>
            <a:endParaRPr lang="es-ES_tradnl" sz="4000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18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590815"/>
            <a:ext cx="4352670" cy="560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Line Callout 2 33"/>
          <p:cNvSpPr/>
          <p:nvPr/>
        </p:nvSpPr>
        <p:spPr>
          <a:xfrm>
            <a:off x="6979661" y="743638"/>
            <a:ext cx="1800200" cy="360040"/>
          </a:xfrm>
          <a:prstGeom prst="borderCallout2">
            <a:avLst>
              <a:gd name="adj1" fmla="val 48675"/>
              <a:gd name="adj2" fmla="val 95"/>
              <a:gd name="adj3" fmla="val 50171"/>
              <a:gd name="adj4" fmla="val -32076"/>
              <a:gd name="adj5" fmla="val 55149"/>
              <a:gd name="adj6" fmla="val -141206"/>
            </a:avLst>
          </a:prstGeom>
          <a:solidFill>
            <a:schemeClr val="bg1"/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Beam Dump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5" name="Line Callout 2 34"/>
          <p:cNvSpPr/>
          <p:nvPr/>
        </p:nvSpPr>
        <p:spPr>
          <a:xfrm>
            <a:off x="6979661" y="1217209"/>
            <a:ext cx="1800200" cy="360040"/>
          </a:xfrm>
          <a:prstGeom prst="borderCallout2">
            <a:avLst>
              <a:gd name="adj1" fmla="val 48675"/>
              <a:gd name="adj2" fmla="val 95"/>
              <a:gd name="adj3" fmla="val 50171"/>
              <a:gd name="adj4" fmla="val -32076"/>
              <a:gd name="adj5" fmla="val 119629"/>
              <a:gd name="adj6" fmla="val -124581"/>
            </a:avLst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EAR-2 Exp. Hall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6" name="Line Callout 2 35"/>
          <p:cNvSpPr/>
          <p:nvPr/>
        </p:nvSpPr>
        <p:spPr>
          <a:xfrm>
            <a:off x="6979661" y="2463446"/>
            <a:ext cx="1800200" cy="360040"/>
          </a:xfrm>
          <a:prstGeom prst="borderCallout2">
            <a:avLst>
              <a:gd name="adj1" fmla="val 48675"/>
              <a:gd name="adj2" fmla="val 95"/>
              <a:gd name="adj3" fmla="val 50171"/>
              <a:gd name="adj4" fmla="val -32076"/>
              <a:gd name="adj5" fmla="val 46167"/>
              <a:gd name="adj6" fmla="val -140412"/>
            </a:avLst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Collimator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7" name="Line Callout 2 36"/>
          <p:cNvSpPr/>
          <p:nvPr/>
        </p:nvSpPr>
        <p:spPr>
          <a:xfrm>
            <a:off x="6961325" y="3633483"/>
            <a:ext cx="1800200" cy="329183"/>
          </a:xfrm>
          <a:prstGeom prst="borderCallout2">
            <a:avLst>
              <a:gd name="adj1" fmla="val 48675"/>
              <a:gd name="adj2" fmla="val 95"/>
              <a:gd name="adj3" fmla="val 50171"/>
              <a:gd name="adj4" fmla="val -32076"/>
              <a:gd name="adj5" fmla="val 51348"/>
              <a:gd name="adj6" fmla="val -138088"/>
            </a:avLst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Magnet</a:t>
            </a:r>
          </a:p>
        </p:txBody>
      </p:sp>
      <p:sp>
        <p:nvSpPr>
          <p:cNvPr id="38" name="Line Callout 2 37"/>
          <p:cNvSpPr/>
          <p:nvPr/>
        </p:nvSpPr>
        <p:spPr>
          <a:xfrm>
            <a:off x="6979661" y="4889617"/>
            <a:ext cx="1800200" cy="360040"/>
          </a:xfrm>
          <a:prstGeom prst="borderCallout2">
            <a:avLst>
              <a:gd name="adj1" fmla="val 48675"/>
              <a:gd name="adj2" fmla="val 95"/>
              <a:gd name="adj3" fmla="val 50171"/>
              <a:gd name="adj4" fmla="val -32076"/>
              <a:gd name="adj5" fmla="val 40263"/>
              <a:gd name="adj6" fmla="val -140526"/>
            </a:avLst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Pit shielding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9" name="Line Callout 2 38"/>
          <p:cNvSpPr/>
          <p:nvPr/>
        </p:nvSpPr>
        <p:spPr>
          <a:xfrm>
            <a:off x="6970850" y="5681705"/>
            <a:ext cx="1800200" cy="360040"/>
          </a:xfrm>
          <a:prstGeom prst="borderCallout2">
            <a:avLst>
              <a:gd name="adj1" fmla="val 48675"/>
              <a:gd name="adj2" fmla="val 95"/>
              <a:gd name="adj3" fmla="val 50171"/>
              <a:gd name="adj4" fmla="val -32076"/>
              <a:gd name="adj5" fmla="val -21198"/>
              <a:gd name="adj6" fmla="val -139337"/>
            </a:avLst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Target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37245" y="2742285"/>
            <a:ext cx="6131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New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391123" y="4764017"/>
            <a:ext cx="8970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Existing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83365" y="653835"/>
            <a:ext cx="4056303" cy="3308831"/>
          </a:xfrm>
          <a:prstGeom prst="rect">
            <a:avLst/>
          </a:prstGeom>
          <a:noFill/>
          <a:ln w="349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283365" y="4055896"/>
            <a:ext cx="4056303" cy="2126118"/>
          </a:xfrm>
          <a:prstGeom prst="rect">
            <a:avLst/>
          </a:prstGeom>
          <a:noFill/>
          <a:ln w="34925">
            <a:solidFill>
              <a:srgbClr val="3366CC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146031" y="4471533"/>
            <a:ext cx="431031" cy="1000606"/>
          </a:xfrm>
          <a:prstGeom prst="rect">
            <a:avLst/>
          </a:prstGeom>
          <a:noFill/>
          <a:ln w="349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US" sz="2400" b="1" dirty="0" smtClean="0">
                <a:solidFill>
                  <a:srgbClr val="0066CC"/>
                </a:solidFill>
                <a:latin typeface="+mj-lt"/>
              </a:rPr>
              <a:t>The future: n_TOF vertical flight path at 20 m</a:t>
            </a:r>
            <a:endParaRPr lang="en-GB" sz="2400" b="1" dirty="0">
              <a:solidFill>
                <a:srgbClr val="0066CC"/>
              </a:solidFill>
              <a:latin typeface="+mj-lt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676400" y="2133600"/>
            <a:ext cx="0" cy="3548105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 rot="16200000">
            <a:off x="-324251" y="3261554"/>
            <a:ext cx="3631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20 meters flight path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260902" y="5681705"/>
            <a:ext cx="3100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242756" y="2156635"/>
            <a:ext cx="3100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24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8004243" cy="425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US" sz="2400" b="1" dirty="0" smtClean="0">
                <a:solidFill>
                  <a:srgbClr val="0066CC"/>
                </a:solidFill>
                <a:latin typeface="+mj-lt"/>
              </a:rPr>
              <a:t>The future: n_TOF vertical flight path at 20 m</a:t>
            </a:r>
            <a:endParaRPr lang="en-GB" sz="2400" b="1" dirty="0">
              <a:solidFill>
                <a:srgbClr val="0066CC"/>
              </a:solidFill>
              <a:latin typeface="+mj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01" y="1066800"/>
            <a:ext cx="8023999" cy="4742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51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3962400" cy="53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050" y="838201"/>
            <a:ext cx="4252923" cy="251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050" y="3556789"/>
            <a:ext cx="4264667" cy="2615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34562" y="926068"/>
            <a:ext cx="2754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Neutrons (200 eV – 20 keV)</a:t>
            </a:r>
            <a:endParaRPr lang="es-ES_tradnl" dirty="0"/>
          </a:p>
        </p:txBody>
      </p:sp>
      <p:sp>
        <p:nvSpPr>
          <p:cNvPr id="4" name="Rectangle 3"/>
          <p:cNvSpPr/>
          <p:nvPr/>
        </p:nvSpPr>
        <p:spPr>
          <a:xfrm>
            <a:off x="6409945" y="3657600"/>
            <a:ext cx="2439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Photons (10 us - 100 us)</a:t>
            </a:r>
            <a:endParaRPr lang="es-ES_tradnl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715000" y="900262"/>
            <a:ext cx="0" cy="1800605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715000" y="3657600"/>
            <a:ext cx="0" cy="1447800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67400" y="1676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CC"/>
                </a:solidFill>
              </a:rPr>
              <a:t>5 orders of magnitude</a:t>
            </a:r>
            <a:endParaRPr lang="es-ES_tradnl" dirty="0">
              <a:solidFill>
                <a:srgbClr val="3366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7400" y="427886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66CC"/>
                </a:solidFill>
              </a:rPr>
              <a:t>4</a:t>
            </a:r>
            <a:r>
              <a:rPr lang="en-US" dirty="0" smtClean="0">
                <a:solidFill>
                  <a:srgbClr val="3366CC"/>
                </a:solidFill>
              </a:rPr>
              <a:t> orders of magnitude</a:t>
            </a:r>
            <a:endParaRPr lang="es-ES_tradnl" dirty="0">
              <a:solidFill>
                <a:srgbClr val="3366CC"/>
              </a:solidFill>
            </a:endParaRPr>
          </a:p>
        </p:txBody>
      </p:sp>
      <p:sp>
        <p:nvSpPr>
          <p:cNvPr id="17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US" sz="2400" b="1" dirty="0" smtClean="0">
                <a:solidFill>
                  <a:srgbClr val="0066CC"/>
                </a:solidFill>
                <a:latin typeface="+mj-lt"/>
              </a:rPr>
              <a:t>Detailed FLUKA simulation for the design of collimators and dump</a:t>
            </a:r>
            <a:endParaRPr lang="en-GB" sz="2400" b="1" dirty="0">
              <a:solidFill>
                <a:srgbClr val="0066C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654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Construction of 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n_TOF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 EAR-2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24" y="661416"/>
            <a:ext cx="7388352" cy="5535168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335410" y="2285626"/>
            <a:ext cx="2703190" cy="956237"/>
            <a:chOff x="927989" y="188640"/>
            <a:chExt cx="2439219" cy="864096"/>
          </a:xfrm>
        </p:grpSpPr>
        <p:sp>
          <p:nvSpPr>
            <p:cNvPr id="18" name="Cube 17"/>
            <p:cNvSpPr/>
            <p:nvPr/>
          </p:nvSpPr>
          <p:spPr>
            <a:xfrm>
              <a:off x="1522159" y="332656"/>
              <a:ext cx="1008112" cy="720080"/>
            </a:xfrm>
            <a:prstGeom prst="cube">
              <a:avLst/>
            </a:prstGeom>
            <a:solidFill>
              <a:srgbClr val="FFFF00">
                <a:alpha val="40000"/>
              </a:srgb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2359096" y="188640"/>
              <a:ext cx="1008112" cy="864096"/>
              <a:chOff x="3708962" y="2420888"/>
              <a:chExt cx="1008112" cy="864096"/>
            </a:xfrm>
          </p:grpSpPr>
          <p:sp>
            <p:nvSpPr>
              <p:cNvPr id="23" name="Cube 22"/>
              <p:cNvSpPr/>
              <p:nvPr/>
            </p:nvSpPr>
            <p:spPr>
              <a:xfrm>
                <a:off x="3708962" y="2564904"/>
                <a:ext cx="1008112" cy="720080"/>
              </a:xfrm>
              <a:prstGeom prst="cube">
                <a:avLst/>
              </a:prstGeom>
              <a:solidFill>
                <a:srgbClr val="FFFF00">
                  <a:alpha val="40000"/>
                </a:srgb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Cube 23"/>
              <p:cNvSpPr/>
              <p:nvPr/>
            </p:nvSpPr>
            <p:spPr>
              <a:xfrm>
                <a:off x="4168096" y="2420888"/>
                <a:ext cx="310188" cy="288032"/>
              </a:xfrm>
              <a:prstGeom prst="cube">
                <a:avLst/>
              </a:prstGeom>
              <a:solidFill>
                <a:srgbClr val="FFFF00">
                  <a:alpha val="40000"/>
                </a:srgb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927989" y="548680"/>
              <a:ext cx="720080" cy="504056"/>
              <a:chOff x="2277855" y="2780928"/>
              <a:chExt cx="720080" cy="504056"/>
            </a:xfrm>
          </p:grpSpPr>
          <p:sp>
            <p:nvSpPr>
              <p:cNvPr id="21" name="Cube 20"/>
              <p:cNvSpPr/>
              <p:nvPr/>
            </p:nvSpPr>
            <p:spPr>
              <a:xfrm>
                <a:off x="2277855" y="2780928"/>
                <a:ext cx="720080" cy="504056"/>
              </a:xfrm>
              <a:prstGeom prst="cube">
                <a:avLst/>
              </a:prstGeom>
              <a:solidFill>
                <a:srgbClr val="FFFF00">
                  <a:alpha val="40000"/>
                </a:srgb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Cube 21"/>
              <p:cNvSpPr/>
              <p:nvPr/>
            </p:nvSpPr>
            <p:spPr>
              <a:xfrm>
                <a:off x="2390332" y="2780928"/>
                <a:ext cx="432048" cy="144016"/>
              </a:xfrm>
              <a:prstGeom prst="cube">
                <a:avLst/>
              </a:prstGeom>
              <a:solidFill>
                <a:srgbClr val="FFFF00">
                  <a:alpha val="40000"/>
                </a:srgb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61" y="731743"/>
            <a:ext cx="7204877" cy="539451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61" y="728695"/>
            <a:ext cx="7204877" cy="540061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61" y="728695"/>
            <a:ext cx="7204877" cy="540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1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410200" y="3581400"/>
            <a:ext cx="3355266" cy="25908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410200" y="737506"/>
            <a:ext cx="3355266" cy="276769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37074" y="737508"/>
            <a:ext cx="4920726" cy="472109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Main characteristics of the future 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n_TOF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 EAR-2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2425" y="892313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NEUTRON FLUX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410200" y="729368"/>
            <a:ext cx="3355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BEAM PROFILE</a:t>
            </a:r>
            <a:endParaRPr lang="en-GB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45446" y="4724400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latin typeface="Symbol" panose="05050102010706020507" pitchFamily="18" charset="2"/>
              </a:rPr>
              <a:t>f</a:t>
            </a:r>
            <a:r>
              <a:rPr lang="en-GB" sz="2400" baseline="-25000" dirty="0" smtClean="0"/>
              <a:t>EAR-2</a:t>
            </a:r>
            <a:r>
              <a:rPr lang="en-GB" sz="2400" dirty="0" smtClean="0"/>
              <a:t> ~ 25 x </a:t>
            </a:r>
            <a:r>
              <a:rPr lang="en-GB" sz="3200" dirty="0" smtClean="0">
                <a:latin typeface="Symbol" panose="05050102010706020507" pitchFamily="18" charset="2"/>
              </a:rPr>
              <a:t>f</a:t>
            </a:r>
            <a:r>
              <a:rPr lang="en-GB" sz="2400" baseline="-25000" dirty="0" smtClean="0"/>
              <a:t>EAR-1</a:t>
            </a:r>
            <a:endParaRPr lang="en-GB" sz="24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352425" y="5626402"/>
            <a:ext cx="4905375" cy="523220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</a:t>
            </a:r>
            <a:r>
              <a:rPr lang="en-US" sz="1400" dirty="0" smtClean="0"/>
              <a:t>. Chiaveri et al., “Proposal </a:t>
            </a:r>
            <a:r>
              <a:rPr lang="en-US" sz="1400" dirty="0"/>
              <a:t>for </a:t>
            </a:r>
            <a:r>
              <a:rPr lang="en-US" sz="1400" dirty="0" err="1"/>
              <a:t>n_TOF</a:t>
            </a:r>
            <a:r>
              <a:rPr lang="en-US" sz="1400" dirty="0"/>
              <a:t> </a:t>
            </a:r>
            <a:r>
              <a:rPr lang="en-US" sz="1400" dirty="0" smtClean="0"/>
              <a:t>Experimental </a:t>
            </a:r>
            <a:r>
              <a:rPr lang="en-US" sz="1400" dirty="0"/>
              <a:t>Area </a:t>
            </a:r>
            <a:r>
              <a:rPr lang="en-US" sz="1400" dirty="0" smtClean="0"/>
              <a:t>2”, </a:t>
            </a:r>
            <a:r>
              <a:rPr lang="en-GB" sz="1400" dirty="0" smtClean="0"/>
              <a:t>CERN-INTC-2012-029</a:t>
            </a:r>
            <a:endParaRPr lang="en-GB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1399689"/>
            <a:ext cx="4572000" cy="31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03"/>
          <a:stretch/>
        </p:blipFill>
        <p:spPr bwMode="auto">
          <a:xfrm>
            <a:off x="5602701" y="1129479"/>
            <a:ext cx="2703099" cy="2273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00038" y="1399689"/>
            <a:ext cx="2343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Ø</a:t>
            </a:r>
            <a:r>
              <a:rPr lang="es-ES_tradnl" baseline="-25000" dirty="0" err="1" smtClean="0"/>
              <a:t>capture</a:t>
            </a:r>
            <a:r>
              <a:rPr lang="es-ES_tradnl" dirty="0" smtClean="0"/>
              <a:t> ≈2 cm</a:t>
            </a:r>
          </a:p>
          <a:p>
            <a:r>
              <a:rPr lang="es-ES_tradnl" dirty="0" err="1" smtClean="0"/>
              <a:t>Ø</a:t>
            </a:r>
            <a:r>
              <a:rPr lang="es-ES_tradnl" baseline="-25000" dirty="0" err="1" smtClean="0"/>
              <a:t>fission</a:t>
            </a:r>
            <a:r>
              <a:rPr lang="es-ES_tradnl" dirty="0" smtClean="0"/>
              <a:t> </a:t>
            </a:r>
            <a:r>
              <a:rPr lang="es-ES_tradnl" dirty="0"/>
              <a:t>≈ </a:t>
            </a:r>
            <a:r>
              <a:rPr lang="es-ES_tradnl" dirty="0" smtClean="0"/>
              <a:t>8 cm</a:t>
            </a:r>
            <a:endParaRPr lang="es-ES_trad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5"/>
          <a:stretch/>
        </p:blipFill>
        <p:spPr bwMode="auto">
          <a:xfrm>
            <a:off x="5566499" y="3592689"/>
            <a:ext cx="2877827" cy="25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019800" y="4038600"/>
            <a:ext cx="3355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Symbol" panose="05050102010706020507" pitchFamily="18" charset="2"/>
              </a:rPr>
              <a:t>g</a:t>
            </a:r>
            <a:r>
              <a:rPr lang="en-US" sz="2000" b="1" dirty="0" smtClean="0"/>
              <a:t>-flash</a:t>
            </a:r>
            <a:endParaRPr lang="en-GB" sz="20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63" y="1406902"/>
            <a:ext cx="4586938" cy="311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579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32307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66CC"/>
                </a:solidFill>
              </a:rPr>
              <a:t>Proposals for experiments at </a:t>
            </a:r>
            <a:r>
              <a:rPr lang="en-US" sz="2400" b="1" dirty="0" err="1" smtClean="0">
                <a:solidFill>
                  <a:srgbClr val="0066CC"/>
                </a:solidFill>
              </a:rPr>
              <a:t>n_TOF</a:t>
            </a:r>
            <a:r>
              <a:rPr lang="en-US" sz="2400" b="1" dirty="0" smtClean="0">
                <a:solidFill>
                  <a:srgbClr val="0066CC"/>
                </a:solidFill>
              </a:rPr>
              <a:t> EAR-2</a:t>
            </a:r>
            <a:endParaRPr lang="en-US" sz="2400" b="1" dirty="0">
              <a:solidFill>
                <a:srgbClr val="0066CC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28600" y="1507391"/>
            <a:ext cx="8731250" cy="329320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0000">
                <a:alpha val="49020"/>
              </a:srgbClr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latin typeface="Arial" charset="0"/>
              </a:rPr>
              <a:t>Advantages of EAR-2 compared to EAR-1: </a:t>
            </a:r>
          </a:p>
          <a:p>
            <a:endParaRPr lang="en-US" sz="1600" dirty="0" smtClean="0">
              <a:latin typeface="Arial" charset="0"/>
            </a:endParaRPr>
          </a:p>
          <a:p>
            <a:pPr marL="285750" indent="-104775">
              <a:buClr>
                <a:srgbClr val="3366CC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charset="0"/>
              </a:rPr>
              <a:t>on very small samples: reduce activity or use samples with limited availability</a:t>
            </a:r>
          </a:p>
          <a:p>
            <a:pPr marL="285750" indent="-104775">
              <a:buClr>
                <a:srgbClr val="3366CC"/>
              </a:buClr>
              <a:buFont typeface="Arial" panose="020B0604020202020204" pitchFamily="34" charset="0"/>
              <a:buChar char="•"/>
            </a:pPr>
            <a:endParaRPr lang="en-US" sz="1600" dirty="0" smtClean="0">
              <a:latin typeface="Arial" charset="0"/>
            </a:endParaRPr>
          </a:p>
          <a:p>
            <a:pPr marL="285750" indent="-104775">
              <a:buClr>
                <a:srgbClr val="3366CC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charset="0"/>
              </a:rPr>
              <a:t>on isotopes with very small cross sections: where signal/background ratio is crucial</a:t>
            </a:r>
          </a:p>
          <a:p>
            <a:pPr marL="285750" indent="-104775">
              <a:buClr>
                <a:srgbClr val="3366CC"/>
              </a:buClr>
              <a:buFont typeface="Arial" panose="020B0604020202020204" pitchFamily="34" charset="0"/>
              <a:buChar char="•"/>
            </a:pPr>
            <a:endParaRPr lang="en-US" sz="1600" dirty="0" smtClean="0">
              <a:latin typeface="Arial" charset="0"/>
            </a:endParaRPr>
          </a:p>
          <a:p>
            <a:pPr marL="285750" indent="-104775">
              <a:buClr>
                <a:srgbClr val="3366CC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charset="0"/>
              </a:rPr>
              <a:t>in much shorter time: some meas. can be eventually repeated to reduce systematic errors</a:t>
            </a:r>
          </a:p>
          <a:p>
            <a:pPr marL="285750" indent="-104775">
              <a:buClr>
                <a:srgbClr val="3366CC"/>
              </a:buClr>
              <a:buFont typeface="Arial" panose="020B0604020202020204" pitchFamily="34" charset="0"/>
              <a:buChar char="•"/>
            </a:pPr>
            <a:endParaRPr lang="en-US" sz="1600" dirty="0" smtClean="0">
              <a:latin typeface="Arial" charset="0"/>
            </a:endParaRPr>
          </a:p>
          <a:p>
            <a:pPr marL="285750" indent="-104775">
              <a:buClr>
                <a:srgbClr val="3366CC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on neutron-induced cross sections at high energies (E</a:t>
            </a:r>
            <a:r>
              <a:rPr lang="en-US" sz="1600" baseline="-25000" dirty="0" smtClean="0">
                <a:latin typeface="Arial"/>
                <a:cs typeface="Arial"/>
              </a:rPr>
              <a:t>n</a:t>
            </a:r>
            <a:r>
              <a:rPr lang="en-US" sz="1600" dirty="0" smtClean="0">
                <a:latin typeface="Arial"/>
                <a:cs typeface="Arial"/>
              </a:rPr>
              <a:t>&gt;1-100 MeV), which are not possible in the existing EAR-1, will benefit if the </a:t>
            </a:r>
            <a:r>
              <a:rPr lang="en-US" sz="1600" dirty="0" smtClean="0">
                <a:latin typeface="Arial"/>
                <a:cs typeface="Arial"/>
                <a:sym typeface="Symbol"/>
              </a:rPr>
              <a:t></a:t>
            </a:r>
            <a:r>
              <a:rPr lang="en-US" sz="1600" dirty="0" smtClean="0">
                <a:latin typeface="Arial"/>
                <a:cs typeface="Arial"/>
              </a:rPr>
              <a:t>-flash is reduced.</a:t>
            </a:r>
          </a:p>
          <a:p>
            <a:pPr marL="285750" indent="-104775">
              <a:buClr>
                <a:srgbClr val="3366CC"/>
              </a:buClr>
              <a:buFont typeface="Arial" panose="020B0604020202020204" pitchFamily="34" charset="0"/>
              <a:buChar char="•"/>
            </a:pPr>
            <a:endParaRPr lang="en-US" sz="1600" dirty="0" smtClean="0">
              <a:latin typeface="Arial"/>
              <a:cs typeface="Arial"/>
            </a:endParaRPr>
          </a:p>
          <a:p>
            <a:pPr marL="285750" indent="-104775">
              <a:buClr>
                <a:srgbClr val="3366CC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/>
                <a:cs typeface="Arial"/>
              </a:rPr>
              <a:t>possibility to bring a ‘basket’ with electronics component down to only 1.5 m from the target (10</a:t>
            </a:r>
            <a:r>
              <a:rPr lang="en-US" sz="1600" baseline="30000" dirty="0" smtClean="0">
                <a:latin typeface="Arial"/>
                <a:cs typeface="Arial"/>
              </a:rPr>
              <a:t>10</a:t>
            </a:r>
            <a:r>
              <a:rPr lang="en-US" sz="1600" dirty="0" smtClean="0">
                <a:latin typeface="Arial"/>
                <a:cs typeface="Arial"/>
              </a:rPr>
              <a:t> neutrons/pulse): irradiation facility (e.g. SEE)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849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0379" y="618066"/>
            <a:ext cx="89916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beam scheduled for July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commissioning, led by F. Gunsing, will take 3 to 6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beams for physics by the end of 2014: detailed proposal for CERN INTC </a:t>
            </a:r>
            <a:r>
              <a:rPr lang="en-US" dirty="0"/>
              <a:t>F</a:t>
            </a:r>
            <a:r>
              <a:rPr lang="en-US" dirty="0" smtClean="0"/>
              <a:t>ebruary 2014</a:t>
            </a: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Nuclear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The role of </a:t>
            </a:r>
            <a:r>
              <a:rPr lang="en-US" baseline="30000" dirty="0" smtClean="0">
                <a:solidFill>
                  <a:schemeClr val="accent3">
                    <a:lumMod val="50000"/>
                  </a:schemeClr>
                </a:solidFill>
              </a:rPr>
              <a:t>238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Pu and </a:t>
            </a:r>
            <a:r>
              <a:rPr lang="en-US" baseline="30000" dirty="0" smtClean="0">
                <a:solidFill>
                  <a:schemeClr val="accent3">
                    <a:lumMod val="50000"/>
                  </a:schemeClr>
                </a:solidFill>
              </a:rPr>
              <a:t>244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Cm in the management of nuclear waste: (n,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Symbol" panose="05050102010706020507" pitchFamily="18" charset="2"/>
              </a:rPr>
              <a:t> g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) cross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Measurement of the capture (and fission) cross sections of the fissile 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239,241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Pu and </a:t>
            </a:r>
            <a:r>
              <a:rPr lang="en-US" baseline="30000" dirty="0" smtClean="0">
                <a:solidFill>
                  <a:schemeClr val="accent3">
                    <a:lumMod val="50000"/>
                  </a:schemeClr>
                </a:solidFill>
              </a:rPr>
              <a:t>245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Measurements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of (</a:t>
            </a:r>
            <a:r>
              <a:rPr lang="en-US" dirty="0" err="1">
                <a:solidFill>
                  <a:schemeClr val="accent3">
                    <a:lumMod val="50000"/>
                  </a:schemeClr>
                </a:solidFill>
              </a:rPr>
              <a:t>n,xn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) reaction cross sections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with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HPGe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detectors (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197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Au, 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181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Ta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Measurements of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n,n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) and (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n,xn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reactions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cross sections with 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CsI+Si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telescopes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Fission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process and the emission of prompt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’s on 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235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U and 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239,241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Pu isotopes with STEFF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Fission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cross section of the </a:t>
            </a:r>
            <a:r>
              <a:rPr lang="en-US" baseline="30000" dirty="0" smtClean="0">
                <a:solidFill>
                  <a:schemeClr val="accent3">
                    <a:lumMod val="50000"/>
                  </a:schemeClr>
                </a:solidFill>
              </a:rPr>
              <a:t>230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Th, </a:t>
            </a:r>
            <a:r>
              <a:rPr lang="en-US" baseline="30000" dirty="0" smtClean="0">
                <a:solidFill>
                  <a:schemeClr val="accent3">
                    <a:lumMod val="50000"/>
                  </a:schemeClr>
                </a:solidFill>
              </a:rPr>
              <a:t>231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Pa and </a:t>
            </a:r>
            <a:r>
              <a:rPr lang="en-US" baseline="30000" dirty="0" smtClean="0">
                <a:solidFill>
                  <a:schemeClr val="accent3">
                    <a:lumMod val="50000"/>
                  </a:schemeClr>
                </a:solidFill>
              </a:rPr>
              <a:t>232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U reaction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…..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Astrophysics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Measurement of the </a:t>
            </a:r>
            <a:r>
              <a:rPr lang="en-US" baseline="30000" dirty="0">
                <a:solidFill>
                  <a:schemeClr val="accent4">
                    <a:lumMod val="50000"/>
                  </a:schemeClr>
                </a:solidFill>
              </a:rPr>
              <a:t>25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Mg(n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,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Symbol" panose="05050102010706020507" pitchFamily="18" charset="2"/>
              </a:rPr>
              <a:t> a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  <a:r>
              <a:rPr lang="en-US" baseline="30000" dirty="0" smtClean="0">
                <a:solidFill>
                  <a:schemeClr val="accent4">
                    <a:lumMod val="50000"/>
                  </a:schemeClr>
                </a:solidFill>
              </a:rPr>
              <a:t>22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Ne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cross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Neutron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capture measurement of the </a:t>
            </a:r>
            <a:r>
              <a:rPr lang="en-US" i="1" dirty="0">
                <a:solidFill>
                  <a:schemeClr val="accent4">
                    <a:lumMod val="50000"/>
                  </a:schemeClr>
                </a:solidFill>
              </a:rPr>
              <a:t>s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-process branching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points </a:t>
            </a:r>
            <a:r>
              <a:rPr lang="en-US" baseline="30000" dirty="0" smtClean="0">
                <a:solidFill>
                  <a:schemeClr val="accent4">
                    <a:lumMod val="50000"/>
                  </a:schemeClr>
                </a:solidFill>
              </a:rPr>
              <a:t>79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Se and </a:t>
            </a:r>
            <a:r>
              <a:rPr lang="en-US" baseline="30000" dirty="0" smtClean="0">
                <a:solidFill>
                  <a:schemeClr val="accent4">
                    <a:lumMod val="50000"/>
                  </a:schemeClr>
                </a:solidFill>
              </a:rPr>
              <a:t>147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Pm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Destruction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of the cosmic γ-ray emitter </a:t>
            </a:r>
            <a:r>
              <a:rPr lang="en-US" baseline="30000" dirty="0">
                <a:solidFill>
                  <a:schemeClr val="accent4">
                    <a:lumMod val="50000"/>
                  </a:schemeClr>
                </a:solidFill>
              </a:rPr>
              <a:t>26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Al by neutron induced reactions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Measurement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of </a:t>
            </a:r>
            <a:r>
              <a:rPr lang="en-US" baseline="30000" dirty="0">
                <a:solidFill>
                  <a:schemeClr val="accent4">
                    <a:lumMod val="50000"/>
                  </a:schemeClr>
                </a:solidFill>
              </a:rPr>
              <a:t>7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Be(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n,p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)</a:t>
            </a:r>
            <a:r>
              <a:rPr lang="en-US" baseline="30000" dirty="0">
                <a:solidFill>
                  <a:schemeClr val="accent4">
                    <a:lumMod val="50000"/>
                  </a:schemeClr>
                </a:solidFill>
              </a:rPr>
              <a:t>7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Li and </a:t>
            </a:r>
            <a:r>
              <a:rPr lang="en-US" baseline="30000" dirty="0" smtClean="0">
                <a:solidFill>
                  <a:schemeClr val="accent4">
                    <a:lumMod val="50000"/>
                  </a:schemeClr>
                </a:solidFill>
              </a:rPr>
              <a:t>7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Be(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n,</a:t>
            </a:r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  <a:latin typeface="Symbol" panose="05050102010706020507" pitchFamily="18" charset="2"/>
              </a:rPr>
              <a:t>a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  <a:r>
              <a:rPr lang="en-US" baseline="30000" dirty="0" smtClean="0">
                <a:solidFill>
                  <a:schemeClr val="accent4">
                    <a:lumMod val="50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He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cross sections, for the cosmological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Li problem.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…..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Others include basic nuclear physics, medical physics, detectors tests, etc.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es-ES_tradnl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32307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66CC"/>
                </a:solidFill>
              </a:rPr>
              <a:t>Proposals </a:t>
            </a:r>
            <a:r>
              <a:rPr lang="en-US" sz="2400" b="1" dirty="0" smtClean="0">
                <a:solidFill>
                  <a:srgbClr val="0066CC"/>
                </a:solidFill>
              </a:rPr>
              <a:t>(some) for </a:t>
            </a:r>
            <a:r>
              <a:rPr lang="en-US" sz="2400" b="1" dirty="0" smtClean="0">
                <a:solidFill>
                  <a:srgbClr val="0066CC"/>
                </a:solidFill>
              </a:rPr>
              <a:t>experiments at </a:t>
            </a:r>
            <a:r>
              <a:rPr lang="en-US" sz="2400" b="1" dirty="0" err="1" smtClean="0">
                <a:solidFill>
                  <a:srgbClr val="0066CC"/>
                </a:solidFill>
              </a:rPr>
              <a:t>n_TOF</a:t>
            </a:r>
            <a:r>
              <a:rPr lang="en-US" sz="2400" b="1" dirty="0" smtClean="0">
                <a:solidFill>
                  <a:srgbClr val="0066CC"/>
                </a:solidFill>
              </a:rPr>
              <a:t> EAR-2</a:t>
            </a:r>
            <a:endParaRPr lang="en-US" sz="2400" b="1" dirty="0">
              <a:solidFill>
                <a:srgbClr val="00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80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32307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66CC"/>
                </a:solidFill>
              </a:rPr>
              <a:t>Capture cross sections of fissile isotopes</a:t>
            </a:r>
            <a:endParaRPr lang="en-US" sz="2400" b="1" dirty="0">
              <a:solidFill>
                <a:srgbClr val="0066CC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585505"/>
            <a:ext cx="3935786" cy="277358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858083"/>
            <a:ext cx="8991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70C0"/>
              </a:buClr>
            </a:pPr>
            <a:r>
              <a:rPr lang="en-US" dirty="0" smtClean="0"/>
              <a:t>TAC + MGAS technique successful @ EAR1, </a:t>
            </a:r>
            <a:r>
              <a:rPr lang="en-US" b="1" dirty="0" smtClean="0"/>
              <a:t>BUT</a:t>
            </a:r>
            <a:r>
              <a:rPr lang="en-US" dirty="0" smtClean="0"/>
              <a:t>: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For </a:t>
            </a:r>
            <a:r>
              <a:rPr lang="en-US" baseline="30000" dirty="0" smtClean="0"/>
              <a:t>233</a:t>
            </a:r>
            <a:r>
              <a:rPr lang="en-US" dirty="0" smtClean="0"/>
              <a:t>U and </a:t>
            </a:r>
            <a:r>
              <a:rPr lang="en-US" baseline="30000" dirty="0" smtClean="0"/>
              <a:t>235</a:t>
            </a:r>
            <a:r>
              <a:rPr lang="en-US" dirty="0" smtClean="0"/>
              <a:t>U masses of ~30-100 mg used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Requires a stack of many samples/ detectors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Background from fission detectors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Difficulty to find large number of samples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The thin/Thick approach also difficult (samples)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Need TAC for background identification (no C6D6</a:t>
            </a:r>
            <a:r>
              <a:rPr lang="en-US" dirty="0" smtClean="0"/>
              <a:t>)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-flash limits the neutron energy (E</a:t>
            </a:r>
            <a:r>
              <a:rPr lang="en-US" baseline="-25000" dirty="0" smtClean="0"/>
              <a:t>n</a:t>
            </a:r>
            <a:r>
              <a:rPr lang="en-US" dirty="0" smtClean="0"/>
              <a:t>&lt;10 keV)</a:t>
            </a:r>
            <a:endParaRPr lang="en-US" dirty="0" smtClean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Clr>
                <a:schemeClr val="accent1"/>
              </a:buClr>
            </a:pPr>
            <a:r>
              <a:rPr lang="en-US" dirty="0" smtClean="0"/>
              <a:t>All these are overcome at EAR-2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A two </a:t>
            </a:r>
            <a:r>
              <a:rPr lang="en-US" dirty="0" smtClean="0"/>
              <a:t>sample </a:t>
            </a:r>
            <a:r>
              <a:rPr lang="en-US" dirty="0" smtClean="0"/>
              <a:t>back-to-back approach will be employed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Detector </a:t>
            </a:r>
            <a:r>
              <a:rPr lang="en-US" dirty="0" smtClean="0"/>
              <a:t>choice for capture could be array of C</a:t>
            </a:r>
            <a:r>
              <a:rPr lang="en-US" baseline="-25000" dirty="0" smtClean="0"/>
              <a:t>6</a:t>
            </a:r>
            <a:r>
              <a:rPr lang="en-US" dirty="0" smtClean="0"/>
              <a:t>D</a:t>
            </a:r>
            <a:r>
              <a:rPr lang="en-US" baseline="-25000" dirty="0" smtClean="0"/>
              <a:t>6</a:t>
            </a:r>
            <a:r>
              <a:rPr lang="en-US" dirty="0" smtClean="0"/>
              <a:t> (x4) or new calorimeter (see CHANDA</a:t>
            </a:r>
            <a:r>
              <a:rPr lang="en-US" dirty="0" smtClean="0"/>
              <a:t>!)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The reduced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-flash should allow for a higher energy limit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dirty="0"/>
              <a:t>First campaigns for </a:t>
            </a:r>
            <a:r>
              <a:rPr lang="en-US" b="1" baseline="30000" dirty="0"/>
              <a:t>233</a:t>
            </a:r>
            <a:r>
              <a:rPr lang="en-US" b="1" dirty="0"/>
              <a:t>U</a:t>
            </a:r>
            <a:r>
              <a:rPr lang="en-US" dirty="0"/>
              <a:t> and </a:t>
            </a:r>
            <a:r>
              <a:rPr lang="en-US" b="1" baseline="30000" dirty="0"/>
              <a:t>235</a:t>
            </a:r>
            <a:r>
              <a:rPr lang="en-US" b="1" dirty="0"/>
              <a:t>U</a:t>
            </a:r>
            <a:r>
              <a:rPr lang="en-US" dirty="0"/>
              <a:t>, then </a:t>
            </a:r>
            <a:r>
              <a:rPr lang="en-US" b="1" baseline="30000" dirty="0"/>
              <a:t>239,241</a:t>
            </a:r>
            <a:r>
              <a:rPr lang="en-US" b="1" dirty="0"/>
              <a:t>Pu</a:t>
            </a:r>
            <a:r>
              <a:rPr lang="en-US" dirty="0"/>
              <a:t> and </a:t>
            </a:r>
            <a:r>
              <a:rPr lang="en-US" b="1" baseline="30000" dirty="0"/>
              <a:t>245</a:t>
            </a:r>
            <a:r>
              <a:rPr lang="en-US" b="1" dirty="0"/>
              <a:t>Cm</a:t>
            </a:r>
          </a:p>
          <a:p>
            <a:pPr>
              <a:buClr>
                <a:srgbClr val="0070C0"/>
              </a:buClr>
            </a:pPr>
            <a:endParaRPr lang="en-US" dirty="0" smtClean="0"/>
          </a:p>
          <a:p>
            <a:pPr>
              <a:buClr>
                <a:srgbClr val="0070C0"/>
              </a:buClr>
            </a:pPr>
            <a:r>
              <a:rPr lang="en-US" dirty="0" smtClean="0"/>
              <a:t>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1750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The n_TOF Collaboration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438400"/>
            <a:ext cx="8534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NUCLEAR ASTROPHYSICS: stellar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nucleosynthesis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Neutron capture and (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n,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) cross section of stable &amp; unstable isotopes playing a  	role in the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- and </a:t>
            </a:r>
            <a:r>
              <a:rPr lang="en-US" i="1" dirty="0" smtClean="0">
                <a:solidFill>
                  <a:schemeClr val="accent6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-processes (0.1-500 keV).</a:t>
            </a:r>
          </a:p>
          <a:p>
            <a:pPr algn="just"/>
            <a:endParaRPr lang="en-US" dirty="0" smtClean="0"/>
          </a:p>
          <a:p>
            <a:pPr algn="just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NUCLEAR TECHNOLOGIES: ADS, Gen-IV and </a:t>
            </a:r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/U fuel cycle</a:t>
            </a:r>
          </a:p>
          <a:p>
            <a:pPr algn="just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	Neutron capture and fission cross sections of Actinides in 	the thermal (</a:t>
            </a:r>
            <a:r>
              <a:rPr lang="en-US" dirty="0" err="1" smtClean="0">
                <a:solidFill>
                  <a:schemeClr val="accent3">
                    <a:lumMod val="50000"/>
                  </a:schemeClr>
                </a:solidFill>
              </a:rPr>
              <a:t>meV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), 	epithermal (eV-keV) and fast (MeV) energy regions.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endParaRPr lang="en-US" dirty="0" smtClean="0"/>
          </a:p>
          <a:p>
            <a:pPr algn="just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BASIC NUCLEAR PHYSICS: fission process, levels densities,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</a:rPr>
              <a:t>g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-ray strength functions</a:t>
            </a:r>
          </a:p>
          <a:p>
            <a:pPr algn="just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	Time-of-Flight measurements with dedicated detectors providing valuable 	information on basic nuclear physics quantities.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990600"/>
            <a:ext cx="7772400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u="sng" dirty="0" smtClean="0">
                <a:solidFill>
                  <a:schemeClr val="bg1"/>
                </a:solidFill>
              </a:rPr>
              <a:t>The n_TOF Collaboration</a:t>
            </a:r>
          </a:p>
          <a:p>
            <a:pPr algn="ctr"/>
            <a:r>
              <a:rPr lang="en-US" sz="2000" i="1" dirty="0" smtClean="0">
                <a:solidFill>
                  <a:schemeClr val="bg1"/>
                </a:solidFill>
              </a:rPr>
              <a:t>30 Research Institutions from Europe, Asia and USA.</a:t>
            </a:r>
          </a:p>
          <a:p>
            <a:pPr algn="ctr"/>
            <a:r>
              <a:rPr lang="en-US" sz="2000" i="1" dirty="0" smtClean="0">
                <a:solidFill>
                  <a:schemeClr val="bg1"/>
                </a:solidFill>
              </a:rPr>
              <a:t>16 PhD students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rubrik 1"/>
          <p:cNvSpPr txBox="1">
            <a:spLocks/>
          </p:cNvSpPr>
          <p:nvPr/>
        </p:nvSpPr>
        <p:spPr>
          <a:xfrm>
            <a:off x="228600" y="609600"/>
            <a:ext cx="8509000" cy="15240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u="sng" dirty="0" smtClean="0"/>
              <a:t>Physics: </a:t>
            </a:r>
            <a:r>
              <a:rPr lang="en-US" sz="1800" dirty="0" smtClean="0"/>
              <a:t>optical model, …</a:t>
            </a:r>
          </a:p>
          <a:p>
            <a:pPr marL="0" indent="0">
              <a:buNone/>
            </a:pPr>
            <a:r>
              <a:rPr lang="en-US" sz="1800" u="sng" dirty="0" smtClean="0"/>
              <a:t>Applications:</a:t>
            </a:r>
            <a:r>
              <a:rPr lang="en-US" sz="1800" dirty="0"/>
              <a:t> </a:t>
            </a:r>
            <a:r>
              <a:rPr lang="en-US" sz="1800" dirty="0" smtClean="0"/>
              <a:t>ADS, SEE, Medical, Dosimetry, …</a:t>
            </a:r>
          </a:p>
          <a:p>
            <a:pPr marL="0" indent="0">
              <a:buNone/>
            </a:pPr>
            <a:r>
              <a:rPr lang="en-US" sz="1800" u="sng" dirty="0" smtClean="0"/>
              <a:t>Exp. data:</a:t>
            </a:r>
            <a:r>
              <a:rPr lang="en-US" sz="1800" dirty="0"/>
              <a:t> </a:t>
            </a:r>
            <a:r>
              <a:rPr lang="en-US" sz="1800" dirty="0" smtClean="0"/>
              <a:t>some (</a:t>
            </a:r>
            <a:r>
              <a:rPr lang="en-US" sz="1800" dirty="0" err="1" smtClean="0"/>
              <a:t>n,n</a:t>
            </a:r>
            <a:r>
              <a:rPr lang="en-US" sz="1800" dirty="0" smtClean="0"/>
              <a:t>) above 30 MeV [e.g. </a:t>
            </a:r>
            <a:r>
              <a:rPr lang="en-US" sz="1800" dirty="0" err="1" smtClean="0"/>
              <a:t>Öhrn</a:t>
            </a:r>
            <a:r>
              <a:rPr lang="en-US" sz="1800" dirty="0" smtClean="0"/>
              <a:t> et al., PRC</a:t>
            </a:r>
            <a:r>
              <a:rPr lang="en-US" sz="1800" b="1" dirty="0" smtClean="0"/>
              <a:t>77</a:t>
            </a:r>
            <a:r>
              <a:rPr lang="en-US" sz="1800" dirty="0" smtClean="0"/>
              <a:t> (2008) 024605]</a:t>
            </a:r>
          </a:p>
          <a:p>
            <a:pPr marL="0" indent="0">
              <a:buNone/>
            </a:pPr>
            <a:r>
              <a:rPr lang="en-US" sz="1800" dirty="0" smtClean="0"/>
              <a:t>	 almost nothing on (</a:t>
            </a:r>
            <a:r>
              <a:rPr lang="en-US" sz="1800" dirty="0" err="1" smtClean="0"/>
              <a:t>n,nx</a:t>
            </a:r>
            <a:r>
              <a:rPr lang="en-US" sz="1800" dirty="0" smtClean="0"/>
              <a:t>)! [e</a:t>
            </a:r>
            <a:r>
              <a:rPr lang="en-US" sz="1800" dirty="0" smtClean="0">
                <a:solidFill>
                  <a:prstClr val="black"/>
                </a:solidFill>
              </a:rPr>
              <a:t>.g. </a:t>
            </a:r>
            <a:r>
              <a:rPr lang="en-US" sz="1800" dirty="0" err="1" smtClean="0">
                <a:solidFill>
                  <a:prstClr val="black"/>
                </a:solidFill>
              </a:rPr>
              <a:t>Sagrado</a:t>
            </a:r>
            <a:r>
              <a:rPr lang="en-US" sz="1800" dirty="0" smtClean="0">
                <a:solidFill>
                  <a:prstClr val="black"/>
                </a:solidFill>
              </a:rPr>
              <a:t> Garcia et al., PRC</a:t>
            </a:r>
            <a:r>
              <a:rPr lang="en-US" sz="1800" b="1" dirty="0" smtClean="0">
                <a:solidFill>
                  <a:prstClr val="black"/>
                </a:solidFill>
              </a:rPr>
              <a:t>84</a:t>
            </a:r>
            <a:r>
              <a:rPr lang="en-US" sz="1800" dirty="0" smtClean="0">
                <a:solidFill>
                  <a:prstClr val="black"/>
                </a:solidFill>
              </a:rPr>
              <a:t> (2011) 044619]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32307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66CC"/>
                </a:solidFill>
              </a:rPr>
              <a:t>(</a:t>
            </a:r>
            <a:r>
              <a:rPr lang="en-US" sz="2400" b="1" dirty="0" err="1" smtClean="0">
                <a:solidFill>
                  <a:srgbClr val="0066CC"/>
                </a:solidFill>
              </a:rPr>
              <a:t>n,n</a:t>
            </a:r>
            <a:r>
              <a:rPr lang="en-US" sz="2400" b="1" dirty="0" smtClean="0">
                <a:solidFill>
                  <a:srgbClr val="0066CC"/>
                </a:solidFill>
              </a:rPr>
              <a:t>) and (</a:t>
            </a:r>
            <a:r>
              <a:rPr lang="en-US" sz="2400" b="1" dirty="0" err="1" smtClean="0">
                <a:solidFill>
                  <a:srgbClr val="0066CC"/>
                </a:solidFill>
              </a:rPr>
              <a:t>n,xn</a:t>
            </a:r>
            <a:r>
              <a:rPr lang="en-US" sz="2400" b="1" dirty="0" smtClean="0">
                <a:solidFill>
                  <a:srgbClr val="0066CC"/>
                </a:solidFill>
              </a:rPr>
              <a:t>) cross sections at high energy</a:t>
            </a:r>
            <a:endParaRPr lang="en-US" sz="2400" b="1" dirty="0">
              <a:solidFill>
                <a:srgbClr val="0066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057400"/>
            <a:ext cx="4178300" cy="397031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Option A</a:t>
            </a:r>
          </a:p>
          <a:p>
            <a:r>
              <a:rPr lang="en-US" b="1" dirty="0" smtClean="0"/>
              <a:t>Principle:</a:t>
            </a:r>
            <a:r>
              <a:rPr lang="en-US" dirty="0" smtClean="0"/>
              <a:t> </a:t>
            </a:r>
          </a:p>
          <a:p>
            <a:r>
              <a:rPr lang="en-US" dirty="0" smtClean="0"/>
              <a:t>Measure (</a:t>
            </a:r>
            <a:r>
              <a:rPr lang="en-US" dirty="0" err="1" smtClean="0"/>
              <a:t>n,xn</a:t>
            </a:r>
            <a:r>
              <a:rPr lang="en-US" dirty="0" smtClean="0"/>
              <a:t>) through identification of the reaction product’s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 smtClean="0"/>
              <a:t>-ray emission.</a:t>
            </a:r>
          </a:p>
          <a:p>
            <a:endParaRPr lang="en-US" b="1" dirty="0" smtClean="0"/>
          </a:p>
          <a:p>
            <a:r>
              <a:rPr lang="en-US" b="1" dirty="0" smtClean="0"/>
              <a:t>Detectors: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HPGe</a:t>
            </a:r>
            <a:r>
              <a:rPr lang="en-US" dirty="0" smtClean="0"/>
              <a:t> (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-flash could be an issue).</a:t>
            </a:r>
          </a:p>
          <a:p>
            <a:endParaRPr lang="en-US" b="1" dirty="0" smtClean="0"/>
          </a:p>
          <a:p>
            <a:r>
              <a:rPr lang="en-US" b="1" dirty="0" smtClean="0"/>
              <a:t>Groups involved:</a:t>
            </a:r>
            <a:r>
              <a:rPr lang="en-US" dirty="0" smtClean="0"/>
              <a:t> </a:t>
            </a:r>
          </a:p>
          <a:p>
            <a:r>
              <a:rPr lang="en-US" dirty="0" smtClean="0"/>
              <a:t>NTUA (Greece), CEA (France), IFIN-HH (Romania) et al.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s-ES_tradnl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057400"/>
            <a:ext cx="4267200" cy="3970318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Option B</a:t>
            </a:r>
          </a:p>
          <a:p>
            <a:r>
              <a:rPr lang="en-US" b="1" dirty="0" smtClean="0"/>
              <a:t>Principle: </a:t>
            </a:r>
            <a:r>
              <a:rPr lang="en-US" dirty="0" smtClean="0"/>
              <a:t>Measure the ejected neutron via the associate proton recoil in a convertor.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/>
              <a:t>Groups involved:</a:t>
            </a:r>
            <a:r>
              <a:rPr lang="en-US" dirty="0"/>
              <a:t> </a:t>
            </a:r>
            <a:r>
              <a:rPr lang="en-US" dirty="0" smtClean="0"/>
              <a:t>UU (Sweden), CEA (France) et al.</a:t>
            </a:r>
          </a:p>
        </p:txBody>
      </p:sp>
      <p:pic>
        <p:nvPicPr>
          <p:cNvPr id="7" name="Picture 6" descr="proposed_setup_1_Page_1.jpg"/>
          <p:cNvPicPr>
            <a:picLocks noChangeAspect="1"/>
          </p:cNvPicPr>
          <p:nvPr/>
        </p:nvPicPr>
        <p:blipFill rotWithShape="1">
          <a:blip r:embed="rId3" cstate="print"/>
          <a:srcRect l="9094" t="14412" r="11507" b="21404"/>
          <a:stretch/>
        </p:blipFill>
        <p:spPr>
          <a:xfrm>
            <a:off x="4724400" y="2895600"/>
            <a:ext cx="3983224" cy="2412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40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32307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366CC"/>
                </a:solidFill>
              </a:rPr>
              <a:t>(</a:t>
            </a:r>
            <a:r>
              <a:rPr lang="en-US" sz="2400" dirty="0" err="1" smtClean="0">
                <a:solidFill>
                  <a:srgbClr val="3366CC"/>
                </a:solidFill>
              </a:rPr>
              <a:t>n,f</a:t>
            </a:r>
            <a:r>
              <a:rPr lang="en-US" sz="2400" dirty="0" smtClean="0">
                <a:solidFill>
                  <a:srgbClr val="3366CC"/>
                </a:solidFill>
              </a:rPr>
              <a:t>) </a:t>
            </a:r>
            <a:r>
              <a:rPr lang="en-US" sz="2400" dirty="0">
                <a:solidFill>
                  <a:srgbClr val="3366CC"/>
                </a:solidFill>
              </a:rPr>
              <a:t>and </a:t>
            </a:r>
            <a:r>
              <a:rPr lang="en-US" sz="2400" dirty="0" smtClean="0">
                <a:solidFill>
                  <a:srgbClr val="3366CC"/>
                </a:solidFill>
              </a:rPr>
              <a:t>prompt </a:t>
            </a:r>
            <a:r>
              <a:rPr lang="en-US" sz="2400" dirty="0" smtClean="0">
                <a:solidFill>
                  <a:srgbClr val="3366CC"/>
                </a:solidFill>
                <a:latin typeface="Symbol" panose="05050102010706020507" pitchFamily="18" charset="2"/>
              </a:rPr>
              <a:t>g</a:t>
            </a:r>
            <a:r>
              <a:rPr lang="en-US" sz="2400" dirty="0" smtClean="0">
                <a:solidFill>
                  <a:srgbClr val="3366CC"/>
                </a:solidFill>
              </a:rPr>
              <a:t>-ray </a:t>
            </a:r>
            <a:r>
              <a:rPr lang="en-US" sz="2400" dirty="0">
                <a:solidFill>
                  <a:srgbClr val="3366CC"/>
                </a:solidFill>
              </a:rPr>
              <a:t>emission </a:t>
            </a:r>
            <a:r>
              <a:rPr lang="en-US" sz="2400" dirty="0" smtClean="0">
                <a:solidFill>
                  <a:srgbClr val="3366CC"/>
                </a:solidFill>
              </a:rPr>
              <a:t>of </a:t>
            </a:r>
            <a:r>
              <a:rPr lang="en-US" sz="2400" baseline="30000" dirty="0">
                <a:solidFill>
                  <a:srgbClr val="3366CC"/>
                </a:solidFill>
              </a:rPr>
              <a:t>235</a:t>
            </a:r>
            <a:r>
              <a:rPr lang="en-US" sz="2400" dirty="0">
                <a:solidFill>
                  <a:srgbClr val="3366CC"/>
                </a:solidFill>
              </a:rPr>
              <a:t>U and </a:t>
            </a:r>
            <a:r>
              <a:rPr lang="en-US" sz="2400" baseline="30000" dirty="0">
                <a:solidFill>
                  <a:srgbClr val="3366CC"/>
                </a:solidFill>
              </a:rPr>
              <a:t>239,241</a:t>
            </a:r>
            <a:r>
              <a:rPr lang="en-US" sz="2400" dirty="0">
                <a:solidFill>
                  <a:srgbClr val="3366CC"/>
                </a:solidFill>
              </a:rPr>
              <a:t>Pu </a:t>
            </a:r>
            <a:r>
              <a:rPr lang="en-US" sz="2400" dirty="0" smtClean="0">
                <a:solidFill>
                  <a:srgbClr val="3366CC"/>
                </a:solidFill>
              </a:rPr>
              <a:t> </a:t>
            </a:r>
            <a:r>
              <a:rPr lang="en-US" sz="2400" dirty="0">
                <a:solidFill>
                  <a:srgbClr val="3366CC"/>
                </a:solidFill>
              </a:rPr>
              <a:t>with STEFF</a:t>
            </a:r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1524000"/>
            <a:ext cx="705802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hape 32"/>
          <p:cNvSpPr txBox="1">
            <a:spLocks/>
          </p:cNvSpPr>
          <p:nvPr/>
        </p:nvSpPr>
        <p:spPr>
          <a:xfrm>
            <a:off x="6019800" y="5497689"/>
            <a:ext cx="3016250" cy="707886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en-GB" sz="2000" dirty="0" smtClean="0"/>
              <a:t>2-Energy, 2-velocity Spectrometer.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593972"/>
            <a:ext cx="83671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ahoma" pitchFamily="34" charset="0"/>
              </a:rPr>
              <a:t>STEFF: S</a:t>
            </a:r>
            <a:r>
              <a:rPr lang="en-GB" dirty="0" smtClean="0">
                <a:latin typeface="Tahoma" pitchFamily="34" charset="0"/>
              </a:rPr>
              <a:t>pec</a:t>
            </a:r>
            <a:r>
              <a:rPr lang="en-GB" b="1" dirty="0" smtClean="0">
                <a:latin typeface="Tahoma" pitchFamily="34" charset="0"/>
              </a:rPr>
              <a:t>t</a:t>
            </a:r>
            <a:r>
              <a:rPr lang="en-GB" dirty="0" smtClean="0">
                <a:latin typeface="Tahoma" pitchFamily="34" charset="0"/>
              </a:rPr>
              <a:t>rometer </a:t>
            </a:r>
            <a:r>
              <a:rPr lang="en-GB" dirty="0">
                <a:latin typeface="Tahoma" pitchFamily="34" charset="0"/>
              </a:rPr>
              <a:t>for </a:t>
            </a:r>
            <a:r>
              <a:rPr lang="en-GB" b="1" dirty="0">
                <a:latin typeface="Tahoma" pitchFamily="34" charset="0"/>
              </a:rPr>
              <a:t>E</a:t>
            </a:r>
            <a:r>
              <a:rPr lang="en-GB" dirty="0">
                <a:latin typeface="Tahoma" pitchFamily="34" charset="0"/>
              </a:rPr>
              <a:t>xotic </a:t>
            </a:r>
            <a:r>
              <a:rPr lang="en-GB" b="1" dirty="0">
                <a:latin typeface="Tahoma" pitchFamily="34" charset="0"/>
              </a:rPr>
              <a:t>F</a:t>
            </a:r>
            <a:r>
              <a:rPr lang="en-GB" dirty="0">
                <a:latin typeface="Tahoma" pitchFamily="34" charset="0"/>
              </a:rPr>
              <a:t>ission </a:t>
            </a:r>
            <a:r>
              <a:rPr lang="en-GB" b="1" dirty="0" smtClean="0">
                <a:latin typeface="Tahoma" pitchFamily="34" charset="0"/>
              </a:rPr>
              <a:t>F</a:t>
            </a:r>
            <a:r>
              <a:rPr lang="en-GB" dirty="0" smtClean="0">
                <a:latin typeface="Tahoma" pitchFamily="34" charset="0"/>
              </a:rPr>
              <a:t>ragments [</a:t>
            </a:r>
            <a:r>
              <a:rPr lang="en-US" i="1" dirty="0" smtClean="0"/>
              <a:t>University of Manchester</a:t>
            </a:r>
            <a:r>
              <a:rPr lang="en-US" dirty="0" smtClean="0"/>
              <a:t> (UK)]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Fragment Mass identification through </a:t>
            </a:r>
            <a:r>
              <a:rPr lang="en-US" dirty="0" err="1" smtClean="0"/>
              <a:t>ToF</a:t>
            </a:r>
            <a:r>
              <a:rPr lang="en-US" dirty="0" smtClean="0"/>
              <a:t> (velocity) plus Bragg IC (energy)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-rays energies and multiplicities through </a:t>
            </a:r>
            <a:r>
              <a:rPr lang="en-US" dirty="0" err="1" smtClean="0"/>
              <a:t>NaI</a:t>
            </a:r>
            <a:r>
              <a:rPr lang="en-US" dirty="0" smtClean="0"/>
              <a:t> detector array (x16) </a:t>
            </a:r>
            <a:r>
              <a:rPr lang="en-US" b="1" dirty="0" smtClean="0"/>
              <a:t>[NEA HPRL]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410149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32307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366CC"/>
                </a:solidFill>
              </a:rPr>
              <a:t>Tackling the </a:t>
            </a:r>
            <a:r>
              <a:rPr lang="en-US" sz="2400" i="1" dirty="0" smtClean="0">
                <a:solidFill>
                  <a:srgbClr val="3366CC"/>
                </a:solidFill>
              </a:rPr>
              <a:t>s</a:t>
            </a:r>
            <a:r>
              <a:rPr lang="en-US" sz="2400" dirty="0" smtClean="0">
                <a:solidFill>
                  <a:srgbClr val="3366CC"/>
                </a:solidFill>
              </a:rPr>
              <a:t>-process branching points </a:t>
            </a:r>
            <a:r>
              <a:rPr lang="en-US" sz="2400" baseline="30000" dirty="0" smtClean="0">
                <a:solidFill>
                  <a:srgbClr val="3366CC"/>
                </a:solidFill>
              </a:rPr>
              <a:t>79</a:t>
            </a:r>
            <a:r>
              <a:rPr lang="en-US" sz="2400" dirty="0" smtClean="0">
                <a:solidFill>
                  <a:srgbClr val="3366CC"/>
                </a:solidFill>
              </a:rPr>
              <a:t>Se, </a:t>
            </a:r>
            <a:r>
              <a:rPr lang="en-US" sz="2400" baseline="30000" dirty="0" smtClean="0">
                <a:solidFill>
                  <a:srgbClr val="3366CC"/>
                </a:solidFill>
              </a:rPr>
              <a:t>147</a:t>
            </a:r>
            <a:r>
              <a:rPr lang="en-US" sz="2400" dirty="0" smtClean="0">
                <a:solidFill>
                  <a:srgbClr val="3366CC"/>
                </a:solidFill>
              </a:rPr>
              <a:t>Pm, </a:t>
            </a:r>
            <a:r>
              <a:rPr lang="en-US" sz="2400" baseline="30000" dirty="0" smtClean="0">
                <a:solidFill>
                  <a:srgbClr val="3366CC"/>
                </a:solidFill>
              </a:rPr>
              <a:t>171</a:t>
            </a:r>
            <a:r>
              <a:rPr lang="en-US" sz="2400" dirty="0" smtClean="0">
                <a:solidFill>
                  <a:srgbClr val="3366CC"/>
                </a:solidFill>
              </a:rPr>
              <a:t>Tm and </a:t>
            </a:r>
            <a:r>
              <a:rPr lang="en-US" sz="2400" baseline="30000" dirty="0" smtClean="0">
                <a:solidFill>
                  <a:srgbClr val="3366CC"/>
                </a:solidFill>
              </a:rPr>
              <a:t>204</a:t>
            </a:r>
            <a:r>
              <a:rPr lang="en-US" sz="2400" dirty="0" smtClean="0">
                <a:solidFill>
                  <a:srgbClr val="3366CC"/>
                </a:solidFill>
              </a:rPr>
              <a:t>Tl</a:t>
            </a:r>
            <a:endParaRPr lang="en-US" sz="2400" dirty="0">
              <a:solidFill>
                <a:srgbClr val="3366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600670"/>
            <a:ext cx="8743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6200" y="3657600"/>
            <a:ext cx="882015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Production </a:t>
            </a:r>
            <a:r>
              <a:rPr lang="en-US" b="1" dirty="0"/>
              <a:t>via (</a:t>
            </a:r>
            <a:r>
              <a:rPr lang="en-US" b="1" dirty="0" err="1"/>
              <a:t>n,</a:t>
            </a:r>
            <a:r>
              <a:rPr lang="en-US" b="1" dirty="0" err="1">
                <a:latin typeface="Symbol" pitchFamily="18" charset="2"/>
              </a:rPr>
              <a:t>g</a:t>
            </a:r>
            <a:r>
              <a:rPr lang="en-US" b="1" dirty="0"/>
              <a:t>) or (</a:t>
            </a:r>
            <a:r>
              <a:rPr lang="en-US" b="1" dirty="0" err="1"/>
              <a:t>n,</a:t>
            </a:r>
            <a:r>
              <a:rPr lang="en-US" b="1" dirty="0" err="1">
                <a:latin typeface="Symbol" pitchFamily="18" charset="2"/>
              </a:rPr>
              <a:t>g</a:t>
            </a:r>
            <a:r>
              <a:rPr lang="en-US" b="1" dirty="0"/>
              <a:t>)</a:t>
            </a:r>
            <a:r>
              <a:rPr lang="en-US" b="1" dirty="0">
                <a:latin typeface="Symbol" pitchFamily="18" charset="2"/>
              </a:rPr>
              <a:t>b</a:t>
            </a:r>
            <a:r>
              <a:rPr lang="en-US" b="1" baseline="30000" dirty="0"/>
              <a:t>-</a:t>
            </a:r>
            <a:r>
              <a:rPr lang="en-US" b="1" dirty="0"/>
              <a:t> in the ILL research </a:t>
            </a:r>
            <a:r>
              <a:rPr lang="en-US" b="1" dirty="0" smtClean="0"/>
              <a:t>reactor</a:t>
            </a:r>
          </a:p>
          <a:p>
            <a:r>
              <a:rPr lang="en-US" dirty="0" err="1" smtClean="0">
                <a:latin typeface="Symbol" pitchFamily="18" charset="2"/>
              </a:rPr>
              <a:t>F</a:t>
            </a:r>
            <a:r>
              <a:rPr lang="en-US" baseline="-25000" dirty="0" err="1" smtClean="0"/>
              <a:t>n,th</a:t>
            </a:r>
            <a:r>
              <a:rPr lang="en-US" baseline="-25000" dirty="0" smtClean="0"/>
              <a:t> </a:t>
            </a:r>
            <a:r>
              <a:rPr lang="en-US" dirty="0"/>
              <a:t>= 1.5x10</a:t>
            </a:r>
            <a:r>
              <a:rPr lang="en-US" baseline="30000" dirty="0"/>
              <a:t>15</a:t>
            </a:r>
            <a:r>
              <a:rPr lang="en-US" dirty="0"/>
              <a:t> n/cm</a:t>
            </a:r>
            <a:r>
              <a:rPr lang="en-US" baseline="30000" dirty="0"/>
              <a:t>2</a:t>
            </a:r>
            <a:r>
              <a:rPr lang="en-US" dirty="0"/>
              <a:t>/s </a:t>
            </a:r>
            <a:r>
              <a:rPr lang="en-US" dirty="0" smtClean="0"/>
              <a:t>(</a:t>
            </a:r>
            <a:r>
              <a:rPr lang="en-US" dirty="0"/>
              <a:t>→ </a:t>
            </a:r>
            <a:r>
              <a:rPr lang="en-US" dirty="0" smtClean="0"/>
              <a:t>60 </a:t>
            </a:r>
            <a:r>
              <a:rPr lang="en-US" dirty="0"/>
              <a:t>days)</a:t>
            </a:r>
          </a:p>
          <a:p>
            <a:endParaRPr lang="en-GB" b="1" baseline="30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b="1" baseline="30000" dirty="0" smtClean="0">
                <a:solidFill>
                  <a:schemeClr val="accent6">
                    <a:lumMod val="50000"/>
                  </a:schemeClr>
                </a:solidFill>
              </a:rPr>
              <a:t>147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Pm: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baseline="30000" dirty="0">
                <a:solidFill>
                  <a:schemeClr val="accent6">
                    <a:lumMod val="50000"/>
                  </a:schemeClr>
                </a:solidFill>
              </a:rPr>
              <a:t>146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Nd(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</a:rPr>
              <a:t>n,</a:t>
            </a:r>
            <a:r>
              <a:rPr lang="en-GB" dirty="0" err="1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g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)</a:t>
            </a:r>
            <a:r>
              <a:rPr lang="en-GB" baseline="30000" dirty="0">
                <a:solidFill>
                  <a:schemeClr val="accent6">
                    <a:lumMod val="50000"/>
                  </a:schemeClr>
                </a:solidFill>
              </a:rPr>
              <a:t>147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Nd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b</a:t>
            </a:r>
            <a:r>
              <a:rPr lang="en-GB" baseline="30000" dirty="0" smtClean="0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-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, 10d)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147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Pm → 0.29 mg (2.6 y)</a:t>
            </a:r>
          </a:p>
          <a:p>
            <a:r>
              <a:rPr lang="en-US" b="1" baseline="30000" dirty="0" smtClean="0">
                <a:solidFill>
                  <a:schemeClr val="accent5">
                    <a:lumMod val="50000"/>
                  </a:schemeClr>
                </a:solidFill>
              </a:rPr>
              <a:t>171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Tm: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baseline="30000" dirty="0" smtClean="0">
                <a:solidFill>
                  <a:schemeClr val="accent5">
                    <a:lumMod val="50000"/>
                  </a:schemeClr>
                </a:solidFill>
              </a:rPr>
              <a:t>170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Er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</a:rPr>
              <a:t>n,</a:t>
            </a:r>
            <a:r>
              <a:rPr lang="en-GB" dirty="0" err="1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g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r>
              <a:rPr lang="en-GB" baseline="30000" dirty="0" smtClean="0">
                <a:solidFill>
                  <a:schemeClr val="accent5">
                    <a:lumMod val="50000"/>
                  </a:schemeClr>
                </a:solidFill>
              </a:rPr>
              <a:t>171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Er 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b</a:t>
            </a:r>
            <a:r>
              <a:rPr lang="en-GB" baseline="30000" dirty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-</a:t>
            </a:r>
            <a:r>
              <a:rPr lang="en-GB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GB" dirty="0" smtClean="0">
                <a:solidFill>
                  <a:schemeClr val="accent5">
                    <a:lumMod val="50000"/>
                  </a:schemeClr>
                </a:solidFill>
              </a:rPr>
              <a:t>7.5h)</a:t>
            </a:r>
            <a:r>
              <a:rPr lang="en-US" baseline="30000" dirty="0" smtClean="0">
                <a:solidFill>
                  <a:schemeClr val="accent5">
                    <a:lumMod val="50000"/>
                  </a:schemeClr>
                </a:solidFill>
              </a:rPr>
              <a:t>171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Tm   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→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3.69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mg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(1.9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y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r>
              <a:rPr lang="en-US" b="1" baseline="30000" dirty="0" smtClean="0">
                <a:solidFill>
                  <a:schemeClr val="accent3">
                    <a:lumMod val="50000"/>
                  </a:schemeClr>
                </a:solidFill>
              </a:rPr>
              <a:t>204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Tl: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aseline="30000" dirty="0" smtClean="0">
                <a:solidFill>
                  <a:schemeClr val="accent3">
                    <a:lumMod val="50000"/>
                  </a:schemeClr>
                </a:solidFill>
              </a:rPr>
              <a:t>203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Tl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en-GB" dirty="0" err="1" smtClean="0">
                <a:solidFill>
                  <a:schemeClr val="accent3">
                    <a:lumMod val="50000"/>
                  </a:schemeClr>
                </a:solidFill>
              </a:rPr>
              <a:t>n,</a:t>
            </a:r>
            <a:r>
              <a:rPr lang="en-GB" dirty="0" err="1" smtClean="0">
                <a:solidFill>
                  <a:schemeClr val="accent3">
                    <a:lumMod val="50000"/>
                  </a:schemeClr>
                </a:solidFill>
                <a:latin typeface="Symbol" pitchFamily="18" charset="2"/>
              </a:rPr>
              <a:t>g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en-GB" baseline="30000" dirty="0" smtClean="0">
                <a:solidFill>
                  <a:schemeClr val="accent3">
                    <a:lumMod val="50000"/>
                  </a:schemeClr>
                </a:solidFill>
              </a:rPr>
              <a:t>204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Tl                                 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→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11.0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mg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(3.8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y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5555994" y="3477398"/>
            <a:ext cx="3486150" cy="2771002"/>
            <a:chOff x="5562601" y="2286000"/>
            <a:chExt cx="3486150" cy="2771002"/>
          </a:xfrm>
        </p:grpSpPr>
        <p:grpSp>
          <p:nvGrpSpPr>
            <p:cNvPr id="6" name="Group 5"/>
            <p:cNvGrpSpPr/>
            <p:nvPr/>
          </p:nvGrpSpPr>
          <p:grpSpPr>
            <a:xfrm>
              <a:off x="5562601" y="2286000"/>
              <a:ext cx="3486150" cy="2463225"/>
              <a:chOff x="6193941" y="2403256"/>
              <a:chExt cx="2854809" cy="1914069"/>
            </a:xfrm>
          </p:grpSpPr>
          <p:pic>
            <p:nvPicPr>
              <p:cNvPr id="7" name="Picture 2" descr="http://www.idi.mineco.gob.es/stfls/MICINN/Investigacion/IMAGENES/Piscina%20reactor%20ILL.jpg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3941" y="2425254"/>
                <a:ext cx="2805733" cy="189207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13691" y="2403256"/>
                <a:ext cx="935059" cy="8323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5943600" y="4749225"/>
              <a:ext cx="28355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smtClean="0"/>
                <a:t>ILL: a source for radioactive samples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85384" y="838200"/>
            <a:ext cx="3753216" cy="2515107"/>
            <a:chOff x="1714480" y="2428868"/>
            <a:chExt cx="5786478" cy="3574210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6"/>
            <a:srcRect l="25732" t="17224" r="15494" b="18209"/>
            <a:stretch>
              <a:fillRect/>
            </a:stretch>
          </p:blipFill>
          <p:spPr bwMode="auto">
            <a:xfrm>
              <a:off x="1714480" y="2428868"/>
              <a:ext cx="5786478" cy="3574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4" name="Straight Arrow Connector 13"/>
            <p:cNvCxnSpPr/>
            <p:nvPr/>
          </p:nvCxnSpPr>
          <p:spPr bwMode="auto">
            <a:xfrm>
              <a:off x="2357422" y="5786454"/>
              <a:ext cx="714380" cy="1588"/>
            </a:xfrm>
            <a:prstGeom prst="straightConnector1">
              <a:avLst/>
            </a:prstGeom>
            <a:ln w="76200" cap="sq">
              <a:solidFill>
                <a:schemeClr val="accent1">
                  <a:alpha val="76000"/>
                </a:schemeClr>
              </a:solidFill>
              <a:miter lim="800000"/>
              <a:tailEnd type="arrow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50800" dir="5400000" algn="ctr" rotWithShape="0">
                <a:srgbClr val="000000">
                  <a:alpha val="29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3428992" y="5786454"/>
              <a:ext cx="714380" cy="1588"/>
            </a:xfrm>
            <a:prstGeom prst="straightConnector1">
              <a:avLst/>
            </a:prstGeom>
            <a:ln w="76200" cap="sq">
              <a:solidFill>
                <a:schemeClr val="accent1">
                  <a:alpha val="76000"/>
                </a:schemeClr>
              </a:solidFill>
              <a:miter lim="800000"/>
              <a:tailEnd type="arrow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50800" dir="5400000" algn="ctr" rotWithShape="0">
                <a:srgbClr val="000000">
                  <a:alpha val="29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 bwMode="auto">
            <a:xfrm rot="10800000">
              <a:off x="3357554" y="4786322"/>
              <a:ext cx="500066" cy="428628"/>
            </a:xfrm>
            <a:prstGeom prst="straightConnector1">
              <a:avLst/>
            </a:prstGeom>
            <a:ln w="76200" cap="sq">
              <a:solidFill>
                <a:schemeClr val="accent1">
                  <a:alpha val="76000"/>
                </a:schemeClr>
              </a:solidFill>
              <a:miter lim="800000"/>
              <a:tailEnd type="arrow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50800" dir="5400000" algn="ctr" rotWithShape="0">
                <a:srgbClr val="000000">
                  <a:alpha val="29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3500430" y="4786322"/>
              <a:ext cx="714380" cy="1588"/>
            </a:xfrm>
            <a:prstGeom prst="straightConnector1">
              <a:avLst/>
            </a:prstGeom>
            <a:ln w="76200" cap="sq">
              <a:solidFill>
                <a:schemeClr val="accent1">
                  <a:alpha val="76000"/>
                </a:schemeClr>
              </a:solidFill>
              <a:miter lim="800000"/>
              <a:tailEnd type="arrow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50800" dir="5400000" algn="ctr" rotWithShape="0">
                <a:srgbClr val="000000">
                  <a:alpha val="29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4429124" y="4786322"/>
              <a:ext cx="714380" cy="1588"/>
            </a:xfrm>
            <a:prstGeom prst="straightConnector1">
              <a:avLst/>
            </a:prstGeom>
            <a:ln w="76200" cap="sq">
              <a:solidFill>
                <a:srgbClr val="FF0000">
                  <a:alpha val="76000"/>
                </a:srgbClr>
              </a:solidFill>
              <a:miter lim="800000"/>
              <a:tailEnd type="arrow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50800" dir="5400000" algn="ctr" rotWithShape="0">
                <a:srgbClr val="000000">
                  <a:alpha val="29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rot="10800000">
              <a:off x="3286116" y="3857628"/>
              <a:ext cx="642942" cy="428628"/>
            </a:xfrm>
            <a:prstGeom prst="straightConnector1">
              <a:avLst/>
            </a:prstGeom>
            <a:ln w="76200" cap="sq">
              <a:solidFill>
                <a:srgbClr val="FF0000">
                  <a:alpha val="76000"/>
                </a:srgbClr>
              </a:solidFill>
              <a:miter lim="800000"/>
              <a:tailEnd type="arrow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50800" dir="5400000" algn="ctr" rotWithShape="0">
                <a:srgbClr val="000000">
                  <a:alpha val="29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3500430" y="3857628"/>
              <a:ext cx="714380" cy="1588"/>
            </a:xfrm>
            <a:prstGeom prst="straightConnector1">
              <a:avLst/>
            </a:prstGeom>
            <a:ln w="76200" cap="sq">
              <a:solidFill>
                <a:schemeClr val="accent1">
                  <a:alpha val="76000"/>
                </a:schemeClr>
              </a:solidFill>
              <a:miter lim="800000"/>
              <a:tailEnd type="arrow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50800" dir="5400000" algn="ctr" rotWithShape="0">
                <a:srgbClr val="000000">
                  <a:alpha val="29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>
              <a:off x="4429124" y="3857628"/>
              <a:ext cx="714380" cy="1588"/>
            </a:xfrm>
            <a:prstGeom prst="straightConnector1">
              <a:avLst/>
            </a:prstGeom>
            <a:ln w="76200" cap="sq">
              <a:solidFill>
                <a:schemeClr val="accent1">
                  <a:alpha val="76000"/>
                </a:schemeClr>
              </a:solidFill>
              <a:miter lim="800000"/>
              <a:tailEnd type="arrow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50800" dist="50800" dir="5400000" algn="ctr" rotWithShape="0">
                <a:srgbClr val="000000">
                  <a:alpha val="29000"/>
                </a:srgb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4038600" y="642918"/>
            <a:ext cx="510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 smtClean="0"/>
              <a:t>e.g</a:t>
            </a:r>
            <a:r>
              <a:rPr lang="es-ES" b="1" dirty="0" smtClean="0"/>
              <a:t>. </a:t>
            </a:r>
            <a:r>
              <a:rPr lang="es-ES" b="1" i="1" dirty="0" smtClean="0"/>
              <a:t>s</a:t>
            </a:r>
            <a:r>
              <a:rPr lang="es-ES" b="1" dirty="0" smtClean="0"/>
              <a:t>-</a:t>
            </a:r>
            <a:r>
              <a:rPr lang="es-ES" b="1" dirty="0" err="1" smtClean="0"/>
              <a:t>process</a:t>
            </a:r>
            <a:r>
              <a:rPr lang="es-ES" b="1" dirty="0" smtClean="0"/>
              <a:t> </a:t>
            </a:r>
            <a:r>
              <a:rPr lang="es-ES" b="1" dirty="0" err="1" smtClean="0"/>
              <a:t>branching</a:t>
            </a:r>
            <a:r>
              <a:rPr lang="es-ES" b="1" dirty="0" smtClean="0"/>
              <a:t> at </a:t>
            </a:r>
            <a:r>
              <a:rPr lang="es-ES" b="1" baseline="30000" dirty="0" smtClean="0"/>
              <a:t>204</a:t>
            </a:r>
            <a:r>
              <a:rPr lang="es-ES" b="1" dirty="0" smtClean="0"/>
              <a:t>Tl</a:t>
            </a:r>
          </a:p>
          <a:p>
            <a:pPr marL="0" lvl="1" algn="just"/>
            <a:r>
              <a:rPr lang="es-ES" baseline="30000" dirty="0" smtClean="0">
                <a:solidFill>
                  <a:schemeClr val="accent3">
                    <a:lumMod val="50000"/>
                  </a:schemeClr>
                </a:solidFill>
              </a:rPr>
              <a:t>205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Pb 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(t</a:t>
            </a:r>
            <a:r>
              <a:rPr lang="es-ES" baseline="-25000" dirty="0">
                <a:solidFill>
                  <a:schemeClr val="accent3">
                    <a:lumMod val="50000"/>
                  </a:schemeClr>
                </a:solidFill>
              </a:rPr>
              <a:t>1/2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= 1.5x10</a:t>
            </a:r>
            <a:r>
              <a:rPr lang="es-ES" baseline="30000" dirty="0">
                <a:solidFill>
                  <a:schemeClr val="accent3">
                    <a:lumMod val="50000"/>
                  </a:schemeClr>
                </a:solidFill>
              </a:rPr>
              <a:t>7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a)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is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s-</a:t>
            </a:r>
            <a:r>
              <a:rPr lang="es-ES" dirty="0" err="1" smtClean="0">
                <a:solidFill>
                  <a:schemeClr val="accent3">
                    <a:lumMod val="50000"/>
                  </a:schemeClr>
                </a:solidFill>
              </a:rPr>
              <a:t>only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3">
                    <a:lumMod val="50000"/>
                  </a:schemeClr>
                </a:solidFill>
              </a:rPr>
              <a:t>thus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SS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abundances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es-ES" baseline="30000" dirty="0">
                <a:solidFill>
                  <a:schemeClr val="accent3">
                    <a:lumMod val="50000"/>
                  </a:schemeClr>
                </a:solidFill>
              </a:rPr>
              <a:t>205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Pb/</a:t>
            </a:r>
            <a:r>
              <a:rPr lang="es-ES" baseline="30000" dirty="0">
                <a:solidFill>
                  <a:schemeClr val="accent3">
                    <a:lumMod val="50000"/>
                  </a:schemeClr>
                </a:solidFill>
              </a:rPr>
              <a:t>205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Tl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provides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3">
                    <a:lumMod val="50000"/>
                  </a:schemeClr>
                </a:solidFill>
              </a:rPr>
              <a:t>chronometric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3">
                    <a:lumMod val="50000"/>
                  </a:schemeClr>
                </a:solidFill>
              </a:rPr>
              <a:t>info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accent3">
                    <a:lumMod val="50000"/>
                  </a:schemeClr>
                </a:solidFill>
              </a:rPr>
              <a:t>on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time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span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between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last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nucleosynthetic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events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and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formation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of solar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system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solid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bodies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. (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At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present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3">
                    <a:lumMod val="50000"/>
                  </a:schemeClr>
                </a:solidFill>
              </a:rPr>
              <a:t>upper</a:t>
            </a:r>
            <a:r>
              <a:rPr lang="es-E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limit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baseline="30000" dirty="0">
                <a:solidFill>
                  <a:schemeClr val="accent3">
                    <a:lumMod val="50000"/>
                  </a:schemeClr>
                </a:solidFill>
              </a:rPr>
              <a:t>205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Pb/</a:t>
            </a:r>
            <a:r>
              <a:rPr lang="es-ES" baseline="30000" dirty="0">
                <a:solidFill>
                  <a:schemeClr val="accent3">
                    <a:lumMod val="50000"/>
                  </a:schemeClr>
                </a:solidFill>
              </a:rPr>
              <a:t>204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Pb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abundance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ratio of 9x10</a:t>
            </a:r>
            <a:r>
              <a:rPr lang="es-ES" baseline="30000" dirty="0">
                <a:solidFill>
                  <a:schemeClr val="accent3">
                    <a:lumMod val="50000"/>
                  </a:schemeClr>
                </a:solidFill>
              </a:rPr>
              <a:t>-5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es-ES" dirty="0" err="1">
                <a:solidFill>
                  <a:schemeClr val="accent3">
                    <a:lumMod val="50000"/>
                  </a:schemeClr>
                </a:solidFill>
              </a:rPr>
              <a:t>meteorites</a:t>
            </a:r>
            <a:r>
              <a:rPr lang="es-ES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342900" indent="-342900">
              <a:buAutoNum type="arabicPeriod"/>
            </a:pPr>
            <a:endParaRPr lang="es-ES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609600" y="5410200"/>
            <a:ext cx="457894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/>
              <a:t>GOAL is to measure MACS with C</a:t>
            </a:r>
            <a:r>
              <a:rPr lang="en-US" b="1" baseline="-25000" dirty="0"/>
              <a:t>6</a:t>
            </a:r>
            <a:r>
              <a:rPr lang="en-US" b="1" dirty="0"/>
              <a:t>D</a:t>
            </a:r>
            <a:r>
              <a:rPr lang="en-US" b="1" baseline="-25000" dirty="0"/>
              <a:t>6</a:t>
            </a:r>
            <a:r>
              <a:rPr lang="en-US" b="1" dirty="0"/>
              <a:t> at </a:t>
            </a:r>
            <a:r>
              <a:rPr lang="en-US" b="1" dirty="0" smtClean="0"/>
              <a:t>EAR-2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852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Conclusions and perspectives</a:t>
            </a:r>
            <a:endParaRPr lang="en-GB" sz="2400" b="1" i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773668"/>
            <a:ext cx="8566150" cy="369332"/>
          </a:xfrm>
          <a:prstGeom prst="rect">
            <a:avLst/>
          </a:prstGeom>
          <a:solidFill>
            <a:schemeClr val="bg2"/>
          </a:solidFill>
          <a:ln w="28575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b="1" dirty="0" smtClean="0"/>
              <a:t>The new </a:t>
            </a:r>
            <a:r>
              <a:rPr lang="en-US" b="1" dirty="0" err="1" smtClean="0"/>
              <a:t>n_TOF</a:t>
            </a:r>
            <a:r>
              <a:rPr lang="en-US" b="1" dirty="0" smtClean="0"/>
              <a:t> </a:t>
            </a:r>
            <a:r>
              <a:rPr lang="en-US" b="1" dirty="0" smtClean="0"/>
              <a:t>EAR-2 </a:t>
            </a:r>
            <a:r>
              <a:rPr lang="en-US" b="1" dirty="0" smtClean="0"/>
              <a:t>20 m neutron beam line will be operative at CERN from July 2014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2425" y="1668482"/>
            <a:ext cx="5514976" cy="424731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25 times higher flux (n/pulse) than </a:t>
            </a:r>
            <a:r>
              <a:rPr lang="en-US" dirty="0" err="1" smtClean="0"/>
              <a:t>n_TOF</a:t>
            </a:r>
            <a:r>
              <a:rPr lang="en-US" dirty="0" smtClean="0"/>
              <a:t> EAR1 (185 m)</a:t>
            </a:r>
          </a:p>
          <a:p>
            <a:pPr algn="just"/>
            <a:r>
              <a:rPr lang="en-US" dirty="0" smtClean="0"/>
              <a:t>250 times higher flux neutron rate (n/s) </a:t>
            </a:r>
            <a:r>
              <a:rPr lang="en-US" dirty="0"/>
              <a:t>than </a:t>
            </a:r>
            <a:r>
              <a:rPr lang="en-US" dirty="0" err="1"/>
              <a:t>n_TOF</a:t>
            </a:r>
            <a:r>
              <a:rPr lang="en-US" dirty="0"/>
              <a:t> EAR1</a:t>
            </a:r>
            <a:endParaRPr lang="en-US" dirty="0" smtClean="0"/>
          </a:p>
          <a:p>
            <a:pPr algn="just"/>
            <a:r>
              <a:rPr lang="en-US" dirty="0" smtClean="0"/>
              <a:t>Reduced energy resolution(no RR above ~10 keV)</a:t>
            </a:r>
          </a:p>
          <a:p>
            <a:pPr algn="just"/>
            <a:r>
              <a:rPr lang="en-US" dirty="0" smtClean="0"/>
              <a:t>Runs in parallel to EAR1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First physics experiments by end 2014:</a:t>
            </a:r>
          </a:p>
          <a:p>
            <a:pPr marL="342900" indent="-161925" algn="just">
              <a:buFont typeface="Arial" panose="020B0604020202020204" pitchFamily="34" charset="0"/>
              <a:buChar char="•"/>
            </a:pPr>
            <a:r>
              <a:rPr lang="en-US" dirty="0" smtClean="0"/>
              <a:t>Capture on fissile isotopes</a:t>
            </a:r>
          </a:p>
          <a:p>
            <a:pPr marL="342900" indent="-161925" algn="just">
              <a:buFont typeface="Arial" panose="020B0604020202020204" pitchFamily="34" charset="0"/>
              <a:buChar char="•"/>
            </a:pPr>
            <a:r>
              <a:rPr lang="en-US" dirty="0" smtClean="0"/>
              <a:t>Capture on small mass </a:t>
            </a:r>
            <a:r>
              <a:rPr lang="en-US" i="1" dirty="0" smtClean="0"/>
              <a:t>s</a:t>
            </a:r>
            <a:r>
              <a:rPr lang="en-US" dirty="0" smtClean="0"/>
              <a:t>-process branching points</a:t>
            </a:r>
          </a:p>
          <a:p>
            <a:pPr marL="342900" indent="-161925" algn="just">
              <a:buFont typeface="Arial" panose="020B0604020202020204" pitchFamily="34" charset="0"/>
              <a:buChar char="•"/>
            </a:pPr>
            <a:r>
              <a:rPr lang="en-US" dirty="0" smtClean="0"/>
              <a:t>Fission spectroscopy and prompt </a:t>
            </a:r>
            <a:r>
              <a:rPr lang="en-US" dirty="0" smtClean="0">
                <a:latin typeface="Symbol" panose="05050102010706020507" pitchFamily="18" charset="2"/>
              </a:rPr>
              <a:t>g</a:t>
            </a:r>
            <a:r>
              <a:rPr lang="en-US" dirty="0" smtClean="0"/>
              <a:t>-rays with STEFF</a:t>
            </a:r>
          </a:p>
          <a:p>
            <a:pPr marL="342900" indent="-161925" algn="just">
              <a:buFont typeface="Arial" panose="020B0604020202020204" pitchFamily="34" charset="0"/>
              <a:buChar char="•"/>
            </a:pPr>
            <a:r>
              <a:rPr lang="en-US" dirty="0" smtClean="0"/>
              <a:t>Elastic/inelastic reactions (</a:t>
            </a:r>
            <a:r>
              <a:rPr lang="en-US" dirty="0" err="1" smtClean="0"/>
              <a:t>HPGe</a:t>
            </a:r>
            <a:r>
              <a:rPr lang="en-US" dirty="0" smtClean="0"/>
              <a:t> or </a:t>
            </a:r>
            <a:r>
              <a:rPr lang="en-US" dirty="0" err="1" smtClean="0"/>
              <a:t>CsI+Si</a:t>
            </a:r>
            <a:r>
              <a:rPr lang="en-US" dirty="0" smtClean="0"/>
              <a:t> telescopes)</a:t>
            </a:r>
          </a:p>
          <a:p>
            <a:pPr marL="342900" indent="-161925" algn="just">
              <a:buFont typeface="Arial" panose="020B0604020202020204" pitchFamily="34" charset="0"/>
              <a:buChar char="•"/>
            </a:pPr>
            <a:r>
              <a:rPr lang="en-US" dirty="0" smtClean="0"/>
              <a:t>Fission on high activity samples (e.g. </a:t>
            </a:r>
            <a:r>
              <a:rPr lang="en-US" baseline="30000" dirty="0" smtClean="0"/>
              <a:t>240</a:t>
            </a:r>
            <a:r>
              <a:rPr lang="en-US" dirty="0" smtClean="0"/>
              <a:t>Pu)</a:t>
            </a:r>
          </a:p>
          <a:p>
            <a:pPr marL="342900" indent="-161925" algn="just">
              <a:buFont typeface="Arial" panose="020B0604020202020204" pitchFamily="34" charset="0"/>
              <a:buChar char="•"/>
            </a:pPr>
            <a:r>
              <a:rPr lang="en-US" dirty="0" smtClean="0"/>
              <a:t>Irradiation of electronic components (@1.5 m)</a:t>
            </a:r>
          </a:p>
          <a:p>
            <a:pPr marL="342900" indent="-161925" algn="just">
              <a:buFont typeface="Arial" panose="020B0604020202020204" pitchFamily="34" charset="0"/>
              <a:buChar char="•"/>
            </a:pPr>
            <a:r>
              <a:rPr lang="en-US" dirty="0" smtClean="0"/>
              <a:t>…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133" y="1515534"/>
            <a:ext cx="2634018" cy="438791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84888"/>
            <a:ext cx="7528157" cy="508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" y="104775"/>
            <a:ext cx="899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err="1" smtClean="0">
                <a:solidFill>
                  <a:srgbClr val="0066CC"/>
                </a:solidFill>
              </a:rPr>
              <a:t>n_TOF</a:t>
            </a:r>
            <a:r>
              <a:rPr lang="en-GB" sz="2400" b="1" dirty="0" smtClean="0">
                <a:solidFill>
                  <a:srgbClr val="0066CC"/>
                </a:solidFill>
              </a:rPr>
              <a:t>: A </a:t>
            </a:r>
            <a:r>
              <a:rPr lang="en-GB" sz="2400" b="1" dirty="0">
                <a:solidFill>
                  <a:srgbClr val="0066CC"/>
                </a:solidFill>
              </a:rPr>
              <a:t>spallation neutron source </a:t>
            </a:r>
            <a:r>
              <a:rPr lang="en-GB" sz="2400" b="1" dirty="0" smtClean="0">
                <a:solidFill>
                  <a:srgbClr val="0066CC"/>
                </a:solidFill>
              </a:rPr>
              <a:t>using the PS 20 </a:t>
            </a:r>
            <a:r>
              <a:rPr lang="en-GB" sz="2400" b="1" dirty="0" err="1" smtClean="0">
                <a:solidFill>
                  <a:srgbClr val="0066CC"/>
                </a:solidFill>
              </a:rPr>
              <a:t>GeV</a:t>
            </a:r>
            <a:r>
              <a:rPr lang="en-GB" sz="2400" b="1" dirty="0" smtClean="0">
                <a:solidFill>
                  <a:srgbClr val="0066CC"/>
                </a:solidFill>
              </a:rPr>
              <a:t>/c p beam</a:t>
            </a:r>
            <a:endParaRPr lang="en-GB" sz="2400" b="1" dirty="0">
              <a:solidFill>
                <a:srgbClr val="0066CC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068033" y="4637567"/>
            <a:ext cx="1447800" cy="990600"/>
          </a:xfrm>
          <a:prstGeom prst="ellipse">
            <a:avLst/>
          </a:prstGeom>
          <a:solidFill>
            <a:srgbClr val="FF9900">
              <a:alpha val="20000"/>
            </a:srgbClr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40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apa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609600"/>
            <a:ext cx="8066088" cy="553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5899150" y="4570412"/>
            <a:ext cx="1366838" cy="1322388"/>
          </a:xfrm>
          <a:prstGeom prst="ellipse">
            <a:avLst/>
          </a:prstGeom>
          <a:noFill/>
          <a:ln w="76200">
            <a:solidFill>
              <a:schemeClr val="accent6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s-ES" b="1">
              <a:latin typeface="Arial Black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162800" y="4572000"/>
            <a:ext cx="13917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omic Sans MS" charset="0"/>
              </a:rPr>
              <a:t>PS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omic Sans MS" charset="0"/>
              </a:rPr>
              <a:t>20 GeV</a:t>
            </a:r>
            <a:endParaRPr lang="fr-FR" b="1" dirty="0">
              <a:solidFill>
                <a:schemeClr val="accent6">
                  <a:lumMod val="75000"/>
                </a:schemeClr>
              </a:solidFill>
              <a:latin typeface="Comic Sans MS" charset="0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538788" y="4498975"/>
            <a:ext cx="360362" cy="358775"/>
          </a:xfrm>
          <a:prstGeom prst="ellipse">
            <a:avLst/>
          </a:prstGeom>
          <a:noFill/>
          <a:ln w="57150" cap="rnd">
            <a:solidFill>
              <a:srgbClr val="FF99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s-ES" b="1">
              <a:latin typeface="Arial Black" pitchFamily="34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 flipV="1">
            <a:off x="5704516" y="4775679"/>
            <a:ext cx="173038" cy="8636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572000" y="5181600"/>
            <a:ext cx="1141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 err="1">
                <a:solidFill>
                  <a:srgbClr val="FFFF00"/>
                </a:solidFill>
                <a:latin typeface="Comic Sans MS" charset="0"/>
              </a:rPr>
              <a:t>Linac</a:t>
            </a:r>
            <a:endParaRPr lang="en-US" sz="2000" b="1" dirty="0">
              <a:solidFill>
                <a:srgbClr val="FFFF00"/>
              </a:solidFill>
              <a:latin typeface="Comic Sans MS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FFFF00"/>
                </a:solidFill>
                <a:latin typeface="Comic Sans MS" charset="0"/>
              </a:rPr>
              <a:t>50 </a:t>
            </a:r>
            <a:r>
              <a:rPr lang="en-US" sz="2000" b="1" dirty="0" err="1">
                <a:solidFill>
                  <a:srgbClr val="FFFF00"/>
                </a:solidFill>
                <a:latin typeface="Comic Sans MS" charset="0"/>
              </a:rPr>
              <a:t>MeV</a:t>
            </a:r>
            <a:endParaRPr lang="fr-FR" sz="2000" b="1" dirty="0">
              <a:solidFill>
                <a:srgbClr val="FFFF00"/>
              </a:solidFill>
              <a:latin typeface="Comic Sans MS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5180013" y="3783012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FFC000"/>
                </a:solidFill>
                <a:latin typeface="Comic Sans MS" charset="0"/>
              </a:rPr>
              <a:t>Booster</a:t>
            </a:r>
          </a:p>
          <a:p>
            <a:pPr>
              <a:defRPr/>
            </a:pPr>
            <a:r>
              <a:rPr lang="en-US" sz="2000" b="1" dirty="0">
                <a:solidFill>
                  <a:srgbClr val="FFC000"/>
                </a:solidFill>
                <a:latin typeface="Comic Sans MS" charset="0"/>
              </a:rPr>
              <a:t>1.4 GeV</a:t>
            </a:r>
            <a:endParaRPr lang="fr-FR" sz="2000" b="1" dirty="0">
              <a:solidFill>
                <a:srgbClr val="FFC000"/>
              </a:solidFill>
              <a:latin typeface="Comic Sans MS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3019425" y="1690687"/>
            <a:ext cx="1152525" cy="10080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stealth"/>
            <a:tailEnd type="none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4332139" y="2825750"/>
            <a:ext cx="1655762" cy="2736850"/>
          </a:xfrm>
          <a:prstGeom prst="line">
            <a:avLst/>
          </a:prstGeom>
          <a:noFill/>
          <a:ln w="76200">
            <a:solidFill>
              <a:schemeClr val="accent6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5" name="Picture 116" descr="Fond.png"/>
          <p:cNvPicPr>
            <a:picLocks noChangeAspect="1"/>
          </p:cNvPicPr>
          <p:nvPr/>
        </p:nvPicPr>
        <p:blipFill>
          <a:blip r:embed="rId4" cstate="print"/>
          <a:srcRect t="-1643" r="86229" b="69751"/>
          <a:stretch>
            <a:fillRect/>
          </a:stretch>
        </p:blipFill>
        <p:spPr bwMode="auto">
          <a:xfrm>
            <a:off x="623888" y="652462"/>
            <a:ext cx="835025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1524000" y="1334869"/>
            <a:ext cx="1495425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err="1" smtClean="0">
                <a:solidFill>
                  <a:srgbClr val="FF0000"/>
                </a:solidFill>
              </a:rPr>
              <a:t>n_TOF</a:t>
            </a:r>
            <a:r>
              <a:rPr lang="es-ES" b="1" dirty="0" smtClean="0">
                <a:solidFill>
                  <a:srgbClr val="FF0000"/>
                </a:solidFill>
              </a:rPr>
              <a:t> EAR-1 @185 m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959194" y="2313087"/>
            <a:ext cx="571504" cy="830104"/>
          </a:xfrm>
          <a:prstGeom prst="irregularSeal2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FF66"/>
              </a:gs>
              <a:gs pos="100000">
                <a:srgbClr val="FFFF66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en-US" b="1">
              <a:latin typeface="Arial Black" charset="0"/>
            </a:endParaRPr>
          </a:p>
        </p:txBody>
      </p:sp>
      <p:sp>
        <p:nvSpPr>
          <p:cNvPr id="32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The 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n_TOF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 Facility at CERN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 flipV="1">
            <a:off x="5791035" y="4581522"/>
            <a:ext cx="589127" cy="276227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2879023" y="3124759"/>
            <a:ext cx="1495425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b="1" dirty="0" err="1" smtClean="0">
                <a:solidFill>
                  <a:srgbClr val="FF0000"/>
                </a:solidFill>
              </a:rPr>
              <a:t>n_TOF</a:t>
            </a:r>
            <a:r>
              <a:rPr lang="es-ES" b="1" dirty="0" smtClean="0">
                <a:solidFill>
                  <a:srgbClr val="FF0000"/>
                </a:solidFill>
              </a:rPr>
              <a:t> EAR-2 @20 m</a:t>
            </a:r>
            <a:endParaRPr lang="es-E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82387" y="652045"/>
            <a:ext cx="7273009" cy="2835118"/>
            <a:chOff x="21622105" y="11762855"/>
            <a:chExt cx="10325896" cy="4300293"/>
          </a:xfrm>
        </p:grpSpPr>
        <p:sp>
          <p:nvSpPr>
            <p:cNvPr id="3" name="TextBox 2"/>
            <p:cNvSpPr txBox="1"/>
            <p:nvPr/>
          </p:nvSpPr>
          <p:spPr>
            <a:xfrm>
              <a:off x="26839997" y="12482505"/>
              <a:ext cx="5108004" cy="513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4 cm moderator (water/borated water)</a:t>
              </a:r>
              <a:endParaRPr lang="en-US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pic>
          <p:nvPicPr>
            <p:cNvPr id="4" name="Picture 2" descr="\\cern.ch\dfs\Services\MechanicalCAD\Catia\CERN\TOF\TOFLCT__\Images\TOFLCT__0007 2.jpg"/>
            <p:cNvPicPr>
              <a:picLocks noChangeAspect="1" noChangeArrowheads="1"/>
            </p:cNvPicPr>
            <p:nvPr/>
          </p:nvPicPr>
          <p:blipFill>
            <a:blip r:embed="rId3" cstate="print"/>
            <a:srcRect l="20171" t="17155" r="19355" b="9182"/>
            <a:stretch>
              <a:fillRect/>
            </a:stretch>
          </p:blipFill>
          <p:spPr bwMode="auto">
            <a:xfrm rot="4966035">
              <a:off x="23199644" y="12814191"/>
              <a:ext cx="3514781" cy="2983133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23886346" y="13192144"/>
              <a:ext cx="215861" cy="4185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22189281" y="14201774"/>
              <a:ext cx="1371600" cy="1588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1622105" y="13271656"/>
              <a:ext cx="2319777" cy="886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Protons</a:t>
              </a:r>
            </a:p>
            <a:p>
              <a:pPr algn="ctr"/>
              <a:r>
                <a:rPr lang="en-US" sz="1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(20 </a:t>
              </a:r>
              <a:r>
                <a:rPr lang="en-US" sz="1600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GeV</a:t>
              </a:r>
              <a:r>
                <a:rPr lang="en-US" sz="1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/c)</a:t>
              </a:r>
              <a:endPara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6456481" y="14201774"/>
              <a:ext cx="1905000" cy="1588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5807022" y="13257207"/>
              <a:ext cx="3126502" cy="886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C00000"/>
                  </a:solidFill>
                </a:rPr>
                <a:t>Neutrons (EAR-1) </a:t>
              </a:r>
            </a:p>
            <a:p>
              <a:pPr algn="ctr"/>
              <a:r>
                <a:rPr lang="en-US" sz="1600" b="1" dirty="0" smtClean="0">
                  <a:solidFill>
                    <a:srgbClr val="C00000"/>
                  </a:solidFill>
                </a:rPr>
                <a:t>(</a:t>
              </a:r>
              <a:r>
                <a:rPr lang="en-US" sz="1600" b="1" dirty="0" err="1" smtClean="0">
                  <a:solidFill>
                    <a:srgbClr val="C00000"/>
                  </a:solidFill>
                </a:rPr>
                <a:t>meV</a:t>
              </a:r>
              <a:r>
                <a:rPr lang="en-US" sz="1600" b="1" dirty="0" smtClean="0">
                  <a:solidFill>
                    <a:srgbClr val="C00000"/>
                  </a:solidFill>
                </a:rPr>
                <a:t> to </a:t>
              </a:r>
              <a:r>
                <a:rPr lang="en-US" sz="1600" b="1" dirty="0" err="1" smtClean="0">
                  <a:solidFill>
                    <a:srgbClr val="C00000"/>
                  </a:solidFill>
                </a:rPr>
                <a:t>GeV</a:t>
              </a:r>
              <a:r>
                <a:rPr lang="en-US" sz="1600" b="1" dirty="0" smtClean="0">
                  <a:solidFill>
                    <a:srgbClr val="C00000"/>
                  </a:solidFill>
                </a:rPr>
                <a:t>)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475280" y="13998567"/>
              <a:ext cx="1447800" cy="418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solidFill>
                    <a:schemeClr val="bg1"/>
                  </a:solidFill>
                  <a:latin typeface="+mj-lt"/>
                </a:rPr>
                <a:t>Pb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25542082" y="11993561"/>
              <a:ext cx="1555188" cy="1143001"/>
            </a:xfrm>
            <a:prstGeom prst="straightConnector1">
              <a:avLst/>
            </a:prstGeom>
            <a:ln w="50800">
              <a:solidFill>
                <a:schemeClr val="bg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25694481" y="12717462"/>
              <a:ext cx="1143000" cy="539745"/>
            </a:xfrm>
            <a:prstGeom prst="straightConnector1">
              <a:avLst/>
            </a:prstGeom>
            <a:ln w="50800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27049469" y="11762855"/>
              <a:ext cx="3117820" cy="5135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1 cm cooling (water)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" y="3581400"/>
            <a:ext cx="86106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66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Approx. 400 FAST (</a:t>
            </a:r>
            <a:r>
              <a:rPr lang="en-US" sz="1600" dirty="0"/>
              <a:t>M</a:t>
            </a:r>
            <a:r>
              <a:rPr lang="en-US" sz="1600" dirty="0" smtClean="0"/>
              <a:t>eV-</a:t>
            </a:r>
            <a:r>
              <a:rPr lang="en-US" sz="1600" dirty="0" err="1" smtClean="0"/>
              <a:t>GeV</a:t>
            </a:r>
            <a:r>
              <a:rPr lang="en-US" sz="1600" dirty="0" smtClean="0"/>
              <a:t>) neutrons/proton (20 </a:t>
            </a:r>
            <a:r>
              <a:rPr lang="en-US" sz="1600" dirty="0" err="1"/>
              <a:t>G</a:t>
            </a:r>
            <a:r>
              <a:rPr lang="en-US" sz="1600" dirty="0" err="1" smtClean="0"/>
              <a:t>eV</a:t>
            </a:r>
            <a:r>
              <a:rPr lang="en-US" sz="1600" dirty="0" smtClean="0"/>
              <a:t>/c) are generated </a:t>
            </a:r>
            <a:r>
              <a:rPr lang="en-US" sz="1600" dirty="0"/>
              <a:t>@</a:t>
            </a:r>
            <a:r>
              <a:rPr lang="en-US" sz="1600" dirty="0" smtClean="0"/>
              <a:t>target </a:t>
            </a:r>
          </a:p>
          <a:p>
            <a:endParaRPr lang="en-US" sz="1600" dirty="0" smtClean="0"/>
          </a:p>
          <a:p>
            <a:r>
              <a:rPr lang="en-US" sz="1600" dirty="0" smtClean="0"/>
              <a:t>  - </a:t>
            </a:r>
            <a:r>
              <a:rPr lang="en-US" sz="1600" b="1" dirty="0" smtClean="0"/>
              <a:t>EAR-1:</a:t>
            </a:r>
            <a:r>
              <a:rPr lang="en-US" sz="1600" dirty="0" smtClean="0"/>
              <a:t> Moderation in 5 cm of water+</a:t>
            </a:r>
            <a:r>
              <a:rPr lang="en-US" sz="1600" baseline="30000" dirty="0" smtClean="0"/>
              <a:t>10</a:t>
            </a:r>
            <a:r>
              <a:rPr lang="en-US" sz="1600" dirty="0" smtClean="0"/>
              <a:t>B-water and </a:t>
            </a:r>
            <a:r>
              <a:rPr lang="en-US" sz="1600" b="1" dirty="0" smtClean="0"/>
              <a:t>185 m horizontal </a:t>
            </a:r>
            <a:r>
              <a:rPr lang="en-US" sz="1600" dirty="0" smtClean="0"/>
              <a:t>flight </a:t>
            </a:r>
            <a:r>
              <a:rPr lang="en-US" sz="1600" dirty="0"/>
              <a:t>path (</a:t>
            </a:r>
            <a:r>
              <a:rPr lang="en-US" sz="1600" dirty="0" err="1"/>
              <a:t>meV</a:t>
            </a:r>
            <a:r>
              <a:rPr lang="en-US" sz="1600" dirty="0"/>
              <a:t> to </a:t>
            </a:r>
            <a:r>
              <a:rPr lang="en-US" sz="1600" dirty="0" err="1"/>
              <a:t>GeV</a:t>
            </a:r>
            <a:r>
              <a:rPr lang="en-US" sz="1600" dirty="0"/>
              <a:t>)</a:t>
            </a:r>
            <a:endParaRPr lang="en-US" sz="1600" dirty="0" smtClean="0"/>
          </a:p>
          <a:p>
            <a:r>
              <a:rPr lang="en-US" sz="1600" dirty="0" smtClean="0"/>
              <a:t>  - </a:t>
            </a:r>
            <a:r>
              <a:rPr lang="en-US" sz="1600" b="1" dirty="0" smtClean="0"/>
              <a:t>EAR-2:</a:t>
            </a:r>
            <a:r>
              <a:rPr lang="en-US" sz="1600" dirty="0" smtClean="0"/>
              <a:t> Moderation </a:t>
            </a:r>
            <a:r>
              <a:rPr lang="en-US" sz="1600" dirty="0"/>
              <a:t>in </a:t>
            </a:r>
            <a:r>
              <a:rPr lang="en-US" sz="1600" dirty="0" smtClean="0"/>
              <a:t>~1 </a:t>
            </a:r>
            <a:r>
              <a:rPr lang="en-US" sz="1600" dirty="0"/>
              <a:t>cm of </a:t>
            </a:r>
            <a:r>
              <a:rPr lang="en-US" sz="1600" dirty="0" smtClean="0"/>
              <a:t>water </a:t>
            </a:r>
            <a:r>
              <a:rPr lang="en-US" sz="1600" dirty="0" err="1"/>
              <a:t>meV</a:t>
            </a:r>
            <a:r>
              <a:rPr lang="en-US" sz="1600" dirty="0"/>
              <a:t> to </a:t>
            </a:r>
            <a:r>
              <a:rPr lang="en-US" sz="1600" dirty="0" err="1"/>
              <a:t>GeV</a:t>
            </a:r>
            <a:r>
              <a:rPr lang="en-US" sz="1600" dirty="0"/>
              <a:t> and </a:t>
            </a:r>
            <a:r>
              <a:rPr lang="en-US" sz="1600" b="1" dirty="0" smtClean="0"/>
              <a:t>20 </a:t>
            </a:r>
            <a:r>
              <a:rPr lang="en-US" sz="1600" b="1" dirty="0"/>
              <a:t>m </a:t>
            </a:r>
            <a:r>
              <a:rPr lang="en-US" sz="1600" b="1" dirty="0" smtClean="0"/>
              <a:t>vertical </a:t>
            </a:r>
            <a:r>
              <a:rPr lang="en-US" sz="1600" dirty="0" smtClean="0"/>
              <a:t>flight path (</a:t>
            </a:r>
            <a:r>
              <a:rPr lang="en-US" sz="1600" dirty="0" err="1" smtClean="0"/>
              <a:t>meV</a:t>
            </a:r>
            <a:r>
              <a:rPr lang="en-US" sz="1600" dirty="0" smtClean="0"/>
              <a:t> to ~300 MeV)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	</a:t>
            </a:r>
            <a:r>
              <a:rPr lang="en-US" sz="1600" dirty="0" err="1" smtClean="0">
                <a:solidFill>
                  <a:srgbClr val="C00000"/>
                </a:solidFill>
              </a:rPr>
              <a:t>ToF</a:t>
            </a:r>
            <a:r>
              <a:rPr lang="en-US" sz="1600" dirty="0" smtClean="0">
                <a:solidFill>
                  <a:srgbClr val="C00000"/>
                </a:solidFill>
              </a:rPr>
              <a:t> (</a:t>
            </a:r>
            <a:r>
              <a:rPr lang="en-US" sz="1600" dirty="0" err="1">
                <a:solidFill>
                  <a:srgbClr val="C00000"/>
                </a:solidFill>
              </a:rPr>
              <a:t>G</a:t>
            </a:r>
            <a:r>
              <a:rPr lang="en-US" sz="1600" dirty="0" err="1" smtClean="0">
                <a:solidFill>
                  <a:srgbClr val="C00000"/>
                </a:solidFill>
              </a:rPr>
              <a:t>eV</a:t>
            </a:r>
            <a:r>
              <a:rPr lang="en-US" sz="1600" dirty="0" smtClean="0">
                <a:solidFill>
                  <a:srgbClr val="C00000"/>
                </a:solidFill>
              </a:rPr>
              <a:t>) ~ 630 ns</a:t>
            </a:r>
          </a:p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		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ToF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 (MeV) ~ 13 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sz="1600" dirty="0" err="1" smtClean="0">
                <a:solidFill>
                  <a:schemeClr val="accent3">
                    <a:lumMod val="50000"/>
                  </a:schemeClr>
                </a:solidFill>
              </a:rPr>
              <a:t>s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 // 1.3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Symbol" pitchFamily="18" charset="2"/>
              </a:rPr>
              <a:t>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</a:rPr>
              <a:t>s</a:t>
            </a:r>
            <a:endParaRPr lang="en-US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			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ToF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(keV) ~ 420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//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42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s</a:t>
            </a:r>
            <a:endParaRPr lang="en-GB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rgbClr val="002060"/>
                </a:solidFill>
              </a:rPr>
              <a:t>				</a:t>
            </a:r>
            <a:r>
              <a:rPr lang="en-US" sz="1600" dirty="0" err="1" smtClean="0">
                <a:solidFill>
                  <a:srgbClr val="002060"/>
                </a:solidFill>
              </a:rPr>
              <a:t>ToF</a:t>
            </a:r>
            <a:r>
              <a:rPr lang="en-US" sz="1600" dirty="0" smtClean="0">
                <a:solidFill>
                  <a:srgbClr val="002060"/>
                </a:solidFill>
              </a:rPr>
              <a:t> (eV) ~ 13 </a:t>
            </a:r>
            <a:r>
              <a:rPr lang="en-US" sz="1600" dirty="0" err="1">
                <a:solidFill>
                  <a:srgbClr val="002060"/>
                </a:solidFill>
              </a:rPr>
              <a:t>ms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 // 1.3 </a:t>
            </a:r>
            <a:r>
              <a:rPr lang="en-US" sz="1600" dirty="0" err="1">
                <a:solidFill>
                  <a:srgbClr val="002060"/>
                </a:solidFill>
              </a:rPr>
              <a:t>ms</a:t>
            </a:r>
            <a:endParaRPr lang="en-US" sz="1600" dirty="0" smtClean="0">
              <a:solidFill>
                <a:srgbClr val="002060"/>
              </a:solidFill>
            </a:endParaRPr>
          </a:p>
          <a:p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					</a:t>
            </a:r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ToF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 (10 </a:t>
            </a:r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meV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) ~ 133 </a:t>
            </a:r>
            <a:r>
              <a:rPr lang="en-US" sz="1600" dirty="0" err="1" smtClean="0">
                <a:solidFill>
                  <a:schemeClr val="bg2">
                    <a:lumMod val="25000"/>
                  </a:schemeClr>
                </a:solidFill>
              </a:rPr>
              <a:t>ms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// 13 </a:t>
            </a:r>
            <a:r>
              <a:rPr lang="en-US" sz="1600" dirty="0" err="1">
                <a:solidFill>
                  <a:schemeClr val="bg2">
                    <a:lumMod val="25000"/>
                  </a:schemeClr>
                </a:solidFill>
              </a:rPr>
              <a:t>ms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The 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n_TOF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 lead spallation target (from 2008 onwards)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038600" y="824407"/>
            <a:ext cx="1600200" cy="640647"/>
          </a:xfrm>
          <a:prstGeom prst="straightConnector1">
            <a:avLst/>
          </a:prstGeom>
          <a:ln w="508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085224" y="652045"/>
            <a:ext cx="0" cy="813010"/>
          </a:xfrm>
          <a:prstGeom prst="straightConnector1">
            <a:avLst/>
          </a:prstGeom>
          <a:ln w="38100" cmpd="sng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836459" y="634425"/>
            <a:ext cx="2202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C00000"/>
                </a:solidFill>
              </a:rPr>
              <a:t>Neutrons (EAR-2) </a:t>
            </a:r>
          </a:p>
          <a:p>
            <a:pPr algn="r"/>
            <a:r>
              <a:rPr lang="en-US" sz="1600" b="1" dirty="0" smtClean="0">
                <a:solidFill>
                  <a:srgbClr val="C00000"/>
                </a:solidFill>
              </a:rPr>
              <a:t>(</a:t>
            </a:r>
            <a:r>
              <a:rPr lang="en-US" sz="1600" b="1" dirty="0" err="1" smtClean="0">
                <a:solidFill>
                  <a:srgbClr val="C00000"/>
                </a:solidFill>
              </a:rPr>
              <a:t>meV</a:t>
            </a:r>
            <a:r>
              <a:rPr lang="en-US" sz="1600" b="1" dirty="0" smtClean="0">
                <a:solidFill>
                  <a:srgbClr val="C00000"/>
                </a:solidFill>
              </a:rPr>
              <a:t> to ~300 MeV)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70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8194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3366CC"/>
                </a:solidFill>
              </a:rPr>
              <a:t>The existing </a:t>
            </a:r>
            <a:r>
              <a:rPr lang="en-US" sz="4000" dirty="0" err="1" smtClean="0">
                <a:solidFill>
                  <a:srgbClr val="3366CC"/>
                </a:solidFill>
              </a:rPr>
              <a:t>n_TOF</a:t>
            </a:r>
            <a:r>
              <a:rPr lang="en-US" sz="4000" dirty="0" smtClean="0">
                <a:solidFill>
                  <a:srgbClr val="3366CC"/>
                </a:solidFill>
              </a:rPr>
              <a:t> EAR1  @185 m</a:t>
            </a:r>
            <a:endParaRPr lang="es-ES_tradnl" sz="4000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451874" y="3349823"/>
            <a:ext cx="4324350" cy="25908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441116" y="737507"/>
            <a:ext cx="4324350" cy="253611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37074" y="737508"/>
            <a:ext cx="3962400" cy="472109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Main characteristics of the existing 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n_TOF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 EAR-1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  <p:pic>
        <p:nvPicPr>
          <p:cNvPr id="1822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175" y="1048435"/>
            <a:ext cx="2335625" cy="214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22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926" y="3716297"/>
            <a:ext cx="2311464" cy="2121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2425" y="892313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NEUTRON FLUX</a:t>
            </a:r>
            <a:endParaRPr lang="en-GB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51874" y="729368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BEAM PROFILE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73528" y="1867055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~7 mm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571275" y="3941712"/>
            <a:ext cx="1464607" cy="1896219"/>
            <a:chOff x="9296400" y="1380382"/>
            <a:chExt cx="1464607" cy="1896219"/>
          </a:xfrm>
        </p:grpSpPr>
        <p:pic>
          <p:nvPicPr>
            <p:cNvPr id="182277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652"/>
            <a:stretch/>
          </p:blipFill>
          <p:spPr bwMode="auto">
            <a:xfrm>
              <a:off x="9296400" y="1380382"/>
              <a:ext cx="611393" cy="1896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02"/>
            <a:stretch/>
          </p:blipFill>
          <p:spPr bwMode="auto">
            <a:xfrm>
              <a:off x="9896139" y="1380383"/>
              <a:ext cx="864868" cy="1896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4451874" y="3363483"/>
            <a:ext cx="4313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ENERGY RESOLUTION</a:t>
            </a:r>
            <a:endParaRPr lang="en-GB" sz="20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457200" y="1292423"/>
            <a:ext cx="3733800" cy="3605557"/>
            <a:chOff x="659295" y="911251"/>
            <a:chExt cx="3332076" cy="3146758"/>
          </a:xfrm>
        </p:grpSpPr>
        <p:pic>
          <p:nvPicPr>
            <p:cNvPr id="182274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077"/>
            <a:stretch/>
          </p:blipFill>
          <p:spPr bwMode="auto">
            <a:xfrm>
              <a:off x="659295" y="911251"/>
              <a:ext cx="3324621" cy="2670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179"/>
            <a:stretch/>
          </p:blipFill>
          <p:spPr bwMode="auto">
            <a:xfrm>
              <a:off x="666750" y="3567647"/>
              <a:ext cx="3324621" cy="49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745446" y="4873823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0,6·10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 neutrons/pulse (capture mode)</a:t>
            </a:r>
          </a:p>
          <a:p>
            <a:r>
              <a:rPr lang="en-US" sz="1600" dirty="0" smtClean="0"/>
              <a:t>12·10</a:t>
            </a:r>
            <a:r>
              <a:rPr lang="en-US" sz="1600" baseline="30000" dirty="0" smtClean="0"/>
              <a:t>6 </a:t>
            </a:r>
            <a:r>
              <a:rPr lang="en-US" sz="1600" dirty="0" smtClean="0"/>
              <a:t> neutrons/pulse (fission mode)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37074" y="5635823"/>
            <a:ext cx="3977751" cy="307777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See C. Guerrero et al. </a:t>
            </a:r>
            <a:r>
              <a:rPr lang="en-US" sz="1400" i="1" dirty="0" err="1" smtClean="0"/>
              <a:t>Eur</a:t>
            </a:r>
            <a:r>
              <a:rPr lang="en-US" sz="1400" i="1" dirty="0" smtClean="0"/>
              <a:t> Phys. J. A 49:27 (2013)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528171" y="2703114"/>
            <a:ext cx="23439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err="1" smtClean="0"/>
              <a:t>Ø</a:t>
            </a:r>
            <a:r>
              <a:rPr lang="es-ES_tradnl" sz="1600" baseline="-25000" dirty="0" err="1" smtClean="0"/>
              <a:t>capture</a:t>
            </a:r>
            <a:r>
              <a:rPr lang="es-ES_tradnl" sz="1600" dirty="0" smtClean="0"/>
              <a:t> ≈2 cm</a:t>
            </a:r>
          </a:p>
          <a:p>
            <a:r>
              <a:rPr lang="es-ES_tradnl" sz="1600" dirty="0" err="1" smtClean="0"/>
              <a:t>Ø</a:t>
            </a:r>
            <a:r>
              <a:rPr lang="es-ES_tradnl" sz="1600" baseline="-25000" dirty="0" err="1" smtClean="0"/>
              <a:t>fission</a:t>
            </a:r>
            <a:r>
              <a:rPr lang="es-ES_tradnl" sz="1600" dirty="0" smtClean="0"/>
              <a:t> </a:t>
            </a:r>
            <a:r>
              <a:rPr lang="es-ES_tradnl" sz="1600" dirty="0"/>
              <a:t>≈ </a:t>
            </a:r>
            <a:r>
              <a:rPr lang="es-ES_tradnl" sz="1600" dirty="0" smtClean="0"/>
              <a:t>8 cm</a:t>
            </a:r>
            <a:endParaRPr lang="es-ES_tradnl" sz="1600" dirty="0"/>
          </a:p>
        </p:txBody>
      </p:sp>
    </p:spTree>
    <p:extLst>
      <p:ext uri="{BB962C8B-B14F-4D97-AF65-F5344CB8AC3E}">
        <p14:creationId xmlns:p14="http://schemas.microsoft.com/office/powerpoint/2010/main" val="101931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4" grpId="0" animBg="1"/>
      <p:bldP spid="9" grpId="0"/>
      <p:bldP spid="12" grpId="0"/>
      <p:bldP spid="6" grpId="0" animBg="1"/>
      <p:bldP spid="17" grpId="0"/>
      <p:bldP spid="5" grpId="0"/>
      <p:bldP spid="8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 descr="D:\Profiles\cguerrer\AppData\Local\Microsoft\Windows\Temporary Internet Files\Content.Outlook\BSCXCR2I\P10504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0"/>
            <a:ext cx="69088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9200" y="5221069"/>
            <a:ext cx="6553200" cy="646331"/>
          </a:xfrm>
          <a:prstGeom prst="rect">
            <a:avLst/>
          </a:prstGeom>
          <a:solidFill>
            <a:srgbClr val="DCE6F2">
              <a:alpha val="6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Work Sector Type A: </a:t>
            </a:r>
          </a:p>
          <a:p>
            <a:r>
              <a:rPr lang="en-US" b="1" dirty="0" smtClean="0"/>
              <a:t>use of </a:t>
            </a:r>
            <a:r>
              <a:rPr lang="en-US" b="1" u="sng" dirty="0" smtClean="0"/>
              <a:t>non-encapsulated radioactive samples</a:t>
            </a:r>
            <a:r>
              <a:rPr lang="en-US" b="1" dirty="0" smtClean="0"/>
              <a:t> allowed since 2010!!!</a:t>
            </a:r>
            <a:endParaRPr lang="en-GB" b="1" dirty="0"/>
          </a:p>
        </p:txBody>
      </p:sp>
      <p:sp>
        <p:nvSpPr>
          <p:cNvPr id="5" name="Text Box 36"/>
          <p:cNvSpPr txBox="1">
            <a:spLocks noChangeArrowheads="1"/>
          </p:cNvSpPr>
          <p:nvPr/>
        </p:nvSpPr>
        <p:spPr bwMode="auto">
          <a:xfrm>
            <a:off x="304800" y="152400"/>
            <a:ext cx="8566150" cy="3127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defTabSz="41433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</a:tabLst>
            </a:pP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Main characteristics of the existing </a:t>
            </a:r>
            <a:r>
              <a:rPr lang="en-GB" sz="2400" b="1" dirty="0" err="1" smtClean="0">
                <a:solidFill>
                  <a:srgbClr val="3366CC"/>
                </a:solidFill>
                <a:latin typeface="Calibri" pitchFamily="34" charset="0"/>
              </a:rPr>
              <a:t>n_TOF</a:t>
            </a:r>
            <a:r>
              <a:rPr lang="en-GB" sz="2400" b="1" dirty="0" smtClean="0">
                <a:solidFill>
                  <a:srgbClr val="3366CC"/>
                </a:solidFill>
                <a:latin typeface="Calibri" pitchFamily="34" charset="0"/>
              </a:rPr>
              <a:t> EAR-1</a:t>
            </a:r>
            <a:endParaRPr lang="en-GB" sz="2400" b="1" dirty="0">
              <a:solidFill>
                <a:srgbClr val="3366C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45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6172200" y="1078041"/>
            <a:ext cx="2286000" cy="5334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429000" y="1078041"/>
            <a:ext cx="2286000" cy="5334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09600" y="1078041"/>
            <a:ext cx="2286000" cy="5334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13" descr="detst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52" y="4249318"/>
            <a:ext cx="1632348" cy="131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IMG_21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0788" y="4268125"/>
            <a:ext cx="1860137" cy="1288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magine 20" descr="DSCN1293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01318" y="4267198"/>
            <a:ext cx="1831997" cy="1289395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1" name="Content Placeholder 3" descr="HPIM148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62750" y="4261193"/>
            <a:ext cx="1833384" cy="129037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90800" y="2449641"/>
            <a:ext cx="1524000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Fission</a:t>
            </a:r>
          </a:p>
          <a:p>
            <a:pPr algn="ctr"/>
            <a:r>
              <a:rPr lang="en-US" b="1" baseline="30000" dirty="0" smtClean="0"/>
              <a:t>240,242</a:t>
            </a:r>
            <a:r>
              <a:rPr lang="en-US" b="1" dirty="0" smtClean="0"/>
              <a:t>Pu</a:t>
            </a:r>
            <a:r>
              <a:rPr lang="en-US" dirty="0" smtClean="0"/>
              <a:t>,</a:t>
            </a:r>
            <a:r>
              <a:rPr lang="en-US" baseline="30000" dirty="0" smtClean="0"/>
              <a:t> </a:t>
            </a:r>
            <a:r>
              <a:rPr lang="en-US" b="1" baseline="30000" dirty="0" smtClean="0"/>
              <a:t>235</a:t>
            </a:r>
            <a:r>
              <a:rPr lang="en-US" b="1" dirty="0" smtClean="0"/>
              <a:t>U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86600" y="2449641"/>
            <a:ext cx="1371600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</a:t>
            </a:r>
            <a:r>
              <a:rPr lang="en-US" dirty="0" err="1" smtClean="0"/>
              <a:t>n,</a:t>
            </a:r>
            <a:r>
              <a:rPr lang="en-US" dirty="0" err="1" smtClean="0">
                <a:latin typeface="Symbol" pitchFamily="18" charset="2"/>
              </a:rPr>
              <a:t>a</a:t>
            </a:r>
            <a:r>
              <a:rPr lang="en-US" dirty="0" smtClean="0"/>
              <a:t>)</a:t>
            </a:r>
          </a:p>
          <a:p>
            <a:pPr algn="ctr"/>
            <a:r>
              <a:rPr lang="en-US" baseline="30000" dirty="0" smtClean="0"/>
              <a:t>10</a:t>
            </a:r>
            <a:r>
              <a:rPr lang="en-US" dirty="0" smtClean="0"/>
              <a:t>B, </a:t>
            </a:r>
            <a:r>
              <a:rPr lang="en-US" baseline="30000" dirty="0" smtClean="0"/>
              <a:t>33</a:t>
            </a:r>
            <a:r>
              <a:rPr lang="en-US" dirty="0" smtClean="0"/>
              <a:t>S, </a:t>
            </a:r>
            <a:r>
              <a:rPr lang="en-US" b="1" baseline="30000" dirty="0" smtClean="0"/>
              <a:t>59</a:t>
            </a:r>
            <a:r>
              <a:rPr lang="en-US" b="1" dirty="0" smtClean="0"/>
              <a:t>Ni</a:t>
            </a:r>
            <a:endParaRPr lang="en-US" b="1" dirty="0"/>
          </a:p>
        </p:txBody>
      </p:sp>
      <p:pic>
        <p:nvPicPr>
          <p:cNvPr id="15" name="Picture 2" descr="IMGP16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24026" y="4273068"/>
            <a:ext cx="1704974" cy="1278730"/>
          </a:xfrm>
          <a:prstGeom prst="rect">
            <a:avLst/>
          </a:prstGeom>
          <a:noFill/>
        </p:spPr>
      </p:pic>
      <p:cxnSp>
        <p:nvCxnSpPr>
          <p:cNvPr id="17" name="Straight Arrow Connector 16"/>
          <p:cNvCxnSpPr>
            <a:stCxn id="12" idx="2"/>
            <a:endCxn id="10" idx="0"/>
          </p:cNvCxnSpPr>
          <p:nvPr/>
        </p:nvCxnSpPr>
        <p:spPr>
          <a:xfrm>
            <a:off x="5638800" y="3539170"/>
            <a:ext cx="678517" cy="72802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2"/>
            <a:endCxn id="11" idx="0"/>
          </p:cNvCxnSpPr>
          <p:nvPr/>
        </p:nvCxnSpPr>
        <p:spPr>
          <a:xfrm>
            <a:off x="7772400" y="3095972"/>
            <a:ext cx="407042" cy="1165221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4" idx="2"/>
            <a:endCxn id="15" idx="0"/>
          </p:cNvCxnSpPr>
          <p:nvPr/>
        </p:nvCxnSpPr>
        <p:spPr>
          <a:xfrm flipH="1">
            <a:off x="2576513" y="3095972"/>
            <a:ext cx="5195887" cy="1177096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3" idx="2"/>
            <a:endCxn id="15" idx="0"/>
          </p:cNvCxnSpPr>
          <p:nvPr/>
        </p:nvCxnSpPr>
        <p:spPr>
          <a:xfrm flipH="1">
            <a:off x="2576513" y="3095972"/>
            <a:ext cx="776287" cy="1177096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05200" y="1154241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Nuclear Astrophysics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85800" y="115424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Nuclear technologies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248400" y="1154241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Medical applications</a:t>
            </a:r>
            <a:endParaRPr lang="en-US" dirty="0"/>
          </a:p>
        </p:txBody>
      </p:sp>
      <p:cxnSp>
        <p:nvCxnSpPr>
          <p:cNvPr id="33" name="Straight Arrow Connector 32"/>
          <p:cNvCxnSpPr>
            <a:stCxn id="4" idx="4"/>
            <a:endCxn id="13" idx="0"/>
          </p:cNvCxnSpPr>
          <p:nvPr/>
        </p:nvCxnSpPr>
        <p:spPr>
          <a:xfrm>
            <a:off x="1752600" y="1611441"/>
            <a:ext cx="1600200" cy="8382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" idx="4"/>
            <a:endCxn id="12" idx="0"/>
          </p:cNvCxnSpPr>
          <p:nvPr/>
        </p:nvCxnSpPr>
        <p:spPr>
          <a:xfrm>
            <a:off x="1752600" y="1611441"/>
            <a:ext cx="3886200" cy="8382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0" idx="4"/>
            <a:endCxn id="12" idx="0"/>
          </p:cNvCxnSpPr>
          <p:nvPr/>
        </p:nvCxnSpPr>
        <p:spPr>
          <a:xfrm>
            <a:off x="4572000" y="1611441"/>
            <a:ext cx="1066800" cy="8382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0" idx="4"/>
            <a:endCxn id="14" idx="0"/>
          </p:cNvCxnSpPr>
          <p:nvPr/>
        </p:nvCxnSpPr>
        <p:spPr>
          <a:xfrm>
            <a:off x="4572000" y="1611441"/>
            <a:ext cx="3200400" cy="8382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31" idx="4"/>
            <a:endCxn id="14" idx="0"/>
          </p:cNvCxnSpPr>
          <p:nvPr/>
        </p:nvCxnSpPr>
        <p:spPr>
          <a:xfrm>
            <a:off x="7315200" y="1611441"/>
            <a:ext cx="457200" cy="8382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2400" y="2449641"/>
            <a:ext cx="2286000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Ang. </a:t>
            </a:r>
            <a:r>
              <a:rPr lang="en-US" dirty="0" err="1" smtClean="0"/>
              <a:t>Distrib</a:t>
            </a:r>
            <a:r>
              <a:rPr lang="en-US" dirty="0" smtClean="0"/>
              <a:t>. FF</a:t>
            </a:r>
          </a:p>
          <a:p>
            <a:pPr algn="ctr"/>
            <a:r>
              <a:rPr lang="en-US" baseline="30000" dirty="0" smtClean="0"/>
              <a:t>232</a:t>
            </a:r>
            <a:r>
              <a:rPr lang="en-US" dirty="0" smtClean="0"/>
              <a:t>Th, </a:t>
            </a:r>
            <a:r>
              <a:rPr lang="en-US" baseline="30000" dirty="0" smtClean="0"/>
              <a:t>237</a:t>
            </a:r>
            <a:r>
              <a:rPr lang="en-US" dirty="0" smtClean="0"/>
              <a:t>Np,</a:t>
            </a:r>
            <a:r>
              <a:rPr lang="en-US" baseline="30000" dirty="0" smtClean="0"/>
              <a:t> 234,235,238</a:t>
            </a:r>
            <a:r>
              <a:rPr lang="en-US" dirty="0" smtClean="0"/>
              <a:t>U</a:t>
            </a:r>
            <a:endParaRPr lang="en-US" dirty="0"/>
          </a:p>
        </p:txBody>
      </p:sp>
      <p:cxnSp>
        <p:nvCxnSpPr>
          <p:cNvPr id="66" name="Straight Arrow Connector 65"/>
          <p:cNvCxnSpPr>
            <a:stCxn id="4" idx="4"/>
            <a:endCxn id="62" idx="0"/>
          </p:cNvCxnSpPr>
          <p:nvPr/>
        </p:nvCxnSpPr>
        <p:spPr>
          <a:xfrm flipH="1">
            <a:off x="1295400" y="1611441"/>
            <a:ext cx="457200" cy="83820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62" idx="2"/>
            <a:endCxn id="5" idx="0"/>
          </p:cNvCxnSpPr>
          <p:nvPr/>
        </p:nvCxnSpPr>
        <p:spPr>
          <a:xfrm flipH="1">
            <a:off x="860226" y="3095972"/>
            <a:ext cx="435174" cy="115334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67200" y="2449641"/>
            <a:ext cx="2743200" cy="10895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Neutron capture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defRPr/>
            </a:pPr>
            <a:r>
              <a:rPr lang="it-IT" baseline="30000" dirty="0">
                <a:sym typeface="Symbol" pitchFamily="18" charset="2"/>
              </a:rPr>
              <a:t>54,56,57</a:t>
            </a:r>
            <a:r>
              <a:rPr lang="it-IT" dirty="0">
                <a:sym typeface="Symbol" pitchFamily="18" charset="2"/>
              </a:rPr>
              <a:t>Fe,</a:t>
            </a:r>
            <a:r>
              <a:rPr lang="it-IT" baseline="30000" dirty="0">
                <a:sym typeface="Symbol" pitchFamily="18" charset="2"/>
              </a:rPr>
              <a:t>  </a:t>
            </a:r>
            <a:r>
              <a:rPr lang="it-IT" baseline="30000" dirty="0" smtClean="0">
                <a:sym typeface="Symbol" pitchFamily="18" charset="2"/>
              </a:rPr>
              <a:t>58,60,62,</a:t>
            </a:r>
            <a:r>
              <a:rPr lang="it-IT" b="1" baseline="30000" dirty="0" smtClean="0">
                <a:sym typeface="Symbol" pitchFamily="18" charset="2"/>
              </a:rPr>
              <a:t>63</a:t>
            </a:r>
            <a:r>
              <a:rPr lang="it-IT" b="1" dirty="0" smtClean="0">
                <a:sym typeface="Symbol" pitchFamily="18" charset="2"/>
              </a:rPr>
              <a:t>Ni</a:t>
            </a:r>
            <a:r>
              <a:rPr lang="it-IT" dirty="0" smtClean="0">
                <a:sym typeface="Symbol" pitchFamily="18" charset="2"/>
              </a:rPr>
              <a:t>,</a:t>
            </a:r>
            <a:r>
              <a:rPr lang="it-IT" baseline="30000" dirty="0" smtClean="0">
                <a:sym typeface="Symbol" pitchFamily="18" charset="2"/>
              </a:rPr>
              <a:t>25</a:t>
            </a:r>
            <a:r>
              <a:rPr lang="it-IT" dirty="0" smtClean="0">
                <a:sym typeface="Symbol" pitchFamily="18" charset="2"/>
              </a:rPr>
              <a:t>Mg</a:t>
            </a:r>
            <a:r>
              <a:rPr lang="it-IT" dirty="0">
                <a:sym typeface="Symbol" pitchFamily="18" charset="2"/>
              </a:rPr>
              <a:t>, </a:t>
            </a:r>
            <a:r>
              <a:rPr lang="it-IT" baseline="30000" dirty="0" smtClean="0">
                <a:sym typeface="Symbol" pitchFamily="18" charset="2"/>
              </a:rPr>
              <a:t>93</a:t>
            </a:r>
            <a:r>
              <a:rPr lang="it-IT" dirty="0" smtClean="0">
                <a:sym typeface="Symbol" pitchFamily="18" charset="2"/>
              </a:rPr>
              <a:t>Zr, </a:t>
            </a:r>
            <a:r>
              <a:rPr lang="it-IT" b="1" baseline="30000" dirty="0" smtClean="0">
                <a:sym typeface="Symbol" pitchFamily="18" charset="2"/>
              </a:rPr>
              <a:t>235</a:t>
            </a:r>
            <a:r>
              <a:rPr lang="it-IT" baseline="30000" dirty="0" smtClean="0">
                <a:sym typeface="Symbol" pitchFamily="18" charset="2"/>
              </a:rPr>
              <a:t>, 236,238</a:t>
            </a:r>
            <a:r>
              <a:rPr lang="it-IT" b="1" dirty="0" smtClean="0">
                <a:sym typeface="Symbol" pitchFamily="18" charset="2"/>
              </a:rPr>
              <a:t>U</a:t>
            </a:r>
            <a:r>
              <a:rPr lang="it-IT" dirty="0" smtClean="0">
                <a:sym typeface="Symbol" pitchFamily="18" charset="2"/>
              </a:rPr>
              <a:t>, </a:t>
            </a:r>
            <a:r>
              <a:rPr lang="it-IT" b="1" baseline="30000" dirty="0" smtClean="0">
                <a:sym typeface="Symbol" pitchFamily="18" charset="2"/>
              </a:rPr>
              <a:t>241</a:t>
            </a:r>
            <a:r>
              <a:rPr lang="it-IT" b="1" dirty="0" smtClean="0">
                <a:sym typeface="Symbol" pitchFamily="18" charset="2"/>
              </a:rPr>
              <a:t>Am</a:t>
            </a:r>
            <a:endParaRPr lang="it-IT" b="1" dirty="0">
              <a:sym typeface="Symbol" pitchFamily="18" charset="2"/>
            </a:endParaRPr>
          </a:p>
        </p:txBody>
      </p: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1371600" y="76200"/>
            <a:ext cx="617220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lIns="100302" tIns="50151" rIns="100302" bIns="50151" anchor="ctr"/>
          <a:lstStyle/>
          <a:p>
            <a:pPr algn="ctr">
              <a:defRPr/>
            </a:pPr>
            <a:r>
              <a:rPr lang="en-US" sz="3200" dirty="0" err="1" smtClean="0">
                <a:solidFill>
                  <a:srgbClr val="FF0000"/>
                </a:solidFill>
              </a:rPr>
              <a:t>n</a:t>
            </a:r>
            <a:r>
              <a:rPr lang="en-US" sz="3200" dirty="0" err="1" smtClean="0">
                <a:solidFill>
                  <a:schemeClr val="tx2">
                    <a:lumMod val="75000"/>
                  </a:schemeClr>
                </a:solidFill>
              </a:rPr>
              <a:t>_TOF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 EAR1 Phase</a:t>
            </a:r>
            <a:r>
              <a:rPr lang="en-US" sz="3200" dirty="0" smtClean="0">
                <a:solidFill>
                  <a:srgbClr val="FF0000"/>
                </a:solidFill>
              </a:rPr>
              <a:t>2 (2009-2012)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stCxn id="12" idx="2"/>
            <a:endCxn id="9" idx="0"/>
          </p:cNvCxnSpPr>
          <p:nvPr/>
        </p:nvCxnSpPr>
        <p:spPr>
          <a:xfrm flipH="1">
            <a:off x="4410857" y="3539170"/>
            <a:ext cx="1227943" cy="72895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64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62" grpId="0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10526</TotalTime>
  <Words>1529</Words>
  <Application>Microsoft Office PowerPoint</Application>
  <PresentationFormat>On-screen Show (4:3)</PresentationFormat>
  <Paragraphs>248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Recent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Carlos Guerrero Sanchez</cp:lastModifiedBy>
  <cp:revision>778</cp:revision>
  <dcterms:created xsi:type="dcterms:W3CDTF">2010-11-19T11:22:43Z</dcterms:created>
  <dcterms:modified xsi:type="dcterms:W3CDTF">2013-10-01T07:56:29Z</dcterms:modified>
</cp:coreProperties>
</file>