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9" r:id="rId4"/>
    <p:sldId id="262" r:id="rId5"/>
    <p:sldId id="263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11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085443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893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352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1450" y="1047750"/>
            <a:ext cx="8710613" cy="6492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61925" y="1970088"/>
            <a:ext cx="4270375" cy="42481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84700" y="1970088"/>
            <a:ext cx="4271963" cy="42481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4637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161925" y="1047750"/>
            <a:ext cx="8720138" cy="5170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3236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1450" y="1047750"/>
            <a:ext cx="8710613" cy="6492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61925" y="1970088"/>
            <a:ext cx="4270375" cy="42481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84700" y="1970088"/>
            <a:ext cx="4271963" cy="42481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796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el, zwei Inhalt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1450" y="1047750"/>
            <a:ext cx="8710613" cy="6492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61925" y="1970088"/>
            <a:ext cx="4270375" cy="2047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161925" y="4170363"/>
            <a:ext cx="4270375" cy="2047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3"/>
          </p:nvPr>
        </p:nvSpPr>
        <p:spPr>
          <a:xfrm>
            <a:off x="4584700" y="1970088"/>
            <a:ext cx="4271963" cy="42481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97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299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3666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174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2696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123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421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045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835381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0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3090" name="Picture 18" descr="FZD-Bildmarke_Preussel_wtransparent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532813" y="44450"/>
            <a:ext cx="325437" cy="360363"/>
          </a:xfrm>
          <a:prstGeom prst="rect">
            <a:avLst/>
          </a:prstGeom>
          <a:noFill/>
        </p:spPr>
      </p:pic>
      <p:pic>
        <p:nvPicPr>
          <p:cNvPr id="3092" name="Picture 20" descr="Folgefolie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0"/>
            <a:ext cx="287338" cy="287338"/>
          </a:xfrm>
          <a:prstGeom prst="rect">
            <a:avLst/>
          </a:prstGeom>
          <a:solidFill>
            <a:srgbClr val="CF6800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287338" y="6619875"/>
            <a:ext cx="24384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DE" sz="800">
                <a:solidFill>
                  <a:srgbClr val="FFFFFF"/>
                </a:solidFill>
              </a:rPr>
              <a:t>Seite </a:t>
            </a:r>
            <a:fld id="{0ED0472E-AFF3-485C-B0F7-9CBC07696F46}" type="slidenum">
              <a:rPr lang="de-DE" sz="800">
                <a:solidFill>
                  <a:srgbClr val="FFFFFF"/>
                </a:solidFill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‹Nr.›</a:t>
            </a:fld>
            <a:endParaRPr lang="de-DE" sz="800">
              <a:solidFill>
                <a:srgbClr val="FFFFFF"/>
              </a:solidFill>
            </a:endParaRPr>
          </a:p>
        </p:txBody>
      </p:sp>
      <p:pic>
        <p:nvPicPr>
          <p:cNvPr id="3102" name="Bild 5" descr="DDC_Logo_110x50_4C.eps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589713" y="6124575"/>
            <a:ext cx="719137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29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erind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jpeg"/><Relationship Id="rId3" Type="http://schemas.openxmlformats.org/officeDocument/2006/relationships/image" Target="../media/image7.jpeg"/><Relationship Id="rId21" Type="http://schemas.openxmlformats.org/officeDocument/2006/relationships/image" Target="../media/image23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jpeg"/><Relationship Id="rId2" Type="http://schemas.openxmlformats.org/officeDocument/2006/relationships/hyperlink" Target="http://www.cenbg.in2p3.fr/extra/accueil.html" TargetMode="External"/><Relationship Id="rId16" Type="http://schemas.openxmlformats.org/officeDocument/2006/relationships/image" Target="../media/image18.pn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nrs.fr/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8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hyperlink" Target="http://www.in2p3.fr/" TargetMode="External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inda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395536" y="1268760"/>
            <a:ext cx="8386904" cy="4752527"/>
          </a:xfrm>
        </p:spPr>
        <p:txBody>
          <a:bodyPr/>
          <a:lstStyle/>
          <a:p>
            <a:pPr marL="0" indent="0">
              <a:buNone/>
            </a:pPr>
            <a:r>
              <a:rPr lang="en-US" sz="1800" i="1" smtClean="0">
                <a:solidFill>
                  <a:srgbClr val="000000"/>
                </a:solidFill>
              </a:rPr>
              <a:t>Coordination </a:t>
            </a:r>
            <a:r>
              <a:rPr lang="en-US" sz="1800" i="1">
                <a:solidFill>
                  <a:srgbClr val="000000"/>
                </a:solidFill>
              </a:rPr>
              <a:t>of European efforts to exploit up-to-date neutron beam technology </a:t>
            </a:r>
            <a:r>
              <a:rPr lang="en-US" sz="1800" i="1" smtClean="0">
                <a:solidFill>
                  <a:srgbClr val="000000"/>
                </a:solidFill>
              </a:rPr>
              <a:t>  novel </a:t>
            </a:r>
            <a:r>
              <a:rPr lang="en-US" sz="1800" i="1">
                <a:solidFill>
                  <a:srgbClr val="000000"/>
                </a:solidFill>
              </a:rPr>
              <a:t>research on advanced concepts for nuclear fission reactors </a:t>
            </a:r>
            <a:r>
              <a:rPr lang="en-US" sz="1800" i="1" smtClean="0">
                <a:solidFill>
                  <a:srgbClr val="000000"/>
                </a:solidFill>
              </a:rPr>
              <a:t/>
            </a:r>
            <a:br>
              <a:rPr lang="en-US" sz="1800" i="1" smtClean="0">
                <a:solidFill>
                  <a:srgbClr val="000000"/>
                </a:solidFill>
              </a:rPr>
            </a:br>
            <a:r>
              <a:rPr lang="en-US" sz="1800" i="1" smtClean="0">
                <a:solidFill>
                  <a:srgbClr val="000000"/>
                </a:solidFill>
              </a:rPr>
              <a:t>and the </a:t>
            </a:r>
            <a:r>
              <a:rPr lang="en-US" sz="1800" i="1">
                <a:solidFill>
                  <a:srgbClr val="000000"/>
                </a:solidFill>
              </a:rPr>
              <a:t>transmutation of radioactive waste</a:t>
            </a:r>
            <a:r>
              <a:rPr lang="en-US" sz="1800" i="1" smtClean="0">
                <a:solidFill>
                  <a:srgbClr val="000000"/>
                </a:solidFill>
              </a:rPr>
              <a:t>.</a:t>
            </a:r>
            <a:r>
              <a:rPr lang="en-US" sz="1800" b="1"/>
              <a:t> </a:t>
            </a:r>
            <a:endParaRPr lang="en-US" sz="1800" b="1" smtClean="0"/>
          </a:p>
          <a:p>
            <a:pPr marL="0" indent="0">
              <a:buNone/>
            </a:pPr>
            <a:endParaRPr lang="en-US" sz="1800" b="1" smtClean="0"/>
          </a:p>
          <a:p>
            <a:pPr marL="0" indent="0">
              <a:buNone/>
            </a:pPr>
            <a:r>
              <a:rPr lang="en-US" sz="1800" b="1" smtClean="0"/>
              <a:t>Transnational </a:t>
            </a:r>
            <a:r>
              <a:rPr lang="en-US" sz="1800" b="1"/>
              <a:t>Access to Large Infrastructures</a:t>
            </a:r>
            <a:r>
              <a:rPr lang="en-US" sz="1800"/>
              <a:t/>
            </a:r>
            <a:br>
              <a:rPr lang="en-US" sz="1800"/>
            </a:br>
            <a:r>
              <a:rPr lang="en-US" sz="1800"/>
              <a:t>Consortium of all relevant nuclear data facilities in Europe </a:t>
            </a:r>
            <a:r>
              <a:rPr lang="en-US" sz="1800" smtClean="0"/>
              <a:t> </a:t>
            </a:r>
            <a:r>
              <a:rPr lang="en-US" sz="1800"/>
              <a:t/>
            </a:r>
            <a:br>
              <a:rPr lang="en-US" sz="1800"/>
            </a:br>
            <a:r>
              <a:rPr lang="en-US" sz="1800"/>
              <a:t>Pool of 2500 hours of beam time for experiments in 36 </a:t>
            </a:r>
            <a:r>
              <a:rPr lang="en-US" sz="1800" smtClean="0"/>
              <a:t>months </a:t>
            </a:r>
            <a:br>
              <a:rPr lang="en-US" sz="1800" smtClean="0"/>
            </a:br>
            <a:r>
              <a:rPr lang="en-US" sz="1800" smtClean="0"/>
              <a:t>01.12.2010 – 30.11.2013. </a:t>
            </a:r>
            <a:br>
              <a:rPr lang="en-US" sz="1800" smtClean="0"/>
            </a:br>
            <a:r>
              <a:rPr lang="en-US" sz="1800" smtClean="0"/>
              <a:t>Competence </a:t>
            </a:r>
            <a:r>
              <a:rPr lang="en-US" sz="1800"/>
              <a:t>building of young scientists </a:t>
            </a:r>
            <a:endParaRPr lang="en-US" sz="1800" smtClean="0"/>
          </a:p>
          <a:p>
            <a:pPr marL="0" indent="0">
              <a:buNone/>
            </a:pPr>
            <a:endParaRPr lang="en-US" sz="1800" b="1"/>
          </a:p>
          <a:p>
            <a:pPr marL="0" indent="0">
              <a:buNone/>
            </a:pPr>
            <a:r>
              <a:rPr lang="en-US" sz="1800" b="1" smtClean="0"/>
              <a:t>Scientific </a:t>
            </a:r>
            <a:r>
              <a:rPr lang="en-US" sz="1800" b="1"/>
              <a:t>support of experiments</a:t>
            </a:r>
            <a:r>
              <a:rPr lang="en-US" sz="1800"/>
              <a:t/>
            </a:r>
            <a:br>
              <a:rPr lang="en-US" sz="1800"/>
            </a:br>
            <a:r>
              <a:rPr lang="en-US" sz="1800"/>
              <a:t>10 scientific visits (up to 8 weeks each) at the participating institutes </a:t>
            </a:r>
            <a:r>
              <a:rPr lang="en-US" sz="1800" smtClean="0"/>
              <a:t> </a:t>
            </a:r>
            <a:endParaRPr lang="en-US" sz="1800"/>
          </a:p>
          <a:p>
            <a:pPr marL="0" indent="0">
              <a:buNone/>
            </a:pPr>
            <a:endParaRPr lang="en-US" sz="1800" b="1" smtClean="0"/>
          </a:p>
          <a:p>
            <a:pPr marL="0" indent="0">
              <a:buNone/>
            </a:pPr>
            <a:r>
              <a:rPr lang="en-US" sz="1800" b="1" smtClean="0"/>
              <a:t>Communication </a:t>
            </a:r>
            <a:r>
              <a:rPr lang="en-US" sz="1800" b="1"/>
              <a:t>and dissemination of results</a:t>
            </a:r>
            <a:br>
              <a:rPr lang="en-US" sz="1800" b="1"/>
            </a:br>
            <a:r>
              <a:rPr lang="en-US" sz="1800"/>
              <a:t>4 scientific </a:t>
            </a:r>
            <a:r>
              <a:rPr lang="en-US" sz="1800" smtClean="0"/>
              <a:t>workshops  at Dresden, Prague, Jyväskylä, Geneva</a:t>
            </a:r>
            <a:endParaRPr lang="en-US" sz="1800" i="1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de-DE" sz="2000" smtClean="0">
                <a:hlinkClick r:id="rId2"/>
              </a:rPr>
              <a:t>www.erinda.org</a:t>
            </a:r>
            <a:endParaRPr lang="de-DE" sz="200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7380000" cy="116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552" y="116632"/>
            <a:ext cx="1152000" cy="94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99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</a:rPr>
              <a:t>ERINDA Objectives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3501008"/>
            <a:ext cx="8229600" cy="2520279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GB" sz="1800" smtClean="0">
                <a:solidFill>
                  <a:schemeClr val="bg1"/>
                </a:solidFill>
              </a:rPr>
              <a:t>Establish </a:t>
            </a:r>
            <a:r>
              <a:rPr lang="en-GB" sz="1800">
                <a:solidFill>
                  <a:schemeClr val="bg1"/>
                </a:solidFill>
              </a:rPr>
              <a:t>access for </a:t>
            </a:r>
            <a:r>
              <a:rPr lang="en-GB" sz="1800" b="1">
                <a:solidFill>
                  <a:schemeClr val="bg1"/>
                </a:solidFill>
              </a:rPr>
              <a:t>nuclear data measurements</a:t>
            </a:r>
            <a:r>
              <a:rPr lang="en-GB" sz="1800">
                <a:solidFill>
                  <a:schemeClr val="bg1"/>
                </a:solidFill>
              </a:rPr>
              <a:t> </a:t>
            </a:r>
            <a:r>
              <a:rPr lang="en-GB" sz="1800" smtClean="0">
                <a:solidFill>
                  <a:schemeClr val="bg1"/>
                </a:solidFill>
              </a:rPr>
              <a:t/>
            </a:r>
            <a:br>
              <a:rPr lang="en-GB" sz="1800" smtClean="0">
                <a:solidFill>
                  <a:schemeClr val="bg1"/>
                </a:solidFill>
              </a:rPr>
            </a:br>
            <a:r>
              <a:rPr lang="en-GB" sz="1800" smtClean="0">
                <a:solidFill>
                  <a:schemeClr val="bg1"/>
                </a:solidFill>
              </a:rPr>
              <a:t>at </a:t>
            </a:r>
            <a:r>
              <a:rPr lang="en-GB" sz="1800">
                <a:solidFill>
                  <a:schemeClr val="bg1"/>
                </a:solidFill>
              </a:rPr>
              <a:t>the consortium facilities</a:t>
            </a:r>
            <a:endParaRPr lang="en-US" sz="1800">
              <a:solidFill>
                <a:schemeClr val="bg1"/>
              </a:solidFill>
            </a:endParaRPr>
          </a:p>
          <a:p>
            <a:pPr lvl="0"/>
            <a:r>
              <a:rPr lang="en-GB" sz="1800">
                <a:solidFill>
                  <a:schemeClr val="bg1"/>
                </a:solidFill>
              </a:rPr>
              <a:t>Experiments shall account for nuclear data requests of </a:t>
            </a:r>
            <a:r>
              <a:rPr lang="en-GB" sz="1800" smtClean="0">
                <a:solidFill>
                  <a:schemeClr val="bg1"/>
                </a:solidFill>
              </a:rPr>
              <a:t/>
            </a:r>
            <a:br>
              <a:rPr lang="en-GB" sz="1800" smtClean="0">
                <a:solidFill>
                  <a:schemeClr val="bg1"/>
                </a:solidFill>
              </a:rPr>
            </a:br>
            <a:r>
              <a:rPr lang="en-GB" sz="1800" smtClean="0">
                <a:solidFill>
                  <a:schemeClr val="bg1"/>
                </a:solidFill>
              </a:rPr>
              <a:t>highest </a:t>
            </a:r>
            <a:r>
              <a:rPr lang="en-GB" sz="1800">
                <a:solidFill>
                  <a:schemeClr val="bg1"/>
                </a:solidFill>
              </a:rPr>
              <a:t>priority and scientific value.</a:t>
            </a:r>
            <a:endParaRPr lang="en-US" sz="1800">
              <a:solidFill>
                <a:schemeClr val="bg1"/>
              </a:solidFill>
            </a:endParaRPr>
          </a:p>
          <a:p>
            <a:pPr lvl="0"/>
            <a:r>
              <a:rPr lang="en-GB" sz="1800" b="1">
                <a:solidFill>
                  <a:schemeClr val="bg1"/>
                </a:solidFill>
              </a:rPr>
              <a:t>Simulation methods</a:t>
            </a:r>
            <a:r>
              <a:rPr lang="en-GB" sz="1800">
                <a:solidFill>
                  <a:schemeClr val="bg1"/>
                </a:solidFill>
              </a:rPr>
              <a:t> to predict the running conditions </a:t>
            </a:r>
            <a:r>
              <a:rPr lang="en-GB" sz="1800" smtClean="0">
                <a:solidFill>
                  <a:schemeClr val="bg1"/>
                </a:solidFill>
              </a:rPr>
              <a:t/>
            </a:r>
            <a:br>
              <a:rPr lang="en-GB" sz="1800" smtClean="0">
                <a:solidFill>
                  <a:schemeClr val="bg1"/>
                </a:solidFill>
              </a:rPr>
            </a:br>
            <a:r>
              <a:rPr lang="en-GB" sz="1800" smtClean="0">
                <a:solidFill>
                  <a:schemeClr val="bg1"/>
                </a:solidFill>
              </a:rPr>
              <a:t>of </a:t>
            </a:r>
            <a:r>
              <a:rPr lang="en-GB" sz="1800">
                <a:solidFill>
                  <a:schemeClr val="bg1"/>
                </a:solidFill>
              </a:rPr>
              <a:t>innovative reactor systems and the transmutation of nuclear waste. </a:t>
            </a:r>
            <a:endParaRPr lang="en-US" sz="1800">
              <a:solidFill>
                <a:schemeClr val="bg1"/>
              </a:solidFill>
            </a:endParaRPr>
          </a:p>
          <a:p>
            <a:pPr lvl="0"/>
            <a:r>
              <a:rPr lang="en-GB" sz="1800">
                <a:solidFill>
                  <a:schemeClr val="bg1"/>
                </a:solidFill>
              </a:rPr>
              <a:t>Generation of complete, accurate and consistent </a:t>
            </a:r>
            <a:r>
              <a:rPr lang="en-GB" sz="1800" b="1">
                <a:solidFill>
                  <a:schemeClr val="bg1"/>
                </a:solidFill>
              </a:rPr>
              <a:t>nuclear data libraries</a:t>
            </a:r>
            <a:r>
              <a:rPr lang="en-GB" sz="1800">
                <a:solidFill>
                  <a:schemeClr val="bg1"/>
                </a:solidFill>
              </a:rPr>
              <a:t> and measured nuclear reaction cross sections.</a:t>
            </a:r>
            <a:endParaRPr lang="en-US" sz="1800">
              <a:solidFill>
                <a:schemeClr val="bg1"/>
              </a:solidFill>
            </a:endParaRPr>
          </a:p>
          <a:p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109641" y="6488668"/>
            <a:ext cx="4623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solidFill>
                  <a:schemeClr val="bg1"/>
                </a:solidFill>
              </a:rPr>
              <a:t>nELBE double time-of-flight experiment, HZDR Dresden</a:t>
            </a:r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75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710613" cy="649288"/>
          </a:xfrm>
        </p:spPr>
        <p:txBody>
          <a:bodyPr/>
          <a:lstStyle/>
          <a:p>
            <a:r>
              <a:rPr lang="de-DE" smtClean="0"/>
              <a:t>ERINDA Facilities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978" y="2780928"/>
            <a:ext cx="9036496" cy="367240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sz="2000" b="1" dirty="0" smtClean="0"/>
              <a:t>Time of </a:t>
            </a:r>
            <a:r>
              <a:rPr lang="de-DE" sz="2000" b="1" dirty="0" err="1" smtClean="0"/>
              <a:t>flight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facilities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for</a:t>
            </a:r>
            <a:r>
              <a:rPr lang="de-DE" sz="2000" b="1" dirty="0" smtClean="0"/>
              <a:t> fast </a:t>
            </a:r>
            <a:r>
              <a:rPr lang="de-DE" sz="2000" b="1" dirty="0" err="1" smtClean="0"/>
              <a:t>neutrons</a:t>
            </a:r>
            <a:r>
              <a:rPr lang="de-DE" sz="2000" b="1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/>
              <a:t>nELBE (HZDR, Dresden); n_TOF (CERN, </a:t>
            </a:r>
            <a:r>
              <a:rPr lang="de-DE" sz="1400" dirty="0" err="1" smtClean="0"/>
              <a:t>Geneva</a:t>
            </a:r>
            <a:r>
              <a:rPr lang="de-DE" sz="1400" dirty="0" smtClean="0"/>
              <a:t>); </a:t>
            </a:r>
            <a:r>
              <a:rPr lang="de-DE" sz="1400" dirty="0" smtClean="0">
                <a:solidFill>
                  <a:schemeClr val="bg1">
                    <a:lumMod val="50000"/>
                  </a:schemeClr>
                </a:solidFill>
              </a:rPr>
              <a:t>GELINA(IRMM, Geel) </a:t>
            </a:r>
          </a:p>
          <a:p>
            <a:pPr marL="457200" indent="-457200">
              <a:buAutoNum type="arabicPeriod"/>
            </a:pPr>
            <a:r>
              <a:rPr lang="de-DE" sz="2000" b="1" dirty="0" err="1" smtClean="0"/>
              <a:t>Charged-Particle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Accelerators</a:t>
            </a:r>
            <a:endParaRPr lang="de-DE" sz="2000" b="1" dirty="0" smtClean="0"/>
          </a:p>
          <a:p>
            <a:pPr marL="685800" lvl="1">
              <a:buFont typeface="Arial" pitchFamily="34" charset="0"/>
              <a:buChar char="•"/>
            </a:pPr>
            <a:r>
              <a:rPr lang="de-DE" sz="1400" dirty="0" err="1" smtClean="0"/>
              <a:t>production</a:t>
            </a:r>
            <a:r>
              <a:rPr lang="de-DE" sz="1400" dirty="0" smtClean="0"/>
              <a:t> of quasi-</a:t>
            </a:r>
            <a:r>
              <a:rPr lang="de-DE" sz="1400" dirty="0" err="1" smtClean="0"/>
              <a:t>monoenergetic</a:t>
            </a:r>
            <a:r>
              <a:rPr lang="de-DE" sz="1400" dirty="0" smtClean="0"/>
              <a:t> </a:t>
            </a:r>
            <a:r>
              <a:rPr lang="de-DE" sz="1400" dirty="0" err="1" smtClean="0"/>
              <a:t>neutrons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err="1" smtClean="0"/>
              <a:t>electrostatic</a:t>
            </a:r>
            <a:r>
              <a:rPr lang="de-DE" sz="1400" dirty="0" smtClean="0"/>
              <a:t> </a:t>
            </a:r>
            <a:r>
              <a:rPr lang="de-DE" sz="1400" dirty="0" err="1" smtClean="0"/>
              <a:t>accelerators</a:t>
            </a:r>
            <a:r>
              <a:rPr lang="de-DE" sz="1400" dirty="0" smtClean="0"/>
              <a:t> </a:t>
            </a:r>
            <a:r>
              <a:rPr lang="de-DE" sz="1400" dirty="0" err="1" smtClean="0"/>
              <a:t>at</a:t>
            </a:r>
            <a:r>
              <a:rPr lang="de-DE" sz="1400" dirty="0" smtClean="0"/>
              <a:t>  Bordeaux, </a:t>
            </a:r>
            <a:r>
              <a:rPr lang="de-DE" sz="1400" dirty="0" err="1" smtClean="0"/>
              <a:t>Orsay</a:t>
            </a:r>
            <a:r>
              <a:rPr lang="de-DE" sz="1400" dirty="0" smtClean="0"/>
              <a:t>, Bukarest, Dresden</a:t>
            </a:r>
          </a:p>
          <a:p>
            <a:pPr marL="685800" lvl="1">
              <a:buFont typeface="Arial" pitchFamily="34" charset="0"/>
              <a:buChar char="•"/>
            </a:pPr>
            <a:r>
              <a:rPr lang="de-DE" sz="1400" dirty="0" smtClean="0"/>
              <a:t>Neutron </a:t>
            </a:r>
            <a:r>
              <a:rPr lang="de-DE" sz="1400" dirty="0" err="1" smtClean="0"/>
              <a:t>reference</a:t>
            </a:r>
            <a:r>
              <a:rPr lang="de-DE" sz="1400" dirty="0" smtClean="0"/>
              <a:t> </a:t>
            </a:r>
            <a:r>
              <a:rPr lang="de-DE" sz="1400" dirty="0" err="1" smtClean="0"/>
              <a:t>fields</a:t>
            </a:r>
            <a:r>
              <a:rPr lang="de-DE" sz="1400" dirty="0" smtClean="0"/>
              <a:t> </a:t>
            </a:r>
            <a:r>
              <a:rPr lang="de-DE" sz="1400" dirty="0" err="1" smtClean="0"/>
              <a:t>at</a:t>
            </a:r>
            <a:r>
              <a:rPr lang="de-DE" sz="1400" dirty="0" smtClean="0"/>
              <a:t> PTB Braunschweig, NPL Teddington </a:t>
            </a:r>
          </a:p>
          <a:p>
            <a:pPr marL="685800" lvl="1">
              <a:buFont typeface="Arial" pitchFamily="34" charset="0"/>
              <a:buChar char="•"/>
            </a:pPr>
            <a:r>
              <a:rPr lang="de-DE" sz="1400" dirty="0" err="1" smtClean="0"/>
              <a:t>Cyclotrons</a:t>
            </a:r>
            <a:r>
              <a:rPr lang="de-DE" sz="1400" dirty="0" smtClean="0"/>
              <a:t> </a:t>
            </a:r>
            <a:r>
              <a:rPr lang="de-DE" sz="1400" dirty="0" err="1" smtClean="0"/>
              <a:t>at</a:t>
            </a:r>
            <a:r>
              <a:rPr lang="de-DE" sz="1400" dirty="0" smtClean="0"/>
              <a:t> </a:t>
            </a:r>
            <a:r>
              <a:rPr lang="de-DE" sz="1400" dirty="0" err="1" smtClean="0"/>
              <a:t>Rez</a:t>
            </a:r>
            <a:r>
              <a:rPr lang="de-DE" sz="1400" dirty="0" smtClean="0"/>
              <a:t>, </a:t>
            </a:r>
            <a:r>
              <a:rPr lang="de-DE" sz="1400" dirty="0" err="1" smtClean="0"/>
              <a:t>Jyväskylä</a:t>
            </a:r>
            <a:r>
              <a:rPr lang="de-DE" sz="1400" dirty="0" smtClean="0"/>
              <a:t>, Oslo, </a:t>
            </a:r>
            <a:r>
              <a:rPr lang="de-DE" sz="1400" dirty="0"/>
              <a:t>Uppsala </a:t>
            </a:r>
            <a:r>
              <a:rPr lang="de-DE" sz="1400" dirty="0" smtClean="0"/>
              <a:t> </a:t>
            </a:r>
            <a:r>
              <a:rPr lang="de-DE" sz="1400" dirty="0" err="1" smtClean="0"/>
              <a:t>neutron</a:t>
            </a:r>
            <a:r>
              <a:rPr lang="de-DE" sz="1400" dirty="0" smtClean="0"/>
              <a:t> </a:t>
            </a:r>
            <a:r>
              <a:rPr lang="de-DE" sz="1400" dirty="0" err="1"/>
              <a:t>energy</a:t>
            </a:r>
            <a:r>
              <a:rPr lang="de-DE" sz="1400" dirty="0"/>
              <a:t> </a:t>
            </a:r>
            <a:r>
              <a:rPr lang="de-DE" sz="1400" dirty="0" err="1"/>
              <a:t>range</a:t>
            </a:r>
            <a:r>
              <a:rPr lang="de-DE" sz="1400" dirty="0"/>
              <a:t> </a:t>
            </a:r>
            <a:r>
              <a:rPr lang="de-DE" sz="1400" dirty="0" err="1"/>
              <a:t>up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180 MeV</a:t>
            </a:r>
          </a:p>
          <a:p>
            <a:pPr marL="685800" lvl="1">
              <a:buFont typeface="Arial" pitchFamily="34" charset="0"/>
              <a:buChar char="•"/>
            </a:pPr>
            <a:r>
              <a:rPr lang="de-DE" sz="1400" dirty="0" err="1" smtClean="0"/>
              <a:t>Pulsed</a:t>
            </a:r>
            <a:r>
              <a:rPr lang="de-DE" sz="1400" dirty="0" smtClean="0"/>
              <a:t> Proton Linear Accelerator </a:t>
            </a:r>
            <a:r>
              <a:rPr lang="de-DE" sz="1400" dirty="0" err="1" smtClean="0"/>
              <a:t>at</a:t>
            </a:r>
            <a:r>
              <a:rPr lang="de-DE" sz="1400" dirty="0" smtClean="0"/>
              <a:t> Frankfurt </a:t>
            </a:r>
          </a:p>
          <a:p>
            <a:pPr marL="457200" indent="-514350">
              <a:buFont typeface="+mj-lt"/>
              <a:buAutoNum type="arabicPeriod"/>
            </a:pPr>
            <a:r>
              <a:rPr lang="de-DE" sz="2000" b="1" smtClean="0"/>
              <a:t>Research reactor</a:t>
            </a:r>
            <a:endParaRPr lang="de-DE" sz="2000" b="1" dirty="0" smtClean="0"/>
          </a:p>
          <a:p>
            <a:pPr marL="685800" lvl="1">
              <a:buFont typeface="Arial" pitchFamily="34" charset="0"/>
              <a:buChar char="•"/>
            </a:pPr>
            <a:r>
              <a:rPr lang="de-DE" sz="1400" dirty="0" smtClean="0"/>
              <a:t>Budapest, </a:t>
            </a:r>
            <a:r>
              <a:rPr lang="de-DE" sz="1400" dirty="0" err="1" smtClean="0"/>
              <a:t>Rez</a:t>
            </a:r>
            <a:r>
              <a:rPr lang="de-DE" sz="1400" dirty="0" smtClean="0"/>
              <a:t>  </a:t>
            </a:r>
            <a:r>
              <a:rPr lang="de-DE" sz="1400" dirty="0" err="1" smtClean="0"/>
              <a:t>cold</a:t>
            </a:r>
            <a:r>
              <a:rPr lang="de-DE" sz="1400" dirty="0" smtClean="0"/>
              <a:t> </a:t>
            </a:r>
            <a:r>
              <a:rPr lang="de-DE" sz="1400" dirty="0" err="1" smtClean="0"/>
              <a:t>neutron</a:t>
            </a:r>
            <a:r>
              <a:rPr lang="de-DE" sz="1400" dirty="0" smtClean="0"/>
              <a:t> beam, PGAA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1800" smtClean="0"/>
              <a:t> </a:t>
            </a:r>
            <a:endParaRPr lang="de-DE" sz="2000" b="1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446273" y="1377957"/>
            <a:ext cx="8070686" cy="1323474"/>
            <a:chOff x="446273" y="1377957"/>
            <a:chExt cx="8070686" cy="1323474"/>
          </a:xfrm>
        </p:grpSpPr>
        <p:grpSp>
          <p:nvGrpSpPr>
            <p:cNvPr id="4" name="Gruppieren 3"/>
            <p:cNvGrpSpPr/>
            <p:nvPr/>
          </p:nvGrpSpPr>
          <p:grpSpPr>
            <a:xfrm>
              <a:off x="446273" y="1377957"/>
              <a:ext cx="8070686" cy="1323474"/>
              <a:chOff x="577503" y="1191703"/>
              <a:chExt cx="8070686" cy="1323474"/>
            </a:xfrm>
          </p:grpSpPr>
          <p:grpSp>
            <p:nvGrpSpPr>
              <p:cNvPr id="5" name="Group 11"/>
              <p:cNvGrpSpPr>
                <a:grpSpLocks noChangeAspect="1"/>
              </p:cNvGrpSpPr>
              <p:nvPr/>
            </p:nvGrpSpPr>
            <p:grpSpPr bwMode="auto">
              <a:xfrm>
                <a:off x="6942694" y="1230920"/>
                <a:ext cx="943495" cy="476752"/>
                <a:chOff x="8841" y="7267"/>
                <a:chExt cx="6801" cy="3633"/>
              </a:xfrm>
            </p:grpSpPr>
            <p:pic>
              <p:nvPicPr>
                <p:cNvPr id="22" name="Picture 12" descr="Accueil">
                  <a:hlinkClick r:id="rId2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8841" y="7267"/>
                  <a:ext cx="6801" cy="2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13" descr="Site de l'IN2P3">
                  <a:hlinkClick r:id="rId4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841" y="9581"/>
                  <a:ext cx="3401" cy="13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14" descr="Site du CNRS">
                  <a:hlinkClick r:id="rId6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 b="9860"/>
                <a:stretch>
                  <a:fillRect/>
                </a:stretch>
              </p:blipFill>
              <p:spPr bwMode="auto">
                <a:xfrm>
                  <a:off x="12241" y="9490"/>
                  <a:ext cx="3401" cy="14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6" name="Picture 23" descr="CERNLogo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059380" y="1228049"/>
                <a:ext cx="576349" cy="5459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7" name="Group 30"/>
              <p:cNvGrpSpPr>
                <a:grpSpLocks noChangeAspect="1"/>
              </p:cNvGrpSpPr>
              <p:nvPr/>
            </p:nvGrpSpPr>
            <p:grpSpPr bwMode="auto">
              <a:xfrm>
                <a:off x="8071840" y="1239502"/>
                <a:ext cx="576349" cy="509839"/>
                <a:chOff x="5276" y="14933"/>
                <a:chExt cx="2720" cy="2540"/>
              </a:xfrm>
            </p:grpSpPr>
            <p:pic>
              <p:nvPicPr>
                <p:cNvPr id="20" name="Picture 31" descr="H_haut4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 l="44244" r="15762" b="65787"/>
                <a:stretch>
                  <a:fillRect/>
                </a:stretch>
              </p:blipFill>
              <p:spPr bwMode="auto">
                <a:xfrm>
                  <a:off x="5276" y="16657"/>
                  <a:ext cx="2720" cy="8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" name="Picture 32" descr="home page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 l="44244" t="10233" r="15762"/>
                <a:stretch>
                  <a:fillRect/>
                </a:stretch>
              </p:blipFill>
              <p:spPr bwMode="auto">
                <a:xfrm>
                  <a:off x="5276" y="14933"/>
                  <a:ext cx="2720" cy="17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721519" y="1725193"/>
                <a:ext cx="1634836" cy="750470"/>
                <a:chOff x="4978" y="2870"/>
                <a:chExt cx="1180" cy="499"/>
              </a:xfrm>
            </p:grpSpPr>
            <p:pic>
              <p:nvPicPr>
                <p:cNvPr id="18" name="Picture 27" descr="nipne"/>
                <p:cNvPicPr>
                  <a:picLocks noChangeAspect="1" noChangeArrowheads="1"/>
                </p:cNvPicPr>
                <p:nvPr/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4978" y="2960"/>
                  <a:ext cx="1107" cy="3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" name="Rectangle 28"/>
                <p:cNvSpPr>
                  <a:spLocks noChangeArrowheads="1"/>
                </p:cNvSpPr>
                <p:nvPr/>
              </p:nvSpPr>
              <p:spPr bwMode="auto">
                <a:xfrm>
                  <a:off x="5387" y="2870"/>
                  <a:ext cx="771" cy="49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>
                    <a:solidFill>
                      <a:srgbClr val="000000"/>
                    </a:solidFill>
                  </a:endParaRPr>
                </a:p>
              </p:txBody>
            </p:sp>
          </p:grpSp>
          <p:pic>
            <p:nvPicPr>
              <p:cNvPr id="9" name="Picture 10" descr="LogoIRMMcol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577503" y="1264008"/>
                <a:ext cx="627610" cy="410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6" descr="Logo der Physikalisch-Technischen Bundesanstalt (PTB)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1297583" y="1203409"/>
                <a:ext cx="827116" cy="382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7" descr="IKI_hu1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233687" y="1203409"/>
                <a:ext cx="487680" cy="5459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22" descr="Uppsala universitet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5114007" y="1264008"/>
                <a:ext cx="576349" cy="5459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25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5836983" y="1908543"/>
                <a:ext cx="714895" cy="469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26" descr="NPL%20LOGO1-1-1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1580500" y="1672966"/>
                <a:ext cx="775855" cy="842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34" descr="logojyvaskyla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3097783" y="1191703"/>
                <a:ext cx="1749418" cy="481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2671526" y="1884567"/>
                <a:ext cx="1263015" cy="477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Grafik 16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51318" y="1781168"/>
                <a:ext cx="364506" cy="684000"/>
              </a:xfrm>
              <a:prstGeom prst="rect">
                <a:avLst/>
              </a:prstGeom>
            </p:spPr>
          </p:pic>
        </p:grpSp>
        <p:pic>
          <p:nvPicPr>
            <p:cNvPr id="25" name="Picture 2" descr="http://www.mn.uio.no/kjemi/forskning/grupper/safe/bilder/safe-logo-300mini.jpg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4501" y="2106682"/>
              <a:ext cx="976551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Textfeld 25"/>
          <p:cNvSpPr txBox="1"/>
          <p:nvPr/>
        </p:nvSpPr>
        <p:spPr>
          <a:xfrm>
            <a:off x="350536" y="995388"/>
            <a:ext cx="2458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/>
              <a:t>15 ERINDA Partners: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37376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de-DE" smtClean="0"/>
              <a:t>ERINDA results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184576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 err="1" smtClean="0"/>
              <a:t>Nuclear</a:t>
            </a:r>
            <a:r>
              <a:rPr lang="de-DE" sz="1800" dirty="0" smtClean="0"/>
              <a:t> </a:t>
            </a:r>
            <a:r>
              <a:rPr lang="de-DE" sz="1800" dirty="0" err="1" smtClean="0"/>
              <a:t>data</a:t>
            </a:r>
            <a:r>
              <a:rPr lang="de-DE" sz="1800" dirty="0" smtClean="0"/>
              <a:t> </a:t>
            </a:r>
            <a:r>
              <a:rPr lang="de-DE" sz="1800" dirty="0" err="1" smtClean="0"/>
              <a:t>measurements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:</a:t>
            </a:r>
          </a:p>
          <a:p>
            <a:r>
              <a:rPr lang="de-DE" sz="1800" dirty="0" err="1"/>
              <a:t>o</a:t>
            </a:r>
            <a:r>
              <a:rPr lang="de-DE" sz="1800" dirty="0" err="1" smtClean="0"/>
              <a:t>ptimisation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existing</a:t>
            </a:r>
            <a:r>
              <a:rPr lang="de-DE" sz="1800" dirty="0" smtClean="0"/>
              <a:t> power </a:t>
            </a:r>
            <a:r>
              <a:rPr lang="de-DE" sz="1800" dirty="0" err="1" smtClean="0"/>
              <a:t>plants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design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operation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advanced</a:t>
            </a:r>
            <a:r>
              <a:rPr lang="de-DE" sz="1800" dirty="0" smtClean="0"/>
              <a:t> </a:t>
            </a:r>
            <a:r>
              <a:rPr lang="de-DE" sz="1800" dirty="0" err="1" smtClean="0"/>
              <a:t>reactor</a:t>
            </a:r>
            <a:r>
              <a:rPr lang="de-DE" sz="1800" dirty="0" smtClean="0"/>
              <a:t> </a:t>
            </a:r>
            <a:r>
              <a:rPr lang="de-DE" sz="1800" dirty="0" err="1" smtClean="0"/>
              <a:t>systems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err="1" smtClean="0"/>
              <a:t>nuclear</a:t>
            </a:r>
            <a:r>
              <a:rPr lang="de-DE" sz="1800" dirty="0" smtClean="0"/>
              <a:t> </a:t>
            </a:r>
            <a:r>
              <a:rPr lang="de-DE" sz="1800" dirty="0" err="1" smtClean="0"/>
              <a:t>waste</a:t>
            </a:r>
            <a:r>
              <a:rPr lang="de-DE" sz="1800" dirty="0" smtClean="0"/>
              <a:t> </a:t>
            </a:r>
            <a:r>
              <a:rPr lang="de-DE" sz="1800" dirty="0" err="1" smtClean="0"/>
              <a:t>management</a:t>
            </a:r>
            <a:r>
              <a:rPr lang="de-DE" sz="1800" dirty="0" smtClean="0"/>
              <a:t> </a:t>
            </a:r>
            <a:r>
              <a:rPr lang="de-DE" sz="1800" dirty="0" err="1" smtClean="0"/>
              <a:t>strategies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transmutation</a:t>
            </a:r>
            <a:r>
              <a:rPr lang="de-DE" sz="1800" dirty="0" smtClean="0"/>
              <a:t>       </a:t>
            </a:r>
          </a:p>
          <a:p>
            <a:r>
              <a:rPr lang="de-DE" sz="1800" dirty="0" err="1" smtClean="0"/>
              <a:t>advancing</a:t>
            </a:r>
            <a:r>
              <a:rPr lang="de-DE" sz="1800" dirty="0" smtClean="0"/>
              <a:t> </a:t>
            </a:r>
            <a:r>
              <a:rPr lang="de-DE" sz="1800" dirty="0" err="1" smtClean="0"/>
              <a:t>nuclear</a:t>
            </a:r>
            <a:r>
              <a:rPr lang="de-DE" sz="1800" dirty="0" smtClean="0"/>
              <a:t> </a:t>
            </a:r>
            <a:r>
              <a:rPr lang="de-DE" sz="1800" dirty="0" err="1" smtClean="0"/>
              <a:t>safety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security</a:t>
            </a:r>
            <a:r>
              <a:rPr lang="de-DE" sz="1800" dirty="0" smtClean="0"/>
              <a:t> </a:t>
            </a:r>
          </a:p>
          <a:p>
            <a:r>
              <a:rPr lang="de-DE" sz="1800" dirty="0" err="1" smtClean="0"/>
              <a:t>development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new</a:t>
            </a:r>
            <a:r>
              <a:rPr lang="de-DE" sz="1800" dirty="0" smtClean="0"/>
              <a:t> experimental </a:t>
            </a:r>
            <a:r>
              <a:rPr lang="de-DE" sz="1800" dirty="0" err="1" smtClean="0"/>
              <a:t>techniques</a:t>
            </a:r>
            <a:r>
              <a:rPr lang="de-DE" sz="1800" dirty="0" smtClean="0"/>
              <a:t> </a:t>
            </a:r>
          </a:p>
          <a:p>
            <a:endParaRPr lang="de-DE" sz="1800" dirty="0"/>
          </a:p>
          <a:p>
            <a:pPr marL="0" indent="0">
              <a:buNone/>
            </a:pPr>
            <a:r>
              <a:rPr lang="de-DE" sz="1800" dirty="0" smtClean="0"/>
              <a:t>Performance </a:t>
            </a:r>
            <a:r>
              <a:rPr lang="de-DE" sz="1800" dirty="0" err="1" smtClean="0"/>
              <a:t>Indicators</a:t>
            </a:r>
            <a:r>
              <a:rPr lang="de-DE" sz="1800" dirty="0" smtClean="0"/>
              <a:t>:</a:t>
            </a:r>
          </a:p>
          <a:p>
            <a:pPr marL="0" indent="0">
              <a:buNone/>
            </a:pPr>
            <a:r>
              <a:rPr lang="de-DE" sz="1800" b="1" dirty="0" smtClean="0"/>
              <a:t>25</a:t>
            </a:r>
            <a:r>
              <a:rPr lang="de-DE" sz="1800" dirty="0" smtClean="0"/>
              <a:t> Experiments    </a:t>
            </a:r>
            <a:r>
              <a:rPr lang="de-DE" sz="1800" b="1" dirty="0" smtClean="0"/>
              <a:t>2876 </a:t>
            </a:r>
            <a:r>
              <a:rPr lang="de-DE" sz="1800" dirty="0" smtClean="0"/>
              <a:t>beam time </a:t>
            </a:r>
            <a:r>
              <a:rPr lang="de-DE" sz="1800" dirty="0" err="1" smtClean="0"/>
              <a:t>hours</a:t>
            </a:r>
            <a:r>
              <a:rPr lang="de-DE" sz="1800" dirty="0" smtClean="0"/>
              <a:t>  </a:t>
            </a:r>
            <a:br>
              <a:rPr lang="de-DE" sz="1800" dirty="0" smtClean="0"/>
            </a:br>
            <a:r>
              <a:rPr lang="de-DE" sz="1800" b="1" dirty="0" smtClean="0"/>
              <a:t>109 </a:t>
            </a:r>
            <a:r>
              <a:rPr lang="de-DE" sz="1800" dirty="0" err="1" smtClean="0"/>
              <a:t>Participants</a:t>
            </a:r>
            <a:r>
              <a:rPr lang="de-DE" sz="1800" dirty="0" smtClean="0"/>
              <a:t>    </a:t>
            </a:r>
            <a:r>
              <a:rPr lang="de-DE" sz="1800" b="1" dirty="0" smtClean="0"/>
              <a:t>21</a:t>
            </a:r>
            <a:r>
              <a:rPr lang="de-DE" sz="1800" dirty="0" smtClean="0"/>
              <a:t> </a:t>
            </a:r>
            <a:r>
              <a:rPr lang="de-DE" sz="1800" dirty="0" err="1" smtClean="0"/>
              <a:t>young</a:t>
            </a:r>
            <a:r>
              <a:rPr lang="de-DE" sz="1800" dirty="0" smtClean="0"/>
              <a:t> </a:t>
            </a:r>
            <a:r>
              <a:rPr lang="de-DE" sz="1800" dirty="0" err="1" smtClean="0"/>
              <a:t>researchers</a:t>
            </a:r>
            <a:endParaRPr lang="de-DE" sz="1800" dirty="0" smtClean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b="1" dirty="0" smtClean="0"/>
              <a:t>18</a:t>
            </a:r>
            <a:r>
              <a:rPr lang="de-DE" sz="1800" dirty="0" smtClean="0"/>
              <a:t> </a:t>
            </a:r>
            <a:r>
              <a:rPr lang="de-DE" sz="1800" dirty="0" err="1" smtClean="0"/>
              <a:t>scientific</a:t>
            </a:r>
            <a:r>
              <a:rPr lang="de-DE" sz="1800" dirty="0" smtClean="0"/>
              <a:t> </a:t>
            </a:r>
            <a:r>
              <a:rPr lang="de-DE" sz="1800" dirty="0" err="1" smtClean="0"/>
              <a:t>visits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ERINDA </a:t>
            </a:r>
            <a:r>
              <a:rPr lang="de-DE" sz="1800" dirty="0" err="1" smtClean="0"/>
              <a:t>institutes</a:t>
            </a:r>
            <a:r>
              <a:rPr lang="de-DE" sz="1800" dirty="0" smtClean="0"/>
              <a:t> ( </a:t>
            </a:r>
            <a:r>
              <a:rPr lang="de-DE" sz="1800" dirty="0" err="1" smtClean="0"/>
              <a:t>average</a:t>
            </a:r>
            <a:r>
              <a:rPr lang="de-DE" sz="1800" dirty="0" smtClean="0"/>
              <a:t> </a:t>
            </a:r>
            <a:r>
              <a:rPr lang="de-DE" sz="1800" dirty="0" err="1" smtClean="0"/>
              <a:t>duration</a:t>
            </a:r>
            <a:r>
              <a:rPr lang="de-DE" sz="1800" dirty="0" smtClean="0"/>
              <a:t> 40 </a:t>
            </a:r>
            <a:r>
              <a:rPr lang="de-DE" sz="1800" dirty="0" err="1" smtClean="0"/>
              <a:t>days</a:t>
            </a:r>
            <a:r>
              <a:rPr lang="de-DE" sz="1800" dirty="0" smtClean="0"/>
              <a:t>) </a:t>
            </a:r>
          </a:p>
          <a:p>
            <a:pPr marL="0" indent="0">
              <a:buNone/>
            </a:pPr>
            <a:r>
              <a:rPr lang="de-DE" sz="1800" b="1" dirty="0" smtClean="0"/>
              <a:t>4</a:t>
            </a:r>
            <a:r>
              <a:rPr lang="de-DE" sz="1800" dirty="0" smtClean="0"/>
              <a:t> </a:t>
            </a:r>
            <a:r>
              <a:rPr lang="de-DE" sz="1800" dirty="0" err="1" smtClean="0"/>
              <a:t>scientific</a:t>
            </a:r>
            <a:r>
              <a:rPr lang="de-DE" sz="1800" dirty="0" smtClean="0"/>
              <a:t> </a:t>
            </a:r>
            <a:r>
              <a:rPr lang="de-DE" sz="1800" dirty="0" err="1" smtClean="0"/>
              <a:t>workshops</a:t>
            </a:r>
            <a:r>
              <a:rPr lang="de-DE" sz="1800" dirty="0" smtClean="0"/>
              <a:t> </a:t>
            </a:r>
            <a:r>
              <a:rPr lang="de-DE" sz="1800" dirty="0" err="1" smtClean="0"/>
              <a:t>at</a:t>
            </a:r>
            <a:r>
              <a:rPr lang="de-DE" sz="1800" dirty="0" smtClean="0"/>
              <a:t> Dresden, </a:t>
            </a:r>
            <a:r>
              <a:rPr lang="de-DE" sz="1800" dirty="0" err="1" smtClean="0"/>
              <a:t>Prague</a:t>
            </a:r>
            <a:r>
              <a:rPr lang="de-DE" sz="1800" dirty="0" smtClean="0"/>
              <a:t>, </a:t>
            </a:r>
            <a:r>
              <a:rPr lang="de-DE" sz="1800" dirty="0" err="1" smtClean="0"/>
              <a:t>Jyväskylä</a:t>
            </a:r>
            <a:r>
              <a:rPr lang="de-DE" sz="1800" dirty="0" smtClean="0"/>
              <a:t>, </a:t>
            </a:r>
            <a:r>
              <a:rPr lang="de-DE" sz="1800" dirty="0" err="1" smtClean="0"/>
              <a:t>Geneva</a:t>
            </a:r>
            <a:endParaRPr lang="de-DE" sz="1800" dirty="0" smtClean="0"/>
          </a:p>
          <a:p>
            <a:pPr marL="0" indent="0">
              <a:buNone/>
            </a:pPr>
            <a:r>
              <a:rPr lang="de-DE" sz="1800" b="1" dirty="0" smtClean="0"/>
              <a:t>33</a:t>
            </a:r>
            <a:r>
              <a:rPr lang="de-DE" sz="1800" dirty="0" smtClean="0"/>
              <a:t> </a:t>
            </a:r>
            <a:r>
              <a:rPr lang="de-DE" sz="1800" dirty="0" err="1" smtClean="0"/>
              <a:t>publications</a:t>
            </a:r>
            <a:r>
              <a:rPr lang="de-DE" sz="1800" dirty="0" smtClean="0"/>
              <a:t> in </a:t>
            </a:r>
            <a:r>
              <a:rPr lang="de-DE" sz="1800" dirty="0" err="1" smtClean="0"/>
              <a:t>refereed</a:t>
            </a:r>
            <a:r>
              <a:rPr lang="de-DE" sz="1800" dirty="0" smtClean="0"/>
              <a:t> </a:t>
            </a:r>
            <a:r>
              <a:rPr lang="de-DE" sz="1800" dirty="0" err="1" smtClean="0"/>
              <a:t>journals</a:t>
            </a:r>
            <a:r>
              <a:rPr lang="de-DE" sz="1800" dirty="0" smtClean="0"/>
              <a:t> (</a:t>
            </a:r>
            <a:r>
              <a:rPr lang="de-DE" sz="1800" dirty="0" err="1" smtClean="0"/>
              <a:t>status</a:t>
            </a:r>
            <a:r>
              <a:rPr lang="de-DE" sz="1800" dirty="0" smtClean="0"/>
              <a:t>: September 2013) 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dirty="0" smtClean="0">
                <a:hlinkClick r:id="rId2"/>
              </a:rPr>
              <a:t>www.erinda.org</a:t>
            </a:r>
            <a:endParaRPr lang="de-DE" sz="1800" dirty="0" smtClean="0"/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4" name="Textfeld 3"/>
          <p:cNvSpPr txBox="1"/>
          <p:nvPr/>
        </p:nvSpPr>
        <p:spPr>
          <a:xfrm>
            <a:off x="7313932" y="1728000"/>
            <a:ext cx="7104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68 %</a:t>
            </a:r>
          </a:p>
          <a:p>
            <a:endParaRPr lang="de-DE" smtClean="0"/>
          </a:p>
          <a:p>
            <a:r>
              <a:rPr lang="de-DE" smtClean="0"/>
              <a:t>26 %</a:t>
            </a:r>
          </a:p>
          <a:p>
            <a:r>
              <a:rPr lang="de-DE" smtClean="0"/>
              <a:t>  6 %</a:t>
            </a:r>
            <a:endParaRPr lang="de-DE"/>
          </a:p>
          <a:p>
            <a:endParaRPr lang="de-DE" smtClean="0"/>
          </a:p>
          <a:p>
            <a:r>
              <a:rPr lang="de-DE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14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de-DE" dirty="0" smtClean="0"/>
              <a:t>ERINDA </a:t>
            </a:r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on behalf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MB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project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ist </a:t>
            </a:r>
            <a:r>
              <a:rPr lang="de-DE" dirty="0" err="1" smtClean="0"/>
              <a:t>participants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THANK YOU </a:t>
            </a:r>
            <a:r>
              <a:rPr lang="de-DE" dirty="0" err="1" smtClean="0"/>
              <a:t>to</a:t>
            </a:r>
            <a:r>
              <a:rPr lang="de-DE" dirty="0" smtClean="0"/>
              <a:t> all ERINDA Partners, </a:t>
            </a:r>
            <a:r>
              <a:rPr lang="de-DE" dirty="0" err="1" smtClean="0"/>
              <a:t>Experimenters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scientific</a:t>
            </a:r>
            <a:r>
              <a:rPr lang="de-DE" dirty="0" smtClean="0"/>
              <a:t> </a:t>
            </a:r>
            <a:r>
              <a:rPr lang="de-DE" dirty="0" err="1" smtClean="0"/>
              <a:t>visitors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excellent</a:t>
            </a:r>
            <a:r>
              <a:rPr lang="de-DE" dirty="0" smtClean="0"/>
              <a:t> </a:t>
            </a:r>
            <a:r>
              <a:rPr lang="de-DE" dirty="0" err="1" smtClean="0"/>
              <a:t>contributions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collaboration</a:t>
            </a:r>
            <a:r>
              <a:rPr lang="de-DE" dirty="0"/>
              <a:t>.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See </a:t>
            </a:r>
            <a:r>
              <a:rPr lang="de-DE" dirty="0" err="1" smtClean="0"/>
              <a:t>you</a:t>
            </a:r>
            <a:r>
              <a:rPr lang="de-DE" dirty="0" smtClean="0"/>
              <a:t> all </a:t>
            </a:r>
            <a:r>
              <a:rPr lang="de-DE" dirty="0" err="1" smtClean="0"/>
              <a:t>at</a:t>
            </a:r>
            <a:r>
              <a:rPr lang="de-DE" dirty="0" smtClean="0"/>
              <a:t> CHANDA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3813328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Bildschirmpräsentation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Benutzerdefiniertes Design</vt:lpstr>
      <vt:lpstr>PowerPoint-Präsentation</vt:lpstr>
      <vt:lpstr>ERINDA Objectives</vt:lpstr>
      <vt:lpstr>ERINDA Facilities</vt:lpstr>
      <vt:lpstr>ERINDA results</vt:lpstr>
      <vt:lpstr>ERINDA thank you on behalf of the MB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ERINDA – European Research Infrastructures for Nuclear Data Applications</dc:title>
  <dc:creator>Junghans, Dr. Arnd (FWKK) - 1750</dc:creator>
  <cp:lastModifiedBy>arj</cp:lastModifiedBy>
  <cp:revision>29</cp:revision>
  <dcterms:created xsi:type="dcterms:W3CDTF">2013-08-29T09:10:57Z</dcterms:created>
  <dcterms:modified xsi:type="dcterms:W3CDTF">2013-10-03T09:20:27Z</dcterms:modified>
</cp:coreProperties>
</file>