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png" ContentType="image/png"/>
  <Default Extension="vml" ContentType="application/vnd.openxmlformats-officedocument.vmlDrawing"/>
  <Default Extension="tif" ContentType="image/tiff"/>
  <Default Extension="bin" ContentType="application/vnd.openxmlformats-officedocument.presentationml.printerSettings"/>
  <Default Extension="docx" ContentType="application/vnd.openxmlformats-officedocument.wordprocessingml.document"/>
  <Default Extension="wmf" ContentType="image/x-wm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60" r:id="rId2"/>
    <p:sldId id="412" r:id="rId3"/>
    <p:sldId id="411" r:id="rId4"/>
    <p:sldId id="346" r:id="rId5"/>
    <p:sldId id="293" r:id="rId6"/>
    <p:sldId id="384" r:id="rId7"/>
    <p:sldId id="385" r:id="rId8"/>
    <p:sldId id="386" r:id="rId9"/>
    <p:sldId id="387" r:id="rId10"/>
    <p:sldId id="390" r:id="rId11"/>
    <p:sldId id="391" r:id="rId12"/>
    <p:sldId id="394" r:id="rId13"/>
    <p:sldId id="392" r:id="rId14"/>
    <p:sldId id="403" r:id="rId15"/>
    <p:sldId id="404" r:id="rId16"/>
    <p:sldId id="405" r:id="rId17"/>
    <p:sldId id="406" r:id="rId18"/>
    <p:sldId id="407" r:id="rId19"/>
    <p:sldId id="397" r:id="rId20"/>
    <p:sldId id="296" r:id="rId21"/>
    <p:sldId id="408" r:id="rId22"/>
    <p:sldId id="281" r:id="rId23"/>
    <p:sldId id="298" r:id="rId24"/>
    <p:sldId id="410" r:id="rId25"/>
    <p:sldId id="344" r:id="rId26"/>
    <p:sldId id="396" r:id="rId27"/>
    <p:sldId id="355" r:id="rId28"/>
    <p:sldId id="402" r:id="rId29"/>
    <p:sldId id="395" r:id="rId30"/>
    <p:sldId id="399" r:id="rId31"/>
    <p:sldId id="400" r:id="rId32"/>
    <p:sldId id="409" r:id="rId33"/>
    <p:sldId id="378" r:id="rId34"/>
    <p:sldId id="37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70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09685-BBD8-3746-BCD3-46D82830DE7A}" type="datetimeFigureOut">
              <a:rPr lang="en-US" smtClean="0"/>
              <a:t>6/12/13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6DFC-FA63-D649-BA2D-7AE62313B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3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0CD2D9-614E-46AA-98FD-398229232E3F}" type="slidenum">
              <a:rPr lang="fr-FR"/>
              <a:pPr/>
              <a:t>1</a:t>
            </a:fld>
            <a:endParaRPr lang="fr-FR" dirty="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2372DB-7B83-4A66-B400-2A8BFC51D3D0}" type="slidenum">
              <a:rPr lang="en-US" smtClean="0">
                <a:latin typeface="Arial" pitchFamily="34" charset="0"/>
              </a:rPr>
              <a:pPr/>
              <a:t>3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A1C94F-DC48-4F26-8FE8-BABD68D29CC2}" type="slidenum">
              <a:rPr lang="fr-FR"/>
              <a:pPr/>
              <a:t>22</a:t>
            </a:fld>
            <a:endParaRPr lang="fr-FR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E6E041-4650-4237-AB27-870531C888BF}" type="slidenum">
              <a:rPr lang="fr-FR"/>
              <a:pPr/>
              <a:t>28</a:t>
            </a:fld>
            <a:endParaRPr lang="fr-FR" dirty="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92E826-D52A-4340-A187-4731F82AEBAF}" type="slidenum">
              <a:rPr lang="fr-FR"/>
              <a:pPr/>
              <a:t>29</a:t>
            </a:fld>
            <a:endParaRPr lang="fr-FR" dirty="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6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0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5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79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55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62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572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79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7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2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B1D2F-BF85-8140-9DBA-CF8FDC635EEB}" type="datetimeFigureOut">
              <a:rPr lang="en-US" smtClean="0"/>
              <a:t>6/12/13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BF8D6-810D-724E-BBA6-DFB3B053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0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61.png"/><Relationship Id="rId5" Type="http://schemas.openxmlformats.org/officeDocument/2006/relationships/image" Target="../media/image62.tiff"/><Relationship Id="rId6" Type="http://schemas.openxmlformats.org/officeDocument/2006/relationships/image" Target="../media/image63.png"/><Relationship Id="rId7" Type="http://schemas.openxmlformats.org/officeDocument/2006/relationships/image" Target="../media/image64.jpeg"/><Relationship Id="rId8" Type="http://schemas.openxmlformats.org/officeDocument/2006/relationships/image" Target="../media/image65.png"/><Relationship Id="rId9" Type="http://schemas.openxmlformats.org/officeDocument/2006/relationships/image" Target="../media/image6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8" Type="http://schemas.openxmlformats.org/officeDocument/2006/relationships/image" Target="../media/image29.png"/><Relationship Id="rId9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4" Type="http://schemas.openxmlformats.org/officeDocument/2006/relationships/image" Target="../media/image76.tiff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7" Type="http://schemas.openxmlformats.org/officeDocument/2006/relationships/image" Target="../media/image79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4" Type="http://schemas.openxmlformats.org/officeDocument/2006/relationships/image" Target="../media/image82.tiff"/><Relationship Id="rId5" Type="http://schemas.openxmlformats.org/officeDocument/2006/relationships/image" Target="../media/image83.tiff"/><Relationship Id="rId6" Type="http://schemas.openxmlformats.org/officeDocument/2006/relationships/image" Target="../media/image84.png"/><Relationship Id="rId7" Type="http://schemas.openxmlformats.org/officeDocument/2006/relationships/image" Target="../media/image85.png"/><Relationship Id="rId8" Type="http://schemas.openxmlformats.org/officeDocument/2006/relationships/image" Target="../media/image86.png"/><Relationship Id="rId9" Type="http://schemas.openxmlformats.org/officeDocument/2006/relationships/image" Target="../media/image87.jpeg"/><Relationship Id="rId10" Type="http://schemas.openxmlformats.org/officeDocument/2006/relationships/image" Target="../media/image88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6" Type="http://schemas.openxmlformats.org/officeDocument/2006/relationships/image" Target="../media/image93.png"/><Relationship Id="rId7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image" Target="../media/image97.t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8.png"/><Relationship Id="rId3" Type="http://schemas.openxmlformats.org/officeDocument/2006/relationships/image" Target="../media/image9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tiff"/><Relationship Id="rId5" Type="http://schemas.openxmlformats.org/officeDocument/2006/relationships/hyperlink" Target="http://gifna.unizar.es/mpgd13/" TargetMode="External"/><Relationship Id="rId6" Type="http://schemas.openxmlformats.org/officeDocument/2006/relationships/hyperlink" Target="http://rd51-public.web.cern.ch/rd51-public/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12.png"/><Relationship Id="rId6" Type="http://schemas.openxmlformats.org/officeDocument/2006/relationships/image" Target="../media/image11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4" Type="http://schemas.openxmlformats.org/officeDocument/2006/relationships/image" Target="../media/image116.png"/><Relationship Id="rId5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4" Type="http://schemas.openxmlformats.org/officeDocument/2006/relationships/image" Target="../media/image120.jpeg"/><Relationship Id="rId5" Type="http://schemas.openxmlformats.org/officeDocument/2006/relationships/image" Target="../media/image121.jpeg"/><Relationship Id="rId6" Type="http://schemas.openxmlformats.org/officeDocument/2006/relationships/image" Target="../media/image122.jpeg"/><Relationship Id="rId7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jpe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Relationship Id="rId4" Type="http://schemas.openxmlformats.org/officeDocument/2006/relationships/image" Target="../media/image6.emf"/><Relationship Id="rId5" Type="http://schemas.openxmlformats.org/officeDocument/2006/relationships/image" Target="../media/image7.wmf"/><Relationship Id="rId6" Type="http://schemas.openxmlformats.org/officeDocument/2006/relationships/image" Target="../media/image8.emf"/><Relationship Id="rId7" Type="http://schemas.openxmlformats.org/officeDocument/2006/relationships/image" Target="../media/image9.png"/><Relationship Id="rId8" Type="http://schemas.openxmlformats.org/officeDocument/2006/relationships/image" Target="../media/image10.jpeg"/><Relationship Id="rId9" Type="http://schemas.openxmlformats.org/officeDocument/2006/relationships/image" Target="../media/image11.jpeg"/><Relationship Id="rId10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test-RD51/RD51%20internal%20notes/Forms/AllItems.aspx" TargetMode="External"/><Relationship Id="rId4" Type="http://schemas.openxmlformats.org/officeDocument/2006/relationships/image" Target="../media/image126.tiff"/><Relationship Id="rId5" Type="http://schemas.openxmlformats.org/officeDocument/2006/relationships/image" Target="../media/image127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5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4" Type="http://schemas.openxmlformats.org/officeDocument/2006/relationships/image" Target="../media/image130.png"/><Relationship Id="rId5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png"/><Relationship Id="rId5" Type="http://schemas.openxmlformats.org/officeDocument/2006/relationships/image" Target="../media/image1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openxmlformats.org/officeDocument/2006/relationships/image" Target="../media/image28.jpeg"/><Relationship Id="rId13" Type="http://schemas.openxmlformats.org/officeDocument/2006/relationships/image" Target="../media/image29.png"/><Relationship Id="rId14" Type="http://schemas.openxmlformats.org/officeDocument/2006/relationships/image" Target="../media/image30.JPG"/><Relationship Id="rId15" Type="http://schemas.openxmlformats.org/officeDocument/2006/relationships/image" Target="../media/image31.png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g"/><Relationship Id="rId7" Type="http://schemas.openxmlformats.org/officeDocument/2006/relationships/image" Target="../media/image23.jpe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34.jpeg"/><Relationship Id="rId5" Type="http://schemas.openxmlformats.org/officeDocument/2006/relationships/image" Target="../media/image35.png"/><Relationship Id="rId6" Type="http://schemas.openxmlformats.org/officeDocument/2006/relationships/image" Target="../media/image36.tiff"/><Relationship Id="rId7" Type="http://schemas.openxmlformats.org/officeDocument/2006/relationships/image" Target="../media/image37.png"/><Relationship Id="rId8" Type="http://schemas.openxmlformats.org/officeDocument/2006/relationships/image" Target="../media/image38.jpeg"/><Relationship Id="rId9" Type="http://schemas.openxmlformats.org/officeDocument/2006/relationships/image" Target="../media/image39.tiff"/><Relationship Id="rId10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13.png"/><Relationship Id="rId5" Type="http://schemas.openxmlformats.org/officeDocument/2006/relationships/image" Target="../media/image43.png"/><Relationship Id="rId6" Type="http://schemas.openxmlformats.org/officeDocument/2006/relationships/image" Target="../media/image44.jpg"/><Relationship Id="rId7" Type="http://schemas.openxmlformats.org/officeDocument/2006/relationships/image" Target="../media/image4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tiff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2687043" y="2135933"/>
            <a:ext cx="3624064" cy="61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96" tIns="45700" rIns="91396" bIns="45700">
            <a:spAutoFit/>
          </a:bodyPr>
          <a:lstStyle/>
          <a:p>
            <a:pPr algn="ctr" eaLnBrk="0" hangingPunct="0"/>
            <a:r>
              <a:rPr lang="en-GB" sz="1700" b="1" dirty="0">
                <a:solidFill>
                  <a:schemeClr val="tx2"/>
                </a:solidFill>
                <a:latin typeface="+mj-lt"/>
              </a:rPr>
              <a:t>Leszek Ropelewski, CERN, </a:t>
            </a:r>
            <a:r>
              <a:rPr lang="en-GB" sz="1700" b="1" dirty="0" smtClean="0">
                <a:solidFill>
                  <a:schemeClr val="tx2"/>
                </a:solidFill>
                <a:latin typeface="+mj-lt"/>
              </a:rPr>
              <a:t>Switzerland</a:t>
            </a:r>
          </a:p>
          <a:p>
            <a:pPr algn="ctr" eaLnBrk="0" hangingPunct="0"/>
            <a:r>
              <a:rPr lang="en-GB" sz="1700" b="1" dirty="0" smtClean="0">
                <a:solidFill>
                  <a:schemeClr val="tx2"/>
                </a:solidFill>
                <a:latin typeface="+mj-lt"/>
              </a:rPr>
              <a:t>Maxim Titov, CEA Saclay, France </a:t>
            </a:r>
          </a:p>
        </p:txBody>
      </p:sp>
      <p:pic>
        <p:nvPicPr>
          <p:cNvPr id="9248" name="Picture 3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036" y="47629"/>
            <a:ext cx="8961355" cy="86109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374762" y="3005427"/>
            <a:ext cx="4427903" cy="2774362"/>
          </a:xfrm>
          <a:prstGeom prst="rect">
            <a:avLst/>
          </a:prstGeom>
          <a:noFill/>
        </p:spPr>
        <p:txBody>
          <a:bodyPr wrap="none" lIns="65290" tIns="32645" rIns="65290" bIns="32645" rtlCol="0">
            <a:spAutoFit/>
          </a:bodyPr>
          <a:lstStyle/>
          <a:p>
            <a:pPr marL="342736" indent="-342736" algn="ctr" eaLnBrk="0" hangingPunct="0"/>
            <a:r>
              <a:rPr lang="en-US" sz="2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OUTLINE:</a:t>
            </a:r>
          </a:p>
          <a:p>
            <a:pPr marL="342736" indent="-342736" algn="ctr" eaLnBrk="0" hangingPunct="0"/>
            <a:endParaRPr lang="en-US" b="1" dirty="0" smtClean="0">
              <a:noFill/>
              <a:latin typeface="Helvetica" pitchFamily="32" charset="0"/>
            </a:endParaRPr>
          </a:p>
          <a:p>
            <a:pPr marL="342736" indent="-342736" algn="ctr" eaLnBrk="0" hangingPunct="0">
              <a:buFontTx/>
              <a:buChar char="•"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RD51 Highlights</a:t>
            </a:r>
          </a:p>
          <a:p>
            <a:pPr marL="342736" indent="-342736" algn="ctr" eaLnBrk="0" hangingPunct="0">
              <a:buFontTx/>
              <a:buChar char="•"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RD51 Collaboration Activities and Results</a:t>
            </a:r>
          </a:p>
          <a:p>
            <a:pPr marL="342736" indent="-342736" algn="ctr" eaLnBrk="0" hangingPunct="0"/>
            <a:r>
              <a:rPr lang="en-US" sz="1400" dirty="0" smtClean="0">
                <a:solidFill>
                  <a:schemeClr val="tx2"/>
                </a:solidFill>
                <a:latin typeface="+mj-lt"/>
              </a:rPr>
              <a:t>Technology Achievements</a:t>
            </a:r>
          </a:p>
          <a:p>
            <a:pPr marL="342736" indent="-342736" algn="ctr" eaLnBrk="0" hangingPunct="0"/>
            <a:r>
              <a:rPr lang="en-US" sz="1400" dirty="0" smtClean="0">
                <a:solidFill>
                  <a:schemeClr val="tx2"/>
                </a:solidFill>
                <a:latin typeface="+mj-lt"/>
              </a:rPr>
              <a:t>Detector Assembly Optimization, QA, Long Term Stability</a:t>
            </a:r>
          </a:p>
          <a:p>
            <a:pPr marL="342736" indent="-342736" algn="ctr" eaLnBrk="0" hangingPunct="0"/>
            <a:r>
              <a:rPr lang="en-US" sz="1400" dirty="0" smtClean="0">
                <a:solidFill>
                  <a:schemeClr val="tx2"/>
                </a:solidFill>
                <a:latin typeface="+mj-lt"/>
              </a:rPr>
              <a:t>Electronics for MPGDs</a:t>
            </a:r>
          </a:p>
          <a:p>
            <a:pPr marL="342736" indent="-342736" algn="ctr" eaLnBrk="0" hangingPunct="0"/>
            <a:r>
              <a:rPr lang="en-US" sz="1400" dirty="0">
                <a:solidFill>
                  <a:schemeClr val="tx2"/>
                </a:solidFill>
                <a:latin typeface="+mj-lt"/>
              </a:rPr>
              <a:t>Software </a:t>
            </a:r>
            <a:r>
              <a:rPr lang="en-US" sz="1400" dirty="0" smtClean="0">
                <a:solidFill>
                  <a:schemeClr val="tx2"/>
                </a:solidFill>
                <a:latin typeface="+mj-lt"/>
              </a:rPr>
              <a:t>tools</a:t>
            </a:r>
          </a:p>
          <a:p>
            <a:pPr marL="342736" indent="-342736" algn="ctr" eaLnBrk="0" hangingPunct="0"/>
            <a:r>
              <a:rPr lang="en-US" sz="1400" dirty="0" smtClean="0">
                <a:solidFill>
                  <a:schemeClr val="tx2"/>
                </a:solidFill>
                <a:latin typeface="+mj-lt"/>
              </a:rPr>
              <a:t>MPGD workshop upgrade &amp; industrialization</a:t>
            </a:r>
          </a:p>
          <a:p>
            <a:pPr marL="342736" indent="-342736" algn="ctr" eaLnBrk="0" hangingPunct="0"/>
            <a:r>
              <a:rPr lang="en-US" sz="1400" dirty="0" smtClean="0">
                <a:solidFill>
                  <a:schemeClr val="tx2"/>
                </a:solidFill>
                <a:latin typeface="+mj-lt"/>
              </a:rPr>
              <a:t>RD51 test beam facility </a:t>
            </a:r>
          </a:p>
          <a:p>
            <a:pPr marL="342736" indent="-342736" algn="ctr" eaLnBrk="0" hangingPunct="0"/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RD51 Plans and Outlook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2715" y="1146077"/>
            <a:ext cx="8733637" cy="954087"/>
          </a:xfrm>
          <a:prstGeom prst="rect">
            <a:avLst/>
          </a:prstGeom>
          <a:noFill/>
        </p:spPr>
        <p:txBody>
          <a:bodyPr wrap="none" lIns="91418" tIns="45710" rIns="91418" bIns="4571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The RD51 Collaboration:</a:t>
            </a:r>
            <a:endParaRPr lang="en-GB" sz="2800" i="1" dirty="0" smtClean="0">
              <a:solidFill>
                <a:schemeClr val="tx2"/>
              </a:solidFill>
            </a:endParaRPr>
          </a:p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Development of Micro-Pattern Gas Detector Technologies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92715" y="6507976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114</a:t>
            </a:r>
            <a:r>
              <a:rPr lang="en-US" sz="1400" b="1" baseline="30000" dirty="0" smtClean="0">
                <a:solidFill>
                  <a:schemeClr val="tx2"/>
                </a:solidFill>
              </a:rPr>
              <a:t>th</a:t>
            </a:r>
            <a:r>
              <a:rPr lang="en-US" sz="1400" b="1" dirty="0" smtClean="0">
                <a:solidFill>
                  <a:schemeClr val="tx2"/>
                </a:solidFill>
              </a:rPr>
              <a:t> LHCC Meeting</a:t>
            </a:r>
            <a:r>
              <a:rPr lang="en-US" sz="1400" b="1" dirty="0">
                <a:solidFill>
                  <a:schemeClr val="tx2"/>
                </a:solidFill>
              </a:rPr>
              <a:t>,</a:t>
            </a:r>
            <a:r>
              <a:rPr lang="en-US" sz="1400" b="1" dirty="0" smtClean="0">
                <a:solidFill>
                  <a:schemeClr val="tx2"/>
                </a:solidFill>
              </a:rPr>
              <a:t> CERN, 12-13 June 2013</a:t>
            </a:r>
            <a:endParaRPr lang="en-US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900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87748" y="192345"/>
            <a:ext cx="5024430" cy="1015582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Detector Assembly Optimization</a:t>
            </a:r>
          </a:p>
          <a:p>
            <a:pPr algn="ctr"/>
            <a:r>
              <a:rPr lang="en-GB" sz="1200" b="1" dirty="0" smtClean="0">
                <a:solidFill>
                  <a:schemeClr val="tx2"/>
                </a:solidFill>
              </a:rPr>
              <a:t>Industrialization and Cost </a:t>
            </a:r>
            <a:r>
              <a:rPr lang="en-GB" sz="1200" b="1" dirty="0">
                <a:solidFill>
                  <a:schemeClr val="tx2"/>
                </a:solidFill>
              </a:rPr>
              <a:t>R</a:t>
            </a:r>
            <a:r>
              <a:rPr lang="en-GB" sz="1200" b="1" dirty="0" smtClean="0">
                <a:solidFill>
                  <a:schemeClr val="tx2"/>
                </a:solidFill>
              </a:rPr>
              <a:t>eduction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Simplified Bulk MicroMegas &amp; GEM NS2</a:t>
            </a:r>
            <a:endParaRPr lang="en-GB" sz="2000" b="1" dirty="0">
              <a:solidFill>
                <a:schemeClr val="tx2"/>
              </a:solidFill>
            </a:endParaRPr>
          </a:p>
        </p:txBody>
      </p:sp>
      <p:pic>
        <p:nvPicPr>
          <p:cNvPr id="2" name="Picture 1" descr="mm simple assembl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88" y="1250813"/>
            <a:ext cx="2595196" cy="17014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894" y="2668732"/>
            <a:ext cx="1806555" cy="1354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213" y="2799873"/>
            <a:ext cx="2182311" cy="1934703"/>
          </a:xfrm>
          <a:prstGeom prst="rect">
            <a:avLst/>
          </a:prstGeom>
        </p:spPr>
      </p:pic>
      <p:pic>
        <p:nvPicPr>
          <p:cNvPr id="6" name="Picture 5" descr="NS2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437" y="1293796"/>
            <a:ext cx="2215551" cy="1506077"/>
          </a:xfrm>
          <a:prstGeom prst="rect">
            <a:avLst/>
          </a:prstGeom>
        </p:spPr>
      </p:pic>
      <p:pic>
        <p:nvPicPr>
          <p:cNvPr id="13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562" y="4734576"/>
            <a:ext cx="1887326" cy="776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6" descr="DSCN2910.JPG"/>
          <p:cNvPicPr>
            <a:picLocks noChangeAspect="1"/>
          </p:cNvPicPr>
          <p:nvPr/>
        </p:nvPicPr>
        <p:blipFill>
          <a:blip r:embed="rId7" cstate="print">
            <a:lum bright="10000" contrast="61000"/>
          </a:blip>
          <a:srcRect l="29297" t="29297" r="16113" b="25391"/>
          <a:stretch>
            <a:fillRect/>
          </a:stretch>
        </p:blipFill>
        <p:spPr>
          <a:xfrm>
            <a:off x="7025164" y="4972897"/>
            <a:ext cx="1728910" cy="107632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132" y="3867336"/>
            <a:ext cx="2601563" cy="1307438"/>
          </a:xfrm>
          <a:prstGeom prst="rect">
            <a:avLst/>
          </a:prstGeom>
        </p:spPr>
      </p:pic>
      <p:pic>
        <p:nvPicPr>
          <p:cNvPr id="19" name="Picture 18" descr="MM nonplanarity.tif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87" y="5022388"/>
            <a:ext cx="2123184" cy="977339"/>
          </a:xfrm>
          <a:prstGeom prst="rect">
            <a:avLst/>
          </a:prstGeom>
        </p:spPr>
      </p:pic>
      <p:sp>
        <p:nvSpPr>
          <p:cNvPr id="11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10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188" y="6234254"/>
            <a:ext cx="3441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ATLAS muon system MicroMegas upgrade assembly 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521081" y="6204001"/>
            <a:ext cx="3008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CMS high eta project triple GEM detector assembled using self-stretching method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3123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247" y="922961"/>
            <a:ext cx="1308174" cy="85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68954" y="192345"/>
            <a:ext cx="2462005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Quality Control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3043" y="1103278"/>
            <a:ext cx="38591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Electrical rigidity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Hole diameter uniformity in GEM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Gap uniformity in MicroMegas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THGEM thickness uniformity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Final detector calibration and characterization protocols and infrastructure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518" y="1208241"/>
            <a:ext cx="3365346" cy="24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880" y="3253430"/>
            <a:ext cx="2032000" cy="12164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440" y="4663440"/>
            <a:ext cx="1473200" cy="11042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3838" y="4836160"/>
            <a:ext cx="1406002" cy="10539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8954" y="4971427"/>
            <a:ext cx="2421467" cy="15925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5895245" y="4066808"/>
            <a:ext cx="2412211" cy="29407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81086" y="2438400"/>
            <a:ext cx="2083398" cy="2225040"/>
          </a:xfrm>
          <a:prstGeom prst="rect">
            <a:avLst/>
          </a:prstGeom>
        </p:spPr>
      </p:pic>
      <p:sp>
        <p:nvSpPr>
          <p:cNvPr id="12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11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581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1422" y="192345"/>
            <a:ext cx="3057069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Long Term Stability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8923" y="1023306"/>
            <a:ext cx="42167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1F497D"/>
                </a:solidFill>
              </a:rPr>
              <a:t>Classical gas detectors ageing detector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1F497D"/>
                </a:solidFill>
              </a:rPr>
              <a:t>Radiation hardness and activation of detector components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1F497D"/>
                </a:solidFill>
              </a:rPr>
              <a:t>Sustainability to neutrons and heavily ionizing particles induced discharges 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solidFill>
                <a:srgbClr val="1F497D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1F497D"/>
                </a:solidFill>
              </a:rPr>
              <a:t>Exposure to X-Ray, Gamma, Neutron and Alpha Sources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1F497D"/>
                </a:solidFill>
              </a:rPr>
              <a:t>Monitoring infrastructure</a:t>
            </a:r>
          </a:p>
          <a:p>
            <a:endParaRPr lang="en-US" sz="1600" dirty="0">
              <a:solidFill>
                <a:srgbClr val="1F497D"/>
              </a:solidFill>
            </a:endParaRPr>
          </a:p>
        </p:txBody>
      </p:sp>
      <p:pic>
        <p:nvPicPr>
          <p:cNvPr id="6" name="Picture 5" descr="mm x agein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15" y="4743178"/>
            <a:ext cx="4303059" cy="1632501"/>
          </a:xfrm>
          <a:prstGeom prst="rect">
            <a:avLst/>
          </a:prstGeom>
        </p:spPr>
      </p:pic>
      <p:pic>
        <p:nvPicPr>
          <p:cNvPr id="5" name="Picture 3" descr="D:\ageing\Fotos ageing\IMG_05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30" y="3762786"/>
            <a:ext cx="1422866" cy="106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EM neutron discharge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249" y="4095079"/>
            <a:ext cx="2817572" cy="2170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7711" y="3664681"/>
            <a:ext cx="1565868" cy="11653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472" y="1315576"/>
            <a:ext cx="2306699" cy="1581736"/>
          </a:xfrm>
          <a:prstGeom prst="rect">
            <a:avLst/>
          </a:prstGeom>
        </p:spPr>
      </p:pic>
      <p:pic>
        <p:nvPicPr>
          <p:cNvPr id="10" name="Picture 9" descr="stability system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171" y="548724"/>
            <a:ext cx="1754650" cy="25260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9383" y="6391111"/>
            <a:ext cx="4408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Resistive MicroMegas stability performance under X-Ray irradiation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898176" y="6306680"/>
            <a:ext cx="4056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Discharge studies of the triple GEM detector exposed to the low energy neutron flux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395814" y="3106770"/>
            <a:ext cx="4301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Portable gas monitoring system for detector stability studies; to be used by </a:t>
            </a:r>
            <a:r>
              <a:rPr lang="en-US" sz="1200" dirty="0" err="1" smtClean="0"/>
              <a:t>LHCb</a:t>
            </a:r>
            <a:r>
              <a:rPr lang="en-US" sz="1200" dirty="0" smtClean="0"/>
              <a:t> and CMS upgrade of the muon system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6063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8460" y="192345"/>
            <a:ext cx="4910717" cy="830916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New Developments Examples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Piggy Back, Light Beam Monitors, Glass GEM</a:t>
            </a:r>
            <a:endParaRPr lang="en-GB" sz="2000" b="1" dirty="0">
              <a:solidFill>
                <a:schemeClr val="tx2"/>
              </a:solidFill>
            </a:endParaRPr>
          </a:p>
        </p:txBody>
      </p:sp>
      <p:pic>
        <p:nvPicPr>
          <p:cNvPr id="8" name="Picture 7" descr="beamm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681" y="1023261"/>
            <a:ext cx="1480587" cy="1962005"/>
          </a:xfrm>
          <a:prstGeom prst="rect">
            <a:avLst/>
          </a:prstGeom>
        </p:spPr>
      </p:pic>
      <p:pic>
        <p:nvPicPr>
          <p:cNvPr id="10" name="Picture 9" descr="beamm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436" y="2885519"/>
            <a:ext cx="1769245" cy="1308988"/>
          </a:xfrm>
          <a:prstGeom prst="rect">
            <a:avLst/>
          </a:prstGeom>
        </p:spPr>
      </p:pic>
      <p:pic>
        <p:nvPicPr>
          <p:cNvPr id="11" name="Picture 10" descr="beamm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541" y="1702563"/>
            <a:ext cx="1713140" cy="1083067"/>
          </a:xfrm>
          <a:prstGeom prst="rect">
            <a:avLst/>
          </a:prstGeom>
        </p:spPr>
      </p:pic>
      <p:pic>
        <p:nvPicPr>
          <p:cNvPr id="12" name="Picture 11" descr="beamm4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681" y="3185312"/>
            <a:ext cx="1927722" cy="1317803"/>
          </a:xfrm>
          <a:prstGeom prst="rect">
            <a:avLst/>
          </a:prstGeom>
        </p:spPr>
      </p:pic>
      <p:pic>
        <p:nvPicPr>
          <p:cNvPr id="13" name="Picture 12" descr="glass_gem_pos2_5x_150612_meas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880" y="5215163"/>
            <a:ext cx="1750815" cy="13131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465" y="1148299"/>
            <a:ext cx="2561830" cy="146454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734" y="2612842"/>
            <a:ext cx="2240213" cy="2405045"/>
          </a:xfrm>
          <a:prstGeom prst="rect">
            <a:avLst/>
          </a:prstGeom>
        </p:spPr>
      </p:pic>
      <p:pic>
        <p:nvPicPr>
          <p:cNvPr id="17" name="Picture 2" descr="D:\PROJETS\TPC\MEETINGS\2011\111206-08_WorkshopMicromegas_Saclay\phot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5" r="17380"/>
          <a:stretch>
            <a:fillRect/>
          </a:stretch>
        </p:blipFill>
        <p:spPr bwMode="auto">
          <a:xfrm rot="5400000">
            <a:off x="2069997" y="3969851"/>
            <a:ext cx="1425311" cy="198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piggyres.tif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460" y="2885519"/>
            <a:ext cx="1655670" cy="1186214"/>
          </a:xfrm>
          <a:prstGeom prst="rect">
            <a:avLst/>
          </a:prstGeom>
        </p:spPr>
      </p:pic>
      <p:sp>
        <p:nvSpPr>
          <p:cNvPr id="14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4465" y="5845041"/>
            <a:ext cx="3389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Piggy Back – a novel method of the readout of the MPGD detectors using pixel chips; Electronics is completely separated from the detector volume 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617712" y="4503713"/>
            <a:ext cx="4187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Light ( 0.4 % X</a:t>
            </a:r>
            <a:r>
              <a:rPr lang="en-US" sz="1200" baseline="-25000" dirty="0" smtClean="0"/>
              <a:t>0 </a:t>
            </a:r>
            <a:r>
              <a:rPr lang="en-US" sz="1200" dirty="0" smtClean="0"/>
              <a:t>) 2D GEM detector for low energy antiproton beam monitoring 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570695" y="5535484"/>
            <a:ext cx="2398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Glass GEM for sealed photon large area detector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72272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286205" y="1930260"/>
            <a:ext cx="3262387" cy="1846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sym typeface="Wingdings" pitchFamily="2" charset="2"/>
              </a:rPr>
              <a:t>Physical Overview of  SRS:</a:t>
            </a:r>
            <a:endParaRPr lang="en-GB" sz="1600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en-GB" sz="1400" dirty="0" smtClean="0">
                <a:solidFill>
                  <a:srgbClr val="1F497D"/>
                </a:solidFill>
              </a:rPr>
              <a:t> </a:t>
            </a:r>
            <a:r>
              <a:rPr lang="en-GB" sz="1400" u="sng" dirty="0" smtClean="0">
                <a:solidFill>
                  <a:srgbClr val="1F497D"/>
                </a:solidFill>
              </a:rPr>
              <a:t>Scalability</a:t>
            </a:r>
            <a:r>
              <a:rPr lang="en-GB" sz="1400" dirty="0" smtClean="0">
                <a:solidFill>
                  <a:srgbClr val="1F497D"/>
                </a:solidFill>
              </a:rPr>
              <a:t> </a:t>
            </a:r>
            <a:r>
              <a:rPr lang="en-GB" sz="1400" dirty="0">
                <a:solidFill>
                  <a:srgbClr val="1F497D"/>
                </a:solidFill>
              </a:rPr>
              <a:t>from small to large system  </a:t>
            </a:r>
          </a:p>
          <a:p>
            <a:pPr>
              <a:buFontTx/>
              <a:buChar char="•"/>
            </a:pPr>
            <a:r>
              <a:rPr lang="en-GB" sz="1400" dirty="0">
                <a:solidFill>
                  <a:srgbClr val="1F497D"/>
                </a:solidFill>
              </a:rPr>
              <a:t> </a:t>
            </a:r>
            <a:r>
              <a:rPr lang="en-GB" sz="1400" u="sng" dirty="0">
                <a:solidFill>
                  <a:srgbClr val="1F497D"/>
                </a:solidFill>
              </a:rPr>
              <a:t>Common interface </a:t>
            </a:r>
            <a:r>
              <a:rPr lang="en-GB" sz="1400" dirty="0">
                <a:solidFill>
                  <a:srgbClr val="1F497D"/>
                </a:solidFill>
              </a:rPr>
              <a:t>for replacing the chip</a:t>
            </a:r>
          </a:p>
          <a:p>
            <a:r>
              <a:rPr lang="en-GB" sz="1400" dirty="0">
                <a:solidFill>
                  <a:srgbClr val="1F497D"/>
                </a:solidFill>
              </a:rPr>
              <a:t>frontend </a:t>
            </a:r>
          </a:p>
          <a:p>
            <a:pPr>
              <a:buFontTx/>
              <a:buChar char="•"/>
            </a:pPr>
            <a:r>
              <a:rPr lang="en-GB" sz="1400" dirty="0">
                <a:solidFill>
                  <a:srgbClr val="1F497D"/>
                </a:solidFill>
              </a:rPr>
              <a:t> </a:t>
            </a:r>
            <a:r>
              <a:rPr lang="en-GB" sz="1400" u="sng" dirty="0">
                <a:solidFill>
                  <a:srgbClr val="1F497D"/>
                </a:solidFill>
              </a:rPr>
              <a:t>Integration</a:t>
            </a:r>
            <a:r>
              <a:rPr lang="en-GB" sz="1400" dirty="0">
                <a:solidFill>
                  <a:srgbClr val="1F497D"/>
                </a:solidFill>
              </a:rPr>
              <a:t> of proven and </a:t>
            </a:r>
            <a:r>
              <a:rPr lang="en-GB" sz="1400" u="sng" dirty="0">
                <a:solidFill>
                  <a:srgbClr val="1F497D"/>
                </a:solidFill>
              </a:rPr>
              <a:t>commercial </a:t>
            </a:r>
          </a:p>
          <a:p>
            <a:r>
              <a:rPr lang="en-GB" sz="1400" u="sng" dirty="0">
                <a:solidFill>
                  <a:srgbClr val="1F497D"/>
                </a:solidFill>
              </a:rPr>
              <a:t>solutions </a:t>
            </a:r>
            <a:r>
              <a:rPr lang="en-GB" sz="1400" dirty="0">
                <a:solidFill>
                  <a:srgbClr val="1F497D"/>
                </a:solidFill>
              </a:rPr>
              <a:t>for a minimum of </a:t>
            </a:r>
            <a:r>
              <a:rPr lang="en-GB" sz="1400" dirty="0" smtClean="0">
                <a:solidFill>
                  <a:srgbClr val="1F497D"/>
                </a:solidFill>
              </a:rPr>
              <a:t>development</a:t>
            </a:r>
            <a:endParaRPr lang="en-GB" sz="1400" dirty="0">
              <a:solidFill>
                <a:srgbClr val="1F497D"/>
              </a:solidFill>
            </a:endParaRPr>
          </a:p>
          <a:p>
            <a:pPr>
              <a:buFontTx/>
              <a:buChar char="•"/>
            </a:pPr>
            <a:r>
              <a:rPr lang="en-GB" sz="1400" dirty="0">
                <a:solidFill>
                  <a:srgbClr val="1F497D"/>
                </a:solidFill>
              </a:rPr>
              <a:t> Default </a:t>
            </a:r>
            <a:r>
              <a:rPr lang="en-GB" sz="1400" u="sng" dirty="0">
                <a:solidFill>
                  <a:srgbClr val="1F497D"/>
                </a:solidFill>
              </a:rPr>
              <a:t>availability</a:t>
            </a:r>
            <a:r>
              <a:rPr lang="en-GB" sz="1400" dirty="0">
                <a:solidFill>
                  <a:srgbClr val="1F497D"/>
                </a:solidFill>
              </a:rPr>
              <a:t> of a very robust and</a:t>
            </a:r>
          </a:p>
          <a:p>
            <a:r>
              <a:rPr lang="en-GB" sz="1400" dirty="0">
                <a:solidFill>
                  <a:srgbClr val="1F497D"/>
                </a:solidFill>
              </a:rPr>
              <a:t>supported </a:t>
            </a:r>
            <a:r>
              <a:rPr lang="en-GB" sz="1400" u="sng" dirty="0">
                <a:solidFill>
                  <a:srgbClr val="1F497D"/>
                </a:solidFill>
              </a:rPr>
              <a:t>DAQ software </a:t>
            </a:r>
            <a:r>
              <a:rPr lang="en-GB" sz="1400" u="sng" dirty="0" smtClean="0">
                <a:solidFill>
                  <a:srgbClr val="1F497D"/>
                </a:solidFill>
              </a:rPr>
              <a:t>package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5496" y="44624"/>
            <a:ext cx="7992888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4925" y="620688"/>
            <a:ext cx="870334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Development of a portable multi-channel readout </a:t>
            </a:r>
            <a:r>
              <a:rPr lang="en-US" dirty="0" smtClean="0">
                <a:solidFill>
                  <a:srgbClr val="FF0000"/>
                </a:solidFill>
              </a:rPr>
              <a:t>system (2009-2012):</a:t>
            </a:r>
            <a:endParaRPr lang="en-US" dirty="0">
              <a:solidFill>
                <a:srgbClr val="FF0000"/>
              </a:solidFill>
            </a:endParaRPr>
          </a:p>
          <a:p>
            <a:endParaRPr lang="en-US" sz="1600" dirty="0">
              <a:solidFill>
                <a:srgbClr val="FF0000"/>
              </a:solidFill>
              <a:latin typeface="Verdana" pitchFamily="34" charset="0"/>
            </a:endParaRPr>
          </a:p>
          <a:p>
            <a:r>
              <a:rPr lang="en-US" sz="1600" dirty="0" smtClean="0">
                <a:solidFill>
                  <a:srgbClr val="D60093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Scalable </a:t>
            </a:r>
            <a:r>
              <a:rPr lang="en-US" sz="1600" dirty="0">
                <a:solidFill>
                  <a:srgbClr val="FF0000"/>
                </a:solidFill>
              </a:rPr>
              <a:t>readout architecture: </a:t>
            </a:r>
            <a:r>
              <a:rPr lang="en-US" sz="1600" dirty="0">
                <a:solidFill>
                  <a:schemeClr val="tx2"/>
                </a:solidFill>
              </a:rPr>
              <a:t>a few hundreds </a:t>
            </a:r>
            <a:r>
              <a:rPr lang="en-US" sz="1600" dirty="0" smtClean="0">
                <a:solidFill>
                  <a:schemeClr val="tx2"/>
                </a:solidFill>
              </a:rPr>
              <a:t>channels 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up 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to very </a:t>
            </a:r>
            <a:r>
              <a:rPr lang="en-US" sz="1600" dirty="0" smtClean="0">
                <a:solidFill>
                  <a:schemeClr val="tx2"/>
                </a:solidFill>
                <a:sym typeface="Wingdings" pitchFamily="2" charset="2"/>
              </a:rPr>
              <a:t>large LHC 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systems (&gt; 100 k </a:t>
            </a:r>
            <a:r>
              <a:rPr lang="en-US" sz="1600" dirty="0" err="1">
                <a:solidFill>
                  <a:schemeClr val="tx2"/>
                </a:solidFill>
                <a:sym typeface="Wingdings" pitchFamily="2" charset="2"/>
              </a:rPr>
              <a:t>ch</a:t>
            </a:r>
            <a:r>
              <a:rPr lang="en-US" sz="1600" dirty="0">
                <a:solidFill>
                  <a:schemeClr val="tx2"/>
                </a:solidFill>
                <a:sym typeface="Wingdings" pitchFamily="2" charset="2"/>
              </a:rPr>
              <a:t>.)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 Project </a:t>
            </a:r>
            <a:r>
              <a:rPr lang="en-US" sz="1600" dirty="0">
                <a:solidFill>
                  <a:srgbClr val="FF0000"/>
                </a:solidFill>
              </a:rPr>
              <a:t>specific part (ASIC) + common acquisition hardware and software</a:t>
            </a:r>
            <a:endParaRPr lang="fr-FR" sz="16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772816"/>
            <a:ext cx="5256584" cy="237626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5496" y="4293096"/>
            <a:ext cx="3600400" cy="2520280"/>
            <a:chOff x="2555776" y="1268760"/>
            <a:chExt cx="3600400" cy="2520280"/>
          </a:xfrm>
        </p:grpSpPr>
        <p:sp>
          <p:nvSpPr>
            <p:cNvPr id="9" name="Rectangle 8"/>
            <p:cNvSpPr/>
            <p:nvPr/>
          </p:nvSpPr>
          <p:spPr>
            <a:xfrm>
              <a:off x="2555776" y="1268760"/>
              <a:ext cx="3600400" cy="2520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" name="Picture 9" descr="C:\Hans\R&amp;D\rd51\WG52\Single-chip-hybrid-APV25\Layout Pascal V3 MicroVia\Revised Layout V3\Views\hybrid with mini-hdmi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39952" y="1340768"/>
              <a:ext cx="1872208" cy="1178079"/>
            </a:xfrm>
            <a:prstGeom prst="rect">
              <a:avLst/>
            </a:prstGeom>
            <a:noFill/>
          </p:spPr>
        </p:pic>
        <p:pic>
          <p:nvPicPr>
            <p:cNvPr id="11" name="Picture 10" descr="C:\Hans\R&amp;D\rd51\WG52\SRS\Photos\Hybrids-cabl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77836" y="2564904"/>
              <a:ext cx="1534324" cy="1164374"/>
            </a:xfrm>
            <a:prstGeom prst="rect">
              <a:avLst/>
            </a:prstGeom>
            <a:noFill/>
          </p:spPr>
        </p:pic>
        <p:pic>
          <p:nvPicPr>
            <p:cNvPr id="12" name="Picture 11" descr="C:\Hans\R&amp;D\rd51\WG52\Single-chip-hybrid-APV25\Photos\Photos V3\Bonded APV on V3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65749" y="1340768"/>
              <a:ext cx="1424475" cy="1152128"/>
            </a:xfrm>
            <a:prstGeom prst="rect">
              <a:avLst/>
            </a:prstGeom>
            <a:noFill/>
          </p:spPr>
        </p:pic>
        <p:sp>
          <p:nvSpPr>
            <p:cNvPr id="13" name="Rectangle 12"/>
            <p:cNvSpPr/>
            <p:nvPr/>
          </p:nvSpPr>
          <p:spPr>
            <a:xfrm>
              <a:off x="2627784" y="2564904"/>
              <a:ext cx="1800200" cy="1169470"/>
            </a:xfrm>
            <a:prstGeom prst="rect">
              <a:avLst/>
            </a:prstGeom>
          </p:spPr>
          <p:txBody>
            <a:bodyPr wrap="square" lIns="91352" tIns="45680" rIns="91352" bIns="45680">
              <a:spAutoFit/>
            </a:bodyPr>
            <a:lstStyle/>
            <a:p>
              <a:r>
                <a:rPr lang="en-GB" sz="1400" u="sng" dirty="0" smtClean="0">
                  <a:solidFill>
                    <a:srgbClr val="FF0000"/>
                  </a:solidFill>
                </a:rPr>
                <a:t>Frontend hybrids: </a:t>
              </a:r>
            </a:p>
            <a:p>
              <a:r>
                <a:rPr lang="en-GB" sz="1400" dirty="0" smtClean="0">
                  <a:solidFill>
                    <a:schemeClr val="tx2"/>
                  </a:solidFill>
                </a:rPr>
                <a:t>based on </a:t>
              </a:r>
            </a:p>
            <a:p>
              <a:r>
                <a:rPr lang="en-GB" sz="1400" dirty="0" smtClean="0">
                  <a:solidFill>
                    <a:srgbClr val="FF0000"/>
                  </a:solidFill>
                </a:rPr>
                <a:t>APV25, VFAT, Beetle, </a:t>
              </a:r>
              <a:r>
                <a:rPr lang="en-GB" sz="1400" dirty="0" err="1" smtClean="0">
                  <a:solidFill>
                    <a:srgbClr val="FF0000"/>
                  </a:solidFill>
                </a:rPr>
                <a:t>VMMx</a:t>
              </a:r>
              <a:r>
                <a:rPr lang="en-GB" sz="1400" dirty="0" smtClean="0">
                  <a:solidFill>
                    <a:srgbClr val="FF0000"/>
                  </a:solidFill>
                </a:rPr>
                <a:t> and </a:t>
              </a:r>
              <a:r>
                <a:rPr lang="en-GB" sz="1400" dirty="0" err="1" smtClean="0">
                  <a:solidFill>
                    <a:srgbClr val="FF0000"/>
                  </a:solidFill>
                </a:rPr>
                <a:t>Timepix</a:t>
              </a:r>
              <a:r>
                <a:rPr lang="en-GB" sz="1400" dirty="0" smtClean="0">
                  <a:solidFill>
                    <a:srgbClr val="FF0000"/>
                  </a:solidFill>
                </a:rPr>
                <a:t> chips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516216" y="4293096"/>
            <a:ext cx="2592288" cy="2893851"/>
            <a:chOff x="6300192" y="1268760"/>
            <a:chExt cx="2592288" cy="2893851"/>
          </a:xfrm>
        </p:grpSpPr>
        <p:sp>
          <p:nvSpPr>
            <p:cNvPr id="15" name="Rectangle 14"/>
            <p:cNvSpPr/>
            <p:nvPr/>
          </p:nvSpPr>
          <p:spPr>
            <a:xfrm>
              <a:off x="6300192" y="1268760"/>
              <a:ext cx="2592288" cy="2520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6" name="Picture 3" descr="C:\Hans\R&amp;D\rd51\WG52\FEC+A+B+C\FEC card\Photos-FEC\1st FEC card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6200000">
              <a:off x="6656673" y="2718893"/>
              <a:ext cx="1813731" cy="1073706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sp>
          <p:nvSpPr>
            <p:cNvPr id="17" name="TextBox 16"/>
            <p:cNvSpPr txBox="1"/>
            <p:nvPr/>
          </p:nvSpPr>
          <p:spPr>
            <a:xfrm>
              <a:off x="6444208" y="1337537"/>
              <a:ext cx="2376264" cy="1384914"/>
            </a:xfrm>
            <a:prstGeom prst="rect">
              <a:avLst/>
            </a:prstGeom>
            <a:noFill/>
          </p:spPr>
          <p:txBody>
            <a:bodyPr wrap="square" lIns="91352" tIns="45680" rIns="91352" bIns="45680" rtlCol="0">
              <a:spAutoFit/>
            </a:bodyPr>
            <a:lstStyle/>
            <a:p>
              <a:r>
                <a:rPr lang="en-GB" sz="1400" u="sng" dirty="0" smtClean="0">
                  <a:solidFill>
                    <a:srgbClr val="FF0000"/>
                  </a:solidFill>
                </a:rPr>
                <a:t>FEC cards (common):</a:t>
              </a:r>
            </a:p>
            <a:p>
              <a:r>
                <a:rPr lang="en-GB" sz="1400" dirty="0" smtClean="0">
                  <a:solidFill>
                    <a:schemeClr val="tx2"/>
                  </a:solidFill>
                </a:rPr>
                <a:t>Virtex-5 FPGA, Gb-Ethernet, DDR buffer, NIM and LVDS pulse I/O, High speed  Interface connectors to frontend adapter cards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851920" y="4293096"/>
            <a:ext cx="2520280" cy="2879843"/>
            <a:chOff x="395536" y="4005064"/>
            <a:chExt cx="2520280" cy="2879843"/>
          </a:xfrm>
        </p:grpSpPr>
        <p:sp>
          <p:nvSpPr>
            <p:cNvPr id="19" name="Rectangle 18"/>
            <p:cNvSpPr/>
            <p:nvPr/>
          </p:nvSpPr>
          <p:spPr>
            <a:xfrm>
              <a:off x="395536" y="4005064"/>
              <a:ext cx="2448272" cy="2520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0" name="Picture 2" descr="C:\Hans\R&amp;D\rd51\WG52\FEC+A+B+C\ADC-card\Photos-ADC\ADC-card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99592" y="5013176"/>
              <a:ext cx="1296144" cy="187173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sp>
          <p:nvSpPr>
            <p:cNvPr id="21" name="Rectangle 20"/>
            <p:cNvSpPr/>
            <p:nvPr/>
          </p:nvSpPr>
          <p:spPr>
            <a:xfrm>
              <a:off x="395536" y="4101472"/>
              <a:ext cx="2520280" cy="1384914"/>
            </a:xfrm>
            <a:prstGeom prst="rect">
              <a:avLst/>
            </a:prstGeom>
          </p:spPr>
          <p:txBody>
            <a:bodyPr wrap="square" lIns="91352" tIns="45680" rIns="91352" bIns="45680">
              <a:spAutoFit/>
            </a:bodyPr>
            <a:lstStyle/>
            <a:p>
              <a:pPr marL="342572" indent="-342572"/>
              <a:r>
                <a:rPr lang="en-GB" sz="1400" u="sng" dirty="0" smtClean="0">
                  <a:solidFill>
                    <a:srgbClr val="FF0000"/>
                  </a:solidFill>
                </a:rPr>
                <a:t>ADC  frontend adapter </a:t>
              </a:r>
            </a:p>
            <a:p>
              <a:pPr marL="342572" indent="-342572"/>
              <a:r>
                <a:rPr lang="en-GB" sz="1400" u="sng" dirty="0" smtClean="0">
                  <a:solidFill>
                    <a:srgbClr val="FF0000"/>
                  </a:solidFill>
                </a:rPr>
                <a:t>for APV and Beetle chips</a:t>
              </a:r>
            </a:p>
            <a:p>
              <a:pPr marL="342572" indent="-342572"/>
              <a:endParaRPr lang="en-GB" sz="1400" dirty="0" smtClean="0">
                <a:solidFill>
                  <a:schemeClr val="tx2"/>
                </a:solidFill>
              </a:endParaRPr>
            </a:p>
            <a:p>
              <a:pPr marL="342572" indent="-342572"/>
              <a:r>
                <a:rPr lang="en-GB" sz="1400" dirty="0" smtClean="0">
                  <a:solidFill>
                    <a:schemeClr val="tx2"/>
                  </a:solidFill>
                </a:rPr>
                <a:t>ADC plugs into  FEC  to make a </a:t>
              </a:r>
            </a:p>
            <a:p>
              <a:pPr marL="342572" indent="-342572"/>
              <a:r>
                <a:rPr lang="en-GB" sz="1400" dirty="0" smtClean="0">
                  <a:solidFill>
                    <a:schemeClr val="tx2"/>
                  </a:solidFill>
                </a:rPr>
                <a:t>6U  readout unit for up to 2048</a:t>
              </a:r>
            </a:p>
            <a:p>
              <a:pPr marL="342572" indent="-342572"/>
              <a:r>
                <a:rPr lang="en-GB" sz="1400" dirty="0" smtClean="0">
                  <a:solidFill>
                    <a:schemeClr val="tx2"/>
                  </a:solidFill>
                </a:rPr>
                <a:t> channels </a:t>
              </a:r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 flipH="1">
            <a:off x="2915816" y="3284984"/>
            <a:ext cx="1728192" cy="12241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572000" y="3212976"/>
            <a:ext cx="1008112" cy="12241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940152" y="3140968"/>
            <a:ext cx="1008112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6106" y="99605"/>
            <a:ext cx="8951787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Development of Scalable Readout System (SRS) for MPGDs</a:t>
            </a:r>
          </a:p>
        </p:txBody>
      </p:sp>
      <p:sp>
        <p:nvSpPr>
          <p:cNvPr id="26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14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15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Hans\R&amp;D\rd51\WG52\Production files SRS\Minicrate\Views\3U Minicrate Perspective top view, cover remove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" t="7281" r="1641" b="-5558"/>
          <a:stretch/>
        </p:blipFill>
        <p:spPr bwMode="auto">
          <a:xfrm>
            <a:off x="6986900" y="3617328"/>
            <a:ext cx="2121604" cy="99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Hans\R&amp;D\rd51\WG52\Production files SRS\Eurocrate\Views\Eurocrate-full-power.png"/>
          <p:cNvPicPr>
            <a:picLocks noChangeAspect="1" noChangeArrowheads="1"/>
          </p:cNvPicPr>
          <p:nvPr/>
        </p:nvPicPr>
        <p:blipFill>
          <a:blip r:embed="rId3" cstate="print"/>
          <a:srcRect l="6227" r="24670"/>
          <a:stretch>
            <a:fillRect/>
          </a:stretch>
        </p:blipFill>
        <p:spPr bwMode="auto">
          <a:xfrm>
            <a:off x="7335638" y="1183033"/>
            <a:ext cx="1709274" cy="139347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7504" y="796344"/>
            <a:ext cx="8964488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ALICE  </a:t>
            </a:r>
            <a:r>
              <a:rPr lang="en-GB" sz="1100" dirty="0" err="1" smtClean="0">
                <a:solidFill>
                  <a:srgbClr val="0070C0"/>
                </a:solidFill>
              </a:rPr>
              <a:t>EMCal</a:t>
            </a:r>
            <a:r>
              <a:rPr lang="en-GB" sz="1100" dirty="0" smtClean="0">
                <a:solidFill>
                  <a:srgbClr val="0070C0"/>
                </a:solidFill>
              </a:rPr>
              <a:t> Calorimeter upgrade, ORNL</a:t>
            </a:r>
            <a:r>
              <a:rPr lang="en-GB" sz="1100" dirty="0" smtClean="0">
                <a:solidFill>
                  <a:srgbClr val="FF0000"/>
                </a:solidFill>
              </a:rPr>
              <a:t>, SRS  readout  backend via  DTCC links and 24 SRU’s </a:t>
            </a:r>
            <a:r>
              <a:rPr lang="en-GB" sz="1100" dirty="0" smtClean="0"/>
              <a:t>,  </a:t>
            </a:r>
            <a:r>
              <a:rPr lang="en-GB" sz="1100" dirty="0" smtClean="0">
                <a:solidFill>
                  <a:srgbClr val="00B050"/>
                </a:solidFill>
              </a:rPr>
              <a:t>DATE Online system</a:t>
            </a:r>
            <a:r>
              <a:rPr lang="en-GB" sz="1100" dirty="0" smtClean="0"/>
              <a:t>, being installed</a:t>
            </a:r>
          </a:p>
          <a:p>
            <a:pPr marL="228600" indent="-228600"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ATLAS  upgrade CERN,  MAMMA project NSW </a:t>
            </a:r>
            <a:r>
              <a:rPr lang="fr-FR" sz="1100" dirty="0"/>
              <a:t>, </a:t>
            </a:r>
            <a:r>
              <a:rPr lang="fr-FR" sz="1100" dirty="0">
                <a:solidFill>
                  <a:srgbClr val="0070C0"/>
                </a:solidFill>
              </a:rPr>
              <a:t>µMEGAS</a:t>
            </a:r>
            <a:r>
              <a:rPr lang="fr-FR" sz="1100" dirty="0"/>
              <a:t> </a:t>
            </a:r>
            <a:r>
              <a:rPr lang="en-GB" sz="1100" dirty="0" smtClean="0">
                <a:solidFill>
                  <a:srgbClr val="FF0000"/>
                </a:solidFill>
              </a:rPr>
              <a:t>,  APV frontend SRS </a:t>
            </a:r>
            <a:r>
              <a:rPr lang="en-GB" sz="1100" dirty="0" err="1" smtClean="0">
                <a:solidFill>
                  <a:srgbClr val="FF0000"/>
                </a:solidFill>
              </a:rPr>
              <a:t>Eurocrates</a:t>
            </a:r>
            <a:r>
              <a:rPr lang="en-GB" sz="1100" dirty="0" smtClean="0">
                <a:solidFill>
                  <a:srgbClr val="FF0000"/>
                </a:solidFill>
              </a:rPr>
              <a:t>-SRU,   </a:t>
            </a:r>
            <a:r>
              <a:rPr lang="en-GB" sz="1100" dirty="0" smtClean="0">
                <a:solidFill>
                  <a:srgbClr val="00B050"/>
                </a:solidFill>
              </a:rPr>
              <a:t>MMDAQ Online,</a:t>
            </a:r>
            <a:r>
              <a:rPr lang="en-GB" sz="1100" dirty="0" smtClean="0"/>
              <a:t> installed</a:t>
            </a:r>
          </a:p>
          <a:p>
            <a:pPr marL="228600" indent="-228600"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ATLAS upgrade Mainz, </a:t>
            </a:r>
            <a:r>
              <a:rPr lang="fr-FR" sz="1100" dirty="0" smtClean="0">
                <a:solidFill>
                  <a:srgbClr val="0070C0"/>
                </a:solidFill>
              </a:rPr>
              <a:t>µMEGAS</a:t>
            </a:r>
            <a:r>
              <a:rPr lang="en-GB" sz="1100" dirty="0" smtClean="0">
                <a:solidFill>
                  <a:srgbClr val="0070C0"/>
                </a:solidFill>
              </a:rPr>
              <a:t> for MBTS</a:t>
            </a:r>
            <a:r>
              <a:rPr lang="en-GB" sz="1100" dirty="0" smtClean="0">
                <a:solidFill>
                  <a:srgbClr val="FF0000"/>
                </a:solidFill>
              </a:rPr>
              <a:t>, APV frontend- SRS </a:t>
            </a:r>
            <a:r>
              <a:rPr lang="en-GB" sz="1100" dirty="0" err="1" smtClean="0">
                <a:solidFill>
                  <a:srgbClr val="FF0000"/>
                </a:solidFill>
              </a:rPr>
              <a:t>Eurocrate</a:t>
            </a:r>
            <a:r>
              <a:rPr lang="en-GB" sz="1100" dirty="0" smtClean="0">
                <a:solidFill>
                  <a:srgbClr val="FF0000"/>
                </a:solidFill>
              </a:rPr>
              <a:t>,</a:t>
            </a:r>
            <a:r>
              <a:rPr lang="en-GB" sz="1100" dirty="0" smtClean="0">
                <a:solidFill>
                  <a:srgbClr val="0070C0"/>
                </a:solidFill>
              </a:rPr>
              <a:t> </a:t>
            </a:r>
            <a:r>
              <a:rPr lang="en-GB" sz="1100" dirty="0" smtClean="0">
                <a:solidFill>
                  <a:srgbClr val="00B050"/>
                </a:solidFill>
              </a:rPr>
              <a:t>MMDAQ Online, </a:t>
            </a:r>
            <a:r>
              <a:rPr lang="en-GB" sz="1100" dirty="0" smtClean="0"/>
              <a:t>waiting delivery </a:t>
            </a:r>
            <a:endParaRPr lang="en-GB" sz="1100" dirty="0"/>
          </a:p>
          <a:p>
            <a:pPr marL="228600" indent="-228600"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ATLAS </a:t>
            </a:r>
            <a:r>
              <a:rPr lang="en-GB" sz="1100" dirty="0" err="1" smtClean="0">
                <a:solidFill>
                  <a:srgbClr val="0070C0"/>
                </a:solidFill>
              </a:rPr>
              <a:t>Muon</a:t>
            </a:r>
            <a:r>
              <a:rPr lang="en-GB" sz="1100" dirty="0" smtClean="0">
                <a:solidFill>
                  <a:srgbClr val="0070C0"/>
                </a:solidFill>
              </a:rPr>
              <a:t> upgrade R&amp;D, INFN Rome</a:t>
            </a:r>
            <a:r>
              <a:rPr lang="en-GB" sz="1100" dirty="0" smtClean="0"/>
              <a:t>, </a:t>
            </a:r>
            <a:r>
              <a:rPr lang="en-GB" sz="1100" dirty="0" smtClean="0">
                <a:solidFill>
                  <a:srgbClr val="FF0000"/>
                </a:solidFill>
              </a:rPr>
              <a:t>APV frontend SRS </a:t>
            </a:r>
            <a:r>
              <a:rPr lang="en-GB" sz="1100" dirty="0" err="1" smtClean="0">
                <a:solidFill>
                  <a:srgbClr val="FF0000"/>
                </a:solidFill>
              </a:rPr>
              <a:t>Eurocrate</a:t>
            </a:r>
            <a:r>
              <a:rPr lang="en-GB" sz="1100" dirty="0" smtClean="0">
                <a:solidFill>
                  <a:srgbClr val="FF0000"/>
                </a:solidFill>
              </a:rPr>
              <a:t>,</a:t>
            </a:r>
            <a:r>
              <a:rPr lang="en-GB" sz="1100" dirty="0" smtClean="0"/>
              <a:t> </a:t>
            </a:r>
            <a:r>
              <a:rPr lang="en-GB" sz="1100" dirty="0" smtClean="0">
                <a:solidFill>
                  <a:srgbClr val="00B050"/>
                </a:solidFill>
              </a:rPr>
              <a:t>MMDAQ Online</a:t>
            </a:r>
            <a:r>
              <a:rPr lang="en-GB" sz="1100" dirty="0" smtClean="0"/>
              <a:t>, delivered</a:t>
            </a:r>
          </a:p>
          <a:p>
            <a:pPr marL="228600" indent="-228600"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ATLAS </a:t>
            </a:r>
            <a:r>
              <a:rPr lang="en-GB" sz="1100" dirty="0" err="1" smtClean="0">
                <a:solidFill>
                  <a:srgbClr val="0070C0"/>
                </a:solidFill>
              </a:rPr>
              <a:t>Saclay</a:t>
            </a:r>
            <a:r>
              <a:rPr lang="en-GB" sz="1100" dirty="0" smtClean="0">
                <a:solidFill>
                  <a:srgbClr val="0070C0"/>
                </a:solidFill>
              </a:rPr>
              <a:t>, </a:t>
            </a:r>
            <a:r>
              <a:rPr lang="fr-FR" sz="1100" dirty="0">
                <a:solidFill>
                  <a:srgbClr val="0070C0"/>
                </a:solidFill>
              </a:rPr>
              <a:t>µMEGAS </a:t>
            </a:r>
            <a:r>
              <a:rPr lang="fr-FR" sz="1100" dirty="0" smtClean="0">
                <a:solidFill>
                  <a:srgbClr val="0070C0"/>
                </a:solidFill>
              </a:rPr>
              <a:t> R&amp;D</a:t>
            </a:r>
            <a:r>
              <a:rPr lang="fr-FR" sz="1100" dirty="0" smtClean="0"/>
              <a:t>, </a:t>
            </a:r>
            <a:r>
              <a:rPr lang="fr-FR" sz="1100" dirty="0" smtClean="0">
                <a:solidFill>
                  <a:srgbClr val="FF0000"/>
                </a:solidFill>
              </a:rPr>
              <a:t>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</a:t>
            </a:r>
            <a:r>
              <a:rPr lang="fr-FR" sz="1100" dirty="0" err="1" smtClean="0">
                <a:solidFill>
                  <a:srgbClr val="FF0000"/>
                </a:solidFill>
              </a:rPr>
              <a:t>Minicrate</a:t>
            </a:r>
            <a:r>
              <a:rPr lang="fr-FR" sz="1100" dirty="0" smtClean="0">
                <a:solidFill>
                  <a:srgbClr val="00B050"/>
                </a:solidFill>
              </a:rPr>
              <a:t>, MMDAQ Online</a:t>
            </a:r>
            <a:r>
              <a:rPr lang="fr-FR" sz="1100" dirty="0" smtClean="0"/>
              <a:t>,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FontTx/>
              <a:buAutoNum type="arabicPeriod"/>
            </a:pPr>
            <a:r>
              <a:rPr lang="fr-FR" sz="1100" dirty="0">
                <a:solidFill>
                  <a:srgbClr val="0070C0"/>
                </a:solidFill>
              </a:rPr>
              <a:t>NA62  CERN  </a:t>
            </a:r>
            <a:r>
              <a:rPr lang="fr-FR" sz="1100" dirty="0" err="1">
                <a:solidFill>
                  <a:srgbClr val="0070C0"/>
                </a:solidFill>
              </a:rPr>
              <a:t>straw</a:t>
            </a:r>
            <a:r>
              <a:rPr lang="fr-FR" sz="1100" dirty="0">
                <a:solidFill>
                  <a:srgbClr val="0070C0"/>
                </a:solidFill>
              </a:rPr>
              <a:t> </a:t>
            </a:r>
            <a:r>
              <a:rPr lang="fr-FR" sz="1100" dirty="0" err="1">
                <a:solidFill>
                  <a:srgbClr val="0070C0"/>
                </a:solidFill>
              </a:rPr>
              <a:t>tracker</a:t>
            </a:r>
            <a:r>
              <a:rPr lang="fr-FR" sz="1100" dirty="0">
                <a:solidFill>
                  <a:srgbClr val="0070C0"/>
                </a:solidFill>
              </a:rPr>
              <a:t>  upgrade </a:t>
            </a:r>
            <a:r>
              <a:rPr lang="fr-FR" sz="1100" dirty="0" err="1">
                <a:solidFill>
                  <a:srgbClr val="0070C0"/>
                </a:solidFill>
              </a:rPr>
              <a:t>with</a:t>
            </a:r>
            <a:r>
              <a:rPr lang="fr-FR" sz="1100" dirty="0">
                <a:solidFill>
                  <a:srgbClr val="0070C0"/>
                </a:solidFill>
              </a:rPr>
              <a:t> µMEGAS</a:t>
            </a:r>
            <a:r>
              <a:rPr lang="fr-FR" sz="1100" dirty="0">
                <a:solidFill>
                  <a:srgbClr val="FF0000"/>
                </a:solidFill>
              </a:rPr>
              <a:t>, APV </a:t>
            </a:r>
            <a:r>
              <a:rPr lang="fr-FR" sz="1100" dirty="0" err="1">
                <a:solidFill>
                  <a:srgbClr val="FF0000"/>
                </a:solidFill>
              </a:rPr>
              <a:t>frontend</a:t>
            </a:r>
            <a:r>
              <a:rPr lang="fr-FR" sz="1100" dirty="0">
                <a:solidFill>
                  <a:srgbClr val="FF0000"/>
                </a:solidFill>
              </a:rPr>
              <a:t> </a:t>
            </a:r>
            <a:r>
              <a:rPr lang="fr-FR" sz="1100" dirty="0" err="1">
                <a:solidFill>
                  <a:srgbClr val="FF0000"/>
                </a:solidFill>
              </a:rPr>
              <a:t>with</a:t>
            </a:r>
            <a:r>
              <a:rPr lang="fr-FR" sz="1100" dirty="0">
                <a:solidFill>
                  <a:srgbClr val="FF0000"/>
                </a:solidFill>
              </a:rPr>
              <a:t> SRS </a:t>
            </a:r>
            <a:r>
              <a:rPr lang="fr-FR" sz="1100" dirty="0" err="1">
                <a:solidFill>
                  <a:srgbClr val="FF0000"/>
                </a:solidFill>
              </a:rPr>
              <a:t>Minicrate</a:t>
            </a:r>
            <a:r>
              <a:rPr lang="fr-FR" sz="1100" dirty="0">
                <a:solidFill>
                  <a:srgbClr val="FF0000"/>
                </a:solidFill>
              </a:rPr>
              <a:t>,</a:t>
            </a:r>
            <a:r>
              <a:rPr lang="fr-FR" sz="1100" dirty="0">
                <a:solidFill>
                  <a:srgbClr val="0070C0"/>
                </a:solidFill>
              </a:rPr>
              <a:t> </a:t>
            </a:r>
            <a:r>
              <a:rPr lang="fr-FR" sz="1100" dirty="0">
                <a:solidFill>
                  <a:srgbClr val="00B050"/>
                </a:solidFill>
              </a:rPr>
              <a:t>MMDAQ Online</a:t>
            </a:r>
            <a:r>
              <a:rPr lang="fr-FR" sz="1100" dirty="0"/>
              <a:t>, </a:t>
            </a:r>
            <a:r>
              <a:rPr lang="fr-FR" sz="1100" dirty="0" err="1" smtClean="0"/>
              <a:t>delivered</a:t>
            </a:r>
            <a:endParaRPr lang="en-GB" sz="1100" dirty="0" smtClean="0"/>
          </a:p>
          <a:p>
            <a:pPr marL="228600" indent="-228600"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CMS  upgrade  CMS GEM collaboration CERN</a:t>
            </a:r>
            <a:r>
              <a:rPr lang="en-GB" sz="1100" dirty="0" smtClean="0"/>
              <a:t>,  </a:t>
            </a:r>
            <a:r>
              <a:rPr lang="en-GB" sz="1100" dirty="0" err="1" smtClean="0">
                <a:solidFill>
                  <a:srgbClr val="0070C0"/>
                </a:solidFill>
              </a:rPr>
              <a:t>Muon</a:t>
            </a:r>
            <a:r>
              <a:rPr lang="en-GB" sz="1100" dirty="0" smtClean="0">
                <a:solidFill>
                  <a:srgbClr val="0070C0"/>
                </a:solidFill>
              </a:rPr>
              <a:t> </a:t>
            </a:r>
            <a:r>
              <a:rPr lang="en-GB" sz="1100" dirty="0" err="1" smtClean="0">
                <a:solidFill>
                  <a:srgbClr val="0070C0"/>
                </a:solidFill>
              </a:rPr>
              <a:t>Endcaps</a:t>
            </a:r>
            <a:r>
              <a:rPr lang="en-GB" sz="1100" dirty="0" smtClean="0">
                <a:solidFill>
                  <a:srgbClr val="FF0000"/>
                </a:solidFill>
              </a:rPr>
              <a:t>,  design of  VFAT frontend digital readout SRS</a:t>
            </a:r>
            <a:r>
              <a:rPr lang="en-GB" sz="1100" dirty="0" smtClean="0">
                <a:solidFill>
                  <a:srgbClr val="0070C0"/>
                </a:solidFill>
              </a:rPr>
              <a:t>,  </a:t>
            </a:r>
            <a:r>
              <a:rPr lang="en-GB" sz="1100" dirty="0" err="1" smtClean="0"/>
              <a:t>ongoing</a:t>
            </a:r>
            <a:r>
              <a:rPr lang="en-GB" sz="1100" dirty="0" smtClean="0"/>
              <a:t> with IFIN-HH</a:t>
            </a:r>
          </a:p>
          <a:p>
            <a:pPr marL="228600" indent="-228600">
              <a:buFontTx/>
              <a:buAutoNum type="arabicPeriod"/>
            </a:pPr>
            <a:r>
              <a:rPr lang="sv-SE" sz="1100" dirty="0" smtClean="0">
                <a:solidFill>
                  <a:srgbClr val="0070C0"/>
                </a:solidFill>
              </a:rPr>
              <a:t>TOTEM upgrade GEMs Baris testlab</a:t>
            </a:r>
            <a:r>
              <a:rPr lang="sv-SE" sz="1100" dirty="0" smtClean="0">
                <a:solidFill>
                  <a:srgbClr val="FF0000"/>
                </a:solidFill>
              </a:rPr>
              <a:t>, OPTO-Rx  card design, Minicrate,Eurocrate, SRU</a:t>
            </a:r>
            <a:r>
              <a:rPr lang="sv-SE" sz="1100" dirty="0" smtClean="0">
                <a:solidFill>
                  <a:srgbClr val="00B050"/>
                </a:solidFill>
              </a:rPr>
              <a:t>, DATE Online</a:t>
            </a:r>
            <a:r>
              <a:rPr lang="sv-SE" sz="1100" dirty="0" smtClean="0"/>
              <a:t>,  delivered</a:t>
            </a:r>
          </a:p>
          <a:p>
            <a:pPr marL="228600" indent="-228600">
              <a:buFontTx/>
              <a:buAutoNum type="arabicPeriod"/>
            </a:pPr>
            <a:r>
              <a:rPr lang="fr-FR" sz="1100" dirty="0" smtClean="0">
                <a:solidFill>
                  <a:srgbClr val="0070C0"/>
                </a:solidFill>
              </a:rPr>
              <a:t>BNL  GEM detectors</a:t>
            </a:r>
            <a:r>
              <a:rPr lang="fr-FR" sz="1100" dirty="0" smtClean="0">
                <a:solidFill>
                  <a:srgbClr val="FF0000"/>
                </a:solidFill>
              </a:rPr>
              <a:t>, 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-SRS </a:t>
            </a:r>
            <a:r>
              <a:rPr lang="fr-FR" sz="1100" dirty="0" err="1" smtClean="0">
                <a:solidFill>
                  <a:srgbClr val="FF0000"/>
                </a:solidFill>
              </a:rPr>
              <a:t>Minicrate</a:t>
            </a:r>
            <a:r>
              <a:rPr lang="fr-FR" sz="1100" dirty="0" smtClean="0">
                <a:solidFill>
                  <a:srgbClr val="FF0000"/>
                </a:solidFill>
              </a:rPr>
              <a:t>, </a:t>
            </a:r>
            <a:r>
              <a:rPr lang="fr-FR" sz="1100" dirty="0" smtClean="0">
                <a:solidFill>
                  <a:srgbClr val="00B050"/>
                </a:solidFill>
              </a:rPr>
              <a:t>RCDAQ Online</a:t>
            </a:r>
            <a:r>
              <a:rPr lang="fr-FR" sz="1100" dirty="0" smtClean="0"/>
              <a:t>,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FontTx/>
              <a:buAutoNum type="arabicPeriod"/>
            </a:pPr>
            <a:r>
              <a:rPr lang="fr-FR" sz="1100" dirty="0" err="1" smtClean="0">
                <a:solidFill>
                  <a:srgbClr val="0070C0"/>
                </a:solidFill>
              </a:rPr>
              <a:t>Stony</a:t>
            </a:r>
            <a:r>
              <a:rPr lang="fr-FR" sz="1100" dirty="0" smtClean="0">
                <a:solidFill>
                  <a:srgbClr val="0070C0"/>
                </a:solidFill>
              </a:rPr>
              <a:t> Brook GEM detector R&amp;D</a:t>
            </a:r>
            <a:r>
              <a:rPr lang="fr-FR" sz="1100" dirty="0" smtClean="0">
                <a:solidFill>
                  <a:srgbClr val="FF0000"/>
                </a:solidFill>
              </a:rPr>
              <a:t>, 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</a:t>
            </a:r>
            <a:r>
              <a:rPr lang="fr-FR" sz="1100" dirty="0" err="1" smtClean="0">
                <a:solidFill>
                  <a:srgbClr val="FF0000"/>
                </a:solidFill>
              </a:rPr>
              <a:t>Minicrate</a:t>
            </a:r>
            <a:r>
              <a:rPr lang="fr-FR" sz="1100" dirty="0" smtClean="0"/>
              <a:t>, </a:t>
            </a:r>
            <a:r>
              <a:rPr lang="fr-FR" sz="1100" dirty="0" smtClean="0">
                <a:solidFill>
                  <a:srgbClr val="00B050"/>
                </a:solidFill>
              </a:rPr>
              <a:t>RCDAQ Online</a:t>
            </a:r>
            <a:r>
              <a:rPr lang="fr-FR" sz="1100" dirty="0" smtClean="0"/>
              <a:t>, </a:t>
            </a:r>
            <a:r>
              <a:rPr lang="fr-FR" sz="1100" dirty="0" err="1" smtClean="0"/>
              <a:t>delivered</a:t>
            </a:r>
            <a:endParaRPr lang="en-GB" sz="1100" dirty="0" smtClean="0"/>
          </a:p>
          <a:p>
            <a:pPr marL="228600" indent="-228600">
              <a:buAutoNum type="arabicPeriod"/>
            </a:pPr>
            <a:r>
              <a:rPr lang="en-GB" sz="1100" dirty="0">
                <a:solidFill>
                  <a:srgbClr val="0070C0"/>
                </a:solidFill>
              </a:rPr>
              <a:t>Bonn Phys. Inst. R&amp;D </a:t>
            </a:r>
            <a:r>
              <a:rPr lang="en-GB" sz="1100" dirty="0" smtClean="0">
                <a:solidFill>
                  <a:srgbClr val="0070C0"/>
                </a:solidFill>
              </a:rPr>
              <a:t>for ILC</a:t>
            </a:r>
            <a:r>
              <a:rPr lang="en-GB" sz="1100" dirty="0" smtClean="0"/>
              <a:t>,</a:t>
            </a:r>
            <a:r>
              <a:rPr lang="en-GB" sz="1100" dirty="0" smtClean="0">
                <a:solidFill>
                  <a:srgbClr val="FF0000"/>
                </a:solidFill>
              </a:rPr>
              <a:t>  </a:t>
            </a:r>
            <a:r>
              <a:rPr lang="en-GB" sz="1100" dirty="0" smtClean="0">
                <a:solidFill>
                  <a:srgbClr val="0070C0"/>
                </a:solidFill>
              </a:rPr>
              <a:t>T24 DESY </a:t>
            </a:r>
            <a:r>
              <a:rPr lang="en-GB" sz="1100" dirty="0" err="1" smtClean="0">
                <a:solidFill>
                  <a:srgbClr val="0070C0"/>
                </a:solidFill>
              </a:rPr>
              <a:t>testbeam</a:t>
            </a:r>
            <a:r>
              <a:rPr lang="en-GB" sz="1100" dirty="0" smtClean="0">
                <a:solidFill>
                  <a:srgbClr val="0070C0"/>
                </a:solidFill>
              </a:rPr>
              <a:t>,  </a:t>
            </a:r>
            <a:r>
              <a:rPr lang="en-GB" sz="1100" dirty="0" err="1" smtClean="0">
                <a:solidFill>
                  <a:srgbClr val="FF0000"/>
                </a:solidFill>
              </a:rPr>
              <a:t>Timepix</a:t>
            </a:r>
            <a:r>
              <a:rPr lang="en-GB" sz="1100" dirty="0" smtClean="0">
                <a:solidFill>
                  <a:srgbClr val="FF0000"/>
                </a:solidFill>
              </a:rPr>
              <a:t> Array  Ingrid Module  adapter for SRS , </a:t>
            </a:r>
            <a:r>
              <a:rPr lang="en-GB" sz="1100" dirty="0" err="1" smtClean="0">
                <a:solidFill>
                  <a:srgbClr val="FF0000"/>
                </a:solidFill>
              </a:rPr>
              <a:t>Eurocrate</a:t>
            </a:r>
            <a:r>
              <a:rPr lang="en-GB" sz="1100" dirty="0" smtClean="0">
                <a:solidFill>
                  <a:srgbClr val="FF0000"/>
                </a:solidFill>
              </a:rPr>
              <a:t>, </a:t>
            </a:r>
            <a:r>
              <a:rPr lang="en-GB" sz="1100" dirty="0" smtClean="0">
                <a:solidFill>
                  <a:srgbClr val="00B050"/>
                </a:solidFill>
              </a:rPr>
              <a:t>Online unknown</a:t>
            </a:r>
            <a:r>
              <a:rPr lang="en-GB" sz="1100" dirty="0" smtClean="0">
                <a:solidFill>
                  <a:srgbClr val="FF0000"/>
                </a:solidFill>
              </a:rPr>
              <a:t>,</a:t>
            </a:r>
            <a:r>
              <a:rPr lang="en-GB" sz="1100" dirty="0" smtClean="0"/>
              <a:t> </a:t>
            </a:r>
            <a:r>
              <a:rPr lang="en-GB" sz="1100" dirty="0" err="1" smtClean="0"/>
              <a:t>ongoing</a:t>
            </a:r>
            <a:endParaRPr lang="en-GB" sz="1100" dirty="0" smtClean="0"/>
          </a:p>
          <a:p>
            <a:pPr marL="228600" indent="-228600"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Florida </a:t>
            </a:r>
            <a:r>
              <a:rPr lang="en-GB" sz="1100" dirty="0" err="1" smtClean="0">
                <a:solidFill>
                  <a:srgbClr val="0070C0"/>
                </a:solidFill>
              </a:rPr>
              <a:t>Inst</a:t>
            </a:r>
            <a:r>
              <a:rPr lang="en-GB" sz="1100" dirty="0" smtClean="0">
                <a:solidFill>
                  <a:srgbClr val="0070C0"/>
                </a:solidFill>
              </a:rPr>
              <a:t> Tech GEMs,</a:t>
            </a:r>
            <a:r>
              <a:rPr lang="en-GB" sz="1100" dirty="0" smtClean="0"/>
              <a:t> </a:t>
            </a:r>
            <a:r>
              <a:rPr lang="en-GB" sz="1100" dirty="0" err="1" smtClean="0">
                <a:solidFill>
                  <a:srgbClr val="0070C0"/>
                </a:solidFill>
              </a:rPr>
              <a:t>Muon</a:t>
            </a:r>
            <a:r>
              <a:rPr lang="en-GB" sz="1100" dirty="0">
                <a:solidFill>
                  <a:srgbClr val="0070C0"/>
                </a:solidFill>
              </a:rPr>
              <a:t> </a:t>
            </a:r>
            <a:r>
              <a:rPr lang="en-GB" sz="1100" dirty="0" err="1" smtClean="0">
                <a:solidFill>
                  <a:srgbClr val="0070C0"/>
                </a:solidFill>
              </a:rPr>
              <a:t>Tomografy</a:t>
            </a:r>
            <a:r>
              <a:rPr lang="en-GB" sz="1100" dirty="0" smtClean="0">
                <a:solidFill>
                  <a:srgbClr val="0070C0"/>
                </a:solidFill>
              </a:rPr>
              <a:t> for Homeland security,   </a:t>
            </a:r>
            <a:r>
              <a:rPr lang="en-GB" sz="1100" dirty="0" smtClean="0">
                <a:solidFill>
                  <a:srgbClr val="FF0000"/>
                </a:solidFill>
              </a:rPr>
              <a:t>15k channel SRS prototype </a:t>
            </a:r>
            <a:r>
              <a:rPr lang="en-GB" sz="1100" dirty="0" err="1" smtClean="0">
                <a:solidFill>
                  <a:srgbClr val="FF0000"/>
                </a:solidFill>
              </a:rPr>
              <a:t>Eurocrate</a:t>
            </a:r>
            <a:r>
              <a:rPr lang="en-GB" sz="1100" dirty="0" smtClean="0">
                <a:solidFill>
                  <a:srgbClr val="00B050"/>
                </a:solidFill>
              </a:rPr>
              <a:t>, DATE Online</a:t>
            </a:r>
            <a:r>
              <a:rPr lang="en-GB" sz="1100" dirty="0" smtClean="0"/>
              <a:t>, delivered</a:t>
            </a:r>
          </a:p>
          <a:p>
            <a:pPr marL="228600" indent="-228600">
              <a:buAutoNum type="arabicPeriod"/>
            </a:pPr>
            <a:r>
              <a:rPr lang="fr-FR" sz="1100" dirty="0" smtClean="0">
                <a:solidFill>
                  <a:srgbClr val="0070C0"/>
                </a:solidFill>
              </a:rPr>
              <a:t>Géosciences Azur-CNRS-UNSA, Muon </a:t>
            </a:r>
            <a:r>
              <a:rPr lang="fr-FR" sz="1100" dirty="0" err="1" smtClean="0">
                <a:solidFill>
                  <a:srgbClr val="0070C0"/>
                </a:solidFill>
              </a:rPr>
              <a:t>Tomography</a:t>
            </a:r>
            <a:r>
              <a:rPr lang="fr-FR" sz="1100" dirty="0" smtClean="0">
                <a:solidFill>
                  <a:srgbClr val="0070C0"/>
                </a:solidFill>
              </a:rPr>
              <a:t> </a:t>
            </a:r>
            <a:r>
              <a:rPr lang="fr-FR" sz="1100" dirty="0" err="1" smtClean="0">
                <a:solidFill>
                  <a:srgbClr val="0070C0"/>
                </a:solidFill>
              </a:rPr>
              <a:t>w.µMEGAS</a:t>
            </a:r>
            <a:r>
              <a:rPr lang="fr-FR" sz="1100" dirty="0" smtClean="0">
                <a:solidFill>
                  <a:srgbClr val="0070C0"/>
                </a:solidFill>
              </a:rPr>
              <a:t> for </a:t>
            </a:r>
            <a:r>
              <a:rPr lang="fr-FR" sz="1100" dirty="0" err="1" smtClean="0">
                <a:solidFill>
                  <a:srgbClr val="0070C0"/>
                </a:solidFill>
              </a:rPr>
              <a:t>geology</a:t>
            </a:r>
            <a:r>
              <a:rPr lang="fr-FR" sz="1100" dirty="0" smtClean="0">
                <a:solidFill>
                  <a:srgbClr val="FF0000"/>
                </a:solidFill>
              </a:rPr>
              <a:t>, 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 Eurocrate</a:t>
            </a:r>
            <a:r>
              <a:rPr lang="fr-FR" sz="1100" dirty="0" smtClean="0"/>
              <a:t>,</a:t>
            </a:r>
            <a:r>
              <a:rPr lang="fr-FR" sz="1100" dirty="0" smtClean="0">
                <a:solidFill>
                  <a:srgbClr val="00B050"/>
                </a:solidFill>
              </a:rPr>
              <a:t> Date Online,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FontTx/>
              <a:buAutoNum type="arabicPeriod"/>
            </a:pPr>
            <a:r>
              <a:rPr lang="fr-FR" sz="1100" dirty="0" smtClean="0">
                <a:solidFill>
                  <a:srgbClr val="0070C0"/>
                </a:solidFill>
              </a:rPr>
              <a:t>GDD </a:t>
            </a:r>
            <a:r>
              <a:rPr lang="fr-FR" sz="1100" dirty="0" err="1" smtClean="0">
                <a:solidFill>
                  <a:srgbClr val="0070C0"/>
                </a:solidFill>
              </a:rPr>
              <a:t>lab</a:t>
            </a:r>
            <a:r>
              <a:rPr lang="fr-FR" sz="1100" dirty="0" smtClean="0">
                <a:solidFill>
                  <a:srgbClr val="0070C0"/>
                </a:solidFill>
              </a:rPr>
              <a:t> RD51, CERN, R&amp;D for </a:t>
            </a:r>
            <a:r>
              <a:rPr lang="fr-FR" sz="1100" dirty="0">
                <a:solidFill>
                  <a:srgbClr val="0070C0"/>
                </a:solidFill>
              </a:rPr>
              <a:t>GEM and </a:t>
            </a:r>
            <a:r>
              <a:rPr lang="fr-FR" sz="1100" dirty="0" smtClean="0">
                <a:solidFill>
                  <a:srgbClr val="0070C0"/>
                </a:solidFill>
              </a:rPr>
              <a:t> µMEGAS</a:t>
            </a:r>
            <a:r>
              <a:rPr lang="fr-FR" sz="1100" dirty="0" smtClean="0">
                <a:solidFill>
                  <a:srgbClr val="00B050"/>
                </a:solidFill>
              </a:rPr>
              <a:t>, </a:t>
            </a:r>
            <a:r>
              <a:rPr lang="fr-FR" sz="1100" dirty="0" smtClean="0">
                <a:solidFill>
                  <a:srgbClr val="FF0000"/>
                </a:solidFill>
              </a:rPr>
              <a:t>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Euro and </a:t>
            </a:r>
            <a:r>
              <a:rPr lang="fr-FR" sz="1100" dirty="0" err="1" smtClean="0">
                <a:solidFill>
                  <a:srgbClr val="FF0000"/>
                </a:solidFill>
              </a:rPr>
              <a:t>Minicrates</a:t>
            </a:r>
            <a:r>
              <a:rPr lang="fr-FR" sz="1100" dirty="0" smtClean="0">
                <a:solidFill>
                  <a:srgbClr val="FF0000"/>
                </a:solidFill>
              </a:rPr>
              <a:t>, </a:t>
            </a:r>
            <a:r>
              <a:rPr lang="fr-FR" sz="1100" dirty="0" smtClean="0">
                <a:solidFill>
                  <a:srgbClr val="00B050"/>
                </a:solidFill>
              </a:rPr>
              <a:t>DATE, </a:t>
            </a:r>
            <a:r>
              <a:rPr lang="fr-FR" sz="1100" dirty="0" err="1" smtClean="0">
                <a:solidFill>
                  <a:srgbClr val="00B050"/>
                </a:solidFill>
              </a:rPr>
              <a:t>Labview</a:t>
            </a:r>
            <a:r>
              <a:rPr lang="fr-FR" sz="1100" dirty="0" smtClean="0">
                <a:solidFill>
                  <a:srgbClr val="00B050"/>
                </a:solidFill>
              </a:rPr>
              <a:t> MMDAQ, </a:t>
            </a:r>
            <a:r>
              <a:rPr lang="fr-FR" sz="1100" dirty="0" err="1" smtClean="0"/>
              <a:t>delivered</a:t>
            </a:r>
            <a:r>
              <a:rPr lang="fr-FR" sz="1100" dirty="0" smtClean="0"/>
              <a:t> </a:t>
            </a:r>
            <a:endParaRPr lang="en-GB" sz="1100" dirty="0" smtClean="0"/>
          </a:p>
          <a:p>
            <a:pPr marL="228600" indent="-228600">
              <a:buAutoNum type="arabicPeriod"/>
            </a:pPr>
            <a:r>
              <a:rPr lang="fr-FR" sz="1100" dirty="0" smtClean="0">
                <a:solidFill>
                  <a:srgbClr val="0070C0"/>
                </a:solidFill>
              </a:rPr>
              <a:t>HIP, HELSINKI, </a:t>
            </a:r>
            <a:r>
              <a:rPr lang="fr-FR" sz="1100" dirty="0" err="1" smtClean="0">
                <a:solidFill>
                  <a:srgbClr val="0070C0"/>
                </a:solidFill>
              </a:rPr>
              <a:t>characterization</a:t>
            </a:r>
            <a:r>
              <a:rPr lang="fr-FR" sz="1100" dirty="0">
                <a:solidFill>
                  <a:srgbClr val="0070C0"/>
                </a:solidFill>
              </a:rPr>
              <a:t> </a:t>
            </a:r>
            <a:r>
              <a:rPr lang="fr-FR" sz="1100" dirty="0" smtClean="0">
                <a:solidFill>
                  <a:srgbClr val="0070C0"/>
                </a:solidFill>
              </a:rPr>
              <a:t>MPGAD </a:t>
            </a:r>
            <a:r>
              <a:rPr lang="fr-FR" sz="1100" dirty="0" err="1" smtClean="0">
                <a:solidFill>
                  <a:srgbClr val="0070C0"/>
                </a:solidFill>
              </a:rPr>
              <a:t>detactors</a:t>
            </a:r>
            <a:r>
              <a:rPr lang="fr-FR" sz="1100" dirty="0" smtClean="0">
                <a:solidFill>
                  <a:srgbClr val="0070C0"/>
                </a:solidFill>
              </a:rPr>
              <a:t>, </a:t>
            </a:r>
            <a:r>
              <a:rPr lang="fr-FR" sz="1100" dirty="0" smtClean="0">
                <a:solidFill>
                  <a:srgbClr val="FF0000"/>
                </a:solidFill>
              </a:rPr>
              <a:t>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Eurocrate</a:t>
            </a:r>
            <a:r>
              <a:rPr lang="fr-FR" sz="1100" dirty="0" smtClean="0">
                <a:solidFill>
                  <a:srgbClr val="0070C0"/>
                </a:solidFill>
              </a:rPr>
              <a:t>,</a:t>
            </a:r>
            <a:r>
              <a:rPr lang="fr-FR" sz="1100" dirty="0" smtClean="0">
                <a:solidFill>
                  <a:srgbClr val="00B050"/>
                </a:solidFill>
              </a:rPr>
              <a:t> DATE and </a:t>
            </a:r>
            <a:r>
              <a:rPr lang="fr-FR" sz="1100" dirty="0" err="1" smtClean="0">
                <a:solidFill>
                  <a:srgbClr val="00B050"/>
                </a:solidFill>
              </a:rPr>
              <a:t>Labview</a:t>
            </a:r>
            <a:r>
              <a:rPr lang="fr-FR" sz="1100" dirty="0" smtClean="0">
                <a:solidFill>
                  <a:srgbClr val="00B050"/>
                </a:solidFill>
              </a:rPr>
              <a:t>,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AutoNum type="arabicPeriod"/>
            </a:pPr>
            <a:r>
              <a:rPr lang="fr-FR" sz="1100" dirty="0" smtClean="0">
                <a:solidFill>
                  <a:srgbClr val="0070C0"/>
                </a:solidFill>
              </a:rPr>
              <a:t> INFN </a:t>
            </a:r>
            <a:r>
              <a:rPr lang="fr-FR" sz="1100" dirty="0" err="1" smtClean="0">
                <a:solidFill>
                  <a:srgbClr val="0070C0"/>
                </a:solidFill>
              </a:rPr>
              <a:t>Napoli</a:t>
            </a:r>
            <a:r>
              <a:rPr lang="fr-FR" sz="1100" dirty="0" smtClean="0">
                <a:solidFill>
                  <a:srgbClr val="0070C0"/>
                </a:solidFill>
              </a:rPr>
              <a:t>, ATLAS.  </a:t>
            </a:r>
            <a:r>
              <a:rPr lang="fr-FR" sz="1100" dirty="0" err="1" smtClean="0">
                <a:solidFill>
                  <a:srgbClr val="FF0000"/>
                </a:solidFill>
              </a:rPr>
              <a:t>Development</a:t>
            </a:r>
            <a:r>
              <a:rPr lang="fr-FR" sz="1100" dirty="0" smtClean="0">
                <a:solidFill>
                  <a:srgbClr val="FF0000"/>
                </a:solidFill>
              </a:rPr>
              <a:t> of  SRS Hardware  and </a:t>
            </a:r>
            <a:r>
              <a:rPr lang="fr-FR" sz="1100" dirty="0" err="1" smtClean="0">
                <a:solidFill>
                  <a:srgbClr val="FF0000"/>
                </a:solidFill>
              </a:rPr>
              <a:t>Firmware</a:t>
            </a:r>
            <a:r>
              <a:rPr lang="fr-FR" sz="1100" dirty="0" smtClean="0">
                <a:solidFill>
                  <a:srgbClr val="00B050"/>
                </a:solidFill>
              </a:rPr>
              <a:t>, </a:t>
            </a:r>
            <a:r>
              <a:rPr lang="fr-FR" sz="1100" dirty="0" err="1" smtClean="0">
                <a:solidFill>
                  <a:srgbClr val="00B050"/>
                </a:solidFill>
              </a:rPr>
              <a:t>Labview</a:t>
            </a:r>
            <a:r>
              <a:rPr lang="fr-FR" sz="1100" dirty="0" smtClean="0">
                <a:solidFill>
                  <a:srgbClr val="00B050"/>
                </a:solidFill>
              </a:rPr>
              <a:t>,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AutoNum type="arabicPeriod"/>
            </a:pPr>
            <a:r>
              <a:rPr lang="fr-FR" sz="1100" dirty="0" smtClean="0">
                <a:solidFill>
                  <a:srgbClr val="00B0F0"/>
                </a:solidFill>
              </a:rPr>
              <a:t>Jefferson </a:t>
            </a:r>
            <a:r>
              <a:rPr lang="fr-FR" sz="1100" dirty="0" err="1" smtClean="0">
                <a:solidFill>
                  <a:srgbClr val="00B0F0"/>
                </a:solidFill>
              </a:rPr>
              <a:t>Lab</a:t>
            </a:r>
            <a:r>
              <a:rPr lang="fr-FR" sz="1100" dirty="0" smtClean="0">
                <a:solidFill>
                  <a:srgbClr val="00B0F0"/>
                </a:solidFill>
              </a:rPr>
              <a:t>, Virginia   </a:t>
            </a:r>
            <a:r>
              <a:rPr lang="fr-FR" sz="1100" dirty="0" err="1" smtClean="0">
                <a:solidFill>
                  <a:srgbClr val="00B0F0"/>
                </a:solidFill>
              </a:rPr>
              <a:t>UVa</a:t>
            </a:r>
            <a:r>
              <a:rPr lang="fr-FR" sz="1100" dirty="0" smtClean="0">
                <a:solidFill>
                  <a:srgbClr val="00B0F0"/>
                </a:solidFill>
              </a:rPr>
              <a:t> </a:t>
            </a:r>
            <a:r>
              <a:rPr lang="fr-FR" sz="1100" dirty="0">
                <a:solidFill>
                  <a:srgbClr val="00B0F0"/>
                </a:solidFill>
              </a:rPr>
              <a:t>  </a:t>
            </a:r>
            <a:r>
              <a:rPr lang="fr-FR" sz="1100" dirty="0" smtClean="0">
                <a:solidFill>
                  <a:srgbClr val="00B0F0"/>
                </a:solidFill>
              </a:rPr>
              <a:t>upgrade GEM  </a:t>
            </a:r>
            <a:r>
              <a:rPr lang="fr-FR" sz="1100" dirty="0" err="1" smtClean="0">
                <a:solidFill>
                  <a:srgbClr val="00B0F0"/>
                </a:solidFill>
              </a:rPr>
              <a:t>readout</a:t>
            </a:r>
            <a:r>
              <a:rPr lang="fr-FR" sz="1100" dirty="0" smtClean="0">
                <a:solidFill>
                  <a:srgbClr val="00B0F0"/>
                </a:solidFill>
              </a:rPr>
              <a:t> system</a:t>
            </a:r>
            <a:r>
              <a:rPr lang="fr-FR" sz="1100" dirty="0" smtClean="0"/>
              <a:t>, </a:t>
            </a:r>
            <a:r>
              <a:rPr lang="fr-FR" sz="1100" dirty="0" smtClean="0">
                <a:solidFill>
                  <a:srgbClr val="FF0000"/>
                </a:solidFill>
              </a:rPr>
              <a:t>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Eurocrate</a:t>
            </a:r>
            <a:r>
              <a:rPr lang="fr-FR" sz="1100" dirty="0" smtClean="0"/>
              <a:t>, </a:t>
            </a:r>
            <a:r>
              <a:rPr lang="fr-FR" sz="1100" dirty="0" smtClean="0">
                <a:solidFill>
                  <a:srgbClr val="00B050"/>
                </a:solidFill>
              </a:rPr>
              <a:t>DATE online, </a:t>
            </a:r>
            <a:r>
              <a:rPr lang="fr-FR" sz="1100" dirty="0" err="1" smtClean="0"/>
              <a:t>partially</a:t>
            </a:r>
            <a:r>
              <a:rPr lang="fr-FR" sz="1100" dirty="0" smtClean="0"/>
              <a:t>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FontTx/>
              <a:buAutoNum type="arabicPeriod"/>
            </a:pPr>
            <a:r>
              <a:rPr lang="fr-FR" sz="1100" dirty="0">
                <a:solidFill>
                  <a:srgbClr val="0070C0"/>
                </a:solidFill>
              </a:rPr>
              <a:t>Yale </a:t>
            </a:r>
            <a:r>
              <a:rPr lang="fr-FR" sz="1100" dirty="0" err="1">
                <a:solidFill>
                  <a:srgbClr val="0070C0"/>
                </a:solidFill>
              </a:rPr>
              <a:t>University</a:t>
            </a:r>
            <a:r>
              <a:rPr lang="fr-FR" sz="1100" dirty="0">
                <a:solidFill>
                  <a:srgbClr val="0070C0"/>
                </a:solidFill>
              </a:rPr>
              <a:t> ,</a:t>
            </a:r>
            <a:r>
              <a:rPr lang="en-GB" sz="1100" dirty="0">
                <a:solidFill>
                  <a:srgbClr val="0070C0"/>
                </a:solidFill>
              </a:rPr>
              <a:t> GEM development ALICE</a:t>
            </a:r>
            <a:r>
              <a:rPr lang="en-GB" sz="1100" dirty="0">
                <a:solidFill>
                  <a:srgbClr val="FF0000"/>
                </a:solidFill>
              </a:rPr>
              <a:t>, APV frontend SRS </a:t>
            </a:r>
            <a:r>
              <a:rPr lang="en-GB" sz="1100" dirty="0" err="1">
                <a:solidFill>
                  <a:srgbClr val="FF0000"/>
                </a:solidFill>
              </a:rPr>
              <a:t>Eurocrate</a:t>
            </a:r>
            <a:r>
              <a:rPr lang="en-GB" sz="1100" dirty="0"/>
              <a:t>, </a:t>
            </a:r>
            <a:r>
              <a:rPr lang="en-GB" sz="1100" dirty="0">
                <a:solidFill>
                  <a:srgbClr val="00B050"/>
                </a:solidFill>
              </a:rPr>
              <a:t>DATE Online</a:t>
            </a:r>
            <a:r>
              <a:rPr lang="en-GB" sz="1100" dirty="0"/>
              <a:t>, </a:t>
            </a:r>
            <a:r>
              <a:rPr lang="en-GB" sz="1100" dirty="0" smtClean="0"/>
              <a:t>delivered</a:t>
            </a:r>
            <a:endParaRPr lang="fr-FR" sz="1100" dirty="0" smtClean="0"/>
          </a:p>
          <a:p>
            <a:pPr marL="228600" indent="-228600">
              <a:buFontTx/>
              <a:buAutoNum type="arabicPeriod"/>
            </a:pPr>
            <a:r>
              <a:rPr lang="fr-FR" sz="1100" dirty="0" smtClean="0">
                <a:solidFill>
                  <a:srgbClr val="0070C0"/>
                </a:solidFill>
              </a:rPr>
              <a:t>NEXT Coll. </a:t>
            </a:r>
            <a:r>
              <a:rPr lang="fr-FR" sz="1100" dirty="0" err="1" smtClean="0">
                <a:solidFill>
                  <a:srgbClr val="0070C0"/>
                </a:solidFill>
              </a:rPr>
              <a:t>small</a:t>
            </a:r>
            <a:r>
              <a:rPr lang="fr-FR" sz="1100" dirty="0" smtClean="0">
                <a:solidFill>
                  <a:srgbClr val="0070C0"/>
                </a:solidFill>
              </a:rPr>
              <a:t> </a:t>
            </a:r>
            <a:r>
              <a:rPr lang="fr-FR" sz="1100" dirty="0" err="1" smtClean="0">
                <a:solidFill>
                  <a:srgbClr val="0070C0"/>
                </a:solidFill>
              </a:rPr>
              <a:t>Xenon</a:t>
            </a:r>
            <a:r>
              <a:rPr lang="fr-FR" sz="1100" dirty="0" smtClean="0">
                <a:solidFill>
                  <a:srgbClr val="0070C0"/>
                </a:solidFill>
              </a:rPr>
              <a:t> TPC </a:t>
            </a:r>
            <a:r>
              <a:rPr lang="fr-FR" sz="1100" dirty="0" err="1" smtClean="0">
                <a:solidFill>
                  <a:srgbClr val="0070C0"/>
                </a:solidFill>
              </a:rPr>
              <a:t>with</a:t>
            </a:r>
            <a:r>
              <a:rPr lang="fr-FR" sz="1100" dirty="0" smtClean="0">
                <a:solidFill>
                  <a:srgbClr val="0070C0"/>
                </a:solidFill>
              </a:rPr>
              <a:t> PM and Si </a:t>
            </a:r>
            <a:r>
              <a:rPr lang="fr-FR" sz="1100" dirty="0" err="1" smtClean="0">
                <a:solidFill>
                  <a:srgbClr val="0070C0"/>
                </a:solidFill>
              </a:rPr>
              <a:t>PMs</a:t>
            </a:r>
            <a:r>
              <a:rPr lang="fr-FR" sz="1100" dirty="0" smtClean="0">
                <a:solidFill>
                  <a:srgbClr val="0070C0"/>
                </a:solidFill>
              </a:rPr>
              <a:t>, </a:t>
            </a:r>
            <a:r>
              <a:rPr lang="fr-FR" sz="1100" dirty="0" smtClean="0">
                <a:solidFill>
                  <a:srgbClr val="FF0000"/>
                </a:solidFill>
              </a:rPr>
              <a:t>SRS </a:t>
            </a:r>
            <a:r>
              <a:rPr lang="fr-FR" sz="1100" dirty="0" err="1" smtClean="0">
                <a:solidFill>
                  <a:srgbClr val="FF0000"/>
                </a:solidFill>
              </a:rPr>
              <a:t>readout</a:t>
            </a:r>
            <a:r>
              <a:rPr lang="fr-FR" sz="1100" dirty="0" smtClean="0">
                <a:solidFill>
                  <a:srgbClr val="FF0000"/>
                </a:solidFill>
              </a:rPr>
              <a:t> </a:t>
            </a:r>
            <a:r>
              <a:rPr lang="fr-FR" sz="1100" dirty="0" err="1" smtClean="0">
                <a:solidFill>
                  <a:srgbClr val="FF0000"/>
                </a:solidFill>
              </a:rPr>
              <a:t>electronics</a:t>
            </a:r>
            <a:r>
              <a:rPr lang="fr-FR" sz="1100" dirty="0" smtClean="0">
                <a:solidFill>
                  <a:srgbClr val="FF0000"/>
                </a:solidFill>
              </a:rPr>
              <a:t> </a:t>
            </a:r>
            <a:r>
              <a:rPr lang="fr-FR" sz="1100" dirty="0" err="1" smtClean="0">
                <a:solidFill>
                  <a:srgbClr val="FF0000"/>
                </a:solidFill>
              </a:rPr>
              <a:t>co-development</a:t>
            </a:r>
            <a:r>
              <a:rPr lang="fr-FR" sz="1100" dirty="0" smtClean="0">
                <a:solidFill>
                  <a:srgbClr val="FF0000"/>
                </a:solidFill>
              </a:rPr>
              <a:t>, SRS Eurocrate and SRU, </a:t>
            </a:r>
            <a:r>
              <a:rPr lang="fr-FR" sz="1100" dirty="0" smtClean="0">
                <a:solidFill>
                  <a:srgbClr val="00B050"/>
                </a:solidFill>
              </a:rPr>
              <a:t>DATE,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AutoNum type="arabicPeriod"/>
            </a:pPr>
            <a:r>
              <a:rPr lang="fr-FR" sz="1100" dirty="0" smtClean="0">
                <a:solidFill>
                  <a:srgbClr val="0070C0"/>
                </a:solidFill>
              </a:rPr>
              <a:t>UNAM, MEXICO, MX </a:t>
            </a:r>
            <a:r>
              <a:rPr lang="fr-FR" sz="1100" dirty="0" smtClean="0"/>
              <a:t>,  </a:t>
            </a:r>
            <a:r>
              <a:rPr lang="fr-FR" sz="1100" dirty="0" smtClean="0">
                <a:solidFill>
                  <a:srgbClr val="FF0000"/>
                </a:solidFill>
              </a:rPr>
              <a:t>R&amp;D on THGEM, 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</a:t>
            </a:r>
            <a:r>
              <a:rPr lang="fr-FR" sz="1100" dirty="0" err="1" smtClean="0">
                <a:solidFill>
                  <a:srgbClr val="FF0000"/>
                </a:solidFill>
              </a:rPr>
              <a:t>Minicrate</a:t>
            </a:r>
            <a:r>
              <a:rPr lang="fr-FR" sz="1100" dirty="0" smtClean="0">
                <a:solidFill>
                  <a:srgbClr val="00B050"/>
                </a:solidFill>
              </a:rPr>
              <a:t>, DATE Online</a:t>
            </a:r>
            <a:r>
              <a:rPr lang="fr-FR" sz="1100" dirty="0" smtClean="0"/>
              <a:t>, </a:t>
            </a:r>
            <a:r>
              <a:rPr lang="fr-FR" sz="1100" dirty="0" err="1" smtClean="0"/>
              <a:t>delivered</a:t>
            </a:r>
            <a:r>
              <a:rPr lang="fr-FR" sz="1100" dirty="0" smtClean="0"/>
              <a:t>  </a:t>
            </a:r>
          </a:p>
          <a:p>
            <a:pPr marL="228600" indent="-228600"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Radiation </a:t>
            </a:r>
            <a:r>
              <a:rPr lang="en-GB" sz="1100" dirty="0">
                <a:solidFill>
                  <a:srgbClr val="0070C0"/>
                </a:solidFill>
              </a:rPr>
              <a:t>Laboratory, </a:t>
            </a:r>
            <a:r>
              <a:rPr lang="en-GB" sz="1100" dirty="0" err="1">
                <a:solidFill>
                  <a:srgbClr val="0070C0"/>
                </a:solidFill>
              </a:rPr>
              <a:t>Nishina</a:t>
            </a:r>
            <a:r>
              <a:rPr lang="en-GB" sz="1100" dirty="0">
                <a:solidFill>
                  <a:srgbClr val="0070C0"/>
                </a:solidFill>
              </a:rPr>
              <a:t> </a:t>
            </a:r>
            <a:r>
              <a:rPr lang="en-GB" sz="1100" dirty="0" err="1">
                <a:solidFill>
                  <a:srgbClr val="0070C0"/>
                </a:solidFill>
              </a:rPr>
              <a:t>Center</a:t>
            </a:r>
            <a:r>
              <a:rPr lang="en-GB" sz="1100" dirty="0">
                <a:solidFill>
                  <a:srgbClr val="0070C0"/>
                </a:solidFill>
              </a:rPr>
              <a:t>, </a:t>
            </a:r>
            <a:r>
              <a:rPr lang="en-GB" sz="1100" dirty="0" smtClean="0">
                <a:solidFill>
                  <a:srgbClr val="0070C0"/>
                </a:solidFill>
              </a:rPr>
              <a:t>RIKEN</a:t>
            </a:r>
            <a:r>
              <a:rPr lang="fr-FR" sz="1100" dirty="0" smtClean="0">
                <a:solidFill>
                  <a:srgbClr val="0070C0"/>
                </a:solidFill>
              </a:rPr>
              <a:t> , </a:t>
            </a:r>
            <a:r>
              <a:rPr lang="fr-FR" sz="1100" dirty="0" smtClean="0">
                <a:solidFill>
                  <a:srgbClr val="FF0000"/>
                </a:solidFill>
              </a:rPr>
              <a:t>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Eurocrate, </a:t>
            </a:r>
            <a:r>
              <a:rPr lang="fr-FR" sz="1100" dirty="0" smtClean="0">
                <a:solidFill>
                  <a:srgbClr val="00B050"/>
                </a:solidFill>
              </a:rPr>
              <a:t>Online </a:t>
            </a:r>
            <a:r>
              <a:rPr lang="fr-FR" sz="1100" dirty="0" err="1" smtClean="0">
                <a:solidFill>
                  <a:srgbClr val="00B050"/>
                </a:solidFill>
              </a:rPr>
              <a:t>unknown</a:t>
            </a:r>
            <a:r>
              <a:rPr lang="fr-FR" sz="1100" dirty="0" smtClean="0"/>
              <a:t>,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AutoNum type="arabicPeriod"/>
            </a:pPr>
            <a:r>
              <a:rPr lang="fr-FR" sz="1100" dirty="0">
                <a:solidFill>
                  <a:srgbClr val="0070C0"/>
                </a:solidFill>
              </a:rPr>
              <a:t>J-PARC /</a:t>
            </a:r>
            <a:r>
              <a:rPr lang="fr-FR" sz="1100" dirty="0" smtClean="0">
                <a:solidFill>
                  <a:srgbClr val="0070C0"/>
                </a:solidFill>
              </a:rPr>
              <a:t>E16 </a:t>
            </a:r>
            <a:r>
              <a:rPr lang="fr-FR" sz="1100" dirty="0" err="1" smtClean="0">
                <a:solidFill>
                  <a:srgbClr val="0070C0"/>
                </a:solidFill>
              </a:rPr>
              <a:t>experiment</a:t>
            </a:r>
            <a:r>
              <a:rPr lang="fr-FR" sz="1100" dirty="0" smtClean="0">
                <a:solidFill>
                  <a:srgbClr val="0070C0"/>
                </a:solidFill>
              </a:rPr>
              <a:t>, GEM </a:t>
            </a:r>
            <a:r>
              <a:rPr lang="fr-FR" sz="1100" dirty="0" err="1" smtClean="0">
                <a:solidFill>
                  <a:srgbClr val="0070C0"/>
                </a:solidFill>
              </a:rPr>
              <a:t>based</a:t>
            </a:r>
            <a:r>
              <a:rPr lang="fr-FR" sz="1100" dirty="0" smtClean="0">
                <a:solidFill>
                  <a:srgbClr val="0070C0"/>
                </a:solidFill>
              </a:rPr>
              <a:t> </a:t>
            </a:r>
            <a:r>
              <a:rPr lang="fr-FR" sz="1100" dirty="0" err="1" smtClean="0">
                <a:solidFill>
                  <a:srgbClr val="0070C0"/>
                </a:solidFill>
              </a:rPr>
              <a:t>tracking</a:t>
            </a:r>
            <a:r>
              <a:rPr lang="fr-FR" sz="1100" dirty="0" smtClean="0">
                <a:solidFill>
                  <a:srgbClr val="0070C0"/>
                </a:solidFill>
              </a:rPr>
              <a:t>, </a:t>
            </a:r>
            <a:r>
              <a:rPr lang="fr-FR" sz="1100" dirty="0" smtClean="0">
                <a:solidFill>
                  <a:srgbClr val="FF0000"/>
                </a:solidFill>
              </a:rPr>
              <a:t>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</a:t>
            </a:r>
            <a:r>
              <a:rPr lang="fr-FR" sz="1100" dirty="0" err="1" smtClean="0">
                <a:solidFill>
                  <a:srgbClr val="FF0000"/>
                </a:solidFill>
              </a:rPr>
              <a:t>Minicrate</a:t>
            </a:r>
            <a:r>
              <a:rPr lang="fr-FR" sz="1100" dirty="0" smtClean="0"/>
              <a:t>, </a:t>
            </a:r>
            <a:r>
              <a:rPr lang="fr-FR" sz="1100" dirty="0" smtClean="0">
                <a:solidFill>
                  <a:srgbClr val="00B050"/>
                </a:solidFill>
              </a:rPr>
              <a:t>Online </a:t>
            </a:r>
            <a:r>
              <a:rPr lang="fr-FR" sz="1100" dirty="0" err="1" smtClean="0">
                <a:solidFill>
                  <a:srgbClr val="00B050"/>
                </a:solidFill>
              </a:rPr>
              <a:t>Unknown</a:t>
            </a:r>
            <a:r>
              <a:rPr lang="fr-FR" sz="1100" dirty="0" smtClean="0"/>
              <a:t>, </a:t>
            </a:r>
            <a:r>
              <a:rPr lang="fr-FR" sz="1100" dirty="0" err="1" smtClean="0"/>
              <a:t>partially</a:t>
            </a:r>
            <a:r>
              <a:rPr lang="fr-FR" sz="1100" dirty="0" smtClean="0"/>
              <a:t>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FontTx/>
              <a:buAutoNum type="arabicPeriod"/>
            </a:pPr>
            <a:r>
              <a:rPr lang="fr-FR" sz="1100" dirty="0">
                <a:solidFill>
                  <a:srgbClr val="0070C0"/>
                </a:solidFill>
              </a:rPr>
              <a:t>Jefferson </a:t>
            </a:r>
            <a:r>
              <a:rPr lang="fr-FR" sz="1100" dirty="0" err="1">
                <a:solidFill>
                  <a:srgbClr val="0070C0"/>
                </a:solidFill>
              </a:rPr>
              <a:t>Lab</a:t>
            </a:r>
            <a:r>
              <a:rPr lang="fr-FR" sz="1100" dirty="0">
                <a:solidFill>
                  <a:srgbClr val="0070C0"/>
                </a:solidFill>
              </a:rPr>
              <a:t> SHM </a:t>
            </a:r>
            <a:r>
              <a:rPr lang="fr-FR" sz="1100" dirty="0" err="1">
                <a:solidFill>
                  <a:srgbClr val="0070C0"/>
                </a:solidFill>
              </a:rPr>
              <a:t>spectrometer</a:t>
            </a:r>
            <a:r>
              <a:rPr lang="fr-FR" sz="1100" dirty="0">
                <a:solidFill>
                  <a:srgbClr val="0070C0"/>
                </a:solidFill>
              </a:rPr>
              <a:t> triple GEM</a:t>
            </a:r>
            <a:r>
              <a:rPr lang="fr-FR" sz="1100" dirty="0"/>
              <a:t>,</a:t>
            </a:r>
            <a:r>
              <a:rPr lang="fr-FR" sz="1100" dirty="0">
                <a:solidFill>
                  <a:srgbClr val="FF0000"/>
                </a:solidFill>
              </a:rPr>
              <a:t> APV </a:t>
            </a:r>
            <a:r>
              <a:rPr lang="fr-FR" sz="1100" dirty="0" err="1">
                <a:solidFill>
                  <a:srgbClr val="FF0000"/>
                </a:solidFill>
              </a:rPr>
              <a:t>frontend</a:t>
            </a:r>
            <a:r>
              <a:rPr lang="fr-FR" sz="1100" dirty="0">
                <a:solidFill>
                  <a:srgbClr val="FF0000"/>
                </a:solidFill>
              </a:rPr>
              <a:t> SRS Eurocrate, </a:t>
            </a:r>
            <a:r>
              <a:rPr lang="fr-FR" sz="1100" dirty="0">
                <a:solidFill>
                  <a:srgbClr val="00B050"/>
                </a:solidFill>
              </a:rPr>
              <a:t>DATE Online</a:t>
            </a:r>
            <a:r>
              <a:rPr lang="fr-FR" sz="1100" dirty="0"/>
              <a:t>, </a:t>
            </a:r>
            <a:r>
              <a:rPr lang="fr-FR" sz="1100" dirty="0" err="1" smtClean="0"/>
              <a:t>waiting</a:t>
            </a:r>
            <a:endParaRPr lang="fr-FR" sz="1100" dirty="0" smtClean="0"/>
          </a:p>
          <a:p>
            <a:pPr marL="228600" indent="-228600">
              <a:buFontTx/>
              <a:buAutoNum type="arabicPeriod"/>
            </a:pPr>
            <a:r>
              <a:rPr lang="en-GB" sz="1100" dirty="0" err="1" smtClean="0">
                <a:solidFill>
                  <a:srgbClr val="0070C0"/>
                </a:solidFill>
              </a:rPr>
              <a:t>Harward</a:t>
            </a:r>
            <a:r>
              <a:rPr lang="en-GB" sz="1100" dirty="0" smtClean="0">
                <a:solidFill>
                  <a:srgbClr val="0070C0"/>
                </a:solidFill>
              </a:rPr>
              <a:t> Univ. Physics,</a:t>
            </a:r>
            <a:r>
              <a:rPr lang="en-GB" sz="1100" dirty="0" smtClean="0"/>
              <a:t> </a:t>
            </a:r>
            <a:r>
              <a:rPr lang="en-GB" sz="1100" dirty="0" smtClean="0">
                <a:solidFill>
                  <a:srgbClr val="FF0000"/>
                </a:solidFill>
              </a:rPr>
              <a:t>APV frontend SRS </a:t>
            </a:r>
            <a:r>
              <a:rPr lang="en-GB" sz="1100" dirty="0" err="1" smtClean="0">
                <a:solidFill>
                  <a:srgbClr val="FF0000"/>
                </a:solidFill>
              </a:rPr>
              <a:t>Minicrate</a:t>
            </a:r>
            <a:r>
              <a:rPr lang="en-GB" sz="1100" dirty="0" smtClean="0">
                <a:solidFill>
                  <a:srgbClr val="00B050"/>
                </a:solidFill>
              </a:rPr>
              <a:t>, Online unknown</a:t>
            </a:r>
            <a:r>
              <a:rPr lang="en-GB" sz="1100" dirty="0" smtClean="0"/>
              <a:t>, waiting</a:t>
            </a:r>
          </a:p>
          <a:p>
            <a:pPr marL="228600" indent="-228600">
              <a:buFontTx/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Tokyo Univ. ATLAS</a:t>
            </a:r>
            <a:r>
              <a:rPr lang="en-GB" sz="1100" dirty="0" smtClean="0"/>
              <a:t>, </a:t>
            </a:r>
            <a:r>
              <a:rPr lang="en-GB" sz="1100" dirty="0" smtClean="0">
                <a:solidFill>
                  <a:srgbClr val="FF0000"/>
                </a:solidFill>
              </a:rPr>
              <a:t>APV frontend SRS </a:t>
            </a:r>
            <a:r>
              <a:rPr lang="en-GB" sz="1100" dirty="0" err="1" smtClean="0">
                <a:solidFill>
                  <a:srgbClr val="FF0000"/>
                </a:solidFill>
              </a:rPr>
              <a:t>Eurocrate</a:t>
            </a:r>
            <a:r>
              <a:rPr lang="en-GB" sz="1100" dirty="0" smtClean="0"/>
              <a:t>, </a:t>
            </a:r>
            <a:r>
              <a:rPr lang="en-GB" sz="1100" dirty="0" smtClean="0">
                <a:solidFill>
                  <a:srgbClr val="00B050"/>
                </a:solidFill>
              </a:rPr>
              <a:t>Online unknown</a:t>
            </a:r>
            <a:r>
              <a:rPr lang="en-GB" sz="1100" dirty="0" smtClean="0"/>
              <a:t>, waiting</a:t>
            </a:r>
          </a:p>
          <a:p>
            <a:pPr marL="228600" indent="-228600">
              <a:buFontTx/>
              <a:buAutoNum type="arabicPeriod"/>
            </a:pPr>
            <a:r>
              <a:rPr lang="fr-FR" sz="1100" dirty="0">
                <a:solidFill>
                  <a:srgbClr val="0070C0"/>
                </a:solidFill>
              </a:rPr>
              <a:t>WIS  </a:t>
            </a:r>
            <a:r>
              <a:rPr lang="fr-FR" sz="1100" dirty="0" smtClean="0">
                <a:solidFill>
                  <a:srgbClr val="0070C0"/>
                </a:solidFill>
              </a:rPr>
              <a:t>and Aveiro </a:t>
            </a:r>
            <a:r>
              <a:rPr lang="fr-FR" sz="1100" dirty="0" err="1" smtClean="0">
                <a:solidFill>
                  <a:srgbClr val="0070C0"/>
                </a:solidFill>
              </a:rPr>
              <a:t>Univ</a:t>
            </a:r>
            <a:r>
              <a:rPr lang="fr-FR" sz="1100" dirty="0" smtClean="0">
                <a:solidFill>
                  <a:srgbClr val="0070C0"/>
                </a:solidFill>
              </a:rPr>
              <a:t>. GEM  validation, </a:t>
            </a:r>
            <a:r>
              <a:rPr lang="fr-FR" sz="1100" dirty="0" smtClean="0">
                <a:solidFill>
                  <a:srgbClr val="FF0000"/>
                </a:solidFill>
              </a:rPr>
              <a:t>APV </a:t>
            </a:r>
            <a:r>
              <a:rPr lang="fr-FR" sz="1100" dirty="0" err="1" smtClean="0">
                <a:solidFill>
                  <a:srgbClr val="FF0000"/>
                </a:solidFill>
              </a:rPr>
              <a:t>Frontend</a:t>
            </a:r>
            <a:r>
              <a:rPr lang="fr-FR" sz="1100" dirty="0" smtClean="0">
                <a:solidFill>
                  <a:srgbClr val="FF0000"/>
                </a:solidFill>
              </a:rPr>
              <a:t> SRS Eurocrate</a:t>
            </a:r>
            <a:r>
              <a:rPr lang="fr-FR" sz="1100" dirty="0" smtClean="0"/>
              <a:t>, </a:t>
            </a:r>
            <a:r>
              <a:rPr lang="fr-FR" sz="1100" dirty="0" smtClean="0">
                <a:solidFill>
                  <a:srgbClr val="00B050"/>
                </a:solidFill>
              </a:rPr>
              <a:t>MMDAQ and </a:t>
            </a:r>
            <a:r>
              <a:rPr lang="fr-FR" sz="1100" dirty="0" err="1" smtClean="0">
                <a:solidFill>
                  <a:srgbClr val="00B050"/>
                </a:solidFill>
              </a:rPr>
              <a:t>Labview</a:t>
            </a:r>
            <a:r>
              <a:rPr lang="fr-FR" sz="1100" dirty="0" smtClean="0">
                <a:solidFill>
                  <a:srgbClr val="00B050"/>
                </a:solidFill>
              </a:rPr>
              <a:t>, </a:t>
            </a:r>
            <a:r>
              <a:rPr lang="fr-FR" sz="1100" dirty="0" err="1" smtClean="0"/>
              <a:t>being</a:t>
            </a:r>
            <a:r>
              <a:rPr lang="fr-FR" sz="1100" dirty="0" smtClean="0"/>
              <a:t> </a:t>
            </a:r>
            <a:r>
              <a:rPr lang="fr-FR" sz="1100" dirty="0" err="1" smtClean="0"/>
              <a:t>delivered</a:t>
            </a:r>
            <a:endParaRPr lang="fr-FR" sz="1100" dirty="0" smtClean="0"/>
          </a:p>
          <a:p>
            <a:pPr marL="228600" indent="-228600">
              <a:buFontTx/>
              <a:buAutoNum type="arabicPeriod"/>
            </a:pPr>
            <a:r>
              <a:rPr lang="en-GB" sz="1100" dirty="0">
                <a:solidFill>
                  <a:srgbClr val="0070C0"/>
                </a:solidFill>
              </a:rPr>
              <a:t>East Carolina University, Health </a:t>
            </a:r>
            <a:r>
              <a:rPr lang="en-GB" sz="1100" dirty="0" smtClean="0">
                <a:solidFill>
                  <a:srgbClr val="0070C0"/>
                </a:solidFill>
              </a:rPr>
              <a:t>Physics</a:t>
            </a:r>
            <a:r>
              <a:rPr lang="en-GB" sz="1100" dirty="0" smtClean="0">
                <a:solidFill>
                  <a:srgbClr val="FF0000"/>
                </a:solidFill>
              </a:rPr>
              <a:t>, APV frontend, SRS </a:t>
            </a:r>
            <a:r>
              <a:rPr lang="en-GB" sz="1100" dirty="0" err="1" smtClean="0">
                <a:solidFill>
                  <a:srgbClr val="FF0000"/>
                </a:solidFill>
              </a:rPr>
              <a:t>Eurocrate</a:t>
            </a:r>
            <a:r>
              <a:rPr lang="en-GB" sz="1100" dirty="0" smtClean="0"/>
              <a:t>, </a:t>
            </a:r>
            <a:r>
              <a:rPr lang="en-GB" sz="1100" dirty="0" err="1" smtClean="0">
                <a:solidFill>
                  <a:srgbClr val="00B050"/>
                </a:solidFill>
              </a:rPr>
              <a:t>Labview</a:t>
            </a:r>
            <a:r>
              <a:rPr lang="en-GB" sz="1100" dirty="0" smtClean="0">
                <a:solidFill>
                  <a:srgbClr val="00B050"/>
                </a:solidFill>
              </a:rPr>
              <a:t>, </a:t>
            </a:r>
            <a:r>
              <a:rPr lang="en-GB" sz="1100" dirty="0" smtClean="0"/>
              <a:t>waiting</a:t>
            </a:r>
            <a:endParaRPr lang="fr-FR" sz="1100" dirty="0"/>
          </a:p>
          <a:p>
            <a:pPr marL="228600" indent="-228600">
              <a:buFontTx/>
              <a:buAutoNum type="arabicPeriod"/>
            </a:pPr>
            <a:r>
              <a:rPr lang="en-GB" sz="1100" dirty="0">
                <a:solidFill>
                  <a:srgbClr val="0070C0"/>
                </a:solidFill>
              </a:rPr>
              <a:t>Munich LMU / </a:t>
            </a:r>
            <a:r>
              <a:rPr lang="en-GB" sz="1100" dirty="0" smtClean="0">
                <a:solidFill>
                  <a:srgbClr val="0070C0"/>
                </a:solidFill>
              </a:rPr>
              <a:t>ATLAS  </a:t>
            </a:r>
            <a:r>
              <a:rPr lang="fr-FR" sz="1100" dirty="0" smtClean="0">
                <a:solidFill>
                  <a:srgbClr val="0070C0"/>
                </a:solidFill>
              </a:rPr>
              <a:t>µMEGAS</a:t>
            </a:r>
            <a:r>
              <a:rPr lang="fr-FR" sz="1100" dirty="0" smtClean="0">
                <a:solidFill>
                  <a:srgbClr val="FF0000"/>
                </a:solidFill>
              </a:rPr>
              <a:t>, </a:t>
            </a:r>
            <a:r>
              <a:rPr lang="en-GB" sz="1100" dirty="0" smtClean="0">
                <a:solidFill>
                  <a:srgbClr val="FF0000"/>
                </a:solidFill>
              </a:rPr>
              <a:t> APV frontend SRS  </a:t>
            </a:r>
            <a:r>
              <a:rPr lang="en-GB" sz="1100" dirty="0" err="1" smtClean="0">
                <a:solidFill>
                  <a:srgbClr val="FF0000"/>
                </a:solidFill>
              </a:rPr>
              <a:t>Eurocrate</a:t>
            </a:r>
            <a:r>
              <a:rPr lang="en-GB" sz="1100" dirty="0">
                <a:solidFill>
                  <a:srgbClr val="FF0000"/>
                </a:solidFill>
              </a:rPr>
              <a:t> </a:t>
            </a:r>
            <a:r>
              <a:rPr lang="en-GB" sz="1100" dirty="0" smtClean="0">
                <a:solidFill>
                  <a:srgbClr val="FF0000"/>
                </a:solidFill>
              </a:rPr>
              <a:t>–SRU</a:t>
            </a:r>
            <a:r>
              <a:rPr lang="en-GB" sz="1100" dirty="0" smtClean="0"/>
              <a:t>, </a:t>
            </a:r>
            <a:r>
              <a:rPr lang="en-GB" sz="1100" dirty="0" smtClean="0">
                <a:solidFill>
                  <a:srgbClr val="00B050"/>
                </a:solidFill>
              </a:rPr>
              <a:t>MMDAQ Online</a:t>
            </a:r>
            <a:r>
              <a:rPr lang="en-GB" sz="1100" dirty="0" smtClean="0"/>
              <a:t>,  partially delivered</a:t>
            </a:r>
          </a:p>
          <a:p>
            <a:pPr marL="228600" indent="-228600">
              <a:buFontTx/>
              <a:buAutoNum type="arabicPeriod"/>
            </a:pPr>
            <a:r>
              <a:rPr lang="en-GB" sz="1100" dirty="0">
                <a:solidFill>
                  <a:srgbClr val="0070C0"/>
                </a:solidFill>
              </a:rPr>
              <a:t>NCSR </a:t>
            </a:r>
            <a:r>
              <a:rPr lang="en-GB" sz="1100" dirty="0" err="1" smtClean="0">
                <a:solidFill>
                  <a:srgbClr val="0070C0"/>
                </a:solidFill>
              </a:rPr>
              <a:t>Democritos</a:t>
            </a:r>
            <a:r>
              <a:rPr lang="en-GB" sz="1100" dirty="0" smtClean="0">
                <a:solidFill>
                  <a:srgbClr val="0070C0"/>
                </a:solidFill>
              </a:rPr>
              <a:t> ATHENS, </a:t>
            </a:r>
            <a:r>
              <a:rPr lang="en-GB" sz="1100" dirty="0" smtClean="0">
                <a:solidFill>
                  <a:srgbClr val="FF0000"/>
                </a:solidFill>
              </a:rPr>
              <a:t>APV frontend SRS </a:t>
            </a:r>
            <a:r>
              <a:rPr lang="en-GB" sz="1100" dirty="0" err="1" smtClean="0">
                <a:solidFill>
                  <a:srgbClr val="FF0000"/>
                </a:solidFill>
              </a:rPr>
              <a:t>Minicrate</a:t>
            </a:r>
            <a:r>
              <a:rPr lang="en-GB" sz="1100" dirty="0" smtClean="0">
                <a:solidFill>
                  <a:srgbClr val="FF0000"/>
                </a:solidFill>
              </a:rPr>
              <a:t>,</a:t>
            </a:r>
            <a:r>
              <a:rPr lang="en-GB" sz="1100" dirty="0" smtClean="0"/>
              <a:t> </a:t>
            </a:r>
            <a:r>
              <a:rPr lang="en-GB" sz="1100" dirty="0" smtClean="0">
                <a:solidFill>
                  <a:srgbClr val="00B050"/>
                </a:solidFill>
              </a:rPr>
              <a:t>Online unknown</a:t>
            </a:r>
            <a:r>
              <a:rPr lang="en-GB" sz="1100" dirty="0" smtClean="0"/>
              <a:t>, waiting</a:t>
            </a:r>
          </a:p>
          <a:p>
            <a:pPr marL="228600" indent="-228600">
              <a:buFontTx/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IFIN-HH-Bucharest new  Detector lab</a:t>
            </a:r>
            <a:r>
              <a:rPr lang="en-GB" sz="1100" dirty="0" smtClean="0">
                <a:solidFill>
                  <a:srgbClr val="FF0000"/>
                </a:solidFill>
              </a:rPr>
              <a:t>, APV and VFAT frontend, SRS </a:t>
            </a:r>
            <a:r>
              <a:rPr lang="en-GB" sz="1100" dirty="0" err="1" smtClean="0">
                <a:solidFill>
                  <a:srgbClr val="FF0000"/>
                </a:solidFill>
              </a:rPr>
              <a:t>Eurocrate</a:t>
            </a:r>
            <a:r>
              <a:rPr lang="en-GB" sz="1100" dirty="0" smtClean="0">
                <a:solidFill>
                  <a:srgbClr val="FF0000"/>
                </a:solidFill>
              </a:rPr>
              <a:t> and SRU</a:t>
            </a:r>
            <a:r>
              <a:rPr lang="en-GB" sz="1100" dirty="0" smtClean="0"/>
              <a:t>, </a:t>
            </a:r>
            <a:r>
              <a:rPr lang="en-GB" sz="1100" dirty="0" err="1" smtClean="0">
                <a:solidFill>
                  <a:srgbClr val="00B050"/>
                </a:solidFill>
              </a:rPr>
              <a:t>Labview</a:t>
            </a:r>
            <a:r>
              <a:rPr lang="en-GB" sz="1100" dirty="0" smtClean="0">
                <a:solidFill>
                  <a:srgbClr val="00B050"/>
                </a:solidFill>
              </a:rPr>
              <a:t>,</a:t>
            </a:r>
            <a:r>
              <a:rPr lang="en-GB" sz="1100" dirty="0" smtClean="0"/>
              <a:t> delivered</a:t>
            </a:r>
          </a:p>
          <a:p>
            <a:pPr marL="228600" indent="-228600">
              <a:buFontTx/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ATLAS NSW CERN,</a:t>
            </a:r>
            <a:r>
              <a:rPr lang="en-GB" sz="1100" dirty="0" smtClean="0"/>
              <a:t> </a:t>
            </a:r>
            <a:r>
              <a:rPr lang="en-GB" sz="1100" dirty="0" smtClean="0">
                <a:solidFill>
                  <a:srgbClr val="FF0000"/>
                </a:solidFill>
              </a:rPr>
              <a:t>SRS-ATCA pilot system, </a:t>
            </a:r>
            <a:r>
              <a:rPr lang="en-GB" sz="1100" dirty="0" smtClean="0">
                <a:solidFill>
                  <a:srgbClr val="00B050"/>
                </a:solidFill>
              </a:rPr>
              <a:t>MMDAQ Online,</a:t>
            </a:r>
            <a:r>
              <a:rPr lang="en-GB" sz="1100" dirty="0" smtClean="0"/>
              <a:t> waiting</a:t>
            </a:r>
          </a:p>
          <a:p>
            <a:pPr marL="228600" indent="-228600">
              <a:buFontTx/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ALICE FOCAL  ORNL,  </a:t>
            </a:r>
            <a:r>
              <a:rPr lang="en-GB" sz="1100" dirty="0" smtClean="0">
                <a:solidFill>
                  <a:srgbClr val="FF0000"/>
                </a:solidFill>
              </a:rPr>
              <a:t>SRS-ATCA  pilot system</a:t>
            </a:r>
            <a:r>
              <a:rPr lang="en-GB" sz="1100" dirty="0" smtClean="0"/>
              <a:t>, </a:t>
            </a:r>
            <a:r>
              <a:rPr lang="en-GB" sz="1100" dirty="0" smtClean="0">
                <a:solidFill>
                  <a:srgbClr val="00B050"/>
                </a:solidFill>
              </a:rPr>
              <a:t>DATE Online,</a:t>
            </a:r>
            <a:r>
              <a:rPr lang="en-GB" sz="1100" dirty="0" smtClean="0"/>
              <a:t> waiting </a:t>
            </a:r>
          </a:p>
          <a:p>
            <a:pPr marL="228600" indent="-228600">
              <a:buFontTx/>
              <a:buAutoNum type="arabicPeriod"/>
            </a:pPr>
            <a:r>
              <a:rPr lang="en-GB" sz="1100" dirty="0" smtClean="0">
                <a:solidFill>
                  <a:srgbClr val="0070C0"/>
                </a:solidFill>
              </a:rPr>
              <a:t>NEXT Collaboration</a:t>
            </a:r>
            <a:r>
              <a:rPr lang="en-GB" sz="1100" dirty="0" smtClean="0"/>
              <a:t>, </a:t>
            </a:r>
            <a:r>
              <a:rPr lang="en-GB" sz="1100" dirty="0" smtClean="0">
                <a:solidFill>
                  <a:srgbClr val="FF0000"/>
                </a:solidFill>
              </a:rPr>
              <a:t>SRS-ATCA pilot system, </a:t>
            </a:r>
            <a:r>
              <a:rPr lang="en-GB" sz="1100" dirty="0" smtClean="0">
                <a:solidFill>
                  <a:srgbClr val="00B050"/>
                </a:solidFill>
              </a:rPr>
              <a:t>DATE Online</a:t>
            </a:r>
            <a:r>
              <a:rPr lang="en-GB" sz="1100" dirty="0" smtClean="0"/>
              <a:t>, waiting</a:t>
            </a:r>
          </a:p>
          <a:p>
            <a:pPr marL="228600" indent="-228600">
              <a:buFontTx/>
              <a:buAutoNum type="arabicPeriod"/>
            </a:pPr>
            <a:r>
              <a:rPr lang="en-GB" sz="1100" dirty="0" err="1">
                <a:solidFill>
                  <a:srgbClr val="0070C0"/>
                </a:solidFill>
              </a:rPr>
              <a:t>Lunds</a:t>
            </a:r>
            <a:r>
              <a:rPr lang="en-GB" sz="1100" dirty="0">
                <a:solidFill>
                  <a:srgbClr val="0070C0"/>
                </a:solidFill>
              </a:rPr>
              <a:t> </a:t>
            </a:r>
            <a:r>
              <a:rPr lang="en-GB" sz="1100" dirty="0" err="1" smtClean="0">
                <a:solidFill>
                  <a:srgbClr val="0070C0"/>
                </a:solidFill>
              </a:rPr>
              <a:t>Univ</a:t>
            </a:r>
            <a:r>
              <a:rPr lang="en-GB" sz="1100" dirty="0" smtClean="0">
                <a:solidFill>
                  <a:srgbClr val="0070C0"/>
                </a:solidFill>
              </a:rPr>
              <a:t>, </a:t>
            </a:r>
            <a:r>
              <a:rPr lang="en-GB" sz="1100" dirty="0">
                <a:solidFill>
                  <a:srgbClr val="0070C0"/>
                </a:solidFill>
              </a:rPr>
              <a:t>ILC </a:t>
            </a:r>
            <a:r>
              <a:rPr lang="en-GB" sz="1100" dirty="0" smtClean="0">
                <a:solidFill>
                  <a:srgbClr val="0070C0"/>
                </a:solidFill>
              </a:rPr>
              <a:t>TPC,  </a:t>
            </a:r>
            <a:r>
              <a:rPr lang="en-GB" sz="1100" dirty="0" smtClean="0">
                <a:solidFill>
                  <a:srgbClr val="FF0000"/>
                </a:solidFill>
              </a:rPr>
              <a:t>SRU  for 24 channel DTCC link  readout,</a:t>
            </a:r>
            <a:r>
              <a:rPr lang="en-GB" sz="1100" dirty="0" smtClean="0"/>
              <a:t> </a:t>
            </a:r>
            <a:r>
              <a:rPr lang="en-GB" sz="1100" dirty="0" smtClean="0">
                <a:solidFill>
                  <a:srgbClr val="00B050"/>
                </a:solidFill>
              </a:rPr>
              <a:t>Online  unknown</a:t>
            </a:r>
            <a:r>
              <a:rPr lang="en-GB" sz="1100" dirty="0" smtClean="0"/>
              <a:t>, delivered</a:t>
            </a:r>
            <a:endParaRPr lang="fr-FR" sz="11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331640" y="44624"/>
            <a:ext cx="5040560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104853" y="420856"/>
            <a:ext cx="6356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Produced by PRISMA Company (Greece), sold via the CERN store</a:t>
            </a:r>
            <a:endParaRPr lang="fr-FR" b="1" dirty="0">
              <a:solidFill>
                <a:schemeClr val="tx2"/>
              </a:solidFill>
            </a:endParaRPr>
          </a:p>
        </p:txBody>
      </p:sp>
      <p:pic>
        <p:nvPicPr>
          <p:cNvPr id="7" name="Picture 6" descr="SRS pool cut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577" y="4500764"/>
            <a:ext cx="2055582" cy="21013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70204" y="-61445"/>
            <a:ext cx="2649606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SRS Users Status</a:t>
            </a:r>
          </a:p>
        </p:txBody>
      </p:sp>
      <p:sp>
        <p:nvSpPr>
          <p:cNvPr id="11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15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9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92696"/>
            <a:ext cx="8626274" cy="39241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indent="-228600"/>
            <a:endParaRPr lang="fr-FR" sz="1050" dirty="0" smtClean="0">
              <a:solidFill>
                <a:srgbClr val="0070C0"/>
              </a:solidFill>
            </a:endParaRPr>
          </a:p>
          <a:p>
            <a:pPr marL="228600" indent="-228600">
              <a:buFontTx/>
              <a:buAutoNum type="arabicPeriod"/>
            </a:pPr>
            <a:r>
              <a:rPr lang="fr-FR" sz="1200" dirty="0" smtClean="0">
                <a:solidFill>
                  <a:srgbClr val="0070C0"/>
                </a:solidFill>
              </a:rPr>
              <a:t>LAPP</a:t>
            </a:r>
            <a:r>
              <a:rPr lang="fr-FR" sz="1200" dirty="0">
                <a:solidFill>
                  <a:srgbClr val="0070C0"/>
                </a:solidFill>
              </a:rPr>
              <a:t>, Annecy</a:t>
            </a:r>
            <a:r>
              <a:rPr lang="fr-FR" sz="1200" dirty="0">
                <a:solidFill>
                  <a:srgbClr val="FF0000"/>
                </a:solidFill>
              </a:rPr>
              <a:t>,  SRS </a:t>
            </a:r>
            <a:r>
              <a:rPr lang="fr-FR" sz="1200" dirty="0" err="1">
                <a:solidFill>
                  <a:srgbClr val="FF0000"/>
                </a:solidFill>
              </a:rPr>
              <a:t>hybrid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err="1">
                <a:solidFill>
                  <a:srgbClr val="FF0000"/>
                </a:solidFill>
              </a:rPr>
              <a:t>with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err="1">
                <a:solidFill>
                  <a:srgbClr val="FF0000"/>
                </a:solidFill>
              </a:rPr>
              <a:t>MicroROC</a:t>
            </a:r>
            <a:r>
              <a:rPr lang="fr-FR" sz="1200" dirty="0">
                <a:solidFill>
                  <a:srgbClr val="FF0000"/>
                </a:solidFill>
              </a:rPr>
              <a:t> chip for ATLAS </a:t>
            </a:r>
            <a:r>
              <a:rPr lang="fr-FR" sz="1200" dirty="0" smtClean="0"/>
              <a:t>, no news</a:t>
            </a:r>
            <a:endParaRPr lang="fr-FR" sz="1200" dirty="0"/>
          </a:p>
          <a:p>
            <a:pPr marL="228600" indent="-228600">
              <a:buFontTx/>
              <a:buAutoNum type="arabicPeriod"/>
            </a:pPr>
            <a:r>
              <a:rPr lang="fr-FR" sz="1200" dirty="0">
                <a:solidFill>
                  <a:srgbClr val="0070C0"/>
                </a:solidFill>
              </a:rPr>
              <a:t>Pacific Northwest National </a:t>
            </a:r>
            <a:r>
              <a:rPr lang="fr-FR" sz="1200" dirty="0" err="1">
                <a:solidFill>
                  <a:srgbClr val="0070C0"/>
                </a:solidFill>
              </a:rPr>
              <a:t>Laboratory</a:t>
            </a:r>
            <a:r>
              <a:rPr lang="fr-FR" sz="1200" dirty="0">
                <a:solidFill>
                  <a:srgbClr val="0070C0"/>
                </a:solidFill>
              </a:rPr>
              <a:t>, Radiation </a:t>
            </a:r>
            <a:r>
              <a:rPr lang="fr-FR" sz="1200" dirty="0" err="1">
                <a:solidFill>
                  <a:srgbClr val="0070C0"/>
                </a:solidFill>
              </a:rPr>
              <a:t>detection</a:t>
            </a:r>
            <a:r>
              <a:rPr lang="fr-FR" sz="1200" dirty="0">
                <a:solidFill>
                  <a:srgbClr val="0070C0"/>
                </a:solidFill>
              </a:rPr>
              <a:t> and </a:t>
            </a:r>
            <a:r>
              <a:rPr lang="fr-FR" sz="1200" dirty="0" err="1">
                <a:solidFill>
                  <a:srgbClr val="0070C0"/>
                </a:solidFill>
              </a:rPr>
              <a:t>Nucl</a:t>
            </a:r>
            <a:r>
              <a:rPr lang="fr-FR" sz="1200" dirty="0">
                <a:solidFill>
                  <a:srgbClr val="0070C0"/>
                </a:solidFill>
              </a:rPr>
              <a:t>. </a:t>
            </a:r>
            <a:r>
              <a:rPr lang="fr-FR" sz="1200" dirty="0" err="1">
                <a:solidFill>
                  <a:srgbClr val="0070C0"/>
                </a:solidFill>
              </a:rPr>
              <a:t>Sci</a:t>
            </a:r>
            <a:r>
              <a:rPr lang="fr-FR" sz="1200" dirty="0">
                <a:solidFill>
                  <a:srgbClr val="0070C0"/>
                </a:solidFill>
              </a:rPr>
              <a:t>,  </a:t>
            </a:r>
            <a:r>
              <a:rPr lang="fr-FR" sz="1200" dirty="0" err="1">
                <a:solidFill>
                  <a:srgbClr val="FF0000"/>
                </a:solidFill>
              </a:rPr>
              <a:t>interest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smtClean="0">
                <a:solidFill>
                  <a:srgbClr val="FF0000"/>
                </a:solidFill>
              </a:rPr>
              <a:t>in </a:t>
            </a:r>
            <a:r>
              <a:rPr lang="fr-FR" sz="1200" dirty="0">
                <a:solidFill>
                  <a:srgbClr val="FF0000"/>
                </a:solidFill>
              </a:rPr>
              <a:t>APV SRS system, </a:t>
            </a:r>
            <a:r>
              <a:rPr lang="fr-FR" sz="1200" dirty="0" smtClean="0"/>
              <a:t>no </a:t>
            </a:r>
            <a:r>
              <a:rPr lang="fr-FR" sz="1200" dirty="0"/>
              <a:t>CERN team </a:t>
            </a:r>
            <a:r>
              <a:rPr lang="fr-FR" sz="1200" dirty="0" err="1"/>
              <a:t>account</a:t>
            </a:r>
            <a:r>
              <a:rPr lang="fr-FR" sz="1200" dirty="0"/>
              <a:t> </a:t>
            </a:r>
            <a:endParaRPr lang="fr-FR" sz="1200" dirty="0" smtClean="0"/>
          </a:p>
          <a:p>
            <a:pPr marL="228600" indent="-228600">
              <a:buFontTx/>
              <a:buAutoNum type="arabicPeriod"/>
            </a:pPr>
            <a:r>
              <a:rPr lang="en-GB" sz="1200" dirty="0" err="1" smtClean="0">
                <a:solidFill>
                  <a:srgbClr val="0070C0"/>
                </a:solidFill>
              </a:rPr>
              <a:t>Radcore</a:t>
            </a:r>
            <a:r>
              <a:rPr lang="en-GB" sz="1200" dirty="0" smtClean="0">
                <a:solidFill>
                  <a:srgbClr val="0070C0"/>
                </a:solidFill>
              </a:rPr>
              <a:t> </a:t>
            </a:r>
            <a:r>
              <a:rPr lang="en-GB" sz="1200" dirty="0">
                <a:solidFill>
                  <a:srgbClr val="0070C0"/>
                </a:solidFill>
              </a:rPr>
              <a:t>LTD Republic of Korea, GEM production </a:t>
            </a:r>
            <a:r>
              <a:rPr lang="en-GB" sz="1200" dirty="0" smtClean="0">
                <a:solidFill>
                  <a:srgbClr val="FF0000"/>
                </a:solidFill>
              </a:rPr>
              <a:t>, small SRS system </a:t>
            </a:r>
            <a:r>
              <a:rPr lang="en-GB" sz="1200" dirty="0" smtClean="0"/>
              <a:t>, no </a:t>
            </a:r>
            <a:r>
              <a:rPr lang="en-GB" sz="1200" dirty="0"/>
              <a:t>team account </a:t>
            </a:r>
            <a:endParaRPr lang="en-GB" sz="1200" dirty="0" smtClean="0"/>
          </a:p>
          <a:p>
            <a:pPr marL="228600" indent="-228600">
              <a:buFontTx/>
              <a:buAutoNum type="arabicPeriod"/>
            </a:pPr>
            <a:r>
              <a:rPr lang="fr-FR" sz="1200" dirty="0" err="1">
                <a:solidFill>
                  <a:srgbClr val="0070C0"/>
                </a:solidFill>
              </a:rPr>
              <a:t>Newflex</a:t>
            </a:r>
            <a:r>
              <a:rPr lang="fr-FR" sz="1200" dirty="0">
                <a:solidFill>
                  <a:srgbClr val="0070C0"/>
                </a:solidFill>
              </a:rPr>
              <a:t>  GEM production, South </a:t>
            </a:r>
            <a:r>
              <a:rPr lang="fr-FR" sz="1200" dirty="0" err="1">
                <a:solidFill>
                  <a:srgbClr val="0070C0"/>
                </a:solidFill>
              </a:rPr>
              <a:t>Korea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smtClean="0">
                <a:solidFill>
                  <a:srgbClr val="0070C0"/>
                </a:solidFill>
              </a:rPr>
              <a:t>, </a:t>
            </a:r>
            <a:r>
              <a:rPr lang="fr-FR" sz="1200" dirty="0" err="1" smtClean="0">
                <a:solidFill>
                  <a:srgbClr val="FF0000"/>
                </a:solidFill>
              </a:rPr>
              <a:t>small</a:t>
            </a:r>
            <a:r>
              <a:rPr lang="fr-FR" sz="1200" dirty="0" smtClean="0">
                <a:solidFill>
                  <a:srgbClr val="FF0000"/>
                </a:solidFill>
              </a:rPr>
              <a:t> SRS system , </a:t>
            </a:r>
            <a:r>
              <a:rPr lang="fr-FR" sz="1200" dirty="0" err="1" smtClean="0"/>
              <a:t>enquiry</a:t>
            </a:r>
            <a:r>
              <a:rPr lang="fr-FR" sz="1200" dirty="0" smtClean="0"/>
              <a:t> </a:t>
            </a:r>
            <a:r>
              <a:rPr lang="fr-FR" sz="1200" dirty="0" err="1" smtClean="0"/>
              <a:t>status</a:t>
            </a:r>
            <a:endParaRPr lang="en-GB" sz="1200" dirty="0"/>
          </a:p>
          <a:p>
            <a:pPr marL="228600" indent="-228600">
              <a:buFontTx/>
              <a:buAutoNum type="arabicPeriod"/>
            </a:pPr>
            <a:r>
              <a:rPr lang="en-GB" sz="1200" dirty="0">
                <a:solidFill>
                  <a:srgbClr val="0070C0"/>
                </a:solidFill>
              </a:rPr>
              <a:t>GIF++ team CERN, </a:t>
            </a:r>
            <a:r>
              <a:rPr lang="en-GB" sz="1200" dirty="0">
                <a:solidFill>
                  <a:srgbClr val="FF0000"/>
                </a:solidFill>
              </a:rPr>
              <a:t>interested in SRS as  GIF++ base installation with DATE Online system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r>
              <a:rPr lang="en-GB" sz="1200" dirty="0" smtClean="0">
                <a:solidFill>
                  <a:srgbClr val="0070C0"/>
                </a:solidFill>
              </a:rPr>
              <a:t>, </a:t>
            </a:r>
            <a:r>
              <a:rPr lang="en-GB" sz="1200" dirty="0" err="1" smtClean="0"/>
              <a:t>ongoing</a:t>
            </a:r>
            <a:r>
              <a:rPr lang="en-GB" sz="1200" dirty="0" smtClean="0"/>
              <a:t> </a:t>
            </a:r>
            <a:r>
              <a:rPr lang="en-GB" sz="1200" dirty="0"/>
              <a:t>discussions, </a:t>
            </a:r>
            <a:r>
              <a:rPr lang="en-GB" sz="1200" dirty="0" smtClean="0"/>
              <a:t>waiting</a:t>
            </a:r>
            <a:endParaRPr lang="en-GB" sz="1200" dirty="0"/>
          </a:p>
          <a:p>
            <a:pPr marL="228600" indent="-228600">
              <a:buFontTx/>
              <a:buAutoNum type="arabicPeriod"/>
            </a:pPr>
            <a:r>
              <a:rPr lang="fr-FR" sz="1200" dirty="0" err="1">
                <a:solidFill>
                  <a:srgbClr val="0070C0"/>
                </a:solidFill>
              </a:rPr>
              <a:t>Budker</a:t>
            </a:r>
            <a:r>
              <a:rPr lang="fr-FR" sz="1200" dirty="0">
                <a:solidFill>
                  <a:srgbClr val="0070C0"/>
                </a:solidFill>
              </a:rPr>
              <a:t> INP, </a:t>
            </a:r>
            <a:r>
              <a:rPr lang="fr-FR" sz="1200" dirty="0" err="1">
                <a:solidFill>
                  <a:srgbClr val="0070C0"/>
                </a:solidFill>
              </a:rPr>
              <a:t>Novosibirsk</a:t>
            </a:r>
            <a:r>
              <a:rPr lang="fr-FR" sz="1200" dirty="0">
                <a:solidFill>
                  <a:srgbClr val="0070C0"/>
                </a:solidFill>
              </a:rPr>
              <a:t>,  </a:t>
            </a:r>
            <a:r>
              <a:rPr lang="fr-FR" sz="1200" dirty="0" err="1">
                <a:solidFill>
                  <a:srgbClr val="0070C0"/>
                </a:solidFill>
              </a:rPr>
              <a:t>Deuteron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err="1">
                <a:solidFill>
                  <a:srgbClr val="0070C0"/>
                </a:solidFill>
              </a:rPr>
              <a:t>Exp</a:t>
            </a:r>
            <a:r>
              <a:rPr lang="fr-FR" sz="1200" dirty="0">
                <a:solidFill>
                  <a:srgbClr val="0070C0"/>
                </a:solidFill>
              </a:rPr>
              <a:t>. @ </a:t>
            </a:r>
            <a:r>
              <a:rPr lang="fr-FR" sz="1200" dirty="0" smtClean="0">
                <a:solidFill>
                  <a:srgbClr val="0070C0"/>
                </a:solidFill>
              </a:rPr>
              <a:t>VEPP-3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smtClean="0"/>
              <a:t>, </a:t>
            </a:r>
            <a:r>
              <a:rPr lang="fr-FR" sz="1200" dirty="0" smtClean="0">
                <a:solidFill>
                  <a:srgbClr val="FF0000"/>
                </a:solidFill>
              </a:rPr>
              <a:t>APV </a:t>
            </a:r>
            <a:r>
              <a:rPr lang="fr-FR" sz="1200" dirty="0" err="1" smtClean="0">
                <a:solidFill>
                  <a:srgbClr val="FF0000"/>
                </a:solidFill>
              </a:rPr>
              <a:t>readout</a:t>
            </a:r>
            <a:r>
              <a:rPr lang="fr-FR" sz="1200" dirty="0" smtClean="0">
                <a:solidFill>
                  <a:srgbClr val="FF0000"/>
                </a:solidFill>
              </a:rPr>
              <a:t> SRS , </a:t>
            </a:r>
            <a:r>
              <a:rPr lang="fr-FR" sz="1200" dirty="0" smtClean="0"/>
              <a:t>APV </a:t>
            </a:r>
            <a:r>
              <a:rPr lang="fr-FR" sz="1200" dirty="0" err="1"/>
              <a:t>order</a:t>
            </a:r>
            <a:r>
              <a:rPr lang="fr-FR" sz="1200" dirty="0"/>
              <a:t> impossible, </a:t>
            </a:r>
            <a:r>
              <a:rPr lang="fr-FR" sz="1200" dirty="0" err="1"/>
              <a:t>radhard</a:t>
            </a:r>
            <a:r>
              <a:rPr lang="fr-FR" sz="1200" dirty="0"/>
              <a:t> export </a:t>
            </a:r>
            <a:r>
              <a:rPr lang="fr-FR" sz="1200" dirty="0" smtClean="0"/>
              <a:t>restriction</a:t>
            </a:r>
            <a:endParaRPr lang="fr-FR" sz="1200" dirty="0"/>
          </a:p>
          <a:p>
            <a:pPr marL="228600" indent="-228600">
              <a:buFontTx/>
              <a:buAutoNum type="arabicPeriod"/>
            </a:pPr>
            <a:r>
              <a:rPr lang="fr-FR" sz="1200" dirty="0" err="1">
                <a:solidFill>
                  <a:srgbClr val="0070C0"/>
                </a:solidFill>
              </a:rPr>
              <a:t>Tsinghua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err="1">
                <a:solidFill>
                  <a:srgbClr val="0070C0"/>
                </a:solidFill>
              </a:rPr>
              <a:t>Univ</a:t>
            </a:r>
            <a:r>
              <a:rPr lang="fr-FR" sz="1200" dirty="0">
                <a:solidFill>
                  <a:srgbClr val="0070C0"/>
                </a:solidFill>
              </a:rPr>
              <a:t>. China ,  R&amp;D on GEM  Imaging detectors</a:t>
            </a:r>
            <a:r>
              <a:rPr lang="fr-FR" sz="1200" dirty="0"/>
              <a:t>,  </a:t>
            </a:r>
            <a:r>
              <a:rPr lang="fr-FR" sz="1200" dirty="0" smtClean="0">
                <a:solidFill>
                  <a:srgbClr val="FF0000"/>
                </a:solidFill>
              </a:rPr>
              <a:t>APV </a:t>
            </a:r>
            <a:r>
              <a:rPr lang="fr-FR" sz="1200" dirty="0" err="1">
                <a:solidFill>
                  <a:srgbClr val="FF0000"/>
                </a:solidFill>
              </a:rPr>
              <a:t>readout</a:t>
            </a:r>
            <a:r>
              <a:rPr lang="fr-FR" sz="1200" dirty="0">
                <a:solidFill>
                  <a:srgbClr val="FF0000"/>
                </a:solidFill>
              </a:rPr>
              <a:t> SRS </a:t>
            </a:r>
            <a:r>
              <a:rPr lang="fr-FR" sz="1200" dirty="0" smtClean="0">
                <a:solidFill>
                  <a:srgbClr val="FF0000"/>
                </a:solidFill>
              </a:rPr>
              <a:t>, </a:t>
            </a:r>
            <a:r>
              <a:rPr lang="fr-FR" sz="1200" dirty="0" smtClean="0"/>
              <a:t>APV </a:t>
            </a:r>
            <a:r>
              <a:rPr lang="fr-FR" sz="1200" dirty="0" err="1"/>
              <a:t>order</a:t>
            </a:r>
            <a:r>
              <a:rPr lang="fr-FR" sz="1200" dirty="0"/>
              <a:t> impossible, </a:t>
            </a:r>
            <a:r>
              <a:rPr lang="fr-FR" sz="1200" dirty="0" err="1"/>
              <a:t>radhard</a:t>
            </a:r>
            <a:r>
              <a:rPr lang="fr-FR" sz="1200" dirty="0"/>
              <a:t> export </a:t>
            </a:r>
            <a:r>
              <a:rPr lang="fr-FR" sz="1200" dirty="0" smtClean="0"/>
              <a:t>restriction</a:t>
            </a:r>
            <a:endParaRPr lang="fr-FR" sz="1200" dirty="0"/>
          </a:p>
          <a:p>
            <a:pPr marL="228600" indent="-228600">
              <a:buFontTx/>
              <a:buAutoNum type="arabicPeriod"/>
            </a:pPr>
            <a:r>
              <a:rPr lang="fr-FR" sz="1200" dirty="0">
                <a:solidFill>
                  <a:srgbClr val="0070C0"/>
                </a:solidFill>
              </a:rPr>
              <a:t>SAHA </a:t>
            </a:r>
            <a:r>
              <a:rPr lang="fr-FR" sz="1200" dirty="0" err="1">
                <a:solidFill>
                  <a:srgbClr val="0070C0"/>
                </a:solidFill>
              </a:rPr>
              <a:t>Inst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err="1">
                <a:solidFill>
                  <a:srgbClr val="0070C0"/>
                </a:solidFill>
              </a:rPr>
              <a:t>Nucl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err="1">
                <a:solidFill>
                  <a:srgbClr val="0070C0"/>
                </a:solidFill>
              </a:rPr>
              <a:t>Phys,KOLKATA</a:t>
            </a:r>
            <a:r>
              <a:rPr lang="fr-FR" sz="1200" dirty="0">
                <a:solidFill>
                  <a:srgbClr val="0070C0"/>
                </a:solidFill>
              </a:rPr>
              <a:t>, IN , </a:t>
            </a:r>
            <a:r>
              <a:rPr lang="fr-FR" sz="1200" dirty="0" err="1">
                <a:solidFill>
                  <a:srgbClr val="0070C0"/>
                </a:solidFill>
              </a:rPr>
              <a:t>Laboratory</a:t>
            </a:r>
            <a:r>
              <a:rPr lang="fr-FR" sz="1200" dirty="0">
                <a:solidFill>
                  <a:srgbClr val="0070C0"/>
                </a:solidFill>
              </a:rPr>
              <a:t> for </a:t>
            </a:r>
            <a:r>
              <a:rPr lang="fr-FR" sz="1200" dirty="0" err="1">
                <a:solidFill>
                  <a:srgbClr val="0070C0"/>
                </a:solidFill>
              </a:rPr>
              <a:t>characterization</a:t>
            </a:r>
            <a:r>
              <a:rPr lang="fr-FR" sz="1200" dirty="0">
                <a:solidFill>
                  <a:srgbClr val="0070C0"/>
                </a:solidFill>
              </a:rPr>
              <a:t>  of </a:t>
            </a:r>
            <a:r>
              <a:rPr lang="fr-FR" sz="1200" dirty="0" err="1">
                <a:solidFill>
                  <a:srgbClr val="0070C0"/>
                </a:solidFill>
              </a:rPr>
              <a:t>MPGDs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smtClean="0"/>
              <a:t>, APV </a:t>
            </a:r>
            <a:r>
              <a:rPr lang="fr-FR" sz="1200" dirty="0" err="1"/>
              <a:t>order</a:t>
            </a:r>
            <a:r>
              <a:rPr lang="fr-FR" sz="1200" dirty="0"/>
              <a:t> impossible, </a:t>
            </a:r>
            <a:r>
              <a:rPr lang="fr-FR" sz="1200" dirty="0" err="1"/>
              <a:t>radhard</a:t>
            </a:r>
            <a:r>
              <a:rPr lang="fr-FR" sz="1200" dirty="0"/>
              <a:t> export </a:t>
            </a:r>
            <a:r>
              <a:rPr lang="fr-FR" sz="1200" dirty="0" smtClean="0"/>
              <a:t>restriction</a:t>
            </a:r>
            <a:endParaRPr lang="fr-FR" sz="1200" dirty="0"/>
          </a:p>
          <a:p>
            <a:pPr marL="228600" indent="-228600">
              <a:buFontTx/>
              <a:buAutoNum type="arabicPeriod"/>
            </a:pPr>
            <a:r>
              <a:rPr lang="fr-FR" sz="1200" dirty="0">
                <a:solidFill>
                  <a:srgbClr val="0070C0"/>
                </a:solidFill>
              </a:rPr>
              <a:t>USTC Shanghai, CN , </a:t>
            </a:r>
            <a:r>
              <a:rPr lang="fr-FR" sz="1200" dirty="0" err="1">
                <a:solidFill>
                  <a:srgbClr val="FF0000"/>
                </a:solidFill>
              </a:rPr>
              <a:t>characterization</a:t>
            </a:r>
            <a:r>
              <a:rPr lang="fr-FR" sz="1200" dirty="0">
                <a:solidFill>
                  <a:srgbClr val="FF0000"/>
                </a:solidFill>
              </a:rPr>
              <a:t> of  GEM and </a:t>
            </a:r>
            <a:r>
              <a:rPr lang="fr-FR" sz="1200" dirty="0" err="1">
                <a:solidFill>
                  <a:srgbClr val="FF0000"/>
                </a:solidFill>
              </a:rPr>
              <a:t>MicroMega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err="1">
                <a:solidFill>
                  <a:srgbClr val="FF0000"/>
                </a:solidFill>
              </a:rPr>
              <a:t>with</a:t>
            </a:r>
            <a:r>
              <a:rPr lang="fr-FR" sz="1200" dirty="0">
                <a:solidFill>
                  <a:srgbClr val="FF0000"/>
                </a:solidFill>
              </a:rPr>
              <a:t> SRS </a:t>
            </a:r>
            <a:r>
              <a:rPr lang="fr-FR" sz="1200" dirty="0" smtClean="0">
                <a:solidFill>
                  <a:srgbClr val="FF0000"/>
                </a:solidFill>
              </a:rPr>
              <a:t>,</a:t>
            </a:r>
            <a:r>
              <a:rPr lang="fr-FR" sz="1200" dirty="0" smtClean="0">
                <a:solidFill>
                  <a:srgbClr val="0070C0"/>
                </a:solidFill>
              </a:rPr>
              <a:t> </a:t>
            </a:r>
            <a:r>
              <a:rPr lang="fr-FR" sz="1200" dirty="0" smtClean="0"/>
              <a:t>APV </a:t>
            </a:r>
            <a:r>
              <a:rPr lang="fr-FR" sz="1200" dirty="0" err="1"/>
              <a:t>order</a:t>
            </a:r>
            <a:r>
              <a:rPr lang="fr-FR" sz="1200" dirty="0"/>
              <a:t> impossible, </a:t>
            </a:r>
            <a:r>
              <a:rPr lang="fr-FR" sz="1200" dirty="0" err="1"/>
              <a:t>radhard</a:t>
            </a:r>
            <a:r>
              <a:rPr lang="fr-FR" sz="1200" dirty="0"/>
              <a:t> export </a:t>
            </a:r>
            <a:r>
              <a:rPr lang="fr-FR" sz="1200" dirty="0" smtClean="0"/>
              <a:t>restriction</a:t>
            </a:r>
            <a:endParaRPr lang="fr-FR" sz="1200" dirty="0"/>
          </a:p>
          <a:p>
            <a:pPr marL="228600" indent="-228600">
              <a:buFontTx/>
              <a:buAutoNum type="arabicPeriod"/>
            </a:pPr>
            <a:r>
              <a:rPr lang="fr-FR" sz="1200" dirty="0" err="1">
                <a:solidFill>
                  <a:srgbClr val="0070C0"/>
                </a:solidFill>
              </a:rPr>
              <a:t>Univ</a:t>
            </a:r>
            <a:r>
              <a:rPr lang="fr-FR" sz="1200" dirty="0">
                <a:solidFill>
                  <a:srgbClr val="0070C0"/>
                </a:solidFill>
              </a:rPr>
              <a:t> . Texas, DOE </a:t>
            </a:r>
            <a:r>
              <a:rPr lang="fr-FR" sz="1200" dirty="0" err="1">
                <a:solidFill>
                  <a:srgbClr val="0070C0"/>
                </a:solidFill>
              </a:rPr>
              <a:t>proposal</a:t>
            </a:r>
            <a:r>
              <a:rPr lang="fr-FR" sz="1200" dirty="0">
                <a:solidFill>
                  <a:srgbClr val="0070C0"/>
                </a:solidFill>
              </a:rPr>
              <a:t>  </a:t>
            </a:r>
            <a:r>
              <a:rPr lang="fr-FR" sz="1200" dirty="0" err="1">
                <a:solidFill>
                  <a:srgbClr val="0070C0"/>
                </a:solidFill>
              </a:rPr>
              <a:t>with</a:t>
            </a:r>
            <a:r>
              <a:rPr lang="fr-FR" sz="1200" dirty="0">
                <a:solidFill>
                  <a:srgbClr val="0070C0"/>
                </a:solidFill>
              </a:rPr>
              <a:t> 18 </a:t>
            </a:r>
            <a:r>
              <a:rPr lang="fr-FR" sz="1200" dirty="0" err="1">
                <a:solidFill>
                  <a:srgbClr val="0070C0"/>
                </a:solidFill>
              </a:rPr>
              <a:t>GEMs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smtClean="0">
                <a:solidFill>
                  <a:srgbClr val="0070C0"/>
                </a:solidFill>
              </a:rPr>
              <a:t>, </a:t>
            </a:r>
            <a:r>
              <a:rPr lang="fr-FR" sz="1200" dirty="0" smtClean="0"/>
              <a:t>no news</a:t>
            </a:r>
            <a:endParaRPr lang="fr-FR" sz="1200" dirty="0"/>
          </a:p>
          <a:p>
            <a:pPr marL="228600" indent="-228600">
              <a:buFontTx/>
              <a:buAutoNum type="arabicPeriod"/>
            </a:pPr>
            <a:r>
              <a:rPr lang="fr-FR" sz="1200" dirty="0">
                <a:solidFill>
                  <a:srgbClr val="0070C0"/>
                </a:solidFill>
              </a:rPr>
              <a:t>National </a:t>
            </a:r>
            <a:r>
              <a:rPr lang="fr-FR" sz="1200" dirty="0" err="1">
                <a:solidFill>
                  <a:srgbClr val="0070C0"/>
                </a:solidFill>
              </a:rPr>
              <a:t>Univ</a:t>
            </a:r>
            <a:r>
              <a:rPr lang="fr-FR" sz="1200" dirty="0">
                <a:solidFill>
                  <a:srgbClr val="0070C0"/>
                </a:solidFill>
              </a:rPr>
              <a:t>. </a:t>
            </a:r>
            <a:r>
              <a:rPr lang="fr-FR" sz="1200" dirty="0" smtClean="0">
                <a:solidFill>
                  <a:srgbClr val="0070C0"/>
                </a:solidFill>
              </a:rPr>
              <a:t>of </a:t>
            </a:r>
            <a:r>
              <a:rPr lang="fr-FR" sz="1200" dirty="0" err="1">
                <a:solidFill>
                  <a:srgbClr val="0070C0"/>
                </a:solidFill>
              </a:rPr>
              <a:t>Colombia</a:t>
            </a:r>
            <a:r>
              <a:rPr lang="fr-FR" sz="1200" dirty="0">
                <a:solidFill>
                  <a:srgbClr val="0070C0"/>
                </a:solidFill>
              </a:rPr>
              <a:t>, </a:t>
            </a:r>
            <a:r>
              <a:rPr lang="fr-FR" sz="1200" dirty="0" err="1">
                <a:solidFill>
                  <a:srgbClr val="0070C0"/>
                </a:solidFill>
              </a:rPr>
              <a:t>Dosimetry</a:t>
            </a:r>
            <a:r>
              <a:rPr lang="fr-FR" sz="1200" dirty="0">
                <a:solidFill>
                  <a:srgbClr val="0070C0"/>
                </a:solidFill>
              </a:rPr>
              <a:t> for </a:t>
            </a:r>
            <a:r>
              <a:rPr lang="fr-FR" sz="1200" dirty="0" err="1">
                <a:solidFill>
                  <a:srgbClr val="0070C0"/>
                </a:solidFill>
              </a:rPr>
              <a:t>mediical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err="1">
                <a:solidFill>
                  <a:srgbClr val="0070C0"/>
                </a:solidFill>
              </a:rPr>
              <a:t>appl</a:t>
            </a:r>
            <a:r>
              <a:rPr lang="fr-FR" sz="1200" dirty="0"/>
              <a:t>, </a:t>
            </a:r>
            <a:r>
              <a:rPr lang="fr-FR" sz="1200" dirty="0" smtClean="0"/>
              <a:t> no </a:t>
            </a:r>
            <a:r>
              <a:rPr lang="fr-FR" sz="1200" dirty="0"/>
              <a:t>team </a:t>
            </a:r>
            <a:r>
              <a:rPr lang="fr-FR" sz="1200" dirty="0" err="1"/>
              <a:t>account</a:t>
            </a:r>
            <a:r>
              <a:rPr lang="fr-FR" sz="1200" dirty="0"/>
              <a:t>, no </a:t>
            </a:r>
            <a:r>
              <a:rPr lang="fr-FR" sz="1200" dirty="0" smtClean="0"/>
              <a:t>news</a:t>
            </a:r>
          </a:p>
          <a:p>
            <a:pPr marL="228600" indent="-228600">
              <a:buFontTx/>
              <a:buAutoNum type="arabicPeriod"/>
            </a:pPr>
            <a:r>
              <a:rPr lang="fr-FR" sz="1200" dirty="0" smtClean="0">
                <a:solidFill>
                  <a:srgbClr val="0070C0"/>
                </a:solidFill>
              </a:rPr>
              <a:t>BNL </a:t>
            </a:r>
            <a:r>
              <a:rPr lang="fr-FR" sz="1200" dirty="0" err="1" smtClean="0">
                <a:solidFill>
                  <a:srgbClr val="0070C0"/>
                </a:solidFill>
              </a:rPr>
              <a:t>Phenix</a:t>
            </a:r>
            <a:r>
              <a:rPr lang="fr-FR" sz="1200" dirty="0" smtClean="0">
                <a:solidFill>
                  <a:srgbClr val="0070C0"/>
                </a:solidFill>
              </a:rPr>
              <a:t> upgrade, </a:t>
            </a:r>
            <a:r>
              <a:rPr lang="fr-FR" sz="1200" dirty="0" err="1" smtClean="0">
                <a:solidFill>
                  <a:srgbClr val="FF0000"/>
                </a:solidFill>
              </a:rPr>
              <a:t>small</a:t>
            </a:r>
            <a:r>
              <a:rPr lang="fr-FR" sz="1200" dirty="0" smtClean="0">
                <a:solidFill>
                  <a:srgbClr val="FF0000"/>
                </a:solidFill>
              </a:rPr>
              <a:t> SRS </a:t>
            </a:r>
            <a:r>
              <a:rPr lang="fr-FR" sz="1200" dirty="0" err="1" smtClean="0">
                <a:solidFill>
                  <a:srgbClr val="FF0000"/>
                </a:solidFill>
              </a:rPr>
              <a:t>systems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  <a:r>
              <a:rPr lang="fr-FR" sz="1200" dirty="0" err="1" smtClean="0">
                <a:solidFill>
                  <a:srgbClr val="FF0000"/>
                </a:solidFill>
              </a:rPr>
              <a:t>already</a:t>
            </a:r>
            <a:r>
              <a:rPr lang="fr-FR" sz="1200" dirty="0" smtClean="0">
                <a:solidFill>
                  <a:srgbClr val="FF0000"/>
                </a:solidFill>
              </a:rPr>
              <a:t>  </a:t>
            </a:r>
            <a:r>
              <a:rPr lang="fr-FR" sz="1200" dirty="0" err="1" smtClean="0">
                <a:solidFill>
                  <a:srgbClr val="FF0000"/>
                </a:solidFill>
              </a:rPr>
              <a:t>delivered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  <a:r>
              <a:rPr lang="fr-FR" sz="1200" dirty="0" smtClean="0"/>
              <a:t>, no news</a:t>
            </a:r>
            <a:endParaRPr lang="fr-FR" sz="1200" dirty="0"/>
          </a:p>
          <a:p>
            <a:pPr marL="228600" indent="-228600">
              <a:buFontTx/>
              <a:buAutoNum type="arabicPeriod"/>
            </a:pPr>
            <a:r>
              <a:rPr lang="fr-FR" sz="1200" dirty="0">
                <a:solidFill>
                  <a:srgbClr val="0070C0"/>
                </a:solidFill>
              </a:rPr>
              <a:t>Helsinki  </a:t>
            </a:r>
            <a:r>
              <a:rPr lang="fr-FR" sz="1200" dirty="0" err="1">
                <a:solidFill>
                  <a:srgbClr val="0070C0"/>
                </a:solidFill>
              </a:rPr>
              <a:t>University</a:t>
            </a:r>
            <a:r>
              <a:rPr lang="fr-FR" sz="1200" dirty="0">
                <a:solidFill>
                  <a:srgbClr val="0070C0"/>
                </a:solidFill>
              </a:rPr>
              <a:t>, Totem </a:t>
            </a:r>
            <a:r>
              <a:rPr lang="fr-FR" sz="1200" dirty="0" smtClean="0">
                <a:solidFill>
                  <a:srgbClr val="0070C0"/>
                </a:solidFill>
              </a:rPr>
              <a:t>, </a:t>
            </a:r>
            <a:r>
              <a:rPr lang="fr-FR" sz="1200" dirty="0" smtClean="0"/>
              <a:t>no news</a:t>
            </a:r>
          </a:p>
          <a:p>
            <a:pPr marL="228600" indent="-228600">
              <a:buFontTx/>
              <a:buAutoNum type="arabicPeriod"/>
            </a:pPr>
            <a:r>
              <a:rPr lang="fr-FR" sz="1200" dirty="0" smtClean="0">
                <a:solidFill>
                  <a:srgbClr val="0070C0"/>
                </a:solidFill>
              </a:rPr>
              <a:t>Freiburg </a:t>
            </a:r>
            <a:r>
              <a:rPr lang="fr-FR" sz="1200" dirty="0" err="1" smtClean="0">
                <a:solidFill>
                  <a:srgbClr val="0070C0"/>
                </a:solidFill>
              </a:rPr>
              <a:t>University</a:t>
            </a:r>
            <a:r>
              <a:rPr lang="fr-FR" sz="1200" dirty="0" smtClean="0">
                <a:solidFill>
                  <a:srgbClr val="0070C0"/>
                </a:solidFill>
              </a:rPr>
              <a:t>, </a:t>
            </a:r>
            <a:r>
              <a:rPr lang="fr-FR" sz="1200" dirty="0" smtClean="0"/>
              <a:t> </a:t>
            </a:r>
            <a:r>
              <a:rPr lang="fr-FR" sz="1200" dirty="0" smtClean="0">
                <a:solidFill>
                  <a:srgbClr val="FF0000"/>
                </a:solidFill>
              </a:rPr>
              <a:t>verbal </a:t>
            </a:r>
            <a:r>
              <a:rPr lang="fr-FR" sz="1200" dirty="0" err="1" smtClean="0">
                <a:solidFill>
                  <a:srgbClr val="FF0000"/>
                </a:solidFill>
              </a:rPr>
              <a:t>enquiry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smtClean="0">
                <a:solidFill>
                  <a:srgbClr val="FF0000"/>
                </a:solidFill>
              </a:rPr>
              <a:t>for SRS system, </a:t>
            </a:r>
            <a:r>
              <a:rPr lang="fr-FR" sz="1200" dirty="0" smtClean="0"/>
              <a:t> no news</a:t>
            </a:r>
            <a:endParaRPr lang="fr-FR" sz="1200" dirty="0"/>
          </a:p>
          <a:p>
            <a:pPr marL="228600" indent="-228600">
              <a:buFontTx/>
              <a:buAutoNum type="arabicPeriod"/>
            </a:pPr>
            <a:r>
              <a:rPr lang="fr-FR" sz="1200" dirty="0" err="1">
                <a:solidFill>
                  <a:srgbClr val="0070C0"/>
                </a:solidFill>
              </a:rPr>
              <a:t>Univ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err="1">
                <a:solidFill>
                  <a:srgbClr val="0070C0"/>
                </a:solidFill>
              </a:rPr>
              <a:t>Calabria</a:t>
            </a:r>
            <a:r>
              <a:rPr lang="fr-FR" sz="1200" dirty="0">
                <a:solidFill>
                  <a:srgbClr val="0070C0"/>
                </a:solidFill>
              </a:rPr>
              <a:t> It, </a:t>
            </a:r>
            <a:r>
              <a:rPr lang="fr-FR" sz="1200" dirty="0" smtClean="0"/>
              <a:t> </a:t>
            </a:r>
            <a:r>
              <a:rPr lang="fr-FR" sz="1200" dirty="0" smtClean="0">
                <a:solidFill>
                  <a:srgbClr val="FF0000"/>
                </a:solidFill>
              </a:rPr>
              <a:t>email </a:t>
            </a:r>
            <a:r>
              <a:rPr lang="fr-FR" sz="1200" dirty="0" err="1" smtClean="0">
                <a:solidFill>
                  <a:srgbClr val="FF0000"/>
                </a:solidFill>
              </a:rPr>
              <a:t>enquiry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smtClean="0">
                <a:solidFill>
                  <a:srgbClr val="FF0000"/>
                </a:solidFill>
              </a:rPr>
              <a:t>for SRS, </a:t>
            </a:r>
            <a:r>
              <a:rPr lang="fr-FR" sz="1200" dirty="0" smtClean="0"/>
              <a:t>no news</a:t>
            </a:r>
          </a:p>
          <a:p>
            <a:pPr marL="228600" indent="-228600">
              <a:buFontTx/>
              <a:buAutoNum type="arabicPeriod"/>
            </a:pPr>
            <a:r>
              <a:rPr lang="fr-FR" sz="1200" dirty="0">
                <a:solidFill>
                  <a:srgbClr val="0070C0"/>
                </a:solidFill>
              </a:rPr>
              <a:t>Uni. Kobe, JP J-PARC /E16 </a:t>
            </a:r>
            <a:r>
              <a:rPr lang="fr-FR" sz="1200" dirty="0" smtClean="0">
                <a:solidFill>
                  <a:srgbClr val="0070C0"/>
                </a:solidFill>
              </a:rPr>
              <a:t>upgrade </a:t>
            </a:r>
            <a:r>
              <a:rPr lang="fr-FR" sz="1200" dirty="0" smtClean="0"/>
              <a:t>, </a:t>
            </a:r>
            <a:r>
              <a:rPr lang="fr-FR" sz="1200" dirty="0" smtClean="0">
                <a:solidFill>
                  <a:srgbClr val="FF0000"/>
                </a:solidFill>
              </a:rPr>
              <a:t>large SRS  system</a:t>
            </a:r>
            <a:r>
              <a:rPr lang="fr-FR" sz="1200" dirty="0" smtClean="0"/>
              <a:t>, </a:t>
            </a:r>
            <a:r>
              <a:rPr lang="fr-FR" sz="1200" dirty="0" err="1" smtClean="0"/>
              <a:t>prelim</a:t>
            </a:r>
            <a:r>
              <a:rPr lang="fr-FR" sz="1200" dirty="0" smtClean="0"/>
              <a:t> </a:t>
            </a:r>
            <a:r>
              <a:rPr lang="fr-FR" sz="1200" dirty="0" err="1" smtClean="0"/>
              <a:t>offer</a:t>
            </a:r>
            <a:r>
              <a:rPr lang="fr-FR" sz="1200" dirty="0"/>
              <a:t> </a:t>
            </a:r>
            <a:r>
              <a:rPr lang="fr-FR" sz="1200" dirty="0" smtClean="0"/>
              <a:t>sent</a:t>
            </a:r>
          </a:p>
          <a:p>
            <a:pPr marL="228600" indent="-228600">
              <a:buFontTx/>
              <a:buAutoNum type="arabicPeriod"/>
            </a:pPr>
            <a:r>
              <a:rPr lang="fr-FR" sz="1200" dirty="0" smtClean="0">
                <a:solidFill>
                  <a:srgbClr val="0070C0"/>
                </a:solidFill>
              </a:rPr>
              <a:t>ALICE </a:t>
            </a:r>
            <a:r>
              <a:rPr lang="fr-FR" sz="1200" dirty="0">
                <a:solidFill>
                  <a:srgbClr val="0070C0"/>
                </a:solidFill>
              </a:rPr>
              <a:t>ITS, </a:t>
            </a:r>
            <a:r>
              <a:rPr lang="fr-FR" sz="1200" dirty="0" smtClean="0">
                <a:solidFill>
                  <a:srgbClr val="0070C0"/>
                </a:solidFill>
              </a:rPr>
              <a:t> </a:t>
            </a:r>
            <a:r>
              <a:rPr lang="fr-FR" sz="1200" dirty="0" smtClean="0">
                <a:solidFill>
                  <a:srgbClr val="FF0000"/>
                </a:solidFill>
              </a:rPr>
              <a:t>SRS  16 ch. ADC  </a:t>
            </a:r>
            <a:r>
              <a:rPr lang="fr-FR" sz="1200" dirty="0" err="1">
                <a:solidFill>
                  <a:srgbClr val="FF0000"/>
                </a:solidFill>
              </a:rPr>
              <a:t>card</a:t>
            </a:r>
            <a:r>
              <a:rPr lang="fr-FR" sz="1200" dirty="0">
                <a:solidFill>
                  <a:srgbClr val="FF0000"/>
                </a:solidFill>
              </a:rPr>
              <a:t> for </a:t>
            </a:r>
            <a:r>
              <a:rPr lang="fr-FR" sz="1200" dirty="0" smtClean="0">
                <a:solidFill>
                  <a:srgbClr val="FF0000"/>
                </a:solidFill>
              </a:rPr>
              <a:t>test  of ITS chips</a:t>
            </a:r>
            <a:r>
              <a:rPr lang="fr-FR" sz="1200" dirty="0" smtClean="0">
                <a:solidFill>
                  <a:srgbClr val="0070C0"/>
                </a:solidFill>
              </a:rPr>
              <a:t> </a:t>
            </a:r>
            <a:r>
              <a:rPr lang="fr-FR" sz="1200" dirty="0" smtClean="0"/>
              <a:t>, </a:t>
            </a:r>
            <a:r>
              <a:rPr lang="fr-FR" sz="1200" dirty="0" err="1" smtClean="0"/>
              <a:t>enquiry</a:t>
            </a:r>
            <a:r>
              <a:rPr lang="fr-FR" sz="1200" dirty="0" smtClean="0"/>
              <a:t> </a:t>
            </a:r>
          </a:p>
          <a:p>
            <a:pPr marL="228600" indent="-228600">
              <a:buFontTx/>
              <a:buAutoNum type="arabicPeriod"/>
            </a:pPr>
            <a:r>
              <a:rPr lang="fr-FR" sz="1200" dirty="0" smtClean="0">
                <a:solidFill>
                  <a:srgbClr val="0070C0"/>
                </a:solidFill>
              </a:rPr>
              <a:t>NEOHM </a:t>
            </a:r>
            <a:r>
              <a:rPr lang="fr-FR" sz="1200" dirty="0" err="1" smtClean="0">
                <a:solidFill>
                  <a:srgbClr val="0070C0"/>
                </a:solidFill>
              </a:rPr>
              <a:t>Italy</a:t>
            </a:r>
            <a:r>
              <a:rPr lang="fr-FR" sz="1200" dirty="0" smtClean="0">
                <a:solidFill>
                  <a:srgbClr val="0070C0"/>
                </a:solidFill>
              </a:rPr>
              <a:t>, </a:t>
            </a:r>
            <a:r>
              <a:rPr lang="fr-FR" sz="1200" dirty="0" smtClean="0">
                <a:solidFill>
                  <a:srgbClr val="FF0000"/>
                </a:solidFill>
              </a:rPr>
              <a:t>SRS system for test  of </a:t>
            </a:r>
            <a:r>
              <a:rPr lang="fr-FR" sz="1200" dirty="0" err="1" smtClean="0">
                <a:solidFill>
                  <a:srgbClr val="FF0000"/>
                </a:solidFill>
              </a:rPr>
              <a:t>hybrid</a:t>
            </a:r>
            <a:r>
              <a:rPr lang="fr-FR" sz="1200" dirty="0" smtClean="0">
                <a:solidFill>
                  <a:srgbClr val="FF0000"/>
                </a:solidFill>
              </a:rPr>
              <a:t> production for CERN store, </a:t>
            </a:r>
            <a:r>
              <a:rPr lang="fr-FR" sz="1200" dirty="0"/>
              <a:t> </a:t>
            </a:r>
            <a:r>
              <a:rPr lang="fr-FR" sz="1200" dirty="0" err="1" smtClean="0"/>
              <a:t>sending</a:t>
            </a:r>
            <a:r>
              <a:rPr lang="fr-FR" sz="1200" dirty="0" smtClean="0"/>
              <a:t> </a:t>
            </a:r>
            <a:r>
              <a:rPr lang="fr-FR" sz="1200" dirty="0" err="1" smtClean="0"/>
              <a:t>offer</a:t>
            </a:r>
            <a:r>
              <a:rPr lang="fr-FR" sz="1200" dirty="0" smtClean="0"/>
              <a:t> </a:t>
            </a:r>
          </a:p>
          <a:p>
            <a:pPr marL="228600" indent="-228600">
              <a:buFontTx/>
              <a:buAutoNum type="arabicPeriod"/>
            </a:pPr>
            <a:r>
              <a:rPr lang="fr-FR" sz="1200" dirty="0" err="1">
                <a:solidFill>
                  <a:srgbClr val="0070C0"/>
                </a:solidFill>
              </a:rPr>
              <a:t>Geoazur</a:t>
            </a:r>
            <a:r>
              <a:rPr lang="fr-FR" sz="1200" dirty="0">
                <a:solidFill>
                  <a:srgbClr val="0070C0"/>
                </a:solidFill>
              </a:rPr>
              <a:t>-CNRS-UNSA, Valbonne, </a:t>
            </a:r>
            <a:r>
              <a:rPr lang="fr-FR" sz="1200" dirty="0" smtClean="0">
                <a:solidFill>
                  <a:srgbClr val="0070C0"/>
                </a:solidFill>
              </a:rPr>
              <a:t>FR, </a:t>
            </a:r>
            <a:r>
              <a:rPr lang="fr-FR" sz="1200" dirty="0" smtClean="0">
                <a:solidFill>
                  <a:srgbClr val="FF0000"/>
                </a:solidFill>
              </a:rPr>
              <a:t>upgrade of  </a:t>
            </a:r>
            <a:r>
              <a:rPr lang="fr-FR" sz="1200" dirty="0" err="1" smtClean="0">
                <a:solidFill>
                  <a:srgbClr val="FF0000"/>
                </a:solidFill>
              </a:rPr>
              <a:t>existing</a:t>
            </a:r>
            <a:r>
              <a:rPr lang="fr-FR" sz="1200" dirty="0" smtClean="0">
                <a:solidFill>
                  <a:srgbClr val="FF0000"/>
                </a:solidFill>
              </a:rPr>
              <a:t> SRS </a:t>
            </a:r>
            <a:r>
              <a:rPr lang="fr-FR" sz="1200" dirty="0" err="1" smtClean="0">
                <a:solidFill>
                  <a:srgbClr val="FF0000"/>
                </a:solidFill>
              </a:rPr>
              <a:t>uMega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  <a:r>
              <a:rPr lang="fr-FR" sz="1200" dirty="0" err="1" smtClean="0">
                <a:solidFill>
                  <a:srgbClr val="FF0000"/>
                </a:solidFill>
              </a:rPr>
              <a:t>readout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  <a:r>
              <a:rPr lang="fr-FR" sz="1200" dirty="0" err="1" smtClean="0">
                <a:solidFill>
                  <a:srgbClr val="FF0000"/>
                </a:solidFill>
              </a:rPr>
              <a:t>systrem</a:t>
            </a:r>
            <a:r>
              <a:rPr lang="fr-FR" sz="1200" dirty="0" smtClean="0">
                <a:solidFill>
                  <a:srgbClr val="FF0000"/>
                </a:solidFill>
              </a:rPr>
              <a:t>,   APV </a:t>
            </a:r>
            <a:r>
              <a:rPr lang="fr-FR" sz="1200" dirty="0" err="1" smtClean="0">
                <a:solidFill>
                  <a:srgbClr val="FF0000"/>
                </a:solidFill>
              </a:rPr>
              <a:t>readout</a:t>
            </a:r>
            <a:r>
              <a:rPr lang="fr-FR" sz="1200" dirty="0" smtClean="0">
                <a:solidFill>
                  <a:srgbClr val="FF0000"/>
                </a:solidFill>
              </a:rPr>
              <a:t> Eurocrates </a:t>
            </a:r>
            <a:r>
              <a:rPr lang="fr-FR" sz="1200" dirty="0"/>
              <a:t>,</a:t>
            </a:r>
            <a:r>
              <a:rPr lang="fr-FR" sz="1200" dirty="0" err="1" smtClean="0"/>
              <a:t>waiting</a:t>
            </a:r>
            <a:r>
              <a:rPr lang="fr-FR" sz="1200" dirty="0" smtClean="0"/>
              <a:t>  for news</a:t>
            </a:r>
            <a:endParaRPr lang="fr-FR" sz="1200" dirty="0"/>
          </a:p>
          <a:p>
            <a:pPr marL="228600" indent="-228600">
              <a:buFontTx/>
              <a:buAutoNum type="arabicPeriod"/>
            </a:pPr>
            <a:endParaRPr lang="en-GB" sz="1050" b="1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331640" y="44624"/>
            <a:ext cx="5688632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3199" y="5059050"/>
            <a:ext cx="897329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 A main feature of SRS, apart from its scalability, portability and affordable cost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(&lt; 2 EUR/ channel), possible choice of the frontend ASIC (APV, VFAT, Beetle, </a:t>
            </a:r>
            <a:r>
              <a:rPr lang="fr-FR" dirty="0" err="1" smtClean="0">
                <a:solidFill>
                  <a:srgbClr val="FF0000"/>
                </a:solidFill>
              </a:rPr>
              <a:t>VMMx</a:t>
            </a:r>
            <a:r>
              <a:rPr lang="fr-FR" dirty="0" smtClean="0">
                <a:solidFill>
                  <a:srgbClr val="FF0000"/>
                </a:solidFill>
              </a:rPr>
              <a:t>, </a:t>
            </a:r>
            <a:r>
              <a:rPr lang="fr-FR" dirty="0" err="1" smtClean="0">
                <a:solidFill>
                  <a:srgbClr val="FF0000"/>
                </a:solidFill>
              </a:rPr>
              <a:t>Timepix</a:t>
            </a:r>
            <a:r>
              <a:rPr lang="fr-FR" dirty="0" smtClean="0">
                <a:solidFill>
                  <a:srgbClr val="FF0000"/>
                </a:solidFill>
              </a:rPr>
              <a:t>).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1F497D"/>
                </a:solidFill>
              </a:rPr>
              <a:t>System was used for R&amp;D for upgrades in ATLAS, CMS, ALICE ECAL and for </a:t>
            </a:r>
            <a:r>
              <a:rPr lang="en-US" b="1" dirty="0" err="1" smtClean="0">
                <a:solidFill>
                  <a:srgbClr val="1F497D"/>
                </a:solidFill>
              </a:rPr>
              <a:t>SiPM</a:t>
            </a:r>
            <a:r>
              <a:rPr lang="en-US" b="1" dirty="0" smtClean="0">
                <a:solidFill>
                  <a:srgbClr val="1F497D"/>
                </a:solidFill>
              </a:rPr>
              <a:t> readout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74266" y="46680"/>
            <a:ext cx="3841489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Potential New SRS Users</a:t>
            </a:r>
          </a:p>
        </p:txBody>
      </p:sp>
      <p:sp>
        <p:nvSpPr>
          <p:cNvPr id="9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16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497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39552" y="44624"/>
            <a:ext cx="7272808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6" name="Picture 2" descr="C:\Hans\R&amp;D\RD51\WG52\Production files SRS\SRS-ATCA\Views 14 slot new\FEC-backplane-SRU view in ATC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7" r="7903"/>
          <a:stretch/>
        </p:blipFill>
        <p:spPr bwMode="auto">
          <a:xfrm>
            <a:off x="35496" y="3284984"/>
            <a:ext cx="435506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7504" y="848339"/>
            <a:ext cx="8640960" cy="5847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ELMA and </a:t>
            </a:r>
            <a:r>
              <a:rPr lang="en-US" sz="1600" dirty="0" err="1" smtClean="0">
                <a:solidFill>
                  <a:srgbClr val="FF0000"/>
                </a:solidFill>
              </a:rPr>
              <a:t>EicSys</a:t>
            </a:r>
            <a:r>
              <a:rPr lang="en-US" sz="1600" dirty="0" smtClean="0">
                <a:solidFill>
                  <a:srgbClr val="FF0000"/>
                </a:solidFill>
              </a:rPr>
              <a:t> GmbH, Germany started to rework the “SRS classic” system into the industry Advanced </a:t>
            </a:r>
            <a:r>
              <a:rPr lang="en-US" sz="1600" dirty="0" err="1" smtClean="0">
                <a:solidFill>
                  <a:srgbClr val="FF0000"/>
                </a:solidFill>
              </a:rPr>
              <a:t>xTCA</a:t>
            </a:r>
            <a:r>
              <a:rPr lang="en-US" sz="1600" dirty="0" smtClean="0">
                <a:solidFill>
                  <a:srgbClr val="FF0000"/>
                </a:solidFill>
              </a:rPr>
              <a:t> standard (ATCA), targeting larger experiments and commercial applications.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433115"/>
            <a:ext cx="745620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GB" sz="2000" b="1" dirty="0" smtClean="0">
                <a:solidFill>
                  <a:srgbClr val="1F497D"/>
                </a:solidFill>
              </a:rPr>
              <a:t>SRS ATCA*</a:t>
            </a:r>
            <a:r>
              <a:rPr lang="en-GB" sz="2800" b="1" dirty="0" smtClean="0">
                <a:solidFill>
                  <a:srgbClr val="1F497D"/>
                </a:solidFill>
              </a:rPr>
              <a:t>- </a:t>
            </a:r>
            <a:r>
              <a:rPr lang="en-GB" dirty="0" smtClean="0">
                <a:solidFill>
                  <a:srgbClr val="1F497D"/>
                </a:solidFill>
              </a:rPr>
              <a:t>fully commercial  SRS in certified ATCA Crates</a:t>
            </a:r>
          </a:p>
          <a:p>
            <a:endParaRPr lang="en-GB" dirty="0" smtClean="0"/>
          </a:p>
          <a:p>
            <a:r>
              <a:rPr lang="en-GB" dirty="0" smtClean="0"/>
              <a:t>1.) higher channel integration  =&gt;  reduce cost/channel for large systems</a:t>
            </a:r>
          </a:p>
          <a:p>
            <a:r>
              <a:rPr lang="en-GB" dirty="0" smtClean="0"/>
              <a:t>2.) certified crate standard            3.) replace DTCC cables by ATCA backplane </a:t>
            </a:r>
          </a:p>
          <a:p>
            <a:r>
              <a:rPr lang="en-GB" dirty="0" smtClean="0"/>
              <a:t>4.) start with 2-slot ATCA  crate  that can be read out via SRU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887069" y="6453336"/>
            <a:ext cx="576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Delivery of the first ATCA SRS expected in June – July 2013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0" name="Picture 2" descr="C:\Hans\R&amp;D\rd51\WG52\Production files SRS\SRS-ATCA\view SRS ATCA and RTM cards\2-slot ATCA c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84984"/>
            <a:ext cx="440857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87069" y="86278"/>
            <a:ext cx="5131455" cy="46158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Large SRS Systems in ATCA Technology</a:t>
            </a:r>
          </a:p>
        </p:txBody>
      </p:sp>
      <p:sp>
        <p:nvSpPr>
          <p:cNvPr id="12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17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40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79512" y="44624"/>
            <a:ext cx="777686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5" name="Picture 2" descr="C:\Hans\R&amp;D\RD51\WG52\Production files SRS\HV-B-card\Views\Subrack future card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" r="22856"/>
          <a:stretch/>
        </p:blipFill>
        <p:spPr bwMode="auto">
          <a:xfrm>
            <a:off x="2555776" y="2852936"/>
            <a:ext cx="439248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20688"/>
            <a:ext cx="7738016" cy="206210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u="sng" dirty="0" smtClean="0">
                <a:solidFill>
                  <a:srgbClr val="FF0000"/>
                </a:solidFill>
              </a:rPr>
              <a:t>AVD box </a:t>
            </a:r>
            <a:r>
              <a:rPr lang="en-GB" sz="1600" dirty="0" smtClean="0">
                <a:solidFill>
                  <a:srgbClr val="1F497D"/>
                </a:solidFill>
              </a:rPr>
              <a:t>: active Voltage Divider with monitoring for GEMs (under test )</a:t>
            </a:r>
          </a:p>
          <a:p>
            <a:pPr marL="285750" indent="-285750">
              <a:buFont typeface="Arial"/>
              <a:buChar char="•"/>
            </a:pPr>
            <a:r>
              <a:rPr lang="en-GB" sz="1600" u="sng" dirty="0" smtClean="0">
                <a:solidFill>
                  <a:srgbClr val="FF0000"/>
                </a:solidFill>
              </a:rPr>
              <a:t>Remote I2C </a:t>
            </a:r>
            <a:r>
              <a:rPr lang="en-GB" sz="1600" dirty="0" smtClean="0">
                <a:solidFill>
                  <a:srgbClr val="1F497D"/>
                </a:solidFill>
              </a:rPr>
              <a:t>readout of  AVD and CM  via SRS (in progress)</a:t>
            </a:r>
          </a:p>
          <a:p>
            <a:pPr marL="285750" indent="-285750">
              <a:buFont typeface="Arial"/>
              <a:buChar char="•"/>
            </a:pPr>
            <a:r>
              <a:rPr lang="en-GB" sz="1600" u="sng" dirty="0" smtClean="0">
                <a:solidFill>
                  <a:srgbClr val="FF0000"/>
                </a:solidFill>
              </a:rPr>
              <a:t>CM box</a:t>
            </a:r>
            <a:r>
              <a:rPr lang="en-GB" sz="1600" dirty="0" smtClean="0">
                <a:solidFill>
                  <a:srgbClr val="FF0000"/>
                </a:solidFill>
              </a:rPr>
              <a:t>: </a:t>
            </a:r>
            <a:r>
              <a:rPr lang="en-GB" sz="1600" dirty="0" smtClean="0">
                <a:solidFill>
                  <a:srgbClr val="1F497D"/>
                </a:solidFill>
              </a:rPr>
              <a:t>Current monitoring  range 10 </a:t>
            </a:r>
            <a:r>
              <a:rPr lang="en-GB" sz="1600" dirty="0" err="1" smtClean="0">
                <a:solidFill>
                  <a:srgbClr val="1F497D"/>
                </a:solidFill>
              </a:rPr>
              <a:t>pA</a:t>
            </a:r>
            <a:r>
              <a:rPr lang="en-GB" sz="1600" dirty="0" smtClean="0">
                <a:solidFill>
                  <a:srgbClr val="1F497D"/>
                </a:solidFill>
              </a:rPr>
              <a:t> -100 </a:t>
            </a:r>
            <a:r>
              <a:rPr lang="en-GB" sz="1600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m</a:t>
            </a:r>
            <a:r>
              <a:rPr lang="en-GB" sz="1600" dirty="0" smtClean="0">
                <a:solidFill>
                  <a:srgbClr val="1F497D"/>
                </a:solidFill>
              </a:rPr>
              <a:t>A  ( design status )</a:t>
            </a:r>
          </a:p>
          <a:p>
            <a:pPr marL="285750" indent="-285750">
              <a:buFont typeface="Arial"/>
              <a:buChar char="•"/>
            </a:pPr>
            <a:r>
              <a:rPr lang="en-GB" sz="1600" u="sng" dirty="0" smtClean="0">
                <a:solidFill>
                  <a:srgbClr val="FF0000"/>
                </a:solidFill>
              </a:rPr>
              <a:t>QSA  frontend</a:t>
            </a:r>
            <a:r>
              <a:rPr lang="en-GB" sz="1600" dirty="0" smtClean="0">
                <a:solidFill>
                  <a:srgbClr val="FF0000"/>
                </a:solidFill>
              </a:rPr>
              <a:t>:  </a:t>
            </a:r>
            <a:r>
              <a:rPr lang="en-GB" sz="1600" dirty="0" smtClean="0">
                <a:solidFill>
                  <a:srgbClr val="1F497D"/>
                </a:solidFill>
              </a:rPr>
              <a:t>quad signal amplifier  2 GHz, factor 20, for MPGD’s  (</a:t>
            </a:r>
            <a:r>
              <a:rPr lang="en-GB" sz="1600" dirty="0" err="1" smtClean="0">
                <a:solidFill>
                  <a:srgbClr val="1F497D"/>
                </a:solidFill>
              </a:rPr>
              <a:t>tb</a:t>
            </a:r>
            <a:r>
              <a:rPr lang="en-GB" sz="1600" dirty="0" smtClean="0">
                <a:solidFill>
                  <a:srgbClr val="1F497D"/>
                </a:solidFill>
              </a:rPr>
              <a:t> revised)</a:t>
            </a:r>
          </a:p>
          <a:p>
            <a:pPr marL="285750" indent="-285750">
              <a:buFont typeface="Arial"/>
              <a:buChar char="•"/>
            </a:pPr>
            <a:r>
              <a:rPr lang="en-GB" sz="1600" u="sng" dirty="0" smtClean="0">
                <a:solidFill>
                  <a:srgbClr val="FF0000"/>
                </a:solidFill>
              </a:rPr>
              <a:t>TPB trigger pickup box</a:t>
            </a:r>
            <a:r>
              <a:rPr lang="en-GB" sz="1600" dirty="0" smtClean="0">
                <a:solidFill>
                  <a:srgbClr val="FF0000"/>
                </a:solidFill>
              </a:rPr>
              <a:t>: </a:t>
            </a:r>
            <a:r>
              <a:rPr lang="en-GB" sz="1600" dirty="0" smtClean="0">
                <a:solidFill>
                  <a:srgbClr val="1F497D"/>
                </a:solidFill>
              </a:rPr>
              <a:t>generates triggers from Meshes ( working in several places)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I-GEM:  </a:t>
            </a:r>
            <a:r>
              <a:rPr lang="en-GB" sz="1600" dirty="0" smtClean="0">
                <a:solidFill>
                  <a:srgbClr val="1F497D"/>
                </a:solidFill>
              </a:rPr>
              <a:t>Anode current summing hybrid  for GEMs (planned)</a:t>
            </a:r>
          </a:p>
          <a:p>
            <a:pPr marL="285750" indent="-285750">
              <a:buFont typeface="Arial"/>
              <a:buChar char="•"/>
            </a:pPr>
            <a:r>
              <a:rPr lang="en-GB" sz="1600" u="sng" dirty="0" smtClean="0">
                <a:solidFill>
                  <a:srgbClr val="FF0000"/>
                </a:solidFill>
              </a:rPr>
              <a:t>Shaper-Discriminator: </a:t>
            </a:r>
            <a:r>
              <a:rPr lang="en-GB" sz="1600" dirty="0" smtClean="0">
                <a:solidFill>
                  <a:srgbClr val="1F497D"/>
                </a:solidFill>
              </a:rPr>
              <a:t>SRS card   50 OHM triggers  from TPB (planned )</a:t>
            </a:r>
          </a:p>
          <a:p>
            <a:pPr marL="285750" indent="-285750">
              <a:buFont typeface="Arial"/>
              <a:buChar char="•"/>
            </a:pPr>
            <a:r>
              <a:rPr lang="en-GB" sz="1600" u="sng" dirty="0" smtClean="0">
                <a:solidFill>
                  <a:srgbClr val="FF0000"/>
                </a:solidFill>
              </a:rPr>
              <a:t>HGM:</a:t>
            </a:r>
            <a:r>
              <a:rPr lang="en-GB" sz="1600" dirty="0" smtClean="0">
                <a:solidFill>
                  <a:srgbClr val="FF0000"/>
                </a:solidFill>
              </a:rPr>
              <a:t>  </a:t>
            </a:r>
            <a:r>
              <a:rPr lang="en-GB" sz="1600" dirty="0" smtClean="0">
                <a:solidFill>
                  <a:srgbClr val="1F497D"/>
                </a:solidFill>
              </a:rPr>
              <a:t>SRS card , programmable High Voltage for mesh grounded MM ( design status)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3284984"/>
            <a:ext cx="2339752" cy="152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2708920"/>
            <a:ext cx="2108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600" b="1" dirty="0" smtClean="0"/>
              <a:t>Active Voltage Divider </a:t>
            </a:r>
          </a:p>
          <a:p>
            <a:pPr algn="ctr"/>
            <a:r>
              <a:rPr lang="da-DK" sz="1600" b="1" dirty="0" smtClean="0"/>
              <a:t>for GEM’s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3163351"/>
            <a:ext cx="2016224" cy="141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948264" y="2780928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b="1" dirty="0" smtClean="0"/>
              <a:t>High Voltage Monitoring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496" y="4890646"/>
            <a:ext cx="259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b="1" dirty="0" smtClean="0"/>
              <a:t>High Voltage pAmmeter </a:t>
            </a:r>
            <a:endParaRPr lang="en-US" sz="1600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01208"/>
            <a:ext cx="2477851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5229200"/>
            <a:ext cx="212372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420252" y="4581128"/>
            <a:ext cx="1616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b="1" dirty="0" smtClean="0"/>
              <a:t>Readout pAmmeter 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62076" y="6165304"/>
            <a:ext cx="265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Hans Muller (CERN) et al.,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5862" y="97549"/>
            <a:ext cx="7912440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Towards a Complete SRS-Lab Equipment for MPGDs</a:t>
            </a:r>
          </a:p>
        </p:txBody>
      </p:sp>
      <p:sp>
        <p:nvSpPr>
          <p:cNvPr id="16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18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06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1564394"/>
            <a:ext cx="8820472" cy="5047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Development  and Maintenance of Garfield++: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dirty="0" smtClean="0">
                <a:solidFill>
                  <a:schemeClr val="tx2"/>
                </a:solidFill>
              </a:rPr>
              <a:t>Garfield++ is a collection of classes for the detailed simulation of  small-scale detectors. </a:t>
            </a:r>
          </a:p>
          <a:p>
            <a:endParaRPr lang="en-US" sz="1400" dirty="0" smtClean="0"/>
          </a:p>
          <a:p>
            <a:r>
              <a:rPr lang="en-US" sz="1400" dirty="0" smtClean="0">
                <a:solidFill>
                  <a:srgbClr val="1F497D"/>
                </a:solidFill>
              </a:rPr>
              <a:t>Garfield++ contains:</a:t>
            </a:r>
            <a:br>
              <a:rPr lang="en-US" sz="1400" dirty="0" smtClean="0">
                <a:solidFill>
                  <a:srgbClr val="1F497D"/>
                </a:solidFill>
              </a:rPr>
            </a:br>
            <a:r>
              <a:rPr lang="en-US" sz="1400" dirty="0" smtClean="0">
                <a:solidFill>
                  <a:srgbClr val="1F497D"/>
                </a:solidFill>
              </a:rPr>
              <a:t>- electron and photon transport using cross sections provided by </a:t>
            </a:r>
            <a:r>
              <a:rPr lang="en-US" sz="1400" dirty="0" smtClean="0">
                <a:solidFill>
                  <a:srgbClr val="FF0000"/>
                </a:solidFill>
              </a:rPr>
              <a:t>Magboltz</a:t>
            </a:r>
            <a:r>
              <a:rPr lang="en-US" sz="1400" dirty="0" smtClean="0">
                <a:solidFill>
                  <a:srgbClr val="1F497D"/>
                </a:solidFill>
              </a:rPr>
              <a:t/>
            </a:r>
            <a:br>
              <a:rPr lang="en-US" sz="1400" dirty="0" smtClean="0">
                <a:solidFill>
                  <a:srgbClr val="1F497D"/>
                </a:solidFill>
              </a:rPr>
            </a:br>
            <a:r>
              <a:rPr lang="en-US" sz="1400" dirty="0" smtClean="0">
                <a:solidFill>
                  <a:srgbClr val="1F497D"/>
                </a:solidFill>
              </a:rPr>
              <a:t>- ionization processes in gases, provided by </a:t>
            </a:r>
            <a:r>
              <a:rPr lang="en-US" sz="1400" dirty="0" smtClean="0">
                <a:solidFill>
                  <a:srgbClr val="FF0000"/>
                </a:solidFill>
              </a:rPr>
              <a:t>Heed and MIP</a:t>
            </a:r>
            <a:r>
              <a:rPr lang="en-US" sz="1400" dirty="0" smtClean="0">
                <a:solidFill>
                  <a:srgbClr val="1F497D"/>
                </a:solidFill>
              </a:rPr>
              <a:t/>
            </a:r>
            <a:br>
              <a:rPr lang="en-US" sz="1400" dirty="0" smtClean="0">
                <a:solidFill>
                  <a:srgbClr val="1F497D"/>
                </a:solidFill>
              </a:rPr>
            </a:br>
            <a:r>
              <a:rPr lang="en-US" sz="1400" dirty="0" smtClean="0">
                <a:solidFill>
                  <a:srgbClr val="1F497D"/>
                </a:solidFill>
              </a:rPr>
              <a:t>- ionization and electron transport in semi-conductors</a:t>
            </a:r>
            <a:br>
              <a:rPr lang="en-US" sz="1400" dirty="0" smtClean="0">
                <a:solidFill>
                  <a:srgbClr val="1F497D"/>
                </a:solidFill>
              </a:rPr>
            </a:br>
            <a:r>
              <a:rPr lang="en-US" sz="1400" dirty="0" smtClean="0">
                <a:solidFill>
                  <a:srgbClr val="1F497D"/>
                </a:solidFill>
              </a:rPr>
              <a:t>- field calculations from finite elements, boundary elements, analytic methods</a:t>
            </a:r>
            <a:r>
              <a:rPr lang="en-US" sz="1400" dirty="0">
                <a:solidFill>
                  <a:srgbClr val="1F497D"/>
                </a:solidFill>
              </a:rPr>
              <a:t/>
            </a:r>
            <a:br>
              <a:rPr lang="en-US" sz="1400" dirty="0">
                <a:solidFill>
                  <a:srgbClr val="1F497D"/>
                </a:solidFill>
              </a:rPr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b="1" dirty="0" smtClean="0">
                <a:solidFill>
                  <a:srgbClr val="FF0000"/>
                </a:solidFill>
              </a:rPr>
              <a:t>Simulation Improvements:</a:t>
            </a:r>
          </a:p>
          <a:p>
            <a:r>
              <a:rPr lang="en-US" sz="1400" b="1" dirty="0" smtClean="0">
                <a:solidFill>
                  <a:schemeClr val="tx2"/>
                </a:solidFill>
              </a:rPr>
              <a:t>Transport</a:t>
            </a:r>
            <a:r>
              <a:rPr lang="en-US" sz="1400" b="1" dirty="0">
                <a:solidFill>
                  <a:schemeClr val="tx2"/>
                </a:solidFill>
              </a:rPr>
              <a:t>:</a:t>
            </a:r>
          </a:p>
          <a:p>
            <a:r>
              <a:rPr lang="en-US" sz="1400" dirty="0">
                <a:solidFill>
                  <a:schemeClr val="tx2"/>
                </a:solidFill>
              </a:rPr>
              <a:t>- ion mobility and diffusion, measurement and </a:t>
            </a:r>
            <a:r>
              <a:rPr lang="en-US" sz="1400" dirty="0" err="1">
                <a:solidFill>
                  <a:schemeClr val="tx2"/>
                </a:solidFill>
              </a:rPr>
              <a:t>modelling</a:t>
            </a:r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- ongoing update of electron cross sections</a:t>
            </a:r>
          </a:p>
          <a:p>
            <a:r>
              <a:rPr lang="en-US" sz="1400" dirty="0">
                <a:solidFill>
                  <a:schemeClr val="tx2"/>
                </a:solidFill>
              </a:rPr>
              <a:t>- e-ion recombination process in </a:t>
            </a:r>
            <a:r>
              <a:rPr lang="en-US" sz="1400" dirty="0" err="1">
                <a:solidFill>
                  <a:schemeClr val="tx2"/>
                </a:solidFill>
              </a:rPr>
              <a:t>Xe</a:t>
            </a:r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- thermal </a:t>
            </a:r>
            <a:r>
              <a:rPr lang="en-US" sz="1400" dirty="0" smtClean="0">
                <a:solidFill>
                  <a:schemeClr val="tx2"/>
                </a:solidFill>
              </a:rPr>
              <a:t>motion</a:t>
            </a:r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b="1" dirty="0">
                <a:solidFill>
                  <a:schemeClr val="tx2"/>
                </a:solidFill>
              </a:rPr>
              <a:t>Photons:</a:t>
            </a:r>
          </a:p>
          <a:p>
            <a:r>
              <a:rPr lang="en-US" sz="1400" dirty="0">
                <a:solidFill>
                  <a:schemeClr val="tx2"/>
                </a:solidFill>
              </a:rPr>
              <a:t>- update in UV emission</a:t>
            </a:r>
          </a:p>
          <a:p>
            <a:r>
              <a:rPr lang="en-US" sz="1400" dirty="0">
                <a:solidFill>
                  <a:schemeClr val="tx2"/>
                </a:solidFill>
              </a:rPr>
              <a:t>- inclusion of IR production</a:t>
            </a:r>
          </a:p>
          <a:p>
            <a:r>
              <a:rPr lang="en-US" sz="1400" dirty="0">
                <a:solidFill>
                  <a:schemeClr val="tx2"/>
                </a:solidFill>
              </a:rPr>
              <a:t>- photon trapping and resulting excitation transport</a:t>
            </a:r>
          </a:p>
          <a:p>
            <a:r>
              <a:rPr lang="en-US" sz="1400" dirty="0">
                <a:solidFill>
                  <a:schemeClr val="tx2"/>
                </a:solidFill>
              </a:rPr>
              <a:t>- photon absorption in the gas (gas feedback)</a:t>
            </a:r>
          </a:p>
          <a:p>
            <a:r>
              <a:rPr lang="en-US" sz="1400" dirty="0">
                <a:solidFill>
                  <a:schemeClr val="tx2"/>
                </a:solidFill>
              </a:rPr>
              <a:t>- photon absorption in and electron emission from walls (feedback)</a:t>
            </a:r>
          </a:p>
          <a:p>
            <a:r>
              <a:rPr lang="en-US" sz="1400" dirty="0">
                <a:solidFill>
                  <a:schemeClr val="tx2"/>
                </a:solidFill>
              </a:rPr>
              <a:t>- photo cathodes</a:t>
            </a:r>
          </a:p>
          <a:p>
            <a:pPr marL="285750" indent="-285750">
              <a:buFontTx/>
              <a:buChar char="-"/>
            </a:pPr>
            <a:endParaRPr lang="en-US" sz="1400" dirty="0" smtClean="0">
              <a:solidFill>
                <a:srgbClr val="1F497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702620"/>
            <a:ext cx="89644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Focus </a:t>
            </a:r>
            <a:r>
              <a:rPr lang="en-GB" sz="1600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on providing techniques for calculating </a:t>
            </a:r>
            <a:r>
              <a:rPr lang="en-GB" sz="1600" b="1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electron transport in small-scale structures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The </a:t>
            </a:r>
            <a:r>
              <a:rPr lang="en-GB" sz="1600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main difference with traditional gas-based detectors is that </a:t>
            </a:r>
            <a:r>
              <a:rPr lang="en-GB" sz="1600" b="1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the electrode scale (~ 10 </a:t>
            </a:r>
            <a:r>
              <a:rPr lang="en-GB" sz="1600" b="1" dirty="0">
                <a:solidFill>
                  <a:schemeClr val="tx2"/>
                </a:solidFill>
                <a:latin typeface="Symbol" pitchFamily="18" charset="2"/>
                <a:ea typeface="Verdana" pitchFamily="34" charset="0"/>
                <a:cs typeface="Verdana" pitchFamily="34" charset="0"/>
              </a:rPr>
              <a:t>m</a:t>
            </a:r>
            <a:r>
              <a:rPr lang="en-GB" sz="1600" b="1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m) is comparable to the </a:t>
            </a:r>
            <a:r>
              <a:rPr lang="en-GB" sz="16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mean </a:t>
            </a:r>
            <a:r>
              <a:rPr lang="en-GB" sz="1600" b="1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free </a:t>
            </a:r>
            <a:r>
              <a:rPr lang="en-GB" sz="16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path between collisions</a:t>
            </a:r>
            <a:endParaRPr lang="en-GB" sz="1600" b="1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28" y="188640"/>
            <a:ext cx="8404183" cy="52313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MPGD Simulation Tools</a:t>
            </a:r>
          </a:p>
        </p:txBody>
      </p:sp>
      <p:sp>
        <p:nvSpPr>
          <p:cNvPr id="6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19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056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 txBox="1">
            <a:spLocks noGrp="1"/>
          </p:cNvSpPr>
          <p:nvPr/>
        </p:nvSpPr>
        <p:spPr>
          <a:xfrm>
            <a:off x="8715385" y="6572250"/>
            <a:ext cx="428625" cy="285750"/>
          </a:xfrm>
          <a:prstGeom prst="rect">
            <a:avLst/>
          </a:prstGeom>
          <a:noFill/>
        </p:spPr>
        <p:txBody>
          <a:bodyPr lIns="91330" tIns="45670" rIns="91330" bIns="4567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5" name="図 11" descr="rd51 world ma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383" y="1029467"/>
            <a:ext cx="3755904" cy="213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275520" y="2328280"/>
            <a:ext cx="5040559" cy="111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8000" tIns="64000" rIns="128000" bIns="64000">
            <a:spAutoFit/>
          </a:bodyPr>
          <a:lstStyle/>
          <a:p>
            <a:pPr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~ 80 </a:t>
            </a: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institutes </a:t>
            </a:r>
          </a:p>
          <a:p>
            <a:pPr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 ~ 450 people involved</a:t>
            </a:r>
          </a:p>
          <a:p>
            <a:pPr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 Representation (Europe, North America, 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	Asia</a:t>
            </a: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, South America, Africa)</a:t>
            </a:r>
            <a:endParaRPr lang="fr-FR" sz="1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153825"/>
            <a:ext cx="2657922" cy="46158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RD51 Collaboration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4" y="3554437"/>
            <a:ext cx="4320480" cy="1477317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“RD51 </a:t>
            </a:r>
            <a:r>
              <a:rPr lang="en-GB" b="1" dirty="0">
                <a:solidFill>
                  <a:schemeClr val="tx2"/>
                </a:solidFill>
              </a:rPr>
              <a:t>aims at facilitating the development of advanced gas-avalanche detector technologies and associated electronic-readout systems, for applications in basic and applied </a:t>
            </a:r>
            <a:r>
              <a:rPr lang="en-GB" b="1" dirty="0" smtClean="0">
                <a:solidFill>
                  <a:schemeClr val="tx2"/>
                </a:solidFill>
              </a:rPr>
              <a:t>research”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4" y="506247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654" indent="-342654" algn="ctr">
              <a:defRPr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The main objective of the R&amp;D </a:t>
            </a:r>
            <a:r>
              <a:rPr lang="en-US" sz="14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is to advance technological development of Micropattern Gas Detectors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4883" y="50783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RD51 contributes to the </a:t>
            </a:r>
            <a:r>
              <a:rPr lang="en-GB" b="1" dirty="0" smtClean="0">
                <a:solidFill>
                  <a:srgbClr val="FF0000"/>
                </a:solidFill>
              </a:rPr>
              <a:t>LHC </a:t>
            </a:r>
            <a:r>
              <a:rPr lang="en-GB" b="1" dirty="0">
                <a:solidFill>
                  <a:srgbClr val="FF0000"/>
                </a:solidFill>
              </a:rPr>
              <a:t>upgrades, BUT, the most important is</a:t>
            </a:r>
            <a:r>
              <a:rPr lang="en-GB" b="1" dirty="0" smtClean="0">
                <a:solidFill>
                  <a:srgbClr val="FF0000"/>
                </a:solidFill>
              </a:rPr>
              <a:t>:</a:t>
            </a:r>
            <a:endParaRPr lang="en-GB" b="1" dirty="0">
              <a:solidFill>
                <a:srgbClr val="FF0000"/>
              </a:solidFill>
            </a:endParaRP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 RD51 </a:t>
            </a:r>
            <a:r>
              <a:rPr lang="en-GB" b="1" dirty="0" smtClean="0">
                <a:solidFill>
                  <a:srgbClr val="FF0000"/>
                </a:solidFill>
              </a:rPr>
              <a:t>serves </a:t>
            </a:r>
            <a:r>
              <a:rPr lang="en-GB" b="1" dirty="0">
                <a:solidFill>
                  <a:srgbClr val="FF0000"/>
                </a:solidFill>
              </a:rPr>
              <a:t>as an access point to 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MPGD “know-how” for the world-wide community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092" y="4181073"/>
            <a:ext cx="3505532" cy="20167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15610" y="4293096"/>
            <a:ext cx="3456384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Kobe, Japan, September  2011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 descr="mpgd2013 poster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478" y="982654"/>
            <a:ext cx="1923444" cy="27322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37458" y="3714950"/>
            <a:ext cx="24801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u="sng" dirty="0">
                <a:hlinkClick r:id="rId5"/>
              </a:rPr>
              <a:t>http://gifna.unizar.es/mpgd13/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688359" y="875578"/>
            <a:ext cx="3429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u="sng" dirty="0">
                <a:hlinkClick r:id="rId6"/>
              </a:rPr>
              <a:t>http://rd51-public.web.cern.ch/rd51-public/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2873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9112" y="1126999"/>
            <a:ext cx="80433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Applications: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TPC GEM: ion </a:t>
            </a:r>
            <a:r>
              <a:rPr lang="en-US" dirty="0" smtClean="0">
                <a:solidFill>
                  <a:schemeClr val="tx2"/>
                </a:solidFill>
              </a:rPr>
              <a:t>backflow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</a:rPr>
              <a:t>GEM: </a:t>
            </a:r>
            <a:r>
              <a:rPr lang="en-US" dirty="0">
                <a:solidFill>
                  <a:schemeClr val="tx2"/>
                </a:solidFill>
              </a:rPr>
              <a:t>multiplication process and polyimide </a:t>
            </a:r>
            <a:r>
              <a:rPr lang="en-US" dirty="0" smtClean="0">
                <a:solidFill>
                  <a:schemeClr val="tx2"/>
                </a:solidFill>
              </a:rPr>
              <a:t>properties; charging up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</a:rPr>
              <a:t>MicroMegas</a:t>
            </a:r>
            <a:r>
              <a:rPr lang="en-US" dirty="0">
                <a:solidFill>
                  <a:schemeClr val="tx2"/>
                </a:solidFill>
              </a:rPr>
              <a:t>: timing and effects of resistive layers</a:t>
            </a:r>
          </a:p>
          <a:p>
            <a:endParaRPr lang="en-US" b="1" dirty="0" smtClean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28" y="188640"/>
            <a:ext cx="8404183" cy="52313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MPGD Simulation Tools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807" y="2705565"/>
            <a:ext cx="2743318" cy="24338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112" y="2488878"/>
            <a:ext cx="2210638" cy="28881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3125" y="2705565"/>
            <a:ext cx="3019191" cy="27869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28" y="5708319"/>
            <a:ext cx="89691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ALICE TPC end-cap upgrade studies of rate dependence of the Ion Back Flow in GEM. Left</a:t>
            </a:r>
            <a:r>
              <a:rPr lang="en-US" sz="1200" dirty="0"/>
              <a:t>:</a:t>
            </a:r>
            <a:r>
              <a:rPr lang="en-US" sz="1200" dirty="0" smtClean="0"/>
              <a:t> measurement; Right: Garfield++ simulation results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21527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23239" y="480247"/>
            <a:ext cx="5731510" cy="1820545"/>
          </a:xfrm>
          <a:prstGeom prst="rect">
            <a:avLst/>
          </a:prstGeom>
        </p:spPr>
      </p:pic>
      <p:pic>
        <p:nvPicPr>
          <p:cNvPr id="3" name="Picture 2" descr="untitled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23239" y="2290060"/>
            <a:ext cx="5731510" cy="1537335"/>
          </a:xfrm>
          <a:prstGeom prst="rect">
            <a:avLst/>
          </a:prstGeom>
        </p:spPr>
      </p:pic>
      <p:pic>
        <p:nvPicPr>
          <p:cNvPr id="4" name="Picture 3" descr="untitled.bmp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23239" y="3791051"/>
            <a:ext cx="5731510" cy="1529080"/>
          </a:xfrm>
          <a:prstGeom prst="rect">
            <a:avLst/>
          </a:prstGeom>
        </p:spPr>
      </p:pic>
      <p:pic>
        <p:nvPicPr>
          <p:cNvPr id="5" name="Picture 4" descr="untitled.bmp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23239" y="5313774"/>
            <a:ext cx="5731510" cy="152273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455768" y="75089"/>
            <a:ext cx="7982791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Demand for the Micro-Pattern </a:t>
            </a:r>
            <a:r>
              <a:rPr lang="en-US" sz="2400" b="1" dirty="0">
                <a:solidFill>
                  <a:schemeClr val="tx2"/>
                </a:solidFill>
              </a:rPr>
              <a:t>Gas </a:t>
            </a:r>
            <a:r>
              <a:rPr lang="en-US" sz="2400" b="1" dirty="0" smtClean="0">
                <a:solidFill>
                  <a:schemeClr val="tx2"/>
                </a:solidFill>
              </a:rPr>
              <a:t>Detectors – LHC Upgrades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22517" y="829656"/>
            <a:ext cx="1961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</a:rPr>
              <a:t>Atlas MM 1200 m</a:t>
            </a:r>
            <a:r>
              <a:rPr lang="en-US" b="1" baseline="30000" dirty="0" smtClean="0">
                <a:solidFill>
                  <a:srgbClr val="1F497D"/>
                </a:solidFill>
              </a:rPr>
              <a:t>2</a:t>
            </a:r>
            <a:endParaRPr lang="en-US" b="1" dirty="0">
              <a:solidFill>
                <a:srgbClr val="1F497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2517" y="2727009"/>
            <a:ext cx="1969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</a:rPr>
              <a:t>CMS GEM 1000 m</a:t>
            </a:r>
            <a:r>
              <a:rPr lang="en-US" b="1" baseline="30000" dirty="0" smtClean="0">
                <a:solidFill>
                  <a:srgbClr val="1F497D"/>
                </a:solidFill>
              </a:rPr>
              <a:t>2</a:t>
            </a:r>
            <a:endParaRPr lang="en-US" b="1" dirty="0">
              <a:solidFill>
                <a:srgbClr val="1F497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1703" y="4188947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F497D"/>
                </a:solidFill>
              </a:rPr>
              <a:t>Alice GEM 130 m</a:t>
            </a:r>
            <a:r>
              <a:rPr lang="en-US" b="1" baseline="30000" dirty="0" smtClean="0">
                <a:solidFill>
                  <a:srgbClr val="1F497D"/>
                </a:solidFill>
              </a:rPr>
              <a:t>2</a:t>
            </a:r>
            <a:endParaRPr lang="en-US" b="1" dirty="0">
              <a:solidFill>
                <a:srgbClr val="1F497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0340" y="6001095"/>
            <a:ext cx="179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1F497D"/>
                </a:solidFill>
              </a:rPr>
              <a:t>LHCb</a:t>
            </a:r>
            <a:r>
              <a:rPr lang="en-US" b="1" dirty="0" smtClean="0">
                <a:solidFill>
                  <a:srgbClr val="1F497D"/>
                </a:solidFill>
              </a:rPr>
              <a:t> GEM 57 m</a:t>
            </a:r>
            <a:r>
              <a:rPr lang="en-US" b="1" baseline="30000" dirty="0" smtClean="0">
                <a:solidFill>
                  <a:srgbClr val="1F497D"/>
                </a:solidFill>
              </a:rPr>
              <a:t>2</a:t>
            </a:r>
            <a:endParaRPr lang="en-US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33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5009424"/>
              </p:ext>
            </p:extLst>
          </p:nvPr>
        </p:nvGraphicFramePr>
        <p:xfrm>
          <a:off x="94552" y="2592722"/>
          <a:ext cx="4554620" cy="2252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1" name="Document" r:id="rId4" imgW="5854700" imgH="2895600" progId="Word.Document.12">
                  <p:embed/>
                </p:oleObj>
              </mc:Choice>
              <mc:Fallback>
                <p:oleObj name="Document" r:id="rId4" imgW="5854700" imgH="2895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552" y="2592722"/>
                        <a:ext cx="4554620" cy="2252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30990" y="696662"/>
            <a:ext cx="8497888" cy="5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5" tIns="45695" rIns="91385" bIns="45695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Currently </a:t>
            </a:r>
            <a:r>
              <a:rPr lang="en-US" sz="1600" b="1" dirty="0">
                <a:solidFill>
                  <a:schemeClr val="tx2"/>
                </a:solidFill>
              </a:rPr>
              <a:t>CERN-MPGD workshop is the UNIQUE MPGD production facility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</a:rPr>
              <a:t>(generic R&amp;D, detector components production, quality control) 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12359" name="Text Box 71"/>
          <p:cNvSpPr txBox="1">
            <a:spLocks noChangeArrowheads="1"/>
          </p:cNvSpPr>
          <p:nvPr/>
        </p:nvSpPr>
        <p:spPr bwMode="auto">
          <a:xfrm>
            <a:off x="134902" y="2074500"/>
            <a:ext cx="3578792" cy="36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385" tIns="45695" rIns="91385" bIns="45695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2008 RD51 Collaboration Survey</a:t>
            </a:r>
            <a:r>
              <a:rPr lang="en-US" b="1" dirty="0">
                <a:solidFill>
                  <a:schemeClr val="tx2"/>
                </a:solidFill>
              </a:rPr>
              <a:t>: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1"/>
          <p:cNvSpPr txBox="1">
            <a:spLocks noGrp="1"/>
          </p:cNvSpPr>
          <p:nvPr/>
        </p:nvSpPr>
        <p:spPr>
          <a:xfrm>
            <a:off x="8715380" y="6572250"/>
            <a:ext cx="428625" cy="285750"/>
          </a:xfrm>
          <a:prstGeom prst="rect">
            <a:avLst/>
          </a:prstGeom>
          <a:noFill/>
        </p:spPr>
        <p:txBody>
          <a:bodyPr lIns="91385" tIns="45695" rIns="91385" bIns="45695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22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643176" y="235058"/>
            <a:ext cx="3381946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02060"/>
                </a:solidFill>
                <a:cs typeface="Arial" pitchFamily="34" charset="0"/>
              </a:rPr>
              <a:t>RD51– MPGD Production</a:t>
            </a:r>
            <a:endParaRPr lang="en-US" sz="2400" b="1" dirty="0">
              <a:solidFill>
                <a:srgbClr val="002060"/>
              </a:solidFill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62185" y="1671525"/>
            <a:ext cx="2607406" cy="20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752984" y="3675781"/>
            <a:ext cx="231660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Construction of the new workshop’s building</a:t>
            </a:r>
          </a:p>
          <a:p>
            <a:endParaRPr lang="en-GB" sz="1400" dirty="0" smtClean="0">
              <a:solidFill>
                <a:schemeClr val="tx2"/>
              </a:solidFill>
            </a:endParaRPr>
          </a:p>
          <a:p>
            <a:r>
              <a:rPr lang="en-GB" sz="1400" dirty="0" smtClean="0">
                <a:solidFill>
                  <a:schemeClr val="tx2"/>
                </a:solidFill>
              </a:rPr>
              <a:t>Start : beginning 2012</a:t>
            </a:r>
            <a:endParaRPr lang="en-GB" sz="1400" dirty="0">
              <a:solidFill>
                <a:schemeClr val="tx2"/>
              </a:solidFill>
            </a:endParaRPr>
          </a:p>
          <a:p>
            <a:r>
              <a:rPr lang="en-GB" sz="1400" dirty="0" smtClean="0">
                <a:solidFill>
                  <a:schemeClr val="tx2"/>
                </a:solidFill>
              </a:rPr>
              <a:t>Completion: October 2013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078" y="5206765"/>
            <a:ext cx="86185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79525"/>
            <a:r>
              <a:rPr lang="en-US" b="1" u="sng" dirty="0" smtClean="0">
                <a:solidFill>
                  <a:srgbClr val="1F497D"/>
                </a:solidFill>
                <a:latin typeface="Calibri" pitchFamily="34" charset="0"/>
              </a:rPr>
              <a:t>Upgrade </a:t>
            </a:r>
            <a:r>
              <a:rPr lang="en-US" b="1" u="sng" dirty="0">
                <a:solidFill>
                  <a:srgbClr val="1F497D"/>
                </a:solidFill>
                <a:latin typeface="Calibri" pitchFamily="34" charset="0"/>
              </a:rPr>
              <a:t>of the workshop approved by CERN management (Nov. 2009):</a:t>
            </a:r>
            <a:r>
              <a:rPr lang="en-US" b="1" dirty="0">
                <a:solidFill>
                  <a:srgbClr val="1F497D"/>
                </a:solidFill>
                <a:latin typeface="Calibri" pitchFamily="34" charset="0"/>
              </a:rPr>
              <a:t> </a:t>
            </a:r>
          </a:p>
          <a:p>
            <a:pPr algn="ctr" defTabSz="1279525"/>
            <a:r>
              <a:rPr lang="en-US" b="1" dirty="0">
                <a:solidFill>
                  <a:srgbClr val="1F497D"/>
                </a:solidFill>
                <a:latin typeface="Calibri" pitchFamily="34" charset="0"/>
              </a:rPr>
              <a:t>Installation of </a:t>
            </a:r>
            <a:r>
              <a:rPr lang="en-US" b="1" dirty="0" smtClean="0">
                <a:solidFill>
                  <a:srgbClr val="1F497D"/>
                </a:solidFill>
                <a:latin typeface="Calibri" pitchFamily="34" charset="0"/>
              </a:rPr>
              <a:t>the new </a:t>
            </a:r>
            <a:r>
              <a:rPr lang="en-US" b="1" dirty="0">
                <a:solidFill>
                  <a:srgbClr val="1F497D"/>
                </a:solidFill>
                <a:latin typeface="Calibri" pitchFamily="34" charset="0"/>
              </a:rPr>
              <a:t>infrastructure to fabricate </a:t>
            </a:r>
            <a:r>
              <a:rPr lang="fr-FR" b="1" dirty="0" smtClean="0">
                <a:solidFill>
                  <a:srgbClr val="1F497D"/>
                </a:solidFill>
                <a:latin typeface="Calibri" pitchFamily="34" charset="0"/>
              </a:rPr>
              <a:t>2x1m</a:t>
            </a:r>
            <a:r>
              <a:rPr lang="fr-FR" b="1" baseline="30000" dirty="0" smtClean="0">
                <a:solidFill>
                  <a:srgbClr val="1F497D"/>
                </a:solidFill>
                <a:latin typeface="Calibri" pitchFamily="34" charset="0"/>
              </a:rPr>
              <a:t>2</a:t>
            </a:r>
            <a:r>
              <a:rPr lang="fr-FR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fr-FR" b="1" dirty="0">
                <a:solidFill>
                  <a:srgbClr val="1F497D"/>
                </a:solidFill>
                <a:latin typeface="Calibri" pitchFamily="34" charset="0"/>
              </a:rPr>
              <a:t>Bulk MM  and </a:t>
            </a:r>
            <a:r>
              <a:rPr lang="fr-FR" b="1" dirty="0" smtClean="0">
                <a:solidFill>
                  <a:srgbClr val="1F497D"/>
                </a:solidFill>
                <a:latin typeface="Calibri" pitchFamily="34" charset="0"/>
              </a:rPr>
              <a:t>2x0.5m</a:t>
            </a:r>
            <a:r>
              <a:rPr lang="fr-FR" b="1" baseline="30000" dirty="0" smtClean="0">
                <a:solidFill>
                  <a:srgbClr val="1F497D"/>
                </a:solidFill>
                <a:latin typeface="Calibri" pitchFamily="34" charset="0"/>
              </a:rPr>
              <a:t>2</a:t>
            </a:r>
            <a:r>
              <a:rPr lang="fr-FR" b="1" dirty="0" smtClean="0">
                <a:solidFill>
                  <a:srgbClr val="1F497D"/>
                </a:solidFill>
                <a:latin typeface="Calibri" pitchFamily="34" charset="0"/>
              </a:rPr>
              <a:t> GEM</a:t>
            </a:r>
            <a:r>
              <a:rPr lang="en-US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COMPLETED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92028" y="1938049"/>
            <a:ext cx="2274982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b="1" dirty="0" smtClean="0">
              <a:solidFill>
                <a:schemeClr val="tx2"/>
              </a:solidFill>
            </a:endParaRPr>
          </a:p>
          <a:p>
            <a:r>
              <a:rPr lang="en-US" sz="1200" b="1" dirty="0" smtClean="0">
                <a:solidFill>
                  <a:schemeClr val="tx2"/>
                </a:solidFill>
              </a:rPr>
              <a:t>GEM: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Continuous polyimide etcher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Cu electroetch line</a:t>
            </a:r>
          </a:p>
          <a:p>
            <a:pPr marL="285750" indent="-285750">
              <a:buFont typeface="Arial"/>
              <a:buChar char="•"/>
            </a:pPr>
            <a:endParaRPr lang="en-US" sz="1200" dirty="0">
              <a:solidFill>
                <a:schemeClr val="tx2"/>
              </a:solidFill>
            </a:endParaRPr>
          </a:p>
          <a:p>
            <a:r>
              <a:rPr lang="en-US" sz="1200" b="1" dirty="0" smtClean="0">
                <a:solidFill>
                  <a:schemeClr val="tx2"/>
                </a:solidFill>
              </a:rPr>
              <a:t>MicroMegas: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Large laminator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Large Cu etcher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Large UV exposure unit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Large resist developer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Large resist stripper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Large oven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Large dryer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71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1282" y="2482955"/>
            <a:ext cx="2317931" cy="103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611196" y="115889"/>
            <a:ext cx="7921625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52" tIns="45680" rIns="91352" bIns="45680" anchor="ctr"/>
          <a:lstStyle/>
          <a:p>
            <a:endParaRPr lang="en-GB"/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323528" y="2078765"/>
            <a:ext cx="2723645" cy="16003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352" tIns="45680" rIns="91352" bIns="45680">
            <a:spAutoFit/>
          </a:bodyPr>
          <a:lstStyle/>
          <a:p>
            <a:r>
              <a:rPr 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GEM </a:t>
            </a:r>
            <a:r>
              <a:rPr lang="en-US" sz="1600" dirty="0" smtClean="0">
                <a:solidFill>
                  <a:srgbClr val="FF0000"/>
                </a:solidFill>
              </a:rPr>
              <a:t>Technology</a:t>
            </a:r>
            <a:endParaRPr lang="en-US" sz="1600" dirty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Mecharonix</a:t>
            </a:r>
            <a:r>
              <a:rPr lang="en-US" sz="1600" dirty="0" smtClean="0">
                <a:solidFill>
                  <a:schemeClr val="tx2"/>
                </a:solidFill>
              </a:rPr>
              <a:t> (Korea, Seoul) </a:t>
            </a:r>
          </a:p>
          <a:p>
            <a:pPr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 New </a:t>
            </a:r>
            <a:r>
              <a:rPr lang="en-US" sz="1600" dirty="0">
                <a:solidFill>
                  <a:schemeClr val="tx2"/>
                </a:solidFill>
              </a:rPr>
              <a:t>Flex (Korea, Seoul)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Tech-ETCH (USA, Boston)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Scienergy</a:t>
            </a:r>
            <a:r>
              <a:rPr lang="en-US" sz="1600" dirty="0">
                <a:solidFill>
                  <a:schemeClr val="tx2"/>
                </a:solidFill>
              </a:rPr>
              <a:t> (Japan, Tokyo)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GB" sz="1600" dirty="0" smtClean="0">
                <a:solidFill>
                  <a:schemeClr val="tx2"/>
                </a:solidFill>
              </a:rPr>
              <a:t>TECHTRA (Poland, Wroclaw) 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5174165" y="2267698"/>
            <a:ext cx="2916005" cy="13233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352" tIns="45680" rIns="91352" bIns="4568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MicroMegas Technology</a:t>
            </a:r>
            <a:endParaRPr lang="en-US" sz="1600" dirty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ELTOS </a:t>
            </a:r>
            <a:r>
              <a:rPr lang="en-US" sz="1600" dirty="0" err="1" smtClean="0">
                <a:solidFill>
                  <a:schemeClr val="tx2"/>
                </a:solidFill>
              </a:rPr>
              <a:t>S.p.A</a:t>
            </a:r>
            <a:r>
              <a:rPr lang="en-US" sz="1600" dirty="0" smtClean="0">
                <a:solidFill>
                  <a:schemeClr val="tx2"/>
                </a:solidFill>
              </a:rPr>
              <a:t>. (Italy) </a:t>
            </a:r>
          </a:p>
          <a:p>
            <a:pPr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 TRIANGLE </a:t>
            </a:r>
            <a:r>
              <a:rPr lang="en-US" sz="1600" dirty="0">
                <a:solidFill>
                  <a:schemeClr val="tx2"/>
                </a:solidFill>
              </a:rPr>
              <a:t>LABS (USA, Nevada)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SOMACIS </a:t>
            </a:r>
            <a:r>
              <a:rPr lang="en-US" sz="1600" dirty="0">
                <a:solidFill>
                  <a:schemeClr val="tx2"/>
                </a:solidFill>
              </a:rPr>
              <a:t>(Italy, </a:t>
            </a:r>
            <a:r>
              <a:rPr lang="en-US" sz="1600" dirty="0" err="1">
                <a:solidFill>
                  <a:schemeClr val="tx2"/>
                </a:solidFill>
              </a:rPr>
              <a:t>Castelfidarco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ELVIA </a:t>
            </a:r>
            <a:r>
              <a:rPr lang="en-US" sz="1600" dirty="0">
                <a:solidFill>
                  <a:schemeClr val="tx2"/>
                </a:solidFill>
              </a:rPr>
              <a:t>(France, CHOLET)</a:t>
            </a:r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1420582" y="1740292"/>
            <a:ext cx="5467986" cy="3384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352" tIns="45680" rIns="91352" bIns="4568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THGEM Technology </a:t>
            </a:r>
            <a:r>
              <a:rPr lang="en-US" sz="1600" dirty="0">
                <a:solidFill>
                  <a:schemeClr val="tx2"/>
                </a:solidFill>
              </a:rPr>
              <a:t>– ELTOS S.p.A. (Italy</a:t>
            </a:r>
            <a:r>
              <a:rPr lang="en-US" sz="1600" dirty="0" smtClean="0">
                <a:solidFill>
                  <a:schemeClr val="tx2"/>
                </a:solidFill>
              </a:rPr>
              <a:t>), PRINT ELECTRONICS</a:t>
            </a:r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8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7876" y="188641"/>
            <a:ext cx="5442588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MPGD Technology Industrialization</a:t>
            </a:r>
          </a:p>
        </p:txBody>
      </p:sp>
      <p:pic>
        <p:nvPicPr>
          <p:cNvPr id="14" name="Immagine 4" descr="_DSC925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646" y="3811198"/>
            <a:ext cx="2271207" cy="168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128" y="3789101"/>
            <a:ext cx="2381211" cy="17833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6816" y="4463484"/>
            <a:ext cx="1787803" cy="13420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04301" y="3776496"/>
            <a:ext cx="256491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1F497D"/>
                </a:solidFill>
              </a:rPr>
              <a:t>GEM Licenses signed by:</a:t>
            </a:r>
            <a:endParaRPr lang="en-US" sz="1600" b="1" dirty="0">
              <a:solidFill>
                <a:srgbClr val="1F497D"/>
              </a:solidFill>
            </a:endParaRPr>
          </a:p>
          <a:p>
            <a:r>
              <a:rPr lang="en-GB" dirty="0" smtClean="0">
                <a:solidFill>
                  <a:srgbClr val="1F497D"/>
                </a:solidFill>
              </a:rPr>
              <a:t>-</a:t>
            </a:r>
            <a:r>
              <a:rPr lang="en-US" sz="1200" dirty="0" err="1" smtClean="0">
                <a:solidFill>
                  <a:schemeClr val="tx2"/>
                </a:solidFill>
              </a:rPr>
              <a:t>Mecharonics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smtClean="0">
                <a:solidFill>
                  <a:schemeClr val="tx2"/>
                </a:solidFill>
              </a:rPr>
              <a:t>21/05/2013</a:t>
            </a:r>
            <a:endParaRPr lang="en-GB" sz="1200" dirty="0" smtClean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rgbClr val="1F497D"/>
                </a:solidFill>
              </a:rPr>
              <a:t>-</a:t>
            </a:r>
            <a:r>
              <a:rPr lang="en-GB" sz="1200" dirty="0" smtClean="0">
                <a:solidFill>
                  <a:srgbClr val="1F497D"/>
                </a:solidFill>
              </a:rPr>
              <a:t>TECH</a:t>
            </a:r>
            <a:r>
              <a:rPr lang="en-GB" sz="1200" dirty="0">
                <a:solidFill>
                  <a:srgbClr val="1F497D"/>
                </a:solidFill>
              </a:rPr>
              <a:t>-Etch, </a:t>
            </a:r>
            <a:r>
              <a:rPr lang="en-GB" sz="1200" dirty="0" smtClean="0">
                <a:solidFill>
                  <a:srgbClr val="1F497D"/>
                </a:solidFill>
              </a:rPr>
              <a:t>06</a:t>
            </a:r>
            <a:r>
              <a:rPr lang="en-GB" sz="1200" dirty="0">
                <a:solidFill>
                  <a:srgbClr val="1F497D"/>
                </a:solidFill>
              </a:rPr>
              <a:t>/03/2013</a:t>
            </a:r>
            <a:endParaRPr lang="en-US" sz="1200" dirty="0">
              <a:solidFill>
                <a:srgbClr val="1F497D"/>
              </a:solidFill>
            </a:endParaRPr>
          </a:p>
          <a:p>
            <a:r>
              <a:rPr lang="en-GB" sz="1200" dirty="0" smtClean="0">
                <a:solidFill>
                  <a:srgbClr val="1F497D"/>
                </a:solidFill>
              </a:rPr>
              <a:t>-China IAE, 10</a:t>
            </a:r>
            <a:r>
              <a:rPr lang="en-GB" sz="1200" dirty="0">
                <a:solidFill>
                  <a:srgbClr val="1F497D"/>
                </a:solidFill>
              </a:rPr>
              <a:t>/01/2012</a:t>
            </a:r>
            <a:endParaRPr lang="en-US" sz="1200" dirty="0">
              <a:solidFill>
                <a:srgbClr val="1F497D"/>
              </a:solidFill>
            </a:endParaRPr>
          </a:p>
          <a:p>
            <a:r>
              <a:rPr lang="en-GB" sz="1200" dirty="0" smtClean="0">
                <a:solidFill>
                  <a:srgbClr val="1F497D"/>
                </a:solidFill>
              </a:rPr>
              <a:t>- </a:t>
            </a:r>
            <a:r>
              <a:rPr lang="en-GB" sz="1200" dirty="0" err="1" smtClean="0">
                <a:solidFill>
                  <a:srgbClr val="1F497D"/>
                </a:solidFill>
              </a:rPr>
              <a:t>SciEnergy</a:t>
            </a:r>
            <a:r>
              <a:rPr lang="en-GB" sz="1200" dirty="0">
                <a:solidFill>
                  <a:srgbClr val="1F497D"/>
                </a:solidFill>
              </a:rPr>
              <a:t>, </a:t>
            </a:r>
            <a:r>
              <a:rPr lang="en-GB" sz="1200" dirty="0" smtClean="0">
                <a:solidFill>
                  <a:srgbClr val="1F497D"/>
                </a:solidFill>
              </a:rPr>
              <a:t>06</a:t>
            </a:r>
            <a:r>
              <a:rPr lang="en-GB" sz="1200" dirty="0">
                <a:solidFill>
                  <a:srgbClr val="1F497D"/>
                </a:solidFill>
              </a:rPr>
              <a:t>/04/2009</a:t>
            </a:r>
            <a:endParaRPr lang="en-US" sz="1200" dirty="0">
              <a:solidFill>
                <a:srgbClr val="1F497D"/>
              </a:solidFill>
            </a:endParaRPr>
          </a:p>
          <a:p>
            <a:r>
              <a:rPr lang="en-GB" sz="1200" dirty="0" smtClean="0">
                <a:solidFill>
                  <a:srgbClr val="1F497D"/>
                </a:solidFill>
              </a:rPr>
              <a:t>- </a:t>
            </a:r>
            <a:r>
              <a:rPr lang="en-GB" sz="1200" dirty="0" err="1" smtClean="0">
                <a:solidFill>
                  <a:srgbClr val="1F497D"/>
                </a:solidFill>
              </a:rPr>
              <a:t>Techtra</a:t>
            </a:r>
            <a:r>
              <a:rPr lang="en-GB" sz="1200" dirty="0">
                <a:solidFill>
                  <a:srgbClr val="1F497D"/>
                </a:solidFill>
              </a:rPr>
              <a:t>, </a:t>
            </a:r>
            <a:r>
              <a:rPr lang="en-GB" sz="1200" dirty="0" smtClean="0">
                <a:solidFill>
                  <a:srgbClr val="1F497D"/>
                </a:solidFill>
              </a:rPr>
              <a:t>09</a:t>
            </a:r>
            <a:r>
              <a:rPr lang="en-GB" sz="1200" dirty="0">
                <a:solidFill>
                  <a:srgbClr val="1F497D"/>
                </a:solidFill>
              </a:rPr>
              <a:t>/02/2009</a:t>
            </a:r>
            <a:endParaRPr lang="en-US" sz="1200" dirty="0">
              <a:solidFill>
                <a:srgbClr val="1F497D"/>
              </a:solidFill>
            </a:endParaRPr>
          </a:p>
          <a:p>
            <a:r>
              <a:rPr lang="en-GB" sz="1200" dirty="0" smtClean="0">
                <a:solidFill>
                  <a:srgbClr val="1F497D"/>
                </a:solidFill>
              </a:rPr>
              <a:t>- CDT</a:t>
            </a:r>
            <a:r>
              <a:rPr lang="en-GB" sz="1200" dirty="0">
                <a:solidFill>
                  <a:srgbClr val="1F497D"/>
                </a:solidFill>
              </a:rPr>
              <a:t>, </a:t>
            </a:r>
            <a:r>
              <a:rPr lang="en-GB" sz="1200" dirty="0" smtClean="0">
                <a:solidFill>
                  <a:srgbClr val="1F497D"/>
                </a:solidFill>
              </a:rPr>
              <a:t>25</a:t>
            </a:r>
            <a:r>
              <a:rPr lang="en-GB" sz="1200" dirty="0">
                <a:solidFill>
                  <a:srgbClr val="1F497D"/>
                </a:solidFill>
              </a:rPr>
              <a:t>/08/2008</a:t>
            </a:r>
            <a:endParaRPr lang="en-US" sz="1200" dirty="0">
              <a:solidFill>
                <a:srgbClr val="1F497D"/>
              </a:solidFill>
            </a:endParaRPr>
          </a:p>
          <a:p>
            <a:r>
              <a:rPr lang="de-AT" sz="1200" dirty="0" smtClean="0">
                <a:solidFill>
                  <a:srgbClr val="1F497D"/>
                </a:solidFill>
              </a:rPr>
              <a:t>- PGE</a:t>
            </a:r>
            <a:r>
              <a:rPr lang="de-AT" sz="1200" dirty="0">
                <a:solidFill>
                  <a:srgbClr val="1F497D"/>
                </a:solidFill>
              </a:rPr>
              <a:t>, </a:t>
            </a:r>
            <a:r>
              <a:rPr lang="en-GB" sz="1200" dirty="0" smtClean="0">
                <a:solidFill>
                  <a:srgbClr val="1F497D"/>
                </a:solidFill>
              </a:rPr>
              <a:t>09</a:t>
            </a:r>
            <a:r>
              <a:rPr lang="en-GB" sz="1200" dirty="0">
                <a:solidFill>
                  <a:srgbClr val="1F497D"/>
                </a:solidFill>
              </a:rPr>
              <a:t>/07/2007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7" y="5805509"/>
            <a:ext cx="91440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2012-2013:  </a:t>
            </a:r>
            <a:r>
              <a:rPr lang="en-US" sz="1600" dirty="0">
                <a:solidFill>
                  <a:schemeClr val="tx2"/>
                </a:solidFill>
              </a:rPr>
              <a:t>Industrial test runs for GEM and MM in companies (</a:t>
            </a:r>
            <a:r>
              <a:rPr lang="en-US" sz="1600" dirty="0" err="1">
                <a:solidFill>
                  <a:schemeClr val="tx2"/>
                </a:solidFill>
              </a:rPr>
              <a:t>Techtra</a:t>
            </a:r>
            <a:r>
              <a:rPr lang="en-US" sz="1600" dirty="0">
                <a:solidFill>
                  <a:schemeClr val="tx2"/>
                </a:solidFill>
              </a:rPr>
              <a:t>, ELTOS, ELVIA)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2013</a:t>
            </a:r>
            <a:r>
              <a:rPr lang="en-US" sz="1600" dirty="0">
                <a:solidFill>
                  <a:srgbClr val="FF0000"/>
                </a:solidFill>
              </a:rPr>
              <a:t>: Two large area MMs (1*0.5 m</a:t>
            </a:r>
            <a:r>
              <a:rPr lang="en-US" sz="1600" baseline="30000" dirty="0">
                <a:solidFill>
                  <a:srgbClr val="FF0000"/>
                </a:solidFill>
              </a:rPr>
              <a:t>2</a:t>
            </a:r>
            <a:r>
              <a:rPr lang="en-US" sz="1600" dirty="0">
                <a:solidFill>
                  <a:srgbClr val="FF0000"/>
                </a:solidFill>
              </a:rPr>
              <a:t>) are ordered in ELVIA </a:t>
            </a:r>
            <a:r>
              <a:rPr lang="en-US" sz="1600" dirty="0">
                <a:solidFill>
                  <a:schemeClr val="tx2"/>
                </a:solidFill>
              </a:rPr>
              <a:t>for </a:t>
            </a:r>
            <a:r>
              <a:rPr lang="en-US" sz="1600" dirty="0" smtClean="0">
                <a:solidFill>
                  <a:schemeClr val="tx2"/>
                </a:solidFill>
              </a:rPr>
              <a:t>GEOAZUR Project </a:t>
            </a:r>
            <a:r>
              <a:rPr lang="en-US" sz="1600" dirty="0">
                <a:solidFill>
                  <a:schemeClr val="tx2"/>
                </a:solidFill>
              </a:rPr>
              <a:t>(</a:t>
            </a:r>
            <a:r>
              <a:rPr lang="fr-FR" sz="1600" dirty="0" err="1">
                <a:ln w="11430"/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Tomography</a:t>
            </a:r>
            <a:r>
              <a:rPr lang="fr-FR" sz="1600" dirty="0">
                <a:ln w="11430"/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fr-FR" sz="1600" dirty="0" err="1">
                <a:ln w="11430"/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Densitometric</a:t>
            </a:r>
            <a:r>
              <a:rPr lang="fr-FR" sz="1600" dirty="0">
                <a:ln w="11430"/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fr-FR" sz="1600" dirty="0" err="1">
                <a:ln w="11430"/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Meas</a:t>
            </a:r>
            <a:r>
              <a:rPr lang="fr-FR" sz="1600" dirty="0">
                <a:ln w="11430"/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.</a:t>
            </a:r>
            <a:r>
              <a:rPr lang="en-US" sz="1600" dirty="0">
                <a:solidFill>
                  <a:schemeClr val="tx2"/>
                </a:solidFill>
              </a:rPr>
              <a:t>); 4 more det. to be produced at CERN</a:t>
            </a:r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823" y="730400"/>
            <a:ext cx="77058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Technology Industrialization </a:t>
            </a:r>
            <a:r>
              <a:rPr lang="en-US" b="1" dirty="0">
                <a:solidFill>
                  <a:schemeClr val="tx2"/>
                </a:solidFill>
                <a:sym typeface="Wingdings" pitchFamily="2" charset="2"/>
              </a:rPr>
              <a:t> transfer “know-how” from CERN workshop to </a:t>
            </a:r>
          </a:p>
          <a:p>
            <a:pPr algn="ctr"/>
            <a:r>
              <a:rPr lang="en-US" b="1" dirty="0">
                <a:solidFill>
                  <a:schemeClr val="tx2"/>
                </a:solidFill>
                <a:sym typeface="Wingdings" pitchFamily="2" charset="2"/>
              </a:rPr>
              <a:t>Industrial partners for MASS PRODUCTION</a:t>
            </a:r>
            <a:endParaRPr lang="fr-FR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14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2657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9" y="579710"/>
            <a:ext cx="2876087" cy="2157065"/>
          </a:xfrm>
          <a:prstGeom prst="rect">
            <a:avLst/>
          </a:prstGeom>
        </p:spPr>
      </p:pic>
      <p:pic>
        <p:nvPicPr>
          <p:cNvPr id="3" name="Picture 2" descr="IMG_2654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878" y="4815491"/>
            <a:ext cx="2530242" cy="1897682"/>
          </a:xfrm>
          <a:prstGeom prst="rect">
            <a:avLst/>
          </a:prstGeom>
        </p:spPr>
      </p:pic>
      <p:pic>
        <p:nvPicPr>
          <p:cNvPr id="4" name="Picture 3" descr="IMG_2653-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728" y="4815491"/>
            <a:ext cx="2683635" cy="2012726"/>
          </a:xfrm>
          <a:prstGeom prst="rect">
            <a:avLst/>
          </a:prstGeom>
        </p:spPr>
      </p:pic>
      <p:pic>
        <p:nvPicPr>
          <p:cNvPr id="5" name="Content Placeholder 85" descr="IMG_2650-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6321363" y="701112"/>
            <a:ext cx="2551559" cy="1937998"/>
          </a:xfrm>
          <a:prstGeom prst="rect">
            <a:avLst/>
          </a:prstGeom>
        </p:spPr>
      </p:pic>
      <p:pic>
        <p:nvPicPr>
          <p:cNvPr id="6" name="Picture 5" descr="IMG_2612-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260" y="807537"/>
            <a:ext cx="2533318" cy="1818580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685023"/>
            <a:ext cx="9144000" cy="189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5926518" y="3128742"/>
            <a:ext cx="395715" cy="432508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741510" y="3143112"/>
            <a:ext cx="749461" cy="432508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256790" y="3128742"/>
            <a:ext cx="395715" cy="432508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677022" y="3128742"/>
            <a:ext cx="395715" cy="432508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2613557" y="3143112"/>
            <a:ext cx="736214" cy="432508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80239" y="2736775"/>
            <a:ext cx="2533318" cy="39196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956326" y="2736775"/>
            <a:ext cx="393445" cy="40633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3207260" y="2561992"/>
            <a:ext cx="1049530" cy="56675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5926518" y="3575622"/>
            <a:ext cx="157650" cy="122153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6347258" y="3561251"/>
            <a:ext cx="2154014" cy="125423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131840" y="3575623"/>
            <a:ext cx="545182" cy="122152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4072738" y="3575622"/>
            <a:ext cx="1507374" cy="122153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7490971" y="2543588"/>
            <a:ext cx="1389604" cy="64926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6322233" y="2543588"/>
            <a:ext cx="419277" cy="59952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652505" y="2561992"/>
            <a:ext cx="1088074" cy="56675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7504" y="4581128"/>
            <a:ext cx="2936625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1F497D"/>
                </a:solidFill>
              </a:rPr>
              <a:t>2008-2013: &gt; 20 RD51 groups participated;</a:t>
            </a:r>
          </a:p>
          <a:p>
            <a:pPr algn="ctr"/>
            <a:endParaRPr lang="en-US" sz="1600" dirty="0" smtClean="0">
              <a:solidFill>
                <a:srgbClr val="1F497D"/>
              </a:solidFill>
            </a:endParaRPr>
          </a:p>
          <a:p>
            <a:r>
              <a:rPr lang="en-US" sz="1600" dirty="0" smtClean="0">
                <a:solidFill>
                  <a:srgbClr val="1F497D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3-beam telescopes</a:t>
            </a:r>
          </a:p>
          <a:p>
            <a:r>
              <a:rPr lang="en-US" sz="1600" dirty="0" smtClean="0">
                <a:solidFill>
                  <a:srgbClr val="1F497D"/>
                </a:solidFill>
              </a:rPr>
              <a:t>1 Bulk MM, 1 resistive MM and 1 triple-GEM with SRS readout </a:t>
            </a:r>
          </a:p>
          <a:p>
            <a:endParaRPr lang="en-US" sz="1600" dirty="0">
              <a:solidFill>
                <a:srgbClr val="1F497D"/>
              </a:solidFill>
            </a:endParaRPr>
          </a:p>
          <a:p>
            <a:r>
              <a:rPr lang="en-US" sz="1600" dirty="0" smtClean="0">
                <a:solidFill>
                  <a:srgbClr val="1F497D"/>
                </a:solidFill>
              </a:rPr>
              <a:t>DT GDD lab infrastructure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49771" y="850082"/>
            <a:ext cx="2282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JLAB-GEM 1-period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53039" y="6300028"/>
            <a:ext cx="242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DHCAL-THGEM 1 period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94628" y="709993"/>
            <a:ext cx="255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CALICE-</a:t>
            </a:r>
            <a:r>
              <a:rPr lang="en-US" dirty="0" err="1" smtClean="0">
                <a:solidFill>
                  <a:srgbClr val="FFFF00"/>
                </a:solidFill>
              </a:rPr>
              <a:t>umegas</a:t>
            </a:r>
            <a:r>
              <a:rPr lang="en-US" dirty="0" smtClean="0">
                <a:solidFill>
                  <a:srgbClr val="FFFF00"/>
                </a:solidFill>
              </a:rPr>
              <a:t> 1 period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60691" y="1027401"/>
            <a:ext cx="209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CMS-GEM 3-periods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65898" y="6363948"/>
            <a:ext cx="282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COMPASS-THGEM 2 periods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239" y="2256785"/>
            <a:ext cx="235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TOTEM-GEM 3-periods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0" y="692696"/>
            <a:ext cx="235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GEM-TRT 1-period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11303" y="2472849"/>
            <a:ext cx="235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RD51-GEM-telescope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80239" y="1027401"/>
            <a:ext cx="711190" cy="72636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457201" y="1332201"/>
            <a:ext cx="994638" cy="4572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860691" y="1960449"/>
            <a:ext cx="687903" cy="40134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1775049" y="1960449"/>
            <a:ext cx="948944" cy="60634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2150059" y="1960449"/>
            <a:ext cx="592330" cy="60634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1265035" y="1886807"/>
            <a:ext cx="1458958" cy="6799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60167" y="2288183"/>
            <a:ext cx="26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RD51-umegas-telescope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7152592" y="1886808"/>
            <a:ext cx="492617" cy="51998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335201" y="1062028"/>
            <a:ext cx="1110030" cy="72737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1331640" y="44624"/>
            <a:ext cx="6552729" cy="42245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3" name="Right Brace 42"/>
          <p:cNvSpPr/>
          <p:nvPr/>
        </p:nvSpPr>
        <p:spPr>
          <a:xfrm>
            <a:off x="4788024" y="1628800"/>
            <a:ext cx="504056" cy="4824536"/>
          </a:xfrm>
          <a:prstGeom prst="rightBrace">
            <a:avLst/>
          </a:prstGeom>
          <a:noFill/>
          <a:ln w="38100"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TextBox 43"/>
          <p:cNvSpPr txBox="1"/>
          <p:nvPr/>
        </p:nvSpPr>
        <p:spPr>
          <a:xfrm>
            <a:off x="5097129" y="4149080"/>
            <a:ext cx="1275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25 m</a:t>
            </a:r>
            <a:endParaRPr lang="fr-F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0239" y="438205"/>
            <a:ext cx="67588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Common RD51 infrastructure: </a:t>
            </a:r>
            <a:r>
              <a:rPr lang="en-US" b="1" dirty="0" smtClean="0">
                <a:solidFill>
                  <a:schemeClr val="tx2"/>
                </a:solidFill>
              </a:rPr>
              <a:t>3 beam telescopes, services, DAQ, FEE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51810" y="0"/>
            <a:ext cx="5237153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RD51 Test Beam Facility at H4 SPS</a:t>
            </a:r>
          </a:p>
        </p:txBody>
      </p:sp>
      <p:sp>
        <p:nvSpPr>
          <p:cNvPr id="49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24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410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2804" y="208401"/>
            <a:ext cx="3723618" cy="46158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RD51 Future – beyond 2013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191" y="850345"/>
            <a:ext cx="7732852" cy="5786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1600" dirty="0" smtClean="0">
                <a:solidFill>
                  <a:srgbClr val="1F497D"/>
                </a:solidFill>
              </a:rPr>
              <a:t>Continuation of the R&amp;D support for the experiments and LHC upgrades </a:t>
            </a:r>
            <a:r>
              <a:rPr lang="en-US" sz="1600" dirty="0" smtClean="0">
                <a:solidFill>
                  <a:srgbClr val="FF0000"/>
                </a:solidFill>
              </a:rPr>
              <a:t>WG1</a:t>
            </a:r>
          </a:p>
          <a:p>
            <a:pPr marL="285750" indent="-285750">
              <a:buFont typeface="Courier New"/>
              <a:buChar char="o"/>
            </a:pP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1600" dirty="0">
                <a:solidFill>
                  <a:schemeClr val="tx2"/>
                </a:solidFill>
              </a:rPr>
              <a:t>Generic R&amp;D (new structures, ideas, detector physics) – RD51 Common </a:t>
            </a:r>
            <a:r>
              <a:rPr lang="en-US" sz="1600" dirty="0" smtClean="0">
                <a:solidFill>
                  <a:schemeClr val="tx2"/>
                </a:solidFill>
              </a:rPr>
              <a:t>Projects </a:t>
            </a:r>
            <a:r>
              <a:rPr lang="en-US" sz="1600" dirty="0" smtClean="0">
                <a:solidFill>
                  <a:srgbClr val="FF0000"/>
                </a:solidFill>
              </a:rPr>
              <a:t>WG2 </a:t>
            </a:r>
            <a:r>
              <a:rPr lang="en-US" sz="1600" dirty="0" smtClean="0">
                <a:solidFill>
                  <a:schemeClr val="tx2"/>
                </a:solidFill>
              </a:rPr>
              <a:t>Development of new structures and consolidation of the existing structures</a:t>
            </a:r>
          </a:p>
          <a:p>
            <a:pPr marL="285750" indent="-285750">
              <a:buFont typeface="Courier New"/>
              <a:buChar char="o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Applications - organization </a:t>
            </a:r>
            <a:r>
              <a:rPr lang="en-US" sz="1600" dirty="0">
                <a:solidFill>
                  <a:schemeClr val="tx2"/>
                </a:solidFill>
              </a:rPr>
              <a:t>of series of specialized workshops disseminating MPGD applications beyond fundamental physics – RD51, potential users and industry (e.g. dosimetry, neutron detection, medical physics, …) </a:t>
            </a:r>
            <a:r>
              <a:rPr lang="en-US" sz="1600" dirty="0" smtClean="0">
                <a:solidFill>
                  <a:srgbClr val="FF0000"/>
                </a:solidFill>
              </a:rPr>
              <a:t>WG3</a:t>
            </a:r>
          </a:p>
          <a:p>
            <a:pPr marL="285750" indent="-285750">
              <a:buFont typeface="Courier New"/>
              <a:buChar char="o"/>
            </a:pP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Development </a:t>
            </a:r>
            <a:r>
              <a:rPr lang="en-US" sz="1600" dirty="0">
                <a:solidFill>
                  <a:schemeClr val="tx2"/>
                </a:solidFill>
              </a:rPr>
              <a:t>and Maintenance of Software &amp; Simulation Tools;  basic studies &amp; software support for the RD51 community </a:t>
            </a:r>
            <a:r>
              <a:rPr lang="en-US" sz="1600" dirty="0" smtClean="0">
                <a:solidFill>
                  <a:srgbClr val="FF0000"/>
                </a:solidFill>
              </a:rPr>
              <a:t>WG4</a:t>
            </a:r>
          </a:p>
          <a:p>
            <a:pPr marL="285750" indent="-285750">
              <a:buFont typeface="Courier New"/>
              <a:buChar char="o"/>
            </a:pP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Development </a:t>
            </a:r>
            <a:r>
              <a:rPr lang="en-US" sz="1600" dirty="0">
                <a:solidFill>
                  <a:schemeClr val="tx2"/>
                </a:solidFill>
              </a:rPr>
              <a:t>and Maintenance of the SRS </a:t>
            </a:r>
            <a:r>
              <a:rPr lang="en-US" sz="1600" dirty="0" smtClean="0">
                <a:solidFill>
                  <a:schemeClr val="tx2"/>
                </a:solidFill>
              </a:rPr>
              <a:t>Electronics; An extended support for the SRS including new developments and implementations of additional features </a:t>
            </a:r>
            <a:r>
              <a:rPr lang="en-US" sz="1600" dirty="0" smtClean="0">
                <a:solidFill>
                  <a:srgbClr val="FF0000"/>
                </a:solidFill>
              </a:rPr>
              <a:t>WG5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1600" dirty="0">
                <a:solidFill>
                  <a:schemeClr val="tx2"/>
                </a:solidFill>
              </a:rPr>
              <a:t> MPGD </a:t>
            </a:r>
            <a:r>
              <a:rPr lang="en-US" sz="1600" dirty="0" smtClean="0">
                <a:solidFill>
                  <a:schemeClr val="tx2"/>
                </a:solidFill>
              </a:rPr>
              <a:t>Industrialization and QA Control </a:t>
            </a:r>
            <a:r>
              <a:rPr lang="en-US" sz="1600" dirty="0">
                <a:solidFill>
                  <a:schemeClr val="tx2"/>
                </a:solidFill>
              </a:rPr>
              <a:t>- GEM, MicroMegas, Thick </a:t>
            </a:r>
            <a:r>
              <a:rPr lang="en-US" sz="1600" dirty="0" smtClean="0">
                <a:solidFill>
                  <a:schemeClr val="tx2"/>
                </a:solidFill>
              </a:rPr>
              <a:t>GEM; Completion of the industrialization of main technologies </a:t>
            </a:r>
            <a:r>
              <a:rPr lang="en-US" sz="1600" dirty="0" smtClean="0">
                <a:solidFill>
                  <a:srgbClr val="FF0000"/>
                </a:solidFill>
              </a:rPr>
              <a:t>WG6</a:t>
            </a: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Maintenance and extension of the RD51 Lab and Test-Beam Infrastructure </a:t>
            </a:r>
            <a:r>
              <a:rPr lang="en-US" sz="1600" dirty="0" smtClean="0">
                <a:solidFill>
                  <a:srgbClr val="FF0000"/>
                </a:solidFill>
              </a:rPr>
              <a:t>WG7</a:t>
            </a: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1600" dirty="0" smtClean="0">
                <a:solidFill>
                  <a:srgbClr val="1F497D"/>
                </a:solidFill>
              </a:rPr>
              <a:t>MPGD Education and Training : organization of schools for students and newcomers &amp; academic training </a:t>
            </a:r>
            <a:r>
              <a:rPr lang="en-US" sz="1600" dirty="0" smtClean="0">
                <a:solidFill>
                  <a:srgbClr val="FF0000"/>
                </a:solidFill>
              </a:rPr>
              <a:t>NEW WG</a:t>
            </a:r>
          </a:p>
          <a:p>
            <a:pPr marL="285750" indent="-285750">
              <a:buFont typeface="Courier New"/>
              <a:buChar char="o"/>
            </a:pPr>
            <a:endParaRPr lang="en-US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571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2804" y="208401"/>
            <a:ext cx="3723618" cy="46158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RD51 Future – beyond 2013</a:t>
            </a:r>
          </a:p>
        </p:txBody>
      </p:sp>
      <p:sp>
        <p:nvSpPr>
          <p:cNvPr id="3" name="Rectangle 2"/>
          <p:cNvSpPr/>
          <p:nvPr/>
        </p:nvSpPr>
        <p:spPr>
          <a:xfrm>
            <a:off x="386356" y="1012982"/>
            <a:ext cx="81987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In 2008 RD51 </a:t>
            </a:r>
            <a:r>
              <a:rPr lang="en-US" b="1" dirty="0">
                <a:solidFill>
                  <a:srgbClr val="FF0000"/>
                </a:solidFill>
              </a:rPr>
              <a:t>Collaboration </a:t>
            </a:r>
            <a:r>
              <a:rPr lang="en-US" b="1" dirty="0" smtClean="0">
                <a:solidFill>
                  <a:srgbClr val="FF0000"/>
                </a:solidFill>
              </a:rPr>
              <a:t>was Approved </a:t>
            </a:r>
            <a:r>
              <a:rPr lang="en-US" b="1" dirty="0">
                <a:solidFill>
                  <a:srgbClr val="FF0000"/>
                </a:solidFill>
              </a:rPr>
              <a:t>for the 5-years </a:t>
            </a:r>
            <a:r>
              <a:rPr lang="en-US" b="1" dirty="0" smtClean="0">
                <a:solidFill>
                  <a:srgbClr val="FF0000"/>
                </a:solidFill>
              </a:rPr>
              <a:t>term (MoU)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1534099"/>
            <a:ext cx="86799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 smtClean="0">
              <a:solidFill>
                <a:schemeClr val="tx2"/>
              </a:solidFill>
            </a:endParaRPr>
          </a:p>
          <a:p>
            <a:pPr algn="ctr"/>
            <a:r>
              <a:rPr lang="en-GB" b="1" dirty="0" smtClean="0">
                <a:solidFill>
                  <a:schemeClr val="tx2"/>
                </a:solidFill>
              </a:rPr>
              <a:t>The Collaboration would like to ask LHCC for </a:t>
            </a:r>
            <a:r>
              <a:rPr lang="en-GB" b="1" dirty="0" smtClean="0">
                <a:solidFill>
                  <a:srgbClr val="FF0000"/>
                </a:solidFill>
              </a:rPr>
              <a:t>extension for the next 5 years </a:t>
            </a:r>
            <a:r>
              <a:rPr lang="en-GB" b="1" dirty="0" smtClean="0">
                <a:solidFill>
                  <a:schemeClr val="tx2"/>
                </a:solidFill>
              </a:rPr>
              <a:t>and  for continuation of limited support :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• Access to test beam facility (including the possibility to keep “semi permanent” setup</a:t>
            </a:r>
            <a:r>
              <a:rPr lang="en-GB" dirty="0" smtClean="0">
                <a:solidFill>
                  <a:schemeClr val="tx2"/>
                </a:solidFill>
              </a:rPr>
              <a:t>) 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• Access to CERN TE MPE Printed Circuit Workshop (similar to present availability level)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• Access to Silicon Bonding Laboratory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• Access to central computing resources for MPGD simulations.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• Limited amount of office space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26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302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6011" y="2449054"/>
            <a:ext cx="29965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>
                    <a:lumMod val="85000"/>
                  </a:schemeClr>
                </a:solidFill>
              </a:rPr>
              <a:t>SPARES</a:t>
            </a:r>
            <a:endParaRPr lang="en-US" sz="7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639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2" descr="WGorganiz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7" y="1052514"/>
            <a:ext cx="870267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090987" y="517606"/>
            <a:ext cx="7187454" cy="400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“Transverse </a:t>
            </a:r>
            <a:r>
              <a:rPr lang="en-US" sz="2000" b="1" dirty="0">
                <a:solidFill>
                  <a:srgbClr val="FF0000"/>
                </a:solidFill>
              </a:rPr>
              <a:t>organization” of MPGD activities in 7 Working Groups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1"/>
          <p:cNvSpPr txBox="1">
            <a:spLocks noGrp="1"/>
          </p:cNvSpPr>
          <p:nvPr/>
        </p:nvSpPr>
        <p:spPr>
          <a:xfrm>
            <a:off x="8715377" y="6572250"/>
            <a:ext cx="428625" cy="285750"/>
          </a:xfrm>
          <a:prstGeom prst="rect">
            <a:avLst/>
          </a:prstGeom>
          <a:noFill/>
        </p:spPr>
        <p:txBody>
          <a:bodyPr lIns="91418" tIns="45710" rIns="91418" bIns="45710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28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0"/>
            <a:ext cx="5826161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 – Working Groups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45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2" name="TextBox 2"/>
          <p:cNvSpPr txBox="1">
            <a:spLocks noChangeArrowheads="1"/>
          </p:cNvSpPr>
          <p:nvPr/>
        </p:nvSpPr>
        <p:spPr bwMode="auto">
          <a:xfrm>
            <a:off x="214312" y="1287317"/>
            <a:ext cx="8929688" cy="55706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330" tIns="45670" rIns="91330" bIns="45670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dirty="0">
                <a:solidFill>
                  <a:srgbClr val="1F497D"/>
                </a:solidFill>
                <a:latin typeface="Calibri" pitchFamily="34" charset="0"/>
              </a:rPr>
              <a:t> </a:t>
            </a:r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WG1: 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</a:rPr>
              <a:t>large area Micromegas, GEM; THGEM 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R&amp;D; MM 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</a:rPr>
              <a:t>resistive anode 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readout (discharge protection); 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</a:rPr>
              <a:t>design 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and detector assembly optimization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</a:rPr>
              <a:t>; large area readout electrodes and electronics interface </a:t>
            </a:r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WG2: 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</a:rPr>
              <a:t>double phase operation, radiation tolerance, discharge protection, rate effects, single-electron 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response, avalanche fluctuations, photo detection with 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</a:rPr>
              <a:t>THGEM  and </a:t>
            </a:r>
            <a:r>
              <a:rPr lang="en-GB" dirty="0" err="1" smtClean="0">
                <a:solidFill>
                  <a:schemeClr val="tx2"/>
                </a:solidFill>
                <a:latin typeface="Calibri" pitchFamily="34" charset="0"/>
              </a:rPr>
              <a:t>GridPix</a:t>
            </a:r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endParaRPr lang="en-GB" dirty="0">
              <a:solidFill>
                <a:srgbClr val="996633"/>
              </a:solidFill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WG3: 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applications beyond 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</a:rPr>
              <a:t>HEP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, industrial applications (X-ray diffraction, homeland security)</a:t>
            </a:r>
          </a:p>
          <a:p>
            <a:endParaRPr lang="en-GB" dirty="0">
              <a:solidFill>
                <a:srgbClr val="996633"/>
              </a:solidFill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WG4: 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development of the software tools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</a:rPr>
              <a:t>; microtracking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;  neBEM field solver, electroluminescence simulation tool, Penning transfers, GEM charging up; MM transparency and 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</a:rPr>
              <a:t>signal development, MM discharges</a:t>
            </a:r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endParaRPr lang="en-GB" dirty="0">
              <a:solidFill>
                <a:srgbClr val="996633"/>
              </a:solidFill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WG5: 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</a:rPr>
              <a:t>scalable readout system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; Timepix multi-chip MPGD readout</a:t>
            </a:r>
          </a:p>
          <a:p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WG6: 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</a:rPr>
              <a:t>CERN MPGD Production Facility; 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industrialisation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</a:rPr>
              <a:t>; TT Network (</a:t>
            </a:r>
            <a:r>
              <a:rPr lang="en-GB" dirty="0" err="1" smtClean="0">
                <a:solidFill>
                  <a:schemeClr val="tx2"/>
                </a:solidFill>
                <a:latin typeface="Calibri" pitchFamily="34" charset="0"/>
              </a:rPr>
              <a:t>HEPTech</a:t>
            </a:r>
            <a:r>
              <a:rPr lang="en-GB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endParaRPr lang="en-GB" dirty="0">
              <a:solidFill>
                <a:srgbClr val="996633"/>
              </a:solidFill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WG7: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</a:rPr>
              <a:t>RD51 test beam facility 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and GDD lab</a:t>
            </a:r>
            <a:endParaRPr lang="en-GB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1400" b="1" dirty="0">
              <a:solidFill>
                <a:srgbClr val="9966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Slide Number Placeholder 1"/>
          <p:cNvSpPr txBox="1">
            <a:spLocks noGrp="1"/>
          </p:cNvSpPr>
          <p:nvPr/>
        </p:nvSpPr>
        <p:spPr>
          <a:xfrm>
            <a:off x="8715385" y="6572250"/>
            <a:ext cx="428625" cy="285750"/>
          </a:xfrm>
          <a:prstGeom prst="rect">
            <a:avLst/>
          </a:prstGeom>
          <a:noFill/>
        </p:spPr>
        <p:txBody>
          <a:bodyPr lIns="91330" tIns="45670" rIns="91330" bIns="4567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29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514641" y="836621"/>
            <a:ext cx="7981372" cy="64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30" tIns="45670" rIns="91330" bIns="45670">
            <a:spAutoFit/>
          </a:bodyPr>
          <a:lstStyle/>
          <a:p>
            <a:pPr algn="ctr"/>
            <a:r>
              <a:rPr lang="en-US" b="1" u="sng" dirty="0">
                <a:solidFill>
                  <a:srgbClr val="FF0000"/>
                </a:solidFill>
              </a:rPr>
              <a:t>Consolidation around common projects: </a:t>
            </a:r>
            <a:r>
              <a:rPr lang="en-US" b="1" u="sng" dirty="0">
                <a:solidFill>
                  <a:schemeClr val="tx2"/>
                </a:solidFill>
              </a:rPr>
              <a:t>large area MPGD R&amp;D,  CERN/MPGD</a:t>
            </a:r>
          </a:p>
          <a:p>
            <a:pPr algn="ctr"/>
            <a:r>
              <a:rPr lang="en-US" b="1" u="sng" dirty="0">
                <a:solidFill>
                  <a:schemeClr val="tx2"/>
                </a:solidFill>
              </a:rPr>
              <a:t>p</a:t>
            </a:r>
            <a:r>
              <a:rPr lang="en-US" b="1" u="sng" dirty="0" smtClean="0">
                <a:solidFill>
                  <a:schemeClr val="tx2"/>
                </a:solidFill>
              </a:rPr>
              <a:t>roduction </a:t>
            </a:r>
            <a:r>
              <a:rPr lang="en-US" b="1" u="sng" dirty="0">
                <a:solidFill>
                  <a:schemeClr val="tx2"/>
                </a:solidFill>
              </a:rPr>
              <a:t>f</a:t>
            </a:r>
            <a:r>
              <a:rPr lang="en-US" b="1" u="sng" dirty="0" smtClean="0">
                <a:solidFill>
                  <a:schemeClr val="tx2"/>
                </a:solidFill>
              </a:rPr>
              <a:t>acility</a:t>
            </a:r>
            <a:r>
              <a:rPr lang="en-US" b="1" u="sng" dirty="0">
                <a:solidFill>
                  <a:schemeClr val="tx2"/>
                </a:solidFill>
              </a:rPr>
              <a:t>, </a:t>
            </a:r>
            <a:r>
              <a:rPr lang="en-US" b="1" u="sng" dirty="0" smtClean="0">
                <a:solidFill>
                  <a:schemeClr val="tx2"/>
                </a:solidFill>
              </a:rPr>
              <a:t>common electronics </a:t>
            </a:r>
            <a:r>
              <a:rPr lang="en-US" b="1" u="sng" dirty="0">
                <a:solidFill>
                  <a:schemeClr val="tx2"/>
                </a:solidFill>
              </a:rPr>
              <a:t>developments, software tools, beam tests</a:t>
            </a:r>
            <a:endParaRPr lang="fr-FR" b="1" u="sng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9" y="188640"/>
            <a:ext cx="5055551" cy="52322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 Organization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3" y="188640"/>
            <a:ext cx="5055551" cy="52322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 Organization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21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2766836" y="212736"/>
            <a:ext cx="3827958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Micro</a:t>
            </a:r>
            <a:r>
              <a:rPr lang="en-US" sz="2400" b="1" dirty="0">
                <a:solidFill>
                  <a:schemeClr val="tx2"/>
                </a:solidFill>
              </a:rPr>
              <a:t>-Pattern Gas </a:t>
            </a:r>
            <a:r>
              <a:rPr lang="en-US" sz="2400" b="1" dirty="0" smtClean="0">
                <a:solidFill>
                  <a:schemeClr val="tx2"/>
                </a:solidFill>
              </a:rPr>
              <a:t>Detectors</a:t>
            </a:r>
            <a:endParaRPr lang="en-US" sz="2400" b="1" dirty="0">
              <a:solidFill>
                <a:schemeClr val="tx2"/>
              </a:solidFill>
            </a:endParaRPr>
          </a:p>
        </p:txBody>
      </p:sp>
      <p:pic>
        <p:nvPicPr>
          <p:cNvPr id="50193" name="Picture 16" descr="bottom2 copy"/>
          <p:cNvPicPr>
            <a:picLocks noChangeAspect="1" noChangeArrowheads="1"/>
          </p:cNvPicPr>
          <p:nvPr/>
        </p:nvPicPr>
        <p:blipFill>
          <a:blip r:embed="rId3" cstate="print"/>
          <a:srcRect l="-932" t="18729" r="8897" b="18729"/>
          <a:stretch>
            <a:fillRect/>
          </a:stretch>
        </p:blipFill>
        <p:spPr bwMode="auto">
          <a:xfrm>
            <a:off x="5486400" y="5257802"/>
            <a:ext cx="160020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4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5257802"/>
            <a:ext cx="15240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5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486650" y="5086352"/>
            <a:ext cx="11033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6" name="Picture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3581403"/>
            <a:ext cx="1577975" cy="16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7" name="Picture 38" descr="elmic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5257802"/>
            <a:ext cx="1447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8" name="Picture 39" descr="detectorScheme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3429003"/>
            <a:ext cx="1985963" cy="162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85984" y="3357567"/>
            <a:ext cx="1066800" cy="1553242"/>
            <a:chOff x="2880" y="1772"/>
            <a:chExt cx="528" cy="689"/>
          </a:xfrm>
        </p:grpSpPr>
        <p:pic>
          <p:nvPicPr>
            <p:cNvPr id="50203" name="Picture 10" descr="charge_transfer_avalanche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880" y="1813"/>
              <a:ext cx="528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3" name="Text Box 11"/>
            <p:cNvSpPr txBox="1">
              <a:spLocks noChangeArrowheads="1"/>
            </p:cNvSpPr>
            <p:nvPr/>
          </p:nvSpPr>
          <p:spPr bwMode="auto">
            <a:xfrm>
              <a:off x="2928" y="2352"/>
              <a:ext cx="379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33CC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Electrons</a:t>
              </a:r>
            </a:p>
          </p:txBody>
        </p:sp>
        <p:sp>
          <p:nvSpPr>
            <p:cNvPr id="33804" name="Text Box 12"/>
            <p:cNvSpPr txBox="1">
              <a:spLocks noChangeArrowheads="1"/>
            </p:cNvSpPr>
            <p:nvPr/>
          </p:nvSpPr>
          <p:spPr bwMode="auto">
            <a:xfrm>
              <a:off x="3047" y="1772"/>
              <a:ext cx="22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Ions</a:t>
              </a:r>
            </a:p>
          </p:txBody>
        </p:sp>
        <p:sp>
          <p:nvSpPr>
            <p:cNvPr id="50206" name="Text Box 13"/>
            <p:cNvSpPr txBox="1">
              <a:spLocks noChangeArrowheads="1"/>
            </p:cNvSpPr>
            <p:nvPr/>
          </p:nvSpPr>
          <p:spPr bwMode="auto">
            <a:xfrm>
              <a:off x="3047" y="2181"/>
              <a:ext cx="21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rgbClr val="FFFFFF"/>
                  </a:solidFill>
                </a:rPr>
                <a:t>60 %</a:t>
              </a:r>
            </a:p>
          </p:txBody>
        </p:sp>
        <p:sp>
          <p:nvSpPr>
            <p:cNvPr id="50207" name="Text Box 14"/>
            <p:cNvSpPr txBox="1">
              <a:spLocks noChangeArrowheads="1"/>
            </p:cNvSpPr>
            <p:nvPr/>
          </p:nvSpPr>
          <p:spPr bwMode="auto">
            <a:xfrm>
              <a:off x="2936" y="2068"/>
              <a:ext cx="21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40 %</a:t>
              </a:r>
            </a:p>
          </p:txBody>
        </p:sp>
      </p:grpSp>
      <p:pic>
        <p:nvPicPr>
          <p:cNvPr id="50200" name="Picture 4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2800" y="3733803"/>
            <a:ext cx="1652588" cy="13652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50201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1000" y="3505203"/>
            <a:ext cx="1828800" cy="175259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50202" name="Picture 43" descr="vuilleumierbis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1000" y="5257802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Text Box 45"/>
          <p:cNvSpPr txBox="1">
            <a:spLocks noChangeArrowheads="1"/>
          </p:cNvSpPr>
          <p:nvPr/>
        </p:nvSpPr>
        <p:spPr bwMode="auto">
          <a:xfrm>
            <a:off x="533400" y="6400806"/>
            <a:ext cx="9672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Micromegas</a:t>
            </a:r>
          </a:p>
        </p:txBody>
      </p:sp>
      <p:sp>
        <p:nvSpPr>
          <p:cNvPr id="50182" name="Text Box 46"/>
          <p:cNvSpPr txBox="1">
            <a:spLocks noChangeArrowheads="1"/>
          </p:cNvSpPr>
          <p:nvPr/>
        </p:nvSpPr>
        <p:spPr bwMode="auto">
          <a:xfrm>
            <a:off x="2574926" y="6434144"/>
            <a:ext cx="49244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GEM</a:t>
            </a:r>
          </a:p>
        </p:txBody>
      </p:sp>
      <p:sp>
        <p:nvSpPr>
          <p:cNvPr id="50183" name="Text Box 47"/>
          <p:cNvSpPr txBox="1">
            <a:spLocks noChangeArrowheads="1"/>
          </p:cNvSpPr>
          <p:nvPr/>
        </p:nvSpPr>
        <p:spPr bwMode="auto">
          <a:xfrm>
            <a:off x="4175125" y="6434144"/>
            <a:ext cx="6671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THGEM</a:t>
            </a:r>
          </a:p>
        </p:txBody>
      </p:sp>
      <p:sp>
        <p:nvSpPr>
          <p:cNvPr id="50184" name="Text Box 48"/>
          <p:cNvSpPr txBox="1">
            <a:spLocks noChangeArrowheads="1"/>
          </p:cNvSpPr>
          <p:nvPr/>
        </p:nvSpPr>
        <p:spPr bwMode="auto">
          <a:xfrm>
            <a:off x="6019800" y="6400806"/>
            <a:ext cx="5709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MHSP</a:t>
            </a:r>
          </a:p>
        </p:txBody>
      </p:sp>
      <p:sp>
        <p:nvSpPr>
          <p:cNvPr id="50185" name="Text Box 49"/>
          <p:cNvSpPr txBox="1">
            <a:spLocks noChangeArrowheads="1"/>
          </p:cNvSpPr>
          <p:nvPr/>
        </p:nvSpPr>
        <p:spPr bwMode="auto">
          <a:xfrm>
            <a:off x="7696206" y="6400806"/>
            <a:ext cx="5597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Ingrid</a:t>
            </a:r>
          </a:p>
        </p:txBody>
      </p:sp>
      <p:sp>
        <p:nvSpPr>
          <p:cNvPr id="3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3" name="Slide Number Placeholder 1"/>
          <p:cNvSpPr txBox="1">
            <a:spLocks/>
          </p:cNvSpPr>
          <p:nvPr/>
        </p:nvSpPr>
        <p:spPr>
          <a:xfrm>
            <a:off x="8867804" y="6724672"/>
            <a:ext cx="428596" cy="285728"/>
          </a:xfrm>
          <a:prstGeom prst="rect">
            <a:avLst/>
          </a:prstGeom>
        </p:spPr>
        <p:txBody>
          <a:bodyPr vert="horz" lIns="91374" tIns="45690" rIns="91374" bIns="45690" rtlCol="0" anchor="ctr"/>
          <a:lstStyle/>
          <a:p>
            <a:pPr algn="r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/>
            </a:pPr>
            <a:fld id="{3E387D2C-DB38-4FB7-9A66-B0DCA35114DB}" type="slidenum">
              <a:rPr lang="en-GB" sz="900" smtClean="0">
                <a:solidFill>
                  <a:schemeClr val="accent6"/>
                </a:solidFill>
                <a:latin typeface="Arial" pitchFamily="34" charset="0"/>
              </a:rPr>
              <a:pPr algn="r" fontAlgn="base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defRPr/>
              </a:pPr>
              <a:t>3</a:t>
            </a:fld>
            <a:endParaRPr lang="en-GB" sz="900" dirty="0" smtClean="0">
              <a:solidFill>
                <a:schemeClr val="accent6"/>
              </a:solidFill>
              <a:latin typeface="Arial" pitchFamily="34" charset="0"/>
            </a:endParaRPr>
          </a:p>
        </p:txBody>
      </p:sp>
      <p:pic>
        <p:nvPicPr>
          <p:cNvPr id="35" name="Picture 8" descr="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9371" y="1072886"/>
            <a:ext cx="1425258" cy="142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96802" y="1072886"/>
            <a:ext cx="1274787" cy="132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67054" y="959963"/>
            <a:ext cx="1947352" cy="159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355600" y="814660"/>
            <a:ext cx="3289316" cy="23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42654" indent="-342654"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High Rate </a:t>
            </a:r>
            <a:r>
              <a:rPr lang="en-US" sz="1600" dirty="0">
                <a:solidFill>
                  <a:schemeClr val="tx2"/>
                </a:solidFill>
              </a:rPr>
              <a:t>Capability</a:t>
            </a:r>
          </a:p>
          <a:p>
            <a:pPr marL="342654" indent="-342654"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High </a:t>
            </a:r>
            <a:r>
              <a:rPr lang="en-US" sz="1600" dirty="0" smtClean="0">
                <a:solidFill>
                  <a:schemeClr val="tx2"/>
                </a:solidFill>
              </a:rPr>
              <a:t>Gas Gain</a:t>
            </a:r>
            <a:endParaRPr lang="en-US" sz="1600" dirty="0">
              <a:solidFill>
                <a:schemeClr val="tx2"/>
              </a:solidFill>
            </a:endParaRPr>
          </a:p>
          <a:p>
            <a:pPr marL="342654" indent="-342654"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Good Space, Time and Energy Resolution</a:t>
            </a:r>
            <a:endParaRPr lang="en-US" sz="1600" dirty="0">
              <a:solidFill>
                <a:schemeClr val="tx2"/>
              </a:solidFill>
            </a:endParaRPr>
          </a:p>
          <a:p>
            <a:pPr marL="342654" indent="-342654"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Good Ageing </a:t>
            </a:r>
            <a:r>
              <a:rPr lang="en-US" sz="1600" dirty="0">
                <a:solidFill>
                  <a:schemeClr val="tx2"/>
                </a:solidFill>
              </a:rPr>
              <a:t>Properties</a:t>
            </a:r>
          </a:p>
          <a:p>
            <a:pPr marL="342654" indent="-342654"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Ion Backflow </a:t>
            </a:r>
            <a:r>
              <a:rPr lang="en-US" sz="1600" dirty="0" smtClean="0">
                <a:solidFill>
                  <a:schemeClr val="tx2"/>
                </a:solidFill>
              </a:rPr>
              <a:t> and Photon Feedback Reduction</a:t>
            </a:r>
            <a:endParaRPr lang="en-US" sz="1600" dirty="0">
              <a:solidFill>
                <a:schemeClr val="tx2"/>
              </a:solidFill>
            </a:endParaRPr>
          </a:p>
          <a:p>
            <a:pPr marL="342654" indent="-342654"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Large Size</a:t>
            </a:r>
          </a:p>
          <a:p>
            <a:pPr marL="342654" indent="-342654"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Low Cost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1947" y="2604700"/>
            <a:ext cx="3277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F497D"/>
                </a:solidFill>
              </a:rPr>
              <a:t>Rate Capability Comparison for MWPC and MSGC</a:t>
            </a:r>
            <a:endParaRPr lang="en-US" sz="12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647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tes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139"/>
            <a:ext cx="4576307" cy="3278471"/>
          </a:xfrm>
          <a:prstGeom prst="rect">
            <a:avLst/>
          </a:prstGeom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375221" y="548680"/>
            <a:ext cx="65471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200" dirty="0">
                <a:solidFill>
                  <a:srgbClr val="FF0000"/>
                </a:solidFill>
                <a:latin typeface="Verdana" pitchFamily="34" charset="0"/>
                <a:hlinkClick r:id="rId3"/>
              </a:rPr>
              <a:t>https://</a:t>
            </a:r>
            <a:r>
              <a:rPr lang="fr-FR" sz="1200" dirty="0" smtClean="0">
                <a:solidFill>
                  <a:srgbClr val="FF0000"/>
                </a:solidFill>
                <a:latin typeface="Verdana" pitchFamily="34" charset="0"/>
                <a:hlinkClick r:id="rId3"/>
              </a:rPr>
              <a:t>espace.cern.ch/test-RD51/RD51%</a:t>
            </a:r>
            <a:r>
              <a:rPr lang="fr-FR" sz="1200" dirty="0" smtClean="0">
                <a:solidFill>
                  <a:srgbClr val="FF0000"/>
                </a:solidFill>
                <a:hlinkClick r:id="rId3"/>
              </a:rPr>
              <a:t>20internal</a:t>
            </a:r>
            <a:r>
              <a:rPr lang="fr-FR" sz="1200" dirty="0" smtClean="0">
                <a:solidFill>
                  <a:srgbClr val="FF0000"/>
                </a:solidFill>
                <a:latin typeface="Verdana" pitchFamily="34" charset="0"/>
                <a:hlinkClick r:id="rId3"/>
              </a:rPr>
              <a:t>%20notes/Forms/AllItems.aspx</a:t>
            </a:r>
            <a:endParaRPr lang="fr-FR" sz="12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72529" y="4483166"/>
            <a:ext cx="3127880" cy="16312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RD51 Notes:   </a:t>
            </a:r>
            <a:r>
              <a:rPr lang="en-US" sz="2000" b="1" dirty="0">
                <a:solidFill>
                  <a:schemeClr val="tx2"/>
                </a:solidFill>
              </a:rPr>
              <a:t>	</a:t>
            </a:r>
            <a:r>
              <a:rPr lang="en-US" sz="2000" b="1" dirty="0" smtClean="0">
                <a:solidFill>
                  <a:schemeClr val="tx2"/>
                </a:solidFill>
              </a:rPr>
              <a:t>  6 in 2013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	</a:t>
            </a:r>
            <a:r>
              <a:rPr lang="en-US" sz="2000" b="1" dirty="0" smtClean="0">
                <a:solidFill>
                  <a:schemeClr val="tx2"/>
                </a:solidFill>
              </a:rPr>
              <a:t>			12 in 2012  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               	17 in 2011 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                  	  9 in 2010 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                   	  7 in 2009 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60083" y="0"/>
            <a:ext cx="4040662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 Notes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3" name="Picture 2" descr="notes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27" y="3584579"/>
            <a:ext cx="4406580" cy="2948288"/>
          </a:xfrm>
          <a:prstGeom prst="rect">
            <a:avLst/>
          </a:prstGeom>
        </p:spPr>
      </p:pic>
      <p:pic>
        <p:nvPicPr>
          <p:cNvPr id="5" name="Picture 4" descr="notes3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196" y="1427325"/>
            <a:ext cx="3693097" cy="277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29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21018" y="188640"/>
            <a:ext cx="6012406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 Supported Projects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9249" y="1254229"/>
            <a:ext cx="8607501" cy="4462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2012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R&amp;D on large area GEMs for the ALICE TPC upgrade </a:t>
            </a:r>
            <a:r>
              <a:rPr lang="en-US" sz="1400" i="1" dirty="0">
                <a:solidFill>
                  <a:schemeClr val="tx2"/>
                </a:solidFill>
              </a:rPr>
              <a:t>(GSI/ Tokyo / UNAM)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High resolution UV scanner for MPGD applications  </a:t>
            </a:r>
            <a:r>
              <a:rPr lang="en-US" sz="1400" dirty="0">
                <a:solidFill>
                  <a:schemeClr val="tx2"/>
                </a:solidFill>
              </a:rPr>
              <a:t>(</a:t>
            </a:r>
            <a:r>
              <a:rPr lang="en-US" sz="1400" i="1" dirty="0">
                <a:solidFill>
                  <a:schemeClr val="tx2"/>
                </a:solidFill>
              </a:rPr>
              <a:t>Wigner FCP/INFN Trieste/ INFN Bari </a:t>
            </a:r>
            <a:r>
              <a:rPr lang="en-US" sz="1400" i="1" dirty="0" smtClean="0">
                <a:solidFill>
                  <a:schemeClr val="tx2"/>
                </a:solidFill>
              </a:rPr>
              <a:t>)</a:t>
            </a:r>
            <a:endParaRPr lang="en-US" sz="1400" dirty="0">
              <a:solidFill>
                <a:schemeClr val="tx2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Large</a:t>
            </a:r>
            <a:r>
              <a:rPr lang="en-US" sz="1600" dirty="0">
                <a:solidFill>
                  <a:schemeClr val="tx2"/>
                </a:solidFill>
              </a:rPr>
              <a:t>-area THGEM detector evaluation with SRS electronics </a:t>
            </a:r>
            <a:r>
              <a:rPr lang="en-US" sz="1400" dirty="0">
                <a:solidFill>
                  <a:schemeClr val="tx2"/>
                </a:solidFill>
              </a:rPr>
              <a:t>(</a:t>
            </a:r>
            <a:r>
              <a:rPr lang="en-US" sz="1400" i="1" dirty="0">
                <a:solidFill>
                  <a:schemeClr val="tx2"/>
                </a:solidFill>
              </a:rPr>
              <a:t>Weizmann/Coimbra/</a:t>
            </a:r>
            <a:r>
              <a:rPr lang="en-US" sz="1400" i="1" dirty="0" err="1">
                <a:solidFill>
                  <a:schemeClr val="tx2"/>
                </a:solidFill>
              </a:rPr>
              <a:t>Aveiro</a:t>
            </a:r>
            <a:r>
              <a:rPr lang="en-US" sz="1400" i="1" dirty="0">
                <a:solidFill>
                  <a:schemeClr val="tx2"/>
                </a:solidFill>
              </a:rPr>
              <a:t>)</a:t>
            </a:r>
            <a:endParaRPr lang="en-US" sz="1400" dirty="0">
              <a:solidFill>
                <a:schemeClr val="tx2"/>
              </a:solidFill>
            </a:endParaRPr>
          </a:p>
          <a:p>
            <a:endParaRPr lang="en-US" sz="1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2011: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Thin and high-pitch laser-etched mesh manufacturing and bulking  </a:t>
            </a:r>
            <a:r>
              <a:rPr lang="en-US" sz="1400" i="1" dirty="0">
                <a:solidFill>
                  <a:schemeClr val="tx2"/>
                </a:solidFill>
              </a:rPr>
              <a:t>(</a:t>
            </a:r>
            <a:r>
              <a:rPr lang="en-US" sz="1400" i="1" dirty="0" err="1">
                <a:solidFill>
                  <a:schemeClr val="tx2"/>
                </a:solidFill>
              </a:rPr>
              <a:t>Saclay</a:t>
            </a:r>
            <a:r>
              <a:rPr lang="en-US" sz="1400" i="1" dirty="0">
                <a:solidFill>
                  <a:schemeClr val="tx2"/>
                </a:solidFill>
              </a:rPr>
              <a:t> / CERN / Bari)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Development </a:t>
            </a:r>
            <a:r>
              <a:rPr lang="en-US" sz="1600" dirty="0">
                <a:solidFill>
                  <a:schemeClr val="tx2"/>
                </a:solidFill>
              </a:rPr>
              <a:t>of innovative resistive GEM alpha detectors for earthquakes prediction   and homeland security </a:t>
            </a:r>
            <a:r>
              <a:rPr lang="en-US" sz="1400" i="1" dirty="0">
                <a:solidFill>
                  <a:schemeClr val="tx2"/>
                </a:solidFill>
              </a:rPr>
              <a:t>(</a:t>
            </a:r>
            <a:r>
              <a:rPr lang="en-GB" sz="1400" i="1" dirty="0">
                <a:solidFill>
                  <a:schemeClr val="tx2"/>
                </a:solidFill>
              </a:rPr>
              <a:t>INFN Bari / UNAM, Mexico / </a:t>
            </a:r>
            <a:r>
              <a:rPr lang="en-US" sz="1400" i="1" dirty="0">
                <a:solidFill>
                  <a:schemeClr val="tx2"/>
                </a:solidFill>
              </a:rPr>
              <a:t>INFN </a:t>
            </a:r>
            <a:r>
              <a:rPr lang="en-US" sz="1400" i="1" dirty="0" err="1">
                <a:solidFill>
                  <a:schemeClr val="tx2"/>
                </a:solidFill>
              </a:rPr>
              <a:t>Padova</a:t>
            </a:r>
            <a:r>
              <a:rPr lang="en-US" sz="1400" i="1" dirty="0">
                <a:solidFill>
                  <a:schemeClr val="tx2"/>
                </a:solidFill>
              </a:rPr>
              <a:t> / INFN </a:t>
            </a:r>
            <a:r>
              <a:rPr lang="en-US" sz="1400" i="1" dirty="0" err="1">
                <a:solidFill>
                  <a:schemeClr val="tx2"/>
                </a:solidFill>
              </a:rPr>
              <a:t>Frascati</a:t>
            </a:r>
            <a:r>
              <a:rPr lang="en-US" sz="1400" i="1" dirty="0">
                <a:solidFill>
                  <a:schemeClr val="tx2"/>
                </a:solidFill>
              </a:rPr>
              <a:t>)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MPGDs </a:t>
            </a:r>
            <a:r>
              <a:rPr lang="en-US" sz="1600" dirty="0">
                <a:solidFill>
                  <a:schemeClr val="tx2"/>
                </a:solidFill>
              </a:rPr>
              <a:t>technology laboratory for training, development, fabrication, applications  and innovation </a:t>
            </a:r>
            <a:r>
              <a:rPr lang="en-US" sz="1400" i="1" dirty="0">
                <a:solidFill>
                  <a:schemeClr val="tx2"/>
                </a:solidFill>
              </a:rPr>
              <a:t>(</a:t>
            </a:r>
            <a:r>
              <a:rPr lang="es-ES" sz="1400" i="1" dirty="0">
                <a:solidFill>
                  <a:schemeClr val="tx2"/>
                </a:solidFill>
              </a:rPr>
              <a:t>Universidad Antonio Nariño, Columbia / </a:t>
            </a:r>
            <a:r>
              <a:rPr lang="en-US" sz="1400" i="1" dirty="0">
                <a:solidFill>
                  <a:schemeClr val="tx2"/>
                </a:solidFill>
              </a:rPr>
              <a:t>Brookhaven National Laboratory/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i="1" dirty="0">
                <a:solidFill>
                  <a:schemeClr val="tx2"/>
                </a:solidFill>
              </a:rPr>
              <a:t>Helsinki Institute of Physics / </a:t>
            </a:r>
            <a:r>
              <a:rPr lang="de-DE" sz="1400" i="1" dirty="0" err="1">
                <a:solidFill>
                  <a:schemeClr val="tx2"/>
                </a:solidFill>
              </a:rPr>
              <a:t>HEPTech</a:t>
            </a:r>
            <a:r>
              <a:rPr lang="de-DE" sz="1400" i="1" dirty="0">
                <a:solidFill>
                  <a:schemeClr val="tx2"/>
                </a:solidFill>
              </a:rPr>
              <a:t> / GSI </a:t>
            </a:r>
            <a:r>
              <a:rPr lang="de-DE" sz="1400" i="1" dirty="0" err="1">
                <a:solidFill>
                  <a:schemeClr val="tx2"/>
                </a:solidFill>
              </a:rPr>
              <a:t>Helmholtzzentrum</a:t>
            </a:r>
            <a:r>
              <a:rPr lang="de-DE" sz="1400" i="1" dirty="0">
                <a:solidFill>
                  <a:schemeClr val="tx2"/>
                </a:solidFill>
              </a:rPr>
              <a:t>) </a:t>
            </a:r>
            <a:endParaRPr lang="en-US" sz="1400" dirty="0">
              <a:solidFill>
                <a:schemeClr val="tx2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A </a:t>
            </a:r>
            <a:r>
              <a:rPr lang="en-US" sz="1600" dirty="0">
                <a:solidFill>
                  <a:schemeClr val="tx2"/>
                </a:solidFill>
              </a:rPr>
              <a:t>low mass </a:t>
            </a:r>
            <a:r>
              <a:rPr lang="en-US" sz="1600" dirty="0" err="1">
                <a:solidFill>
                  <a:schemeClr val="tx2"/>
                </a:solidFill>
              </a:rPr>
              <a:t>microbulk</a:t>
            </a:r>
            <a:r>
              <a:rPr lang="en-US" sz="1600" dirty="0">
                <a:solidFill>
                  <a:schemeClr val="tx2"/>
                </a:solidFill>
              </a:rPr>
              <a:t> with real XY strips structure </a:t>
            </a:r>
            <a:r>
              <a:rPr lang="en-US" sz="1400" dirty="0">
                <a:solidFill>
                  <a:schemeClr val="tx2"/>
                </a:solidFill>
              </a:rPr>
              <a:t>(</a:t>
            </a:r>
            <a:r>
              <a:rPr lang="en-US" sz="1400" i="1" dirty="0">
                <a:solidFill>
                  <a:schemeClr val="tx2"/>
                </a:solidFill>
              </a:rPr>
              <a:t>NCSR </a:t>
            </a:r>
            <a:r>
              <a:rPr lang="en-US" sz="1400" i="1" dirty="0" err="1">
                <a:solidFill>
                  <a:schemeClr val="tx2"/>
                </a:solidFill>
              </a:rPr>
              <a:t>Demokritos</a:t>
            </a:r>
            <a:r>
              <a:rPr lang="en-US" sz="1400" i="1" dirty="0">
                <a:solidFill>
                  <a:schemeClr val="tx2"/>
                </a:solidFill>
              </a:rPr>
              <a:t> / </a:t>
            </a:r>
            <a:r>
              <a:rPr lang="en-US" sz="1400" i="1" dirty="0" err="1">
                <a:solidFill>
                  <a:schemeClr val="tx2"/>
                </a:solidFill>
              </a:rPr>
              <a:t>Saclay</a:t>
            </a:r>
            <a:r>
              <a:rPr lang="en-US" sz="1400" i="1" dirty="0">
                <a:solidFill>
                  <a:schemeClr val="tx2"/>
                </a:solidFill>
              </a:rPr>
              <a:t>/ </a:t>
            </a:r>
            <a:r>
              <a:rPr lang="es-ES" sz="1400" i="1" dirty="0">
                <a:solidFill>
                  <a:schemeClr val="tx2"/>
                </a:solidFill>
              </a:rPr>
              <a:t>Laboratorio de Física Nuclear y </a:t>
            </a:r>
            <a:r>
              <a:rPr lang="es-ES" sz="1400" i="1" dirty="0" err="1">
                <a:solidFill>
                  <a:schemeClr val="tx2"/>
                </a:solidFill>
              </a:rPr>
              <a:t>Astropartículas</a:t>
            </a:r>
            <a:r>
              <a:rPr lang="es-ES" sz="1400" i="1" dirty="0">
                <a:solidFill>
                  <a:schemeClr val="tx2"/>
                </a:solidFill>
              </a:rPr>
              <a:t>, </a:t>
            </a:r>
            <a:r>
              <a:rPr lang="en-US" sz="1400" i="1" dirty="0">
                <a:solidFill>
                  <a:schemeClr val="tx2"/>
                </a:solidFill>
              </a:rPr>
              <a:t>Universidad de Zaragoza / CERN </a:t>
            </a:r>
            <a:r>
              <a:rPr lang="en-US" sz="14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4639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2005" y="519780"/>
            <a:ext cx="5948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MPGD are mostly used/proposed for </a:t>
            </a:r>
            <a:r>
              <a:rPr lang="en-US" sz="1400" b="1" u="sng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high-rate tracking </a:t>
            </a:r>
            <a:r>
              <a:rPr lang="en-US" sz="14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and </a:t>
            </a:r>
            <a:r>
              <a:rPr lang="en-US" sz="1400" b="1" u="sng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photodetectors</a:t>
            </a:r>
            <a:endParaRPr lang="fr-FR" sz="1400" b="1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9665" y="1150513"/>
            <a:ext cx="518044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/>
                </a:solidFill>
              </a:rPr>
              <a:t>COMPASS Upgrade:</a:t>
            </a:r>
          </a:p>
          <a:p>
            <a:r>
              <a:rPr lang="en-GB" sz="1400" dirty="0">
                <a:solidFill>
                  <a:schemeClr val="tx2"/>
                </a:solidFill>
              </a:rPr>
              <a:t> Micromegas and GEM detectors for high-rate tracking</a:t>
            </a:r>
          </a:p>
          <a:p>
            <a:r>
              <a:rPr lang="en-GB" sz="1400" dirty="0">
                <a:solidFill>
                  <a:schemeClr val="tx2"/>
                </a:solidFill>
              </a:rPr>
              <a:t> Photon Detectors Using THGEM technology for RICH 1 </a:t>
            </a:r>
          </a:p>
          <a:p>
            <a:endParaRPr lang="en-GB" sz="1400" dirty="0">
              <a:solidFill>
                <a:schemeClr val="tx2"/>
              </a:solidFill>
            </a:endParaRPr>
          </a:p>
          <a:p>
            <a:r>
              <a:rPr lang="en-GB" sz="1600" b="1" dirty="0">
                <a:solidFill>
                  <a:schemeClr val="accent3"/>
                </a:solidFill>
              </a:rPr>
              <a:t> KLOE2 Upgrade:</a:t>
            </a:r>
          </a:p>
          <a:p>
            <a:r>
              <a:rPr lang="en-GB" sz="1400" dirty="0">
                <a:solidFill>
                  <a:schemeClr val="accent3"/>
                </a:solidFill>
              </a:rPr>
              <a:t> Large-area cylindrical GEMs for Inner Tracker</a:t>
            </a:r>
          </a:p>
          <a:p>
            <a:endParaRPr lang="en-GB" sz="1400" dirty="0">
              <a:solidFill>
                <a:schemeClr val="tx2"/>
              </a:solidFill>
            </a:endParaRPr>
          </a:p>
          <a:p>
            <a:r>
              <a:rPr lang="en-GB" sz="1600" b="1" dirty="0">
                <a:solidFill>
                  <a:schemeClr val="tx2"/>
                </a:solidFill>
              </a:rPr>
              <a:t> RHIC Upgrades:</a:t>
            </a:r>
          </a:p>
          <a:p>
            <a:r>
              <a:rPr lang="en-GB" sz="1400" dirty="0">
                <a:solidFill>
                  <a:schemeClr val="tx2"/>
                </a:solidFill>
              </a:rPr>
              <a:t> GEM Tracking for STAR Experiment</a:t>
            </a:r>
          </a:p>
          <a:p>
            <a:r>
              <a:rPr lang="en-GB" sz="1400" dirty="0">
                <a:solidFill>
                  <a:schemeClr val="tx2"/>
                </a:solidFill>
              </a:rPr>
              <a:t> GEM Tracking for PHENIX Experiment(+ drift micro-TPC); </a:t>
            </a:r>
          </a:p>
          <a:p>
            <a:r>
              <a:rPr lang="en-GB" sz="1400" dirty="0">
                <a:solidFill>
                  <a:schemeClr val="tx2"/>
                </a:solidFill>
              </a:rPr>
              <a:t> </a:t>
            </a:r>
            <a:r>
              <a:rPr lang="en-GB" sz="1400" dirty="0" smtClean="0">
                <a:solidFill>
                  <a:schemeClr val="tx2"/>
                </a:solidFill>
              </a:rPr>
              <a:t>development </a:t>
            </a:r>
            <a:r>
              <a:rPr lang="en-GB" sz="1400" dirty="0">
                <a:solidFill>
                  <a:schemeClr val="tx2"/>
                </a:solidFill>
              </a:rPr>
              <a:t>of Ring Imaging version of HBD for particle ID</a:t>
            </a:r>
          </a:p>
          <a:p>
            <a:endParaRPr lang="en-GB" sz="1400" dirty="0">
              <a:solidFill>
                <a:schemeClr val="tx2"/>
              </a:solidFill>
            </a:endParaRPr>
          </a:p>
          <a:p>
            <a:r>
              <a:rPr lang="en-GB" sz="1600" b="1" dirty="0">
                <a:solidFill>
                  <a:schemeClr val="tx2"/>
                </a:solidFill>
              </a:rPr>
              <a:t> Future JLAB Projects:</a:t>
            </a:r>
          </a:p>
          <a:p>
            <a:r>
              <a:rPr lang="en-GB" sz="1400" dirty="0">
                <a:solidFill>
                  <a:schemeClr val="tx2"/>
                </a:solidFill>
              </a:rPr>
              <a:t> Thin-Curved Micromegas for JLAB/CLAS12</a:t>
            </a:r>
          </a:p>
          <a:p>
            <a:r>
              <a:rPr lang="en-GB" sz="1400" dirty="0">
                <a:solidFill>
                  <a:schemeClr val="tx2"/>
                </a:solidFill>
              </a:rPr>
              <a:t> GEM Tracker for JLAB/Hall A High Luminosity (SBS) experiments</a:t>
            </a:r>
          </a:p>
          <a:p>
            <a:endParaRPr lang="en-GB" sz="1400" dirty="0">
              <a:solidFill>
                <a:schemeClr val="tx2"/>
              </a:solidFill>
            </a:endParaRPr>
          </a:p>
          <a:p>
            <a:r>
              <a:rPr lang="en-GB" sz="1600" b="1" dirty="0">
                <a:solidFill>
                  <a:schemeClr val="tx2"/>
                </a:solidFill>
              </a:rPr>
              <a:t> Future FAIR Facility:</a:t>
            </a:r>
          </a:p>
          <a:p>
            <a:r>
              <a:rPr lang="en-GB" sz="1400" dirty="0">
                <a:solidFill>
                  <a:schemeClr val="tx2"/>
                </a:solidFill>
              </a:rPr>
              <a:t> GEM Tracker </a:t>
            </a:r>
            <a:r>
              <a:rPr lang="en-GB" sz="1400" dirty="0" smtClean="0">
                <a:solidFill>
                  <a:schemeClr val="tx2"/>
                </a:solidFill>
              </a:rPr>
              <a:t>PANDA </a:t>
            </a:r>
            <a:r>
              <a:rPr lang="en-GB" sz="1400" dirty="0">
                <a:solidFill>
                  <a:schemeClr val="tx2"/>
                </a:solidFill>
              </a:rPr>
              <a:t>Experiment</a:t>
            </a:r>
          </a:p>
          <a:p>
            <a:r>
              <a:rPr lang="en-GB" sz="1400" dirty="0">
                <a:solidFill>
                  <a:schemeClr val="tx2"/>
                </a:solidFill>
              </a:rPr>
              <a:t> GEM/Micromegas tracking in CBM Muon Chamber (MUCH)</a:t>
            </a:r>
          </a:p>
          <a:p>
            <a:endParaRPr lang="en-GB" sz="1600" b="1" dirty="0">
              <a:solidFill>
                <a:schemeClr val="tx2"/>
              </a:solidFill>
            </a:endParaRPr>
          </a:p>
          <a:p>
            <a:r>
              <a:rPr lang="en-GB" sz="1600" b="1" dirty="0">
                <a:solidFill>
                  <a:schemeClr val="tx2"/>
                </a:solidFill>
              </a:rPr>
              <a:t> Future Electron - Ion Collider Facility:</a:t>
            </a:r>
          </a:p>
          <a:p>
            <a:r>
              <a:rPr lang="en-GB" sz="1400" dirty="0">
                <a:solidFill>
                  <a:schemeClr val="tx2"/>
                </a:solidFill>
              </a:rPr>
              <a:t> Tracking and particle ID detectors based on MPGD-technology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1792005" y="72031"/>
            <a:ext cx="5892249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Demand for the Micro-Pattern </a:t>
            </a:r>
            <a:r>
              <a:rPr lang="en-US" sz="2400" b="1" dirty="0">
                <a:solidFill>
                  <a:schemeClr val="tx2"/>
                </a:solidFill>
              </a:rPr>
              <a:t>Gas </a:t>
            </a:r>
            <a:r>
              <a:rPr lang="en-US" sz="2400" b="1" dirty="0" smtClean="0">
                <a:solidFill>
                  <a:schemeClr val="tx2"/>
                </a:solidFill>
              </a:rPr>
              <a:t>Detectors</a:t>
            </a:r>
            <a:endParaRPr lang="en-US" b="1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63000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569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7418" y="620688"/>
            <a:ext cx="440108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20688"/>
            <a:ext cx="439248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339658"/>
            <a:ext cx="4392488" cy="251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293096"/>
            <a:ext cx="4392488" cy="251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24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51520" y="44624"/>
            <a:ext cx="777686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4320480" cy="3142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7" y="620687"/>
            <a:ext cx="4248471" cy="317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861048"/>
            <a:ext cx="4320480" cy="294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861048"/>
            <a:ext cx="424847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34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355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024" y="917901"/>
            <a:ext cx="8593027" cy="4990321"/>
          </a:xfrm>
          <a:prstGeom prst="rect">
            <a:avLst/>
          </a:prstGeom>
          <a:noFill/>
        </p:spPr>
        <p:txBody>
          <a:bodyPr wrap="square" lIns="65258" tIns="32629" rIns="65258" bIns="32629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GB" sz="1600" dirty="0" smtClean="0">
                <a:solidFill>
                  <a:schemeClr val="tx2"/>
                </a:solidFill>
              </a:rPr>
              <a:t>Consolidation of the Collaboration and </a:t>
            </a:r>
            <a:r>
              <a:rPr lang="en-GB" sz="1600" dirty="0" smtClean="0">
                <a:solidFill>
                  <a:srgbClr val="FF0000"/>
                </a:solidFill>
              </a:rPr>
              <a:t>MPGD community integration </a:t>
            </a:r>
            <a:r>
              <a:rPr lang="en-GB" sz="1600" dirty="0" smtClean="0">
                <a:solidFill>
                  <a:schemeClr val="tx2"/>
                </a:solidFill>
              </a:rPr>
              <a:t>( &gt;80 Institutes, 450 members);</a:t>
            </a:r>
          </a:p>
          <a:p>
            <a:pPr marL="285750" indent="-285750">
              <a:buFont typeface="Courier New"/>
              <a:buChar char="o"/>
            </a:pPr>
            <a:endParaRPr lang="en-GB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GB" sz="1600" dirty="0" smtClean="0">
                <a:solidFill>
                  <a:schemeClr val="tx2"/>
                </a:solidFill>
              </a:rPr>
              <a:t>Major progress in the MPGD technologies development in particular</a:t>
            </a:r>
            <a:r>
              <a:rPr lang="en-GB" sz="1600" dirty="0" smtClean="0">
                <a:solidFill>
                  <a:srgbClr val="FF0000"/>
                </a:solidFill>
              </a:rPr>
              <a:t> large area GEM (single mask), MicroMegas (resistive), THGEM</a:t>
            </a:r>
            <a:r>
              <a:rPr lang="en-GB" sz="1600" dirty="0" smtClean="0">
                <a:solidFill>
                  <a:schemeClr val="tx2"/>
                </a:solidFill>
              </a:rPr>
              <a:t>; some picked up by experiments (including LHC upgrades);</a:t>
            </a:r>
            <a:endParaRPr lang="en-GB" sz="1600" dirty="0">
              <a:solidFill>
                <a:srgbClr val="1F497D"/>
              </a:solidFill>
            </a:endParaRPr>
          </a:p>
          <a:p>
            <a:pPr marL="285750" indent="-285750">
              <a:buFont typeface="Courier New"/>
              <a:buChar char="o"/>
            </a:pPr>
            <a:endParaRPr lang="en-GB" sz="1600" dirty="0">
              <a:solidFill>
                <a:srgbClr val="1F497D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GB" sz="1600" dirty="0" smtClean="0">
                <a:solidFill>
                  <a:srgbClr val="FF0000"/>
                </a:solidFill>
              </a:rPr>
              <a:t>Secured</a:t>
            </a:r>
            <a:r>
              <a:rPr lang="en-GB" sz="1600" dirty="0" smtClean="0">
                <a:solidFill>
                  <a:srgbClr val="1F497D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future </a:t>
            </a:r>
            <a:r>
              <a:rPr lang="en-GB" sz="1600" dirty="0" smtClean="0">
                <a:solidFill>
                  <a:schemeClr val="tx2"/>
                </a:solidFill>
              </a:rPr>
              <a:t>of the MPGD technologies development through the TE MPE workshop upgrade and FP7 AIDA contribution;</a:t>
            </a:r>
          </a:p>
          <a:p>
            <a:pPr marL="285750" indent="-285750">
              <a:buFont typeface="Courier New"/>
              <a:buChar char="o"/>
            </a:pPr>
            <a:endParaRPr lang="en-GB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GB" sz="1600" dirty="0" smtClean="0">
                <a:solidFill>
                  <a:schemeClr val="tx2"/>
                </a:solidFill>
              </a:rPr>
              <a:t>Contacts </a:t>
            </a:r>
            <a:r>
              <a:rPr lang="en-GB" sz="1600" dirty="0">
                <a:solidFill>
                  <a:schemeClr val="tx2"/>
                </a:solidFill>
              </a:rPr>
              <a:t>with industry for large volume production, </a:t>
            </a:r>
            <a:r>
              <a:rPr lang="en-GB" sz="1600" dirty="0" smtClean="0">
                <a:solidFill>
                  <a:srgbClr val="FF0000"/>
                </a:solidFill>
              </a:rPr>
              <a:t>MPGD industrialization and first industrial runs;</a:t>
            </a:r>
            <a:endParaRPr lang="en-GB" sz="1600" dirty="0">
              <a:solidFill>
                <a:srgbClr val="FF0000"/>
              </a:solidFill>
            </a:endParaRPr>
          </a:p>
          <a:p>
            <a:endParaRPr lang="en-GB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GB" sz="1600" dirty="0" smtClean="0">
                <a:solidFill>
                  <a:schemeClr val="tx2"/>
                </a:solidFill>
              </a:rPr>
              <a:t>Major improvement of the MPGD </a:t>
            </a:r>
            <a:r>
              <a:rPr lang="en-GB" sz="1600" dirty="0" smtClean="0">
                <a:solidFill>
                  <a:srgbClr val="FF0000"/>
                </a:solidFill>
              </a:rPr>
              <a:t>simulation software </a:t>
            </a:r>
            <a:r>
              <a:rPr lang="en-GB" sz="1600" dirty="0" smtClean="0">
                <a:solidFill>
                  <a:schemeClr val="tx2"/>
                </a:solidFill>
              </a:rPr>
              <a:t>framework </a:t>
            </a:r>
            <a:r>
              <a:rPr lang="en-GB" sz="1600" dirty="0" smtClean="0">
                <a:solidFill>
                  <a:srgbClr val="FF0000"/>
                </a:solidFill>
              </a:rPr>
              <a:t>for small structures </a:t>
            </a:r>
            <a:r>
              <a:rPr lang="en-GB" sz="1600" dirty="0" smtClean="0">
                <a:solidFill>
                  <a:schemeClr val="tx2"/>
                </a:solidFill>
              </a:rPr>
              <a:t>allowing first applications;</a:t>
            </a:r>
          </a:p>
          <a:p>
            <a:pPr marL="285750" indent="-285750">
              <a:buFont typeface="Courier New"/>
              <a:buChar char="o"/>
            </a:pPr>
            <a:endParaRPr lang="en-GB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GB" sz="1600" dirty="0">
                <a:solidFill>
                  <a:srgbClr val="FF0000"/>
                </a:solidFill>
              </a:rPr>
              <a:t>D</a:t>
            </a:r>
            <a:r>
              <a:rPr lang="en-GB" sz="1600" dirty="0" smtClean="0">
                <a:solidFill>
                  <a:srgbClr val="FF0000"/>
                </a:solidFill>
              </a:rPr>
              <a:t>evelopment </a:t>
            </a:r>
            <a:r>
              <a:rPr lang="en-GB" sz="1600" dirty="0">
                <a:solidFill>
                  <a:srgbClr val="FF0000"/>
                </a:solidFill>
              </a:rPr>
              <a:t>of common, scalable </a:t>
            </a:r>
            <a:r>
              <a:rPr lang="en-GB" sz="1600" dirty="0" smtClean="0">
                <a:solidFill>
                  <a:srgbClr val="FF0000"/>
                </a:solidFill>
              </a:rPr>
              <a:t>readout electronics (SRS) </a:t>
            </a:r>
            <a:r>
              <a:rPr lang="en-GB" sz="1600" dirty="0" smtClean="0">
                <a:solidFill>
                  <a:schemeClr val="tx2"/>
                </a:solidFill>
              </a:rPr>
              <a:t>(many developers </a:t>
            </a:r>
            <a:r>
              <a:rPr lang="en-GB" sz="1600" dirty="0">
                <a:solidFill>
                  <a:schemeClr val="tx2"/>
                </a:solidFill>
              </a:rPr>
              <a:t>and </a:t>
            </a:r>
            <a:r>
              <a:rPr lang="en-GB" sz="1600" dirty="0" smtClean="0">
                <a:solidFill>
                  <a:schemeClr val="tx2"/>
                </a:solidFill>
              </a:rPr>
              <a:t>&gt; 50 user </a:t>
            </a:r>
            <a:r>
              <a:rPr lang="en-GB" sz="1600" dirty="0">
                <a:solidFill>
                  <a:schemeClr val="tx2"/>
                </a:solidFill>
              </a:rPr>
              <a:t>groups</a:t>
            </a:r>
            <a:r>
              <a:rPr lang="en-GB" sz="1600" dirty="0" smtClean="0">
                <a:solidFill>
                  <a:schemeClr val="tx2"/>
                </a:solidFill>
              </a:rPr>
              <a:t>); </a:t>
            </a:r>
            <a:r>
              <a:rPr lang="en-GB" sz="1600" dirty="0" smtClean="0">
                <a:solidFill>
                  <a:srgbClr val="FF0000"/>
                </a:solidFill>
              </a:rPr>
              <a:t>Production</a:t>
            </a:r>
            <a:r>
              <a:rPr lang="en-GB" sz="1600" dirty="0" smtClean="0">
                <a:solidFill>
                  <a:schemeClr val="tx2"/>
                </a:solidFill>
              </a:rPr>
              <a:t> (PRISMA company </a:t>
            </a:r>
            <a:r>
              <a:rPr lang="en-GB" sz="1600" dirty="0">
                <a:solidFill>
                  <a:schemeClr val="tx2"/>
                </a:solidFill>
              </a:rPr>
              <a:t>and availability through CERN </a:t>
            </a:r>
            <a:r>
              <a:rPr lang="en-GB" sz="1600" dirty="0" smtClean="0">
                <a:solidFill>
                  <a:schemeClr val="tx2"/>
                </a:solidFill>
              </a:rPr>
              <a:t>store); </a:t>
            </a:r>
            <a:r>
              <a:rPr lang="en-GB" sz="1600" dirty="0" smtClean="0">
                <a:solidFill>
                  <a:srgbClr val="FF0000"/>
                </a:solidFill>
              </a:rPr>
              <a:t>Industrialization</a:t>
            </a:r>
            <a:r>
              <a:rPr lang="en-GB" sz="1600" dirty="0" smtClean="0">
                <a:solidFill>
                  <a:schemeClr val="tx2"/>
                </a:solidFill>
              </a:rPr>
              <a:t> (re-design of SRS in ATCA in EISYS);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Courier New"/>
              <a:buChar char="o"/>
            </a:pPr>
            <a:endParaRPr lang="en-GB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GB" sz="1600" dirty="0">
                <a:solidFill>
                  <a:srgbClr val="FF0000"/>
                </a:solidFill>
              </a:rPr>
              <a:t>I</a:t>
            </a:r>
            <a:r>
              <a:rPr lang="en-GB" sz="1600" dirty="0" smtClean="0">
                <a:solidFill>
                  <a:srgbClr val="FF0000"/>
                </a:solidFill>
              </a:rPr>
              <a:t>nfrastructure</a:t>
            </a:r>
            <a:r>
              <a:rPr lang="en-GB" sz="1600" dirty="0" smtClean="0">
                <a:solidFill>
                  <a:schemeClr val="tx2"/>
                </a:solidFill>
              </a:rPr>
              <a:t> for common RD51 test beam and lab facilities (&gt;20 user groups)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7094" y="156253"/>
            <a:ext cx="4086999" cy="46158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RD51 Achievements Highlights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461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" descr="http://indico.cern.ch/conferenceDisplay.py/getPic?picId=3&amp;confId=1106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4316" y="3964567"/>
            <a:ext cx="1519503" cy="983208"/>
          </a:xfrm>
          <a:prstGeom prst="rect">
            <a:avLst/>
          </a:prstGeom>
          <a:noFill/>
        </p:spPr>
      </p:pic>
      <p:pic>
        <p:nvPicPr>
          <p:cNvPr id="42" name="Picture 2" descr="D:\Paul\RD51\WG1\LargeDetectors\meetingJan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587" y="3680941"/>
            <a:ext cx="1094763" cy="89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 flipH="1">
            <a:off x="2231740" y="3464917"/>
            <a:ext cx="1921160" cy="1800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3599892" y="2744837"/>
            <a:ext cx="1944216" cy="792088"/>
          </a:xfrm>
          <a:prstGeom prst="ellipse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4020845" y="2812489"/>
            <a:ext cx="977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1F497D"/>
                </a:solidFill>
              </a:rPr>
              <a:t>RD51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500" y="656605"/>
            <a:ext cx="3168352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</a:rPr>
              <a:t>Large 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</a:rPr>
              <a:t>A</a:t>
            </a:r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</a:rPr>
              <a:t>rea Detectors</a:t>
            </a:r>
          </a:p>
          <a:p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</a:rPr>
              <a:t>Assembly Optimization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27234" y="507985"/>
            <a:ext cx="215956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RD51 Common Projects</a:t>
            </a:r>
          </a:p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Generic R&amp;D</a:t>
            </a:r>
          </a:p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Long Term Stability</a:t>
            </a:r>
            <a:endParaRPr lang="fr-FR" sz="1600" dirty="0">
              <a:solidFill>
                <a:srgbClr val="1F497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54547" y="2769770"/>
            <a:ext cx="164594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Software Tools and </a:t>
            </a:r>
          </a:p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Simulations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500" y="2943154"/>
            <a:ext cx="1602841" cy="6155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1F497D"/>
                </a:solidFill>
              </a:rPr>
              <a:t>MPGD Electronics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88823" y="5482882"/>
            <a:ext cx="216547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CERN MPGD Workshop</a:t>
            </a:r>
          </a:p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Quality Control</a:t>
            </a:r>
          </a:p>
          <a:p>
            <a:pPr algn="ctr"/>
            <a:r>
              <a:rPr lang="en-US" sz="1600" dirty="0">
                <a:solidFill>
                  <a:srgbClr val="1F497D"/>
                </a:solidFill>
              </a:rPr>
              <a:t>a</a:t>
            </a:r>
            <a:r>
              <a:rPr lang="en-US" sz="1600" dirty="0" smtClean="0">
                <a:solidFill>
                  <a:srgbClr val="1F497D"/>
                </a:solidFill>
              </a:rPr>
              <a:t>nd Industrialization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9824" y="5940851"/>
            <a:ext cx="216955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RD51 Common</a:t>
            </a:r>
          </a:p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Test Beam and Lab Facilities</a:t>
            </a:r>
          </a:p>
        </p:txBody>
      </p:sp>
      <p:cxnSp>
        <p:nvCxnSpPr>
          <p:cNvPr id="11" name="Straight Arrow Connector 10"/>
          <p:cNvCxnSpPr>
            <a:stCxn id="2" idx="2"/>
          </p:cNvCxnSpPr>
          <p:nvPr/>
        </p:nvCxnSpPr>
        <p:spPr>
          <a:xfrm flipH="1">
            <a:off x="1539280" y="3140881"/>
            <a:ext cx="2060612" cy="443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59732" y="2704767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1F497D"/>
                </a:solidFill>
              </a:rPr>
              <a:t>WG5:</a:t>
            </a:r>
            <a:endParaRPr lang="fr-FR" sz="2000" b="1" dirty="0">
              <a:solidFill>
                <a:srgbClr val="1F497D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544108" y="3176885"/>
            <a:ext cx="1935832" cy="838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92180" y="3280831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1F497D"/>
                </a:solidFill>
              </a:rPr>
              <a:t>WG4:</a:t>
            </a:r>
            <a:endParaRPr lang="fr-FR" sz="2000" b="1" dirty="0">
              <a:solidFill>
                <a:srgbClr val="1F497D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004555" y="1520701"/>
            <a:ext cx="1522679" cy="12917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" idx="1"/>
          </p:cNvCxnSpPr>
          <p:nvPr/>
        </p:nvCxnSpPr>
        <p:spPr>
          <a:xfrm flipH="1" flipV="1">
            <a:off x="2511388" y="1736725"/>
            <a:ext cx="1373228" cy="112411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63788" y="1952749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1F497D"/>
                </a:solidFill>
              </a:rPr>
              <a:t>WG1:</a:t>
            </a:r>
            <a:endParaRPr lang="fr-FR" sz="2000" b="1" dirty="0">
              <a:solidFill>
                <a:srgbClr val="1F497D"/>
              </a:solidFill>
            </a:endParaRP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4" cstate="print"/>
          <a:srcRect l="7745" r="7745"/>
          <a:stretch>
            <a:fillRect/>
          </a:stretch>
        </p:blipFill>
        <p:spPr bwMode="auto">
          <a:xfrm>
            <a:off x="2324357" y="649387"/>
            <a:ext cx="91549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5558354" y="1520701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1F497D"/>
                </a:solidFill>
              </a:rPr>
              <a:t>WG2:</a:t>
            </a:r>
            <a:endParaRPr lang="fr-FR" sz="2000" b="1" dirty="0">
              <a:solidFill>
                <a:srgbClr val="1F497D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184068" y="3464917"/>
            <a:ext cx="2160240" cy="1800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19772" y="4401021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1F497D"/>
                </a:solidFill>
              </a:rPr>
              <a:t>WG7:</a:t>
            </a:r>
            <a:endParaRPr lang="fr-FR" sz="2000" b="1" dirty="0">
              <a:solidFill>
                <a:srgbClr val="1F497D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76156" y="4329013"/>
            <a:ext cx="7778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1F497D"/>
                </a:solidFill>
              </a:rPr>
              <a:t>WG6:</a:t>
            </a:r>
            <a:endParaRPr lang="fr-FR" sz="2000" b="1" dirty="0">
              <a:solidFill>
                <a:srgbClr val="1F497D"/>
              </a:solidFill>
            </a:endParaRPr>
          </a:p>
        </p:txBody>
      </p:sp>
      <p:pic>
        <p:nvPicPr>
          <p:cNvPr id="27" name="Picture 26" descr="DSC0046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9290" y="5514576"/>
            <a:ext cx="1571667" cy="117875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220260" y="50800"/>
            <a:ext cx="2667590" cy="46158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RD51 Collaboration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38" name="Picture 37" descr="oneshotimage-1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74" y="4903669"/>
            <a:ext cx="1267667" cy="1037182"/>
          </a:xfrm>
          <a:prstGeom prst="rect">
            <a:avLst/>
          </a:prstGeom>
        </p:spPr>
      </p:pic>
      <p:pic>
        <p:nvPicPr>
          <p:cNvPr id="39" name="Picture 38" descr="IMG_0004-2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161" y="5702678"/>
            <a:ext cx="1428337" cy="990648"/>
          </a:xfrm>
          <a:prstGeom prst="rect">
            <a:avLst/>
          </a:prstGeom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463" y="4077661"/>
            <a:ext cx="1566837" cy="1215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68999" y="1609525"/>
            <a:ext cx="1307755" cy="1160245"/>
          </a:xfrm>
          <a:prstGeom prst="rect">
            <a:avLst/>
          </a:prstGeom>
        </p:spPr>
      </p:pic>
      <p:pic>
        <p:nvPicPr>
          <p:cNvPr id="43" name="Picture 3" descr="C:\Hans\R&amp;D\RD51\WG52\Production files SRS\Trigger Pickup box\trigger-box on mm-mesh-characteristics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9" y="3728068"/>
            <a:ext cx="1297632" cy="97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3238556" y="4894237"/>
            <a:ext cx="3140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F497D"/>
                </a:solidFill>
              </a:rPr>
              <a:t>Conferences, Meetings and Schools</a:t>
            </a:r>
            <a:endParaRPr lang="en-US" sz="1600" dirty="0">
              <a:solidFill>
                <a:srgbClr val="1F497D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8606" y="1275558"/>
            <a:ext cx="1806555" cy="1354382"/>
          </a:xfrm>
          <a:prstGeom prst="rect">
            <a:avLst/>
          </a:prstGeom>
        </p:spPr>
      </p:pic>
      <p:pic>
        <p:nvPicPr>
          <p:cNvPr id="47" name="Picture 46" descr="DSCN2544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16200000">
            <a:off x="3288414" y="875677"/>
            <a:ext cx="1483358" cy="11125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68925" y="5514576"/>
            <a:ext cx="1034853" cy="1261614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769" y="1401696"/>
            <a:ext cx="1038230" cy="1038230"/>
          </a:xfrm>
          <a:prstGeom prst="rect">
            <a:avLst/>
          </a:prstGeom>
        </p:spPr>
      </p:pic>
      <p:pic>
        <p:nvPicPr>
          <p:cNvPr id="50" name="Picture 49"/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397" y="3318093"/>
            <a:ext cx="1545919" cy="1010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Picture 2" descr="D:\Freiburg\Octopuce\P1010021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555" y="524499"/>
            <a:ext cx="1322566" cy="92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235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8963" y="192345"/>
            <a:ext cx="5561987" cy="830916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Technology Development Highlights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GEM Single Mask Technique</a:t>
            </a:r>
            <a:endParaRPr lang="en-GB" sz="2000" b="1" dirty="0">
              <a:solidFill>
                <a:schemeClr val="tx2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550739" y="1621919"/>
            <a:ext cx="2531681" cy="1820423"/>
            <a:chOff x="2308193" y="1514982"/>
            <a:chExt cx="5825216" cy="4823426"/>
          </a:xfrm>
        </p:grpSpPr>
        <p:sp>
          <p:nvSpPr>
            <p:cNvPr id="46" name="Text Box 30"/>
            <p:cNvSpPr txBox="1">
              <a:spLocks noChangeArrowheads="1"/>
            </p:cNvSpPr>
            <p:nvPr/>
          </p:nvSpPr>
          <p:spPr bwMode="auto">
            <a:xfrm>
              <a:off x="5502916" y="4555838"/>
              <a:ext cx="2630493" cy="829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800" dirty="0" smtClean="0"/>
                <a:t>Second Polyimide etching</a:t>
              </a:r>
              <a:endParaRPr lang="en-US" sz="800" dirty="0"/>
            </a:p>
          </p:txBody>
        </p:sp>
        <p:grpSp>
          <p:nvGrpSpPr>
            <p:cNvPr id="47" name="Group 49"/>
            <p:cNvGrpSpPr/>
            <p:nvPr/>
          </p:nvGrpSpPr>
          <p:grpSpPr>
            <a:xfrm>
              <a:off x="2308193" y="1514982"/>
              <a:ext cx="5525215" cy="4823426"/>
              <a:chOff x="2308193" y="1514982"/>
              <a:chExt cx="5525215" cy="4823426"/>
            </a:xfrm>
          </p:grpSpPr>
          <p:sp>
            <p:nvSpPr>
              <p:cNvPr id="48" name="Rectangle 15"/>
              <p:cNvSpPr>
                <a:spLocks noChangeArrowheads="1"/>
              </p:cNvSpPr>
              <p:nvPr/>
            </p:nvSpPr>
            <p:spPr bwMode="auto">
              <a:xfrm>
                <a:off x="2308197" y="151498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49" name="Rectangle 16"/>
              <p:cNvSpPr>
                <a:spLocks noChangeArrowheads="1"/>
              </p:cNvSpPr>
              <p:nvPr/>
            </p:nvSpPr>
            <p:spPr bwMode="auto">
              <a:xfrm>
                <a:off x="4191300" y="151498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0" name="Rectangle 17"/>
              <p:cNvSpPr>
                <a:spLocks noChangeArrowheads="1"/>
              </p:cNvSpPr>
              <p:nvPr/>
            </p:nvSpPr>
            <p:spPr bwMode="auto">
              <a:xfrm>
                <a:off x="2308197" y="2084070"/>
                <a:ext cx="3037262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1" name="Rectangle 18"/>
              <p:cNvSpPr>
                <a:spLocks noChangeArrowheads="1"/>
              </p:cNvSpPr>
              <p:nvPr/>
            </p:nvSpPr>
            <p:spPr bwMode="auto">
              <a:xfrm>
                <a:off x="2308197" y="162880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2" name="Rectangle 19"/>
              <p:cNvSpPr>
                <a:spLocks noChangeArrowheads="1"/>
              </p:cNvSpPr>
              <p:nvPr/>
            </p:nvSpPr>
            <p:spPr bwMode="auto">
              <a:xfrm>
                <a:off x="4191300" y="162880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3" name="AutoShape 20"/>
              <p:cNvSpPr>
                <a:spLocks noChangeArrowheads="1"/>
              </p:cNvSpPr>
              <p:nvPr/>
            </p:nvSpPr>
            <p:spPr bwMode="auto">
              <a:xfrm>
                <a:off x="3462357" y="1628800"/>
                <a:ext cx="121490" cy="45527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54" name="AutoShape 21"/>
              <p:cNvSpPr>
                <a:spLocks noChangeArrowheads="1"/>
              </p:cNvSpPr>
              <p:nvPr/>
            </p:nvSpPr>
            <p:spPr bwMode="auto">
              <a:xfrm>
                <a:off x="4069809" y="1628800"/>
                <a:ext cx="242981" cy="455270"/>
              </a:xfrm>
              <a:prstGeom prst="triangle">
                <a:avLst>
                  <a:gd name="adj" fmla="val 50000"/>
                </a:avLst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5" name="Text Box 29"/>
              <p:cNvSpPr txBox="1">
                <a:spLocks noChangeArrowheads="1"/>
              </p:cNvSpPr>
              <p:nvPr/>
            </p:nvSpPr>
            <p:spPr bwMode="auto">
              <a:xfrm>
                <a:off x="5371167" y="1514982"/>
                <a:ext cx="2411119" cy="1508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800" dirty="0" smtClean="0"/>
                  <a:t>Chemical </a:t>
                </a:r>
                <a:r>
                  <a:rPr lang="en-US" sz="800" dirty="0"/>
                  <a:t>Polyimide </a:t>
                </a:r>
                <a:r>
                  <a:rPr lang="en-US" sz="800" dirty="0" smtClean="0"/>
                  <a:t>etching</a:t>
                </a:r>
              </a:p>
              <a:p>
                <a:endParaRPr lang="en-US" dirty="0"/>
              </a:p>
            </p:txBody>
          </p:sp>
          <p:sp>
            <p:nvSpPr>
              <p:cNvPr id="56" name="Rectangle 15"/>
              <p:cNvSpPr>
                <a:spLocks noChangeArrowheads="1"/>
              </p:cNvSpPr>
              <p:nvPr/>
            </p:nvSpPr>
            <p:spPr bwMode="auto">
              <a:xfrm>
                <a:off x="2308193" y="2532221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7" name="Rectangle 16"/>
              <p:cNvSpPr>
                <a:spLocks noChangeArrowheads="1"/>
              </p:cNvSpPr>
              <p:nvPr/>
            </p:nvSpPr>
            <p:spPr bwMode="auto">
              <a:xfrm>
                <a:off x="4191295" y="2532221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8" name="Rectangle 17"/>
              <p:cNvSpPr>
                <a:spLocks noChangeArrowheads="1"/>
              </p:cNvSpPr>
              <p:nvPr/>
            </p:nvSpPr>
            <p:spPr bwMode="auto">
              <a:xfrm>
                <a:off x="2308193" y="3101309"/>
                <a:ext cx="1147141" cy="9604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9" name="Rectangle 18"/>
              <p:cNvSpPr>
                <a:spLocks noChangeArrowheads="1"/>
              </p:cNvSpPr>
              <p:nvPr/>
            </p:nvSpPr>
            <p:spPr bwMode="auto">
              <a:xfrm>
                <a:off x="2308193" y="2646039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0" name="Rectangle 19"/>
              <p:cNvSpPr>
                <a:spLocks noChangeArrowheads="1"/>
              </p:cNvSpPr>
              <p:nvPr/>
            </p:nvSpPr>
            <p:spPr bwMode="auto">
              <a:xfrm>
                <a:off x="4191295" y="2646039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1" name="AutoShape 20"/>
              <p:cNvSpPr>
                <a:spLocks noChangeArrowheads="1"/>
              </p:cNvSpPr>
              <p:nvPr/>
            </p:nvSpPr>
            <p:spPr bwMode="auto">
              <a:xfrm>
                <a:off x="3462352" y="2646039"/>
                <a:ext cx="121490" cy="45527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62" name="AutoShape 21"/>
              <p:cNvSpPr>
                <a:spLocks noChangeArrowheads="1"/>
              </p:cNvSpPr>
              <p:nvPr/>
            </p:nvSpPr>
            <p:spPr bwMode="auto">
              <a:xfrm>
                <a:off x="4069805" y="2646039"/>
                <a:ext cx="242981" cy="455270"/>
              </a:xfrm>
              <a:prstGeom prst="triangle">
                <a:avLst>
                  <a:gd name="adj" fmla="val 50000"/>
                </a:avLst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3" name="Rectangle 64"/>
              <p:cNvSpPr>
                <a:spLocks noChangeArrowheads="1"/>
              </p:cNvSpPr>
              <p:nvPr/>
            </p:nvSpPr>
            <p:spPr bwMode="auto">
              <a:xfrm>
                <a:off x="2308193" y="3215127"/>
                <a:ext cx="3037262" cy="113818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B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4" name="Rectangle 17"/>
              <p:cNvSpPr>
                <a:spLocks noChangeArrowheads="1"/>
              </p:cNvSpPr>
              <p:nvPr/>
            </p:nvSpPr>
            <p:spPr bwMode="auto">
              <a:xfrm>
                <a:off x="4191291" y="3090646"/>
                <a:ext cx="1170513" cy="106705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5" name="Text Box 30"/>
              <p:cNvSpPr txBox="1">
                <a:spLocks noChangeArrowheads="1"/>
              </p:cNvSpPr>
              <p:nvPr/>
            </p:nvSpPr>
            <p:spPr bwMode="auto">
              <a:xfrm>
                <a:off x="5371170" y="2646040"/>
                <a:ext cx="2462238" cy="829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800" dirty="0" smtClean="0"/>
                  <a:t>Copper electro etching</a:t>
                </a:r>
              </a:p>
            </p:txBody>
          </p:sp>
          <p:sp>
            <p:nvSpPr>
              <p:cNvPr id="66" name="Rectangle 15"/>
              <p:cNvSpPr>
                <a:spLocks noChangeArrowheads="1"/>
              </p:cNvSpPr>
              <p:nvPr/>
            </p:nvSpPr>
            <p:spPr bwMode="auto">
              <a:xfrm>
                <a:off x="2317556" y="354237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7" name="Rectangle 16"/>
              <p:cNvSpPr>
                <a:spLocks noChangeArrowheads="1"/>
              </p:cNvSpPr>
              <p:nvPr/>
            </p:nvSpPr>
            <p:spPr bwMode="auto">
              <a:xfrm>
                <a:off x="4200658" y="354237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8" name="Rectangle 17"/>
              <p:cNvSpPr>
                <a:spLocks noChangeArrowheads="1"/>
              </p:cNvSpPr>
              <p:nvPr/>
            </p:nvSpPr>
            <p:spPr bwMode="auto">
              <a:xfrm>
                <a:off x="2317556" y="4111460"/>
                <a:ext cx="1147141" cy="9604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9" name="Rectangle 18"/>
              <p:cNvSpPr>
                <a:spLocks noChangeArrowheads="1"/>
              </p:cNvSpPr>
              <p:nvPr/>
            </p:nvSpPr>
            <p:spPr bwMode="auto">
              <a:xfrm>
                <a:off x="2317556" y="365619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0" name="AutoShape 20"/>
              <p:cNvSpPr>
                <a:spLocks noChangeArrowheads="1"/>
              </p:cNvSpPr>
              <p:nvPr/>
            </p:nvSpPr>
            <p:spPr bwMode="auto">
              <a:xfrm>
                <a:off x="3471716" y="3656190"/>
                <a:ext cx="121490" cy="45527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71" name="AutoShape 21"/>
              <p:cNvSpPr>
                <a:spLocks noChangeArrowheads="1"/>
              </p:cNvSpPr>
              <p:nvPr/>
            </p:nvSpPr>
            <p:spPr bwMode="auto">
              <a:xfrm>
                <a:off x="4079168" y="3656190"/>
                <a:ext cx="242981" cy="455270"/>
              </a:xfrm>
              <a:prstGeom prst="triangle">
                <a:avLst>
                  <a:gd name="adj" fmla="val 50000"/>
                </a:avLst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2" name="Rectangle 17"/>
              <p:cNvSpPr>
                <a:spLocks noChangeArrowheads="1"/>
              </p:cNvSpPr>
              <p:nvPr/>
            </p:nvSpPr>
            <p:spPr bwMode="auto">
              <a:xfrm>
                <a:off x="4200654" y="4100797"/>
                <a:ext cx="1170513" cy="106705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3" name="Text Box 30"/>
              <p:cNvSpPr txBox="1">
                <a:spLocks noChangeArrowheads="1"/>
              </p:cNvSpPr>
              <p:nvPr/>
            </p:nvSpPr>
            <p:spPr bwMode="auto">
              <a:xfrm>
                <a:off x="5371167" y="3432098"/>
                <a:ext cx="2411119" cy="448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dirty="0"/>
                  <a:t> </a:t>
                </a:r>
                <a:r>
                  <a:rPr lang="en-US" sz="800" dirty="0" smtClean="0"/>
                  <a:t>Stripping</a:t>
                </a:r>
                <a:endParaRPr lang="en-US" sz="800" dirty="0"/>
              </a:p>
            </p:txBody>
          </p:sp>
          <p:sp>
            <p:nvSpPr>
              <p:cNvPr id="74" name="Rectangle 18"/>
              <p:cNvSpPr>
                <a:spLocks noChangeArrowheads="1"/>
              </p:cNvSpPr>
              <p:nvPr/>
            </p:nvSpPr>
            <p:spPr bwMode="auto">
              <a:xfrm>
                <a:off x="2308198" y="463872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5" name="AutoShape 20"/>
              <p:cNvSpPr>
                <a:spLocks noChangeArrowheads="1"/>
              </p:cNvSpPr>
              <p:nvPr/>
            </p:nvSpPr>
            <p:spPr bwMode="auto">
              <a:xfrm>
                <a:off x="3451206" y="4638720"/>
                <a:ext cx="132642" cy="31481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76" name="AutoShape 20"/>
              <p:cNvSpPr>
                <a:spLocks noChangeArrowheads="1"/>
              </p:cNvSpPr>
              <p:nvPr/>
            </p:nvSpPr>
            <p:spPr bwMode="auto">
              <a:xfrm flipV="1">
                <a:off x="3435348" y="4964632"/>
                <a:ext cx="133350" cy="13335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77" name="Rectangle 18"/>
              <p:cNvSpPr>
                <a:spLocks noChangeArrowheads="1"/>
              </p:cNvSpPr>
              <p:nvPr/>
            </p:nvSpPr>
            <p:spPr bwMode="auto">
              <a:xfrm flipH="1">
                <a:off x="4221908" y="4633950"/>
                <a:ext cx="1138190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8" name="AutoShape 20"/>
              <p:cNvSpPr>
                <a:spLocks noChangeArrowheads="1"/>
              </p:cNvSpPr>
              <p:nvPr/>
            </p:nvSpPr>
            <p:spPr bwMode="auto">
              <a:xfrm flipH="1">
                <a:off x="4102098" y="4633950"/>
                <a:ext cx="130807" cy="31481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79" name="AutoShape 20"/>
              <p:cNvSpPr>
                <a:spLocks noChangeArrowheads="1"/>
              </p:cNvSpPr>
              <p:nvPr/>
            </p:nvSpPr>
            <p:spPr bwMode="auto">
              <a:xfrm flipH="1" flipV="1">
                <a:off x="4117038" y="4959862"/>
                <a:ext cx="131505" cy="13335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80" name="Rectangle 15"/>
              <p:cNvSpPr>
                <a:spLocks noChangeArrowheads="1"/>
              </p:cNvSpPr>
              <p:nvPr/>
            </p:nvSpPr>
            <p:spPr bwMode="auto">
              <a:xfrm>
                <a:off x="2308198" y="452490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81" name="Rectangle 17"/>
              <p:cNvSpPr>
                <a:spLocks noChangeArrowheads="1"/>
              </p:cNvSpPr>
              <p:nvPr/>
            </p:nvSpPr>
            <p:spPr bwMode="auto">
              <a:xfrm>
                <a:off x="2308198" y="5093990"/>
                <a:ext cx="1147141" cy="9604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82" name="Rectangle 15"/>
              <p:cNvSpPr>
                <a:spLocks noChangeArrowheads="1"/>
              </p:cNvSpPr>
              <p:nvPr/>
            </p:nvSpPr>
            <p:spPr bwMode="auto">
              <a:xfrm flipH="1">
                <a:off x="4221908" y="4520132"/>
                <a:ext cx="1138190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83" name="Rectangle 17"/>
              <p:cNvSpPr>
                <a:spLocks noChangeArrowheads="1"/>
              </p:cNvSpPr>
              <p:nvPr/>
            </p:nvSpPr>
            <p:spPr bwMode="auto">
              <a:xfrm flipH="1">
                <a:off x="4228829" y="5089220"/>
                <a:ext cx="1131269" cy="9604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84" name="Rectangle 19"/>
              <p:cNvSpPr>
                <a:spLocks noChangeArrowheads="1"/>
              </p:cNvSpPr>
              <p:nvPr/>
            </p:nvSpPr>
            <p:spPr bwMode="auto">
              <a:xfrm>
                <a:off x="4200658" y="365619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231" t="26616" r="3923" b="30165"/>
              <a:stretch>
                <a:fillRect/>
              </a:stretch>
            </p:blipFill>
            <p:spPr bwMode="auto">
              <a:xfrm>
                <a:off x="2339752" y="5517232"/>
                <a:ext cx="3022600" cy="821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6" name="Text Box 30"/>
              <p:cNvSpPr txBox="1">
                <a:spLocks noChangeArrowheads="1"/>
              </p:cNvSpPr>
              <p:nvPr/>
            </p:nvSpPr>
            <p:spPr bwMode="auto">
              <a:xfrm>
                <a:off x="5422289" y="5661247"/>
                <a:ext cx="2411119" cy="3137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800" dirty="0" smtClean="0"/>
                  <a:t>Result</a:t>
                </a:r>
                <a:endParaRPr lang="en-US" sz="800" dirty="0"/>
              </a:p>
            </p:txBody>
          </p:sp>
        </p:grpSp>
      </p:grpSp>
      <p:grpSp>
        <p:nvGrpSpPr>
          <p:cNvPr id="87" name="Group 9"/>
          <p:cNvGrpSpPr>
            <a:grpSpLocks/>
          </p:cNvGrpSpPr>
          <p:nvPr/>
        </p:nvGrpSpPr>
        <p:grpSpPr bwMode="auto">
          <a:xfrm>
            <a:off x="7871329" y="68677"/>
            <a:ext cx="1066800" cy="1553242"/>
            <a:chOff x="2880" y="1772"/>
            <a:chExt cx="528" cy="689"/>
          </a:xfrm>
        </p:grpSpPr>
        <p:pic>
          <p:nvPicPr>
            <p:cNvPr id="88" name="Picture 10" descr="charge_transfer_avalanch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1813"/>
              <a:ext cx="528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Text Box 11"/>
            <p:cNvSpPr txBox="1">
              <a:spLocks noChangeArrowheads="1"/>
            </p:cNvSpPr>
            <p:nvPr/>
          </p:nvSpPr>
          <p:spPr bwMode="auto">
            <a:xfrm>
              <a:off x="2928" y="2352"/>
              <a:ext cx="379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33CC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Electrons</a:t>
              </a:r>
            </a:p>
          </p:txBody>
        </p:sp>
        <p:sp>
          <p:nvSpPr>
            <p:cNvPr id="90" name="Text Box 12"/>
            <p:cNvSpPr txBox="1">
              <a:spLocks noChangeArrowheads="1"/>
            </p:cNvSpPr>
            <p:nvPr/>
          </p:nvSpPr>
          <p:spPr bwMode="auto">
            <a:xfrm>
              <a:off x="3047" y="1772"/>
              <a:ext cx="22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Ions</a:t>
              </a:r>
            </a:p>
          </p:txBody>
        </p:sp>
        <p:sp>
          <p:nvSpPr>
            <p:cNvPr id="91" name="Text Box 13"/>
            <p:cNvSpPr txBox="1">
              <a:spLocks noChangeArrowheads="1"/>
            </p:cNvSpPr>
            <p:nvPr/>
          </p:nvSpPr>
          <p:spPr bwMode="auto">
            <a:xfrm>
              <a:off x="3047" y="2181"/>
              <a:ext cx="21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rgbClr val="FFFFFF"/>
                  </a:solidFill>
                </a:rPr>
                <a:t>60 %</a:t>
              </a:r>
            </a:p>
          </p:txBody>
        </p:sp>
        <p:sp>
          <p:nvSpPr>
            <p:cNvPr id="92" name="Text Box 14"/>
            <p:cNvSpPr txBox="1">
              <a:spLocks noChangeArrowheads="1"/>
            </p:cNvSpPr>
            <p:nvPr/>
          </p:nvSpPr>
          <p:spPr bwMode="auto">
            <a:xfrm>
              <a:off x="2936" y="2068"/>
              <a:ext cx="21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40 %</a:t>
              </a: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105561" y="1173414"/>
            <a:ext cx="2040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GEM Single Mask Process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54828" y="3982263"/>
            <a:ext cx="38262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1F497D"/>
                </a:solidFill>
              </a:rPr>
              <a:t>Standard double mask method limits max. size of the detector to 30x30 cm</a:t>
            </a:r>
            <a:r>
              <a:rPr lang="en-US" sz="1600" baseline="30000" dirty="0" smtClean="0">
                <a:solidFill>
                  <a:srgbClr val="1F497D"/>
                </a:solidFill>
              </a:rPr>
              <a:t>2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1F497D"/>
                </a:solidFill>
              </a:rPr>
              <a:t>Single mask technique reduces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1F497D"/>
                </a:solidFill>
              </a:rPr>
              <a:t>costs and production time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1F497D"/>
                </a:solidFill>
              </a:rPr>
              <a:t>Performance comparison (max. gain, stability, rate capability..) shows no difference</a:t>
            </a:r>
            <a:endParaRPr lang="en-US" sz="1600" dirty="0">
              <a:solidFill>
                <a:srgbClr val="1F497D"/>
              </a:solidFill>
            </a:endParaRPr>
          </a:p>
        </p:txBody>
      </p:sp>
      <p:pic>
        <p:nvPicPr>
          <p:cNvPr id="94" name="Picture 93" descr="CLOE01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138" y="5041294"/>
            <a:ext cx="2018267" cy="1513701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4645" y="3732725"/>
            <a:ext cx="2096046" cy="848509"/>
          </a:xfrm>
          <a:prstGeom prst="rect">
            <a:avLst/>
          </a:prstGeom>
        </p:spPr>
      </p:pic>
      <p:pic>
        <p:nvPicPr>
          <p:cNvPr id="96" name="Picture 95" descr="ALICE_beam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308" y="2749618"/>
            <a:ext cx="1325811" cy="1820455"/>
          </a:xfrm>
          <a:prstGeom prst="rect">
            <a:avLst/>
          </a:prstGeom>
        </p:spPr>
      </p:pic>
      <p:pic>
        <p:nvPicPr>
          <p:cNvPr id="97" name="Picture 9" descr="P:\user\d\domenici\private\fisica\detectors\kait\largem\gain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4586507" y="5111455"/>
            <a:ext cx="2017801" cy="1373380"/>
          </a:xfrm>
          <a:prstGeom prst="rect">
            <a:avLst/>
          </a:prstGeom>
          <a:noFill/>
        </p:spPr>
      </p:pic>
      <p:pic>
        <p:nvPicPr>
          <p:cNvPr id="98" name="Picture 17" descr="C:\Users\StefanoC\Desktop\DSC050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1893" y="1501061"/>
            <a:ext cx="1402946" cy="186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ALICE tracks.tif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224" y="2799057"/>
            <a:ext cx="1048908" cy="1829571"/>
          </a:xfrm>
          <a:prstGeom prst="rect">
            <a:avLst/>
          </a:prstGeom>
        </p:spPr>
      </p:pic>
      <p:pic>
        <p:nvPicPr>
          <p:cNvPr id="99" name="Picture 2" descr="E:\aa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96841" y="1548953"/>
            <a:ext cx="1259319" cy="106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6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62267" y="1906398"/>
            <a:ext cx="12377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CMS high eta upgrade triple GEM prototype  in the RD51 test beam facility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411481" y="4629067"/>
            <a:ext cx="2569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ALICE triple GEM TPC end-cap module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871329" y="1906398"/>
            <a:ext cx="1164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Time resolution</a:t>
            </a:r>
          </a:p>
          <a:p>
            <a:pPr algn="ctr"/>
            <a:r>
              <a:rPr lang="en-US" sz="1200" dirty="0" smtClean="0"/>
              <a:t>4 ns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888767" y="6554995"/>
            <a:ext cx="4147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KLOE2 inner tracker: 4  layers of triple cylindrical GEM detectors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3677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6633" y="192345"/>
            <a:ext cx="5561987" cy="830916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Technology Development Highlights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Resistive MicroMegas </a:t>
            </a:r>
            <a:endParaRPr lang="en-GB" sz="2000" b="1" dirty="0">
              <a:solidFill>
                <a:schemeClr val="tx2"/>
              </a:solidFill>
            </a:endParaRPr>
          </a:p>
        </p:txBody>
      </p:sp>
      <p:grpSp>
        <p:nvGrpSpPr>
          <p:cNvPr id="3" name="Group 45"/>
          <p:cNvGrpSpPr/>
          <p:nvPr/>
        </p:nvGrpSpPr>
        <p:grpSpPr>
          <a:xfrm>
            <a:off x="495273" y="1645981"/>
            <a:ext cx="1912085" cy="1725075"/>
            <a:chOff x="1248047" y="1484784"/>
            <a:chExt cx="2069794" cy="2103164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1259632" y="1484784"/>
              <a:ext cx="2058209" cy="256388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000" dirty="0" smtClean="0"/>
                <a:t>PCB</a:t>
              </a:r>
              <a:endParaRPr lang="fr-FR" sz="1000" dirty="0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248047" y="1988840"/>
              <a:ext cx="2058209" cy="21365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GB" sz="1000" dirty="0"/>
                <a:t>L</a:t>
              </a:r>
              <a:r>
                <a:rPr lang="en-GB" sz="1000" dirty="0" smtClean="0"/>
                <a:t>amination</a:t>
              </a:r>
              <a:endParaRPr lang="en-GB" sz="1000" dirty="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248047" y="1964158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248047" y="1921426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248047" y="2434202"/>
              <a:ext cx="2058209" cy="21365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GB" sz="1000" dirty="0" smtClean="0"/>
                <a:t>Mesh deposit</a:t>
              </a:r>
              <a:endParaRPr lang="en-GB" sz="1000" dirty="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248047" y="2391471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248047" y="2348739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V="1">
              <a:off x="1259632" y="2348879"/>
              <a:ext cx="2016224" cy="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248047" y="2845655"/>
              <a:ext cx="2058210" cy="21365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GB" sz="1000" dirty="0"/>
                <a:t>L</a:t>
              </a:r>
              <a:r>
                <a:rPr lang="en-GB" sz="1000" dirty="0" smtClean="0"/>
                <a:t>amination</a:t>
              </a:r>
              <a:endParaRPr lang="en-GB" sz="1000" dirty="0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251161" y="2861515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1251161" y="2818784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1254275" y="2776053"/>
              <a:ext cx="2055095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1251161" y="2818784"/>
              <a:ext cx="205820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1251161" y="3374291"/>
              <a:ext cx="2055095" cy="21365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GB" sz="1000" dirty="0"/>
                <a:t>D</a:t>
              </a:r>
              <a:r>
                <a:rPr lang="en-GB" sz="1000" dirty="0" smtClean="0"/>
                <a:t>evelopment</a:t>
              </a:r>
              <a:endParaRPr lang="en-GB" sz="1000" dirty="0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1251161" y="3246097"/>
              <a:ext cx="245989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3075836" y="3246097"/>
              <a:ext cx="230420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1699545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1982899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266253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2549607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2832961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1288526" y="3288828"/>
              <a:ext cx="201772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01" y="3661372"/>
            <a:ext cx="2933990" cy="2085255"/>
          </a:xfrm>
          <a:prstGeom prst="rect">
            <a:avLst/>
          </a:prstGeom>
        </p:spPr>
      </p:pic>
      <p:pic>
        <p:nvPicPr>
          <p:cNvPr id="27" name="Picture 26" descr="Tv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4985" y="5487639"/>
            <a:ext cx="1252952" cy="938929"/>
          </a:xfrm>
          <a:prstGeom prst="rect">
            <a:avLst/>
          </a:prstGeom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325" y="54930"/>
            <a:ext cx="1828800" cy="175259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411999" y="1245766"/>
            <a:ext cx="2047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Bulk MicroMegas Process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2958331" y="1276530"/>
            <a:ext cx="32189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1F497D"/>
                </a:solidFill>
              </a:rPr>
              <a:t>Standard Bulk MicroMegas suffers from limited efficiency at high rates due to discharges induced dead time</a:t>
            </a:r>
          </a:p>
          <a:p>
            <a:endParaRPr lang="en-US" sz="1600" dirty="0">
              <a:solidFill>
                <a:srgbClr val="1F497D"/>
              </a:solidFill>
            </a:endParaRPr>
          </a:p>
          <a:p>
            <a:r>
              <a:rPr lang="en-US" sz="1600" dirty="0" smtClean="0">
                <a:solidFill>
                  <a:srgbClr val="1F497D"/>
                </a:solidFill>
              </a:rPr>
              <a:t> </a:t>
            </a:r>
            <a:endParaRPr lang="en-US" sz="1600" dirty="0">
              <a:solidFill>
                <a:srgbClr val="1F497D"/>
              </a:solidFill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1872" y="4469174"/>
            <a:ext cx="2746748" cy="227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937" y="2198602"/>
            <a:ext cx="2299813" cy="234490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794" y="2542781"/>
            <a:ext cx="1765651" cy="1811894"/>
          </a:xfrm>
          <a:prstGeom prst="rect">
            <a:avLst/>
          </a:prstGeom>
        </p:spPr>
      </p:pic>
      <p:sp>
        <p:nvSpPr>
          <p:cNvPr id="34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7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68620" y="4915630"/>
            <a:ext cx="1715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ATLAS small wheels upgrade project</a:t>
            </a:r>
          </a:p>
          <a:p>
            <a:pPr algn="ctr"/>
            <a:r>
              <a:rPr lang="en-US" sz="1200" dirty="0"/>
              <a:t>r</a:t>
            </a:r>
            <a:r>
              <a:rPr lang="en-US" sz="1200" dirty="0" smtClean="0"/>
              <a:t>esistive MicroMegas prototype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620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4303" y="192345"/>
            <a:ext cx="5561987" cy="830916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Technology Development Highlights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THGEM Surface Treatment</a:t>
            </a:r>
            <a:endParaRPr lang="en-GB" sz="2000" b="1" dirty="0">
              <a:solidFill>
                <a:schemeClr val="tx2"/>
              </a:solidFill>
            </a:endParaRPr>
          </a:p>
        </p:txBody>
      </p:sp>
      <p:pic>
        <p:nvPicPr>
          <p:cNvPr id="3" name="Picture 39" descr="detectorScheme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8037" y="87846"/>
            <a:ext cx="1985963" cy="162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76" y="1716620"/>
            <a:ext cx="2368288" cy="1776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555" y="2244262"/>
            <a:ext cx="2312207" cy="17327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1999" y="1245766"/>
            <a:ext cx="1978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Polyurethane Treatment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276" y="4470171"/>
            <a:ext cx="2141565" cy="15783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9900" y="5283856"/>
            <a:ext cx="1767327" cy="13098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1589" y="4359210"/>
            <a:ext cx="1365638" cy="10232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5288" y="4051433"/>
            <a:ext cx="1821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Polishing and Cleaning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437227" y="1728949"/>
            <a:ext cx="3698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Non-treated THGEM suffers from: limited max. gain, response non-uniformity and time instabilities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77947" y="3319704"/>
            <a:ext cx="2192174" cy="20790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98720" y="2965655"/>
            <a:ext cx="1667467" cy="17777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2427" y="4502035"/>
            <a:ext cx="2346960" cy="1760872"/>
          </a:xfrm>
          <a:prstGeom prst="rect">
            <a:avLst/>
          </a:prstGeom>
        </p:spPr>
      </p:pic>
      <p:sp>
        <p:nvSpPr>
          <p:cNvPr id="15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8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91905" y="5641276"/>
            <a:ext cx="1978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COMPASS RICH photo-detector upgrade prototype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12990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9644" y="187426"/>
            <a:ext cx="5561987" cy="830916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Technology Development Highlights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Pixel Readout Integration</a:t>
            </a:r>
            <a:endParaRPr lang="en-GB" sz="2000" b="1" dirty="0">
              <a:solidFill>
                <a:schemeClr val="tx2"/>
              </a:solidFill>
            </a:endParaRPr>
          </a:p>
        </p:txBody>
      </p:sp>
      <p:pic>
        <p:nvPicPr>
          <p:cNvPr id="3" name="Picture 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3085" y="187426"/>
            <a:ext cx="1652588" cy="13652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4472" y="1245766"/>
            <a:ext cx="103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Octoboards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31" y="3631501"/>
            <a:ext cx="3403600" cy="1399474"/>
          </a:xfrm>
          <a:prstGeom prst="rect">
            <a:avLst/>
          </a:prstGeom>
        </p:spPr>
      </p:pic>
      <p:pic>
        <p:nvPicPr>
          <p:cNvPr id="11" name="Picture 10" descr="octopus track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431" y="1694647"/>
            <a:ext cx="3795666" cy="1782595"/>
          </a:xfrm>
          <a:prstGeom prst="rect">
            <a:avLst/>
          </a:prstGeom>
        </p:spPr>
      </p:pic>
      <p:sp>
        <p:nvSpPr>
          <p:cNvPr id="8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9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4633" y="4118953"/>
            <a:ext cx="2374959" cy="1631924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1" y="1694647"/>
            <a:ext cx="2760512" cy="168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7941" y="6041839"/>
            <a:ext cx="8947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Results of the tests of the </a:t>
            </a:r>
            <a:r>
              <a:rPr lang="en-US" sz="1200" dirty="0" err="1" smtClean="0"/>
              <a:t>GridPix</a:t>
            </a:r>
            <a:r>
              <a:rPr lang="en-US" sz="1200" dirty="0" smtClean="0"/>
              <a:t> type detector with </a:t>
            </a:r>
            <a:r>
              <a:rPr lang="en-US" sz="1200" dirty="0" err="1" smtClean="0"/>
              <a:t>TimePix</a:t>
            </a:r>
            <a:r>
              <a:rPr lang="en-US" sz="1200" dirty="0" smtClean="0"/>
              <a:t> chip readout with RD51 SRS mounted in LP TPC prototype for LC TPC application</a:t>
            </a:r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16098" y="1391079"/>
            <a:ext cx="1059575" cy="697641"/>
          </a:xfrm>
          <a:prstGeom prst="rect">
            <a:avLst/>
          </a:prstGeom>
        </p:spPr>
      </p:pic>
      <p:pic>
        <p:nvPicPr>
          <p:cNvPr id="13" name="Picture 12" descr="Octopus ph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431" y="4325334"/>
            <a:ext cx="2121754" cy="141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75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3897</TotalTime>
  <Words>3791</Words>
  <Application>Microsoft Macintosh PowerPoint</Application>
  <PresentationFormat>On-screen Show (4:3)</PresentationFormat>
  <Paragraphs>484</Paragraphs>
  <Slides>34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Leszek Ropelewski</dc:creator>
  <cp:lastModifiedBy>Leszek Ropelewski</cp:lastModifiedBy>
  <cp:revision>224</cp:revision>
  <cp:lastPrinted>2013-06-12T07:09:18Z</cp:lastPrinted>
  <dcterms:created xsi:type="dcterms:W3CDTF">2013-01-24T08:47:18Z</dcterms:created>
  <dcterms:modified xsi:type="dcterms:W3CDTF">2013-06-12T09:26:23Z</dcterms:modified>
</cp:coreProperties>
</file>