
<file path=[Content_Types].xml><?xml version="1.0" encoding="utf-8"?>
<Types xmlns="http://schemas.openxmlformats.org/package/2006/content-types">
  <Default Extension="xml" ContentType="application/xml"/>
  <Default Extension="png" ContentType="image/png"/>
  <Default Extension="jpeg" ContentType="image/jpeg"/>
  <Default Extension="jpg" ContentType="image/jpeg"/>
  <Default Extension="emf" ContentType="image/x-emf"/>
  <Default Extension="rels" ContentType="application/vnd.openxmlformats-package.relationships+xml"/>
  <Default Extension="gif" ContentType="image/gif"/>
  <Default Extension="bin" ContentType="application/vnd.openxmlformats-officedocument.presentationml.printerSettings"/>
  <Default Extension="wmf" ContentType="image/x-w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5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7" r:id="rId1"/>
  </p:sldMasterIdLst>
  <p:notesMasterIdLst>
    <p:notesMasterId r:id="rId14"/>
  </p:notesMasterIdLst>
  <p:sldIdLst>
    <p:sldId id="256" r:id="rId2"/>
    <p:sldId id="307" r:id="rId3"/>
    <p:sldId id="295" r:id="rId4"/>
    <p:sldId id="306" r:id="rId5"/>
    <p:sldId id="298" r:id="rId6"/>
    <p:sldId id="300" r:id="rId7"/>
    <p:sldId id="301" r:id="rId8"/>
    <p:sldId id="330" r:id="rId9"/>
    <p:sldId id="302" r:id="rId10"/>
    <p:sldId id="303" r:id="rId11"/>
    <p:sldId id="304" r:id="rId12"/>
    <p:sldId id="305" r:id="rId13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CC"/>
    <a:srgbClr val="FF5050"/>
    <a:srgbClr val="FF9999"/>
    <a:srgbClr val="FF9933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12" autoAdjust="0"/>
    <p:restoredTop sz="94626" autoAdjust="0"/>
  </p:normalViewPr>
  <p:slideViewPr>
    <p:cSldViewPr>
      <p:cViewPr varScale="1">
        <p:scale>
          <a:sx n="104" d="100"/>
          <a:sy n="104" d="100"/>
        </p:scale>
        <p:origin x="-2024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notesMaster" Target="notesMasters/notesMaster1.xml"/><Relationship Id="rId15" Type="http://schemas.openxmlformats.org/officeDocument/2006/relationships/printerSettings" Target="printerSettings/printerSettings1.bin"/><Relationship Id="rId16" Type="http://schemas.openxmlformats.org/officeDocument/2006/relationships/presProps" Target="presProps.xml"/><Relationship Id="rId17" Type="http://schemas.openxmlformats.org/officeDocument/2006/relationships/viewProps" Target="viewProps.xml"/><Relationship Id="rId18" Type="http://schemas.openxmlformats.org/officeDocument/2006/relationships/theme" Target="theme/theme1.xml"/><Relationship Id="rId1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97B9CCD-3203-4F3D-99E4-69345FA75709}" type="datetimeFigureOut">
              <a:rPr lang="en-US" smtClean="0"/>
              <a:pPr/>
              <a:t>6/12/13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8D29B8-C97A-4ED3-9D22-A828D752B4A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37958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76400"/>
            <a:ext cx="7772400" cy="18288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35844" name="Rectangle 4"/>
          <p:cNvSpPr>
            <a:spLocks noGrp="1" noChangeArrowheads="1"/>
          </p:cNvSpPr>
          <p:nvPr>
            <p:ph type="dt" sz="quarter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endParaRPr lang="en-US" dirty="0"/>
          </a:p>
        </p:txBody>
      </p:sp>
      <p:sp>
        <p:nvSpPr>
          <p:cNvPr id="3584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endParaRPr lang="en-US" dirty="0"/>
          </a:p>
        </p:txBody>
      </p:sp>
      <p:sp>
        <p:nvSpPr>
          <p:cNvPr id="35846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35D9D406-5ED1-44E4-98EF-21840ABF5F07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9B92418A-C6F6-4B28-8F9E-4ACC92503A64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52400"/>
            <a:ext cx="2057400" cy="6477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52400"/>
            <a:ext cx="6019800" cy="6477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15247284-78AD-447A-A0C8-3BBD95BABA2A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A995363E-F10D-4F5B-A5C2-45443C8F8853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254D9B27-7FB2-4932-A919-B3CFE27FE2C9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19200"/>
            <a:ext cx="4038600" cy="5410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19200"/>
            <a:ext cx="4038600" cy="5410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DA6D920C-ED43-44C0-8229-FBF5EE5F15B4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2D80CCC2-5629-4A8C-B789-59B06D441562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BE11F9B3-2E9C-4764-86ED-66BDD9EDA62B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E011DC3B-AF7B-4EB3-869E-5BBAD61C3F59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927EB28D-48AE-477F-A8F6-ED8AB93F86ED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DDC747A7-B023-424F-A8F4-621859E0AF6C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>
            <a:duotone>
              <a:schemeClr val="bg1"/>
              <a:srgbClr val="FFFFFF"/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52400"/>
            <a:ext cx="82296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990600"/>
            <a:ext cx="8229600" cy="563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482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686800" y="6381750"/>
            <a:ext cx="4572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fld id="{AB1C3F2B-6128-436B-8D98-BAF99BA69C2B}" type="slidenum">
              <a:rPr lang="en-US"/>
              <a:pPr/>
              <a:t>‹#›</a:t>
            </a:fld>
            <a:endParaRPr lang="en-US" dirty="0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1" r:id="rId4"/>
    <p:sldLayoutId id="2147483672" r:id="rId5"/>
    <p:sldLayoutId id="2147483673" r:id="rId6"/>
    <p:sldLayoutId id="2147483674" r:id="rId7"/>
    <p:sldLayoutId id="2147483675" r:id="rId8"/>
    <p:sldLayoutId id="2147483676" r:id="rId9"/>
    <p:sldLayoutId id="2147483677" r:id="rId10"/>
    <p:sldLayoutId id="2147483678" r:id="rId11"/>
  </p:sldLayoutIdLst>
  <p:hf hdr="0" ftr="0" dt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4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7.png"/><Relationship Id="rId5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gi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4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4" Type="http://schemas.openxmlformats.org/officeDocument/2006/relationships/image" Target="../media/image15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indico.cern.ch/conferenceDisplay.py?confId=208595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sz="quarter"/>
          </p:nvPr>
        </p:nvSpPr>
        <p:spPr>
          <a:xfrm>
            <a:off x="685800" y="1676400"/>
            <a:ext cx="7924800" cy="1828800"/>
          </a:xfrm>
        </p:spPr>
        <p:txBody>
          <a:bodyPr/>
          <a:lstStyle/>
          <a:p>
            <a:r>
              <a:rPr lang="en-US" dirty="0" smtClean="0"/>
              <a:t>ATLAS – CMS RD collaboration: 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b="1" dirty="0" smtClean="0"/>
              <a:t>Pixel readout integrated circuits for extreme rate and radiation</a:t>
            </a:r>
            <a:endParaRPr lang="en-US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sz="quarter" idx="1"/>
          </p:nvPr>
        </p:nvSpPr>
        <p:spPr>
          <a:xfrm>
            <a:off x="1371600" y="4953000"/>
            <a:ext cx="6400800" cy="914400"/>
          </a:xfrm>
        </p:spPr>
        <p:txBody>
          <a:bodyPr/>
          <a:lstStyle/>
          <a:p>
            <a:r>
              <a:rPr lang="en-US" dirty="0" smtClean="0"/>
              <a:t>The “pixel 65” collaboration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5D9D406-5ED1-44E4-98EF-21840ABF5F07}" type="slidenum">
              <a:rPr lang="en-US" smtClean="0"/>
              <a:pPr/>
              <a:t>1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762000"/>
          </a:xfrm>
        </p:spPr>
        <p:txBody>
          <a:bodyPr/>
          <a:lstStyle/>
          <a:p>
            <a:r>
              <a:rPr lang="en-US" dirty="0" smtClean="0"/>
              <a:t>Working groups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95363E-F10D-4F5B-A5C2-45443C8F8853}" type="slidenum">
              <a:rPr lang="en-US" smtClean="0"/>
              <a:pPr/>
              <a:t>10</a:t>
            </a:fld>
            <a:endParaRPr lang="en-US" dirty="0"/>
          </a:p>
        </p:txBody>
      </p:sp>
      <p:graphicFrame>
        <p:nvGraphicFramePr>
          <p:cNvPr id="5" name="Content Placeholder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98822277"/>
              </p:ext>
            </p:extLst>
          </p:nvPr>
        </p:nvGraphicFramePr>
        <p:xfrm>
          <a:off x="381000" y="990600"/>
          <a:ext cx="8077200" cy="554093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90600"/>
                <a:gridCol w="7086600"/>
              </a:tblGrid>
              <a:tr h="0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WG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Domain</a:t>
                      </a:r>
                      <a:endParaRPr lang="en-GB" sz="1600" dirty="0"/>
                    </a:p>
                  </a:txBody>
                  <a:tcPr/>
                </a:tc>
              </a:tr>
              <a:tr h="339951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WG1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Radiation test/qualification</a:t>
                      </a:r>
                      <a:endParaRPr lang="en-GB" sz="1600" dirty="0"/>
                    </a:p>
                  </a:txBody>
                  <a:tcPr/>
                </a:tc>
              </a:tr>
              <a:tr h="550048">
                <a:tc gridSpan="2">
                  <a:txBody>
                    <a:bodyPr/>
                    <a:lstStyle/>
                    <a:p>
                      <a:r>
                        <a:rPr lang="en-US" sz="1200" dirty="0" smtClean="0"/>
                        <a:t>Qualification of technology to 10 MGy TID, 10</a:t>
                      </a:r>
                      <a:r>
                        <a:rPr lang="en-US" sz="1200" baseline="30000" dirty="0" smtClean="0"/>
                        <a:t>16</a:t>
                      </a:r>
                      <a:r>
                        <a:rPr lang="en-US" sz="1200" dirty="0" smtClean="0"/>
                        <a:t> n.eq./cm</a:t>
                      </a:r>
                      <a:r>
                        <a:rPr lang="en-US" sz="1200" baseline="30000" dirty="0" smtClean="0"/>
                        <a:t>2</a:t>
                      </a:r>
                      <a:r>
                        <a:rPr lang="en-US" sz="1200" baseline="0" dirty="0" smtClean="0"/>
                        <a:t>. </a:t>
                      </a:r>
                      <a:r>
                        <a:rPr lang="en-US" sz="1200" dirty="0" smtClean="0"/>
                        <a:t>Transistor simulation models after irradiation.</a:t>
                      </a:r>
                    </a:p>
                    <a:p>
                      <a:r>
                        <a:rPr lang="en-US" sz="1200" dirty="0" smtClean="0"/>
                        <a:t>Evaluation of logic cell libraries after irradiation.</a:t>
                      </a:r>
                      <a:r>
                        <a:rPr lang="en-US" sz="1200" baseline="0" dirty="0" smtClean="0"/>
                        <a:t> </a:t>
                      </a:r>
                      <a:r>
                        <a:rPr lang="en-GB" sz="1200" dirty="0" smtClean="0"/>
                        <a:t>Expertise on radiation effects in 65nm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339951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WG2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Top level design</a:t>
                      </a:r>
                      <a:endParaRPr lang="en-GB" sz="1600" dirty="0"/>
                    </a:p>
                  </a:txBody>
                  <a:tcPr/>
                </a:tc>
              </a:tr>
              <a:tr h="550048">
                <a:tc gridSpan="2">
                  <a:txBody>
                    <a:bodyPr/>
                    <a:lstStyle/>
                    <a:p>
                      <a:r>
                        <a:rPr lang="en-US" sz="1200" dirty="0" smtClean="0"/>
                        <a:t>Design methodology,</a:t>
                      </a:r>
                      <a:r>
                        <a:rPr lang="en-US" sz="1200" baseline="0" dirty="0" smtClean="0"/>
                        <a:t> </a:t>
                      </a:r>
                      <a:r>
                        <a:rPr lang="en-US" sz="1200" dirty="0" smtClean="0"/>
                        <a:t>verification and test of ~5 × 10</a:t>
                      </a:r>
                      <a:r>
                        <a:rPr lang="en-US" sz="1200" baseline="30000" dirty="0" smtClean="0"/>
                        <a:t>8</a:t>
                      </a:r>
                      <a:r>
                        <a:rPr lang="en-US" sz="1200" dirty="0" smtClean="0"/>
                        <a:t> transistor IC.</a:t>
                      </a:r>
                      <a:r>
                        <a:rPr lang="en-US" sz="1200" baseline="0" dirty="0" smtClean="0"/>
                        <a:t> </a:t>
                      </a:r>
                      <a:r>
                        <a:rPr lang="en-US" sz="1200" dirty="0" smtClean="0"/>
                        <a:t>Analog integration in large digital chip. </a:t>
                      </a:r>
                    </a:p>
                    <a:p>
                      <a:r>
                        <a:rPr lang="en-US" sz="1200" dirty="0" smtClean="0"/>
                        <a:t>Power distribution Synthesis constraints.</a:t>
                      </a:r>
                      <a:r>
                        <a:rPr lang="en-US" sz="1200" baseline="0" dirty="0" smtClean="0"/>
                        <a:t> </a:t>
                      </a:r>
                      <a:r>
                        <a:rPr lang="en-US" sz="1200" dirty="0" smtClean="0"/>
                        <a:t>Clock distribution and optimization</a:t>
                      </a:r>
                      <a:endParaRPr lang="en-GB" sz="1200" dirty="0" smtClean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  <a:tr h="339951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WG3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Simulation and verification test bench</a:t>
                      </a:r>
                      <a:endParaRPr lang="en-GB" sz="1600" dirty="0"/>
                    </a:p>
                  </a:txBody>
                  <a:tcPr/>
                </a:tc>
              </a:tr>
              <a:tr h="550048">
                <a:tc gridSpan="2">
                  <a:txBody>
                    <a:bodyPr/>
                    <a:lstStyle/>
                    <a:p>
                      <a:r>
                        <a:rPr lang="en-US" sz="1200" dirty="0" smtClean="0"/>
                        <a:t>System Verilog simulation and Verification framework.</a:t>
                      </a:r>
                      <a:r>
                        <a:rPr lang="en-US" sz="1200" baseline="0" dirty="0" smtClean="0"/>
                        <a:t> </a:t>
                      </a:r>
                      <a:r>
                        <a:rPr lang="en-US" sz="1200" dirty="0" smtClean="0"/>
                        <a:t>Optimization of global architecture/pixel regions/pixel </a:t>
                      </a:r>
                    </a:p>
                    <a:p>
                      <a:r>
                        <a:rPr lang="en-US" sz="1200" dirty="0" smtClean="0"/>
                        <a:t>External system and external physics data.</a:t>
                      </a:r>
                      <a:r>
                        <a:rPr lang="en-US" sz="1200" baseline="0" dirty="0" smtClean="0"/>
                        <a:t> </a:t>
                      </a:r>
                      <a:r>
                        <a:rPr lang="en-US" sz="1200" dirty="0" smtClean="0"/>
                        <a:t>Verification of test chips and evolving designs</a:t>
                      </a:r>
                      <a:endParaRPr lang="en-GB" sz="1200" dirty="0" smtClean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  <a:tr h="339951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WG4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I/O</a:t>
                      </a:r>
                      <a:endParaRPr lang="en-GB" sz="1600" dirty="0"/>
                    </a:p>
                  </a:txBody>
                  <a:tcPr/>
                </a:tc>
              </a:tr>
              <a:tr h="550048"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Definition of readout and control interfaces (e.g. LPGBT).</a:t>
                      </a:r>
                      <a:r>
                        <a:rPr lang="en-US" sz="1200" baseline="0" dirty="0" smtClean="0"/>
                        <a:t> </a:t>
                      </a:r>
                      <a:r>
                        <a:rPr lang="en-US" sz="1200" dirty="0" smtClean="0"/>
                        <a:t>Definition of standardized I/O protocols and performance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Implementation of readout and control interface blocks</a:t>
                      </a:r>
                      <a:r>
                        <a:rPr lang="en-GB" sz="1200" dirty="0" smtClean="0"/>
                        <a:t>.</a:t>
                      </a:r>
                      <a:r>
                        <a:rPr lang="en-GB" sz="1200" baseline="0" dirty="0" smtClean="0"/>
                        <a:t> </a:t>
                      </a:r>
                      <a:r>
                        <a:rPr lang="en-GB" sz="1200" dirty="0" smtClean="0"/>
                        <a:t>Standardized</a:t>
                      </a:r>
                      <a:r>
                        <a:rPr lang="en-GB" sz="1200" baseline="0" dirty="0" smtClean="0"/>
                        <a:t> interfaces: Control, Readout, etc.</a:t>
                      </a:r>
                      <a:endParaRPr lang="en-GB" sz="1200" dirty="0" smtClean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  <a:tr h="339951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WG5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Analog design</a:t>
                      </a:r>
                      <a:endParaRPr lang="en-GB" sz="1600" dirty="0"/>
                    </a:p>
                  </a:txBody>
                  <a:tcPr/>
                </a:tc>
              </a:tr>
              <a:tr h="463570">
                <a:tc gridSpan="2">
                  <a:txBody>
                    <a:bodyPr/>
                    <a:lstStyle/>
                    <a:p>
                      <a:r>
                        <a:rPr lang="en-US" sz="1200" dirty="0" smtClean="0"/>
                        <a:t>Evaluate and compare alternate amplifier designs.</a:t>
                      </a:r>
                      <a:r>
                        <a:rPr lang="en-US" sz="1200" baseline="0" dirty="0" smtClean="0"/>
                        <a:t> </a:t>
                      </a:r>
                    </a:p>
                    <a:p>
                      <a:r>
                        <a:rPr lang="en-US" sz="1200" dirty="0" smtClean="0"/>
                        <a:t>Evaluate and compare charge ADC techniques vs. number of bits (TOT, shared ADC, etc.)</a:t>
                      </a:r>
                      <a:endParaRPr lang="en-GB" sz="1200" dirty="0" smtClean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  <a:tr h="339951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WG6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IP blocks</a:t>
                      </a:r>
                      <a:endParaRPr lang="en-GB" sz="1600" dirty="0"/>
                    </a:p>
                  </a:txBody>
                  <a:tcPr/>
                </a:tc>
              </a:tr>
              <a:tr h="502190">
                <a:tc gridSpan="2">
                  <a:txBody>
                    <a:bodyPr/>
                    <a:lstStyle/>
                    <a:p>
                      <a:r>
                        <a:rPr lang="en-US" sz="1200" dirty="0" smtClean="0"/>
                        <a:t>Define common requirements for IP block design.</a:t>
                      </a:r>
                      <a:r>
                        <a:rPr lang="en-US" sz="1200" baseline="0" dirty="0" smtClean="0"/>
                        <a:t> </a:t>
                      </a:r>
                      <a:r>
                        <a:rPr lang="en-US" sz="1200" dirty="0" smtClean="0"/>
                        <a:t>Evaluate, document, and keep library of IP blocks </a:t>
                      </a:r>
                    </a:p>
                    <a:p>
                      <a:r>
                        <a:rPr lang="en-US" sz="1200" dirty="0" smtClean="0"/>
                        <a:t>Generate overview and recommendations.</a:t>
                      </a:r>
                      <a:r>
                        <a:rPr lang="en-US" sz="1200" baseline="0" dirty="0" smtClean="0"/>
                        <a:t> </a:t>
                      </a:r>
                      <a:r>
                        <a:rPr lang="en-US" sz="1200" dirty="0" smtClean="0"/>
                        <a:t>Each block will have its own prototyping milestones</a:t>
                      </a:r>
                      <a:endParaRPr lang="en-GB" sz="1200" dirty="0" smtClean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820226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Participation matrix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18145259"/>
              </p:ext>
            </p:extLst>
          </p:nvPr>
        </p:nvGraphicFramePr>
        <p:xfrm>
          <a:off x="381000" y="990600"/>
          <a:ext cx="8229600" cy="5242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19200"/>
                <a:gridCol w="1231900"/>
                <a:gridCol w="1155700"/>
                <a:gridCol w="1155700"/>
                <a:gridCol w="1155700"/>
                <a:gridCol w="1155700"/>
                <a:gridCol w="1155700"/>
              </a:tblGrid>
              <a:tr h="258781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Institute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WG1</a:t>
                      </a:r>
                      <a:br>
                        <a:rPr lang="en-GB" sz="1600" dirty="0" smtClean="0"/>
                      </a:br>
                      <a:r>
                        <a:rPr lang="en-GB" sz="1600" dirty="0" smtClean="0"/>
                        <a:t>Radiation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WG2</a:t>
                      </a:r>
                      <a:br>
                        <a:rPr lang="en-GB" sz="1600" dirty="0" smtClean="0"/>
                      </a:br>
                      <a:r>
                        <a:rPr lang="en-GB" sz="1600" dirty="0" smtClean="0"/>
                        <a:t>Top level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WG3</a:t>
                      </a:r>
                      <a:br>
                        <a:rPr lang="en-GB" sz="1600" dirty="0" smtClean="0"/>
                      </a:br>
                      <a:r>
                        <a:rPr lang="en-GB" sz="1600" dirty="0" smtClean="0"/>
                        <a:t>Sim./Ver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WG4</a:t>
                      </a:r>
                      <a:br>
                        <a:rPr lang="en-GB" sz="1600" dirty="0" smtClean="0"/>
                      </a:br>
                      <a:r>
                        <a:rPr lang="en-GB" sz="1600" dirty="0" smtClean="0"/>
                        <a:t>I/O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WG5</a:t>
                      </a:r>
                      <a:br>
                        <a:rPr lang="en-GB" sz="1600" dirty="0" smtClean="0"/>
                      </a:br>
                      <a:r>
                        <a:rPr lang="en-GB" sz="1600" dirty="0" smtClean="0"/>
                        <a:t>Analog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WG6</a:t>
                      </a:r>
                      <a:br>
                        <a:rPr lang="en-GB" sz="1600" dirty="0" smtClean="0"/>
                      </a:br>
                      <a:r>
                        <a:rPr lang="en-GB" sz="1600" dirty="0" smtClean="0"/>
                        <a:t>IPs</a:t>
                      </a:r>
                      <a:endParaRPr lang="en-GB" sz="1600" dirty="0"/>
                    </a:p>
                  </a:txBody>
                  <a:tcPr/>
                </a:tc>
              </a:tr>
              <a:tr h="258781"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Bari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C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A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A</a:t>
                      </a:r>
                      <a:endParaRPr lang="en-GB" sz="1200" dirty="0"/>
                    </a:p>
                  </a:txBody>
                  <a:tcPr/>
                </a:tc>
              </a:tr>
              <a:tr h="258781"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Bergamo-Pavia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A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C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A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B</a:t>
                      </a:r>
                      <a:endParaRPr lang="en-GB" sz="1200" dirty="0"/>
                    </a:p>
                  </a:txBody>
                  <a:tcPr/>
                </a:tc>
              </a:tr>
              <a:tr h="258781"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Bonn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C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A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A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B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B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A</a:t>
                      </a:r>
                      <a:endParaRPr lang="en-GB" sz="1200" dirty="0"/>
                    </a:p>
                  </a:txBody>
                  <a:tcPr/>
                </a:tc>
              </a:tr>
              <a:tr h="258781"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CERN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B</a:t>
                      </a:r>
                      <a:r>
                        <a:rPr lang="en-GB" sz="1200" baseline="30000" dirty="0" smtClean="0"/>
                        <a:t>(*)</a:t>
                      </a:r>
                      <a:r>
                        <a:rPr lang="en-GB" sz="1200" dirty="0" smtClean="0"/>
                        <a:t> 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baseline="30000" dirty="0" smtClean="0"/>
                        <a:t>(*)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A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C</a:t>
                      </a:r>
                      <a:r>
                        <a:rPr lang="en-GB" sz="1200" baseline="30000" dirty="0" smtClean="0"/>
                        <a:t>(*)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A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B</a:t>
                      </a:r>
                      <a:r>
                        <a:rPr lang="en-GB" sz="1200" baseline="30000" dirty="0" smtClean="0"/>
                        <a:t>(*)</a:t>
                      </a:r>
                      <a:endParaRPr lang="en-GB" sz="1200" dirty="0"/>
                    </a:p>
                  </a:txBody>
                  <a:tcPr/>
                </a:tc>
              </a:tr>
              <a:tr h="258781"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CPPM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A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B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C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C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B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A</a:t>
                      </a:r>
                      <a:endParaRPr lang="en-GB" sz="1200" dirty="0"/>
                    </a:p>
                  </a:txBody>
                  <a:tcPr/>
                </a:tc>
              </a:tr>
              <a:tr h="258781"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Fermilab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A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B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A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</a:tr>
              <a:tr h="258781"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LBNL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B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A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B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B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A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A</a:t>
                      </a:r>
                      <a:endParaRPr lang="en-GB" sz="1200" dirty="0"/>
                    </a:p>
                  </a:txBody>
                  <a:tcPr/>
                </a:tc>
              </a:tr>
              <a:tr h="258781"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LPNHE</a:t>
                      </a:r>
                      <a:r>
                        <a:rPr lang="en-GB" sz="1200" baseline="0" dirty="0" smtClean="0"/>
                        <a:t> Paris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A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B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A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A</a:t>
                      </a:r>
                      <a:endParaRPr lang="en-GB" sz="1200" dirty="0"/>
                    </a:p>
                  </a:txBody>
                  <a:tcPr/>
                </a:tc>
              </a:tr>
              <a:tr h="258781"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NIKHEF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A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A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A</a:t>
                      </a:r>
                      <a:endParaRPr lang="en-GB" sz="1200" dirty="0"/>
                    </a:p>
                  </a:txBody>
                  <a:tcPr/>
                </a:tc>
              </a:tr>
              <a:tr h="258781"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New Mexico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A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</a:tr>
              <a:tr h="258781"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Padova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A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A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</a:tr>
              <a:tr h="258781"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Perugia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B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A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B</a:t>
                      </a:r>
                      <a:endParaRPr lang="en-GB" sz="1200" dirty="0"/>
                    </a:p>
                  </a:txBody>
                  <a:tcPr/>
                </a:tc>
              </a:tr>
              <a:tr h="258781"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Pisa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B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A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A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A</a:t>
                      </a:r>
                      <a:endParaRPr lang="en-GB" sz="1200" dirty="0"/>
                    </a:p>
                  </a:txBody>
                  <a:tcPr/>
                </a:tc>
              </a:tr>
              <a:tr h="258781"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PSI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b="0" dirty="0" smtClean="0"/>
                        <a:t>B</a:t>
                      </a:r>
                      <a:endParaRPr lang="en-GB" sz="12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A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C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A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A</a:t>
                      </a:r>
                      <a:endParaRPr lang="en-GB" sz="1200" dirty="0"/>
                    </a:p>
                  </a:txBody>
                  <a:tcPr/>
                </a:tc>
              </a:tr>
              <a:tr h="258781"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RAL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B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B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A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C</a:t>
                      </a:r>
                      <a:endParaRPr lang="en-GB" sz="1200" dirty="0"/>
                    </a:p>
                  </a:txBody>
                  <a:tcPr/>
                </a:tc>
              </a:tr>
              <a:tr h="258781"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Torino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C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B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C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B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A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A</a:t>
                      </a:r>
                      <a:endParaRPr lang="en-GB" sz="1200" dirty="0"/>
                    </a:p>
                  </a:txBody>
                  <a:tcPr/>
                </a:tc>
              </a:tr>
              <a:tr h="258781"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UCSC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C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B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C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A</a:t>
                      </a:r>
                      <a:endParaRPr lang="en-GB" sz="12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95363E-F10D-4F5B-A5C2-45443C8F8853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6172200" y="6268495"/>
            <a:ext cx="246574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 smtClean="0"/>
              <a:t>(*): General CERN support for 65nm</a:t>
            </a:r>
            <a:endParaRPr lang="en-GB" sz="1100" dirty="0"/>
          </a:p>
        </p:txBody>
      </p:sp>
      <p:sp>
        <p:nvSpPr>
          <p:cNvPr id="7" name="TextBox 6"/>
          <p:cNvSpPr txBox="1"/>
          <p:nvPr/>
        </p:nvSpPr>
        <p:spPr>
          <a:xfrm>
            <a:off x="381000" y="6248400"/>
            <a:ext cx="513909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/>
              <a:t>A: Core competency, B: High interest, C: Ability to help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16233563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Highly focused ATLAS - CMS RD collaboration to develop/qualify technology, tools, architecture and building blocks required to develop phase 2 pixel readout chips</a:t>
            </a:r>
          </a:p>
          <a:p>
            <a:r>
              <a:rPr lang="en-US" dirty="0" smtClean="0"/>
              <a:t>Synergy with other pixel projects: CLIC, ?</a:t>
            </a:r>
          </a:p>
          <a:p>
            <a:r>
              <a:rPr lang="en-US" dirty="0" smtClean="0"/>
              <a:t>Centered on well defined working groups</a:t>
            </a:r>
          </a:p>
          <a:p>
            <a:r>
              <a:rPr lang="en-US" dirty="0" smtClean="0"/>
              <a:t>Baseline technology: 65nm</a:t>
            </a:r>
          </a:p>
          <a:p>
            <a:r>
              <a:rPr lang="en-US" dirty="0" smtClean="0"/>
              <a:t>17 Institutes, 100 Collaborators</a:t>
            </a:r>
          </a:p>
          <a:p>
            <a:r>
              <a:rPr lang="en-US" dirty="0" smtClean="0"/>
              <a:t>Initial work program of 3 years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95363E-F10D-4F5B-A5C2-45443C8F8853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00644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523577"/>
          </a:xfrm>
        </p:spPr>
        <p:txBody>
          <a:bodyPr/>
          <a:lstStyle/>
          <a:p>
            <a:r>
              <a:rPr lang="en-GB" dirty="0" smtClean="0"/>
              <a:t>Pixel upgrades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62000"/>
            <a:ext cx="8229600" cy="2133600"/>
          </a:xfrm>
        </p:spPr>
        <p:txBody>
          <a:bodyPr/>
          <a:lstStyle/>
          <a:p>
            <a:r>
              <a:rPr lang="en-GB" sz="1600" dirty="0" smtClean="0"/>
              <a:t>Current LHC pixel detectors have clearly demonstrated the feasibility and power of pixel detectors for tracking in high rate environments</a:t>
            </a:r>
          </a:p>
          <a:p>
            <a:r>
              <a:rPr lang="en-GB" sz="1600" dirty="0" smtClean="0"/>
              <a:t>Phase1 upgrades: Additional pixel layer, ~4 x hit rates</a:t>
            </a:r>
          </a:p>
          <a:p>
            <a:pPr lvl="1"/>
            <a:r>
              <a:rPr lang="en-GB" sz="1200" dirty="0" smtClean="0"/>
              <a:t>ATLAS: Addition of inner B layer with new 130nm pixel ASIC (FEI4)</a:t>
            </a:r>
          </a:p>
          <a:p>
            <a:pPr lvl="1"/>
            <a:r>
              <a:rPr lang="en-GB" sz="1200" dirty="0" smtClean="0"/>
              <a:t>CMS: </a:t>
            </a:r>
            <a:r>
              <a:rPr lang="en-GB" sz="1200" dirty="0"/>
              <a:t>N</a:t>
            </a:r>
            <a:r>
              <a:rPr lang="en-GB" sz="1200" dirty="0" smtClean="0"/>
              <a:t>ew pixel detector with modified 250nm pixel ASIC (PSI46DIG)</a:t>
            </a:r>
          </a:p>
          <a:p>
            <a:r>
              <a:rPr lang="en-GB" sz="1600" b="1" dirty="0" smtClean="0"/>
              <a:t>Phase2 upgrades</a:t>
            </a:r>
            <a:r>
              <a:rPr lang="en-GB" sz="1600" dirty="0" smtClean="0"/>
              <a:t>:  ~16 x hit rates, 2-4 x better resolution, 10 x readout rates, </a:t>
            </a:r>
            <a:br>
              <a:rPr lang="en-GB" sz="1600" dirty="0" smtClean="0"/>
            </a:br>
            <a:r>
              <a:rPr lang="en-GB" sz="1600" dirty="0" smtClean="0"/>
              <a:t>16 x radiation tolerance, Increased forward coverage, less material, , ,</a:t>
            </a:r>
          </a:p>
          <a:p>
            <a:pPr lvl="1"/>
            <a:r>
              <a:rPr lang="en-GB" sz="1200" dirty="0"/>
              <a:t>I</a:t>
            </a:r>
            <a:r>
              <a:rPr lang="en-GB" sz="1200" dirty="0" smtClean="0"/>
              <a:t>nstallation:  </a:t>
            </a:r>
            <a:r>
              <a:rPr lang="en-GB" sz="1200" dirty="0"/>
              <a:t>~ </a:t>
            </a:r>
            <a:r>
              <a:rPr lang="en-GB" sz="1200" dirty="0" smtClean="0"/>
              <a:t>2022</a:t>
            </a:r>
          </a:p>
          <a:p>
            <a:pPr lvl="1"/>
            <a:r>
              <a:rPr lang="en-GB" sz="1200" dirty="0" smtClean="0"/>
              <a:t>Relies fully on significantly improved performance from next generation pixel </a:t>
            </a:r>
            <a:r>
              <a:rPr lang="en-GB" sz="1400" dirty="0" smtClean="0"/>
              <a:t>chips.</a:t>
            </a:r>
            <a:endParaRPr lang="en-GB" sz="1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95363E-F10D-4F5B-A5C2-45443C8F8853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3235639"/>
            <a:ext cx="1447800" cy="119095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424" y="4512620"/>
            <a:ext cx="1745016" cy="1032486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</p:pic>
      <p:pic>
        <p:nvPicPr>
          <p:cNvPr id="8" name="Picture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7360" y="3330367"/>
            <a:ext cx="6576613" cy="2014032"/>
          </a:xfrm>
          <a:prstGeom prst="rect">
            <a:avLst/>
          </a:prstGeom>
        </p:spPr>
      </p:pic>
      <p:sp>
        <p:nvSpPr>
          <p:cNvPr id="13" name="Rounded Rectangle 12"/>
          <p:cNvSpPr/>
          <p:nvPr/>
        </p:nvSpPr>
        <p:spPr>
          <a:xfrm>
            <a:off x="6964776" y="5555992"/>
            <a:ext cx="1491889" cy="653241"/>
          </a:xfrm>
          <a:prstGeom prst="roundRect">
            <a:avLst/>
          </a:prstGeom>
          <a:gradFill>
            <a:gsLst>
              <a:gs pos="50000">
                <a:srgbClr val="009898"/>
              </a:gs>
              <a:gs pos="0">
                <a:schemeClr val="accent1">
                  <a:shade val="51000"/>
                  <a:satMod val="130000"/>
                </a:schemeClr>
              </a:gs>
              <a:gs pos="100000">
                <a:schemeClr val="accent1">
                  <a:shade val="94000"/>
                  <a:satMod val="135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rgbClr val="000000"/>
                </a:solidFill>
                <a:latin typeface="Arial"/>
                <a:cs typeface="Arial"/>
              </a:rPr>
              <a:t>CMS &amp; ATLAS phase 2 pixel upgrades</a:t>
            </a:r>
            <a:endParaRPr lang="en-US" sz="1200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cxnSp>
        <p:nvCxnSpPr>
          <p:cNvPr id="14" name="Straight Arrow Connector 13"/>
          <p:cNvCxnSpPr/>
          <p:nvPr/>
        </p:nvCxnSpPr>
        <p:spPr>
          <a:xfrm flipV="1">
            <a:off x="7741826" y="5268199"/>
            <a:ext cx="0" cy="287793"/>
          </a:xfrm>
          <a:prstGeom prst="straightConnector1">
            <a:avLst/>
          </a:prstGeom>
          <a:ln w="57150" cmpd="sng"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Rounded Rectangle 17"/>
          <p:cNvSpPr/>
          <p:nvPr/>
        </p:nvSpPr>
        <p:spPr>
          <a:xfrm>
            <a:off x="2691397" y="5568957"/>
            <a:ext cx="1295400" cy="314168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>
                <a:solidFill>
                  <a:srgbClr val="000000"/>
                </a:solidFill>
                <a:latin typeface="Arial"/>
                <a:cs typeface="Arial"/>
              </a:rPr>
              <a:t>ATLAS Pixel IBL</a:t>
            </a:r>
            <a:endParaRPr lang="en-US" sz="1100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cxnSp>
        <p:nvCxnSpPr>
          <p:cNvPr id="19" name="Straight Arrow Connector 18"/>
          <p:cNvCxnSpPr/>
          <p:nvPr/>
        </p:nvCxnSpPr>
        <p:spPr>
          <a:xfrm flipV="1">
            <a:off x="3336375" y="5268199"/>
            <a:ext cx="0" cy="300758"/>
          </a:xfrm>
          <a:prstGeom prst="straightConnector1">
            <a:avLst/>
          </a:prstGeom>
          <a:ln w="57150" cmpd="sng"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Rounded Rectangle 21"/>
          <p:cNvSpPr/>
          <p:nvPr/>
        </p:nvSpPr>
        <p:spPr>
          <a:xfrm>
            <a:off x="4061596" y="5895065"/>
            <a:ext cx="1450793" cy="314168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>
                <a:solidFill>
                  <a:srgbClr val="000000"/>
                </a:solidFill>
                <a:latin typeface="Arial"/>
                <a:cs typeface="Arial"/>
              </a:rPr>
              <a:t>CMS Pixel phase1</a:t>
            </a:r>
            <a:endParaRPr lang="en-US" sz="1100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cxnSp>
        <p:nvCxnSpPr>
          <p:cNvPr id="23" name="Straight Arrow Connector 22"/>
          <p:cNvCxnSpPr/>
          <p:nvPr/>
        </p:nvCxnSpPr>
        <p:spPr>
          <a:xfrm flipV="1">
            <a:off x="4750390" y="5268199"/>
            <a:ext cx="0" cy="620981"/>
          </a:xfrm>
          <a:prstGeom prst="straightConnector1">
            <a:avLst/>
          </a:prstGeom>
          <a:ln w="57150" cmpd="sng"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Rounded Rectangle 24"/>
          <p:cNvSpPr/>
          <p:nvPr/>
        </p:nvSpPr>
        <p:spPr bwMode="auto">
          <a:xfrm>
            <a:off x="1981200" y="6306311"/>
            <a:ext cx="1219200" cy="313564"/>
          </a:xfrm>
          <a:prstGeom prst="roundRect">
            <a:avLst/>
          </a:prstGeom>
          <a:solidFill>
            <a:srgbClr val="FF5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rPr>
              <a:t>100MHz/cm</a:t>
            </a:r>
            <a:r>
              <a:rPr kumimoji="0" lang="en-GB" sz="14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rPr>
              <a:t>2</a:t>
            </a:r>
            <a:r>
              <a:rPr kumimoji="0" lang="en-GB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rPr>
              <a:t> </a:t>
            </a:r>
          </a:p>
        </p:txBody>
      </p:sp>
      <p:sp>
        <p:nvSpPr>
          <p:cNvPr id="26" name="Rounded Rectangle 25"/>
          <p:cNvSpPr/>
          <p:nvPr/>
        </p:nvSpPr>
        <p:spPr bwMode="auto">
          <a:xfrm>
            <a:off x="4724400" y="6306311"/>
            <a:ext cx="1219200" cy="313564"/>
          </a:xfrm>
          <a:prstGeom prst="roundRect">
            <a:avLst/>
          </a:prstGeom>
          <a:solidFill>
            <a:srgbClr val="FF5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GB" sz="1400" dirty="0"/>
              <a:t>4</a:t>
            </a:r>
            <a:r>
              <a:rPr kumimoji="0" lang="en-GB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rPr>
              <a:t>00MHz/cm</a:t>
            </a:r>
            <a:r>
              <a:rPr kumimoji="0" lang="en-GB" sz="14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rPr>
              <a:t>2</a:t>
            </a:r>
            <a:r>
              <a:rPr kumimoji="0" lang="en-GB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rPr>
              <a:t> </a:t>
            </a:r>
          </a:p>
        </p:txBody>
      </p:sp>
      <p:sp>
        <p:nvSpPr>
          <p:cNvPr id="27" name="Rounded Rectangle 26"/>
          <p:cNvSpPr/>
          <p:nvPr/>
        </p:nvSpPr>
        <p:spPr bwMode="auto">
          <a:xfrm>
            <a:off x="7391400" y="6306311"/>
            <a:ext cx="1219200" cy="313564"/>
          </a:xfrm>
          <a:prstGeom prst="roundRect">
            <a:avLst/>
          </a:prstGeom>
          <a:solidFill>
            <a:srgbClr val="FF5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GB" sz="1400" dirty="0" smtClean="0"/>
              <a:t>1-2G</a:t>
            </a:r>
            <a:r>
              <a:rPr kumimoji="0" lang="en-GB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rPr>
              <a:t>Hz/cm</a:t>
            </a:r>
            <a:r>
              <a:rPr kumimoji="0" lang="en-GB" sz="14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rPr>
              <a:t>2</a:t>
            </a:r>
            <a:r>
              <a:rPr kumimoji="0" lang="en-GB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5226710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609600"/>
          </a:xfrm>
        </p:spPr>
        <p:txBody>
          <a:bodyPr/>
          <a:lstStyle/>
          <a:p>
            <a:r>
              <a:rPr lang="en-US" dirty="0" smtClean="0"/>
              <a:t>Phase 2 pixel challenges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14400"/>
            <a:ext cx="6172200" cy="5867400"/>
          </a:xfrm>
        </p:spPr>
        <p:txBody>
          <a:bodyPr/>
          <a:lstStyle/>
          <a:p>
            <a:r>
              <a:rPr lang="en-US" sz="1600" dirty="0" smtClean="0"/>
              <a:t>ATLAS and CMS phase 2 pixel upgrades very challenging</a:t>
            </a:r>
          </a:p>
          <a:p>
            <a:pPr lvl="1"/>
            <a:r>
              <a:rPr lang="en-US" sz="1400" dirty="0" smtClean="0"/>
              <a:t>Very high particle rates: 500MHz/cm</a:t>
            </a:r>
            <a:r>
              <a:rPr lang="en-US" sz="1400" baseline="30000" dirty="0" smtClean="0"/>
              <a:t>2</a:t>
            </a:r>
            <a:r>
              <a:rPr lang="en-US" sz="1400" dirty="0" smtClean="0"/>
              <a:t> </a:t>
            </a:r>
          </a:p>
          <a:p>
            <a:pPr lvl="2"/>
            <a:r>
              <a:rPr lang="en-US" sz="1100" dirty="0"/>
              <a:t>H</a:t>
            </a:r>
            <a:r>
              <a:rPr lang="en-US" sz="1100" dirty="0" smtClean="0"/>
              <a:t>it rates: 1-2 GHz/cm</a:t>
            </a:r>
            <a:r>
              <a:rPr lang="en-US" sz="1100" baseline="30000" dirty="0" smtClean="0"/>
              <a:t>2</a:t>
            </a:r>
            <a:r>
              <a:rPr lang="en-US" sz="1100" dirty="0" smtClean="0"/>
              <a:t> (factor 16 higher than current pixel detectors)</a:t>
            </a:r>
            <a:endParaRPr lang="en-US" sz="1400" dirty="0" smtClean="0"/>
          </a:p>
          <a:p>
            <a:pPr lvl="1"/>
            <a:r>
              <a:rPr lang="en-US" sz="1400" dirty="0" smtClean="0"/>
              <a:t>Smaller pixels: ¼ - ½ (25 – 50 um x 100um)</a:t>
            </a:r>
          </a:p>
          <a:p>
            <a:pPr lvl="2"/>
            <a:r>
              <a:rPr lang="en-US" sz="1100" dirty="0" smtClean="0"/>
              <a:t>Increased resolution</a:t>
            </a:r>
          </a:p>
          <a:p>
            <a:pPr lvl="2"/>
            <a:r>
              <a:rPr lang="en-US" sz="1100" dirty="0" smtClean="0"/>
              <a:t>Improved two track separation </a:t>
            </a:r>
            <a:r>
              <a:rPr lang="en-US" sz="1100" dirty="0"/>
              <a:t>(</a:t>
            </a:r>
            <a:r>
              <a:rPr lang="en-US" sz="1100" dirty="0" smtClean="0"/>
              <a:t>jets)</a:t>
            </a:r>
          </a:p>
          <a:p>
            <a:pPr lvl="1"/>
            <a:r>
              <a:rPr lang="en-US" sz="1400" dirty="0" smtClean="0"/>
              <a:t>Participation in first/second level trigger ?</a:t>
            </a:r>
          </a:p>
          <a:p>
            <a:pPr lvl="2">
              <a:buFont typeface="+mj-lt"/>
              <a:buAutoNum type="alphaUcPeriod"/>
            </a:pPr>
            <a:r>
              <a:rPr lang="en-US" sz="1100" dirty="0" smtClean="0"/>
              <a:t>40MHz extracted clusters and shape (outer layers) ?</a:t>
            </a:r>
          </a:p>
          <a:p>
            <a:pPr lvl="2">
              <a:buFont typeface="+mj-lt"/>
              <a:buAutoNum type="alphaUcPeriod"/>
            </a:pPr>
            <a:r>
              <a:rPr lang="en-US" sz="1100" dirty="0" smtClean="0"/>
              <a:t>Region of interest readout for second level trigger ?</a:t>
            </a:r>
          </a:p>
          <a:p>
            <a:pPr lvl="1"/>
            <a:r>
              <a:rPr lang="en-US" sz="1400" dirty="0"/>
              <a:t>Increased </a:t>
            </a:r>
            <a:r>
              <a:rPr lang="en-US" sz="1400" dirty="0" smtClean="0"/>
              <a:t>readout </a:t>
            </a:r>
            <a:r>
              <a:rPr lang="en-US" sz="1400" dirty="0"/>
              <a:t>rates: 100kHz -&gt; 1MHz </a:t>
            </a:r>
            <a:endParaRPr lang="en-US" sz="1400" dirty="0" smtClean="0"/>
          </a:p>
          <a:p>
            <a:pPr lvl="1"/>
            <a:r>
              <a:rPr lang="en-US" sz="1400" dirty="0" smtClean="0"/>
              <a:t>Low mass -&gt; Low power</a:t>
            </a:r>
          </a:p>
          <a:p>
            <a:pPr marL="457200" lvl="1" indent="0">
              <a:buNone/>
            </a:pPr>
            <a:r>
              <a:rPr lang="en-US" sz="1400" dirty="0" smtClean="0"/>
              <a:t>Very similar requirements (and unc</a:t>
            </a:r>
            <a:r>
              <a:rPr lang="en-US" sz="1200" dirty="0" smtClean="0"/>
              <a:t>ertainties) for ATLAS &amp; CMS</a:t>
            </a:r>
            <a:endParaRPr lang="en-US" sz="1600" dirty="0" smtClean="0"/>
          </a:p>
          <a:p>
            <a:r>
              <a:rPr lang="en-US" sz="1600" dirty="0" smtClean="0"/>
              <a:t>Unprecedented hostile radiation: 10MGy(1Grad), 10</a:t>
            </a:r>
            <a:r>
              <a:rPr lang="en-US" sz="1600" baseline="30000" dirty="0" smtClean="0"/>
              <a:t>16</a:t>
            </a:r>
            <a:r>
              <a:rPr lang="en-US" sz="1600" dirty="0" smtClean="0"/>
              <a:t> Neu/cm</a:t>
            </a:r>
            <a:r>
              <a:rPr lang="en-US" sz="1600" baseline="30000" dirty="0" smtClean="0"/>
              <a:t>2</a:t>
            </a:r>
            <a:r>
              <a:rPr lang="en-US" sz="1600" dirty="0" smtClean="0"/>
              <a:t> </a:t>
            </a:r>
          </a:p>
          <a:p>
            <a:pPr lvl="1"/>
            <a:r>
              <a:rPr lang="en-US" sz="1400" dirty="0" smtClean="0"/>
              <a:t>Hybrid pixel detector with separate readout chip and sensor.</a:t>
            </a:r>
          </a:p>
          <a:p>
            <a:pPr lvl="1"/>
            <a:r>
              <a:rPr lang="en-US" sz="1400" dirty="0" smtClean="0"/>
              <a:t>Phase2 pixel will get in 1 year what we now get in 10 years</a:t>
            </a:r>
          </a:p>
          <a:p>
            <a:r>
              <a:rPr lang="en-US" sz="1600" dirty="0" smtClean="0"/>
              <a:t>Pixel sensor(s) not yet determined</a:t>
            </a:r>
          </a:p>
          <a:p>
            <a:pPr lvl="1"/>
            <a:r>
              <a:rPr lang="en-US" sz="1200" dirty="0" smtClean="0"/>
              <a:t>Planar, 3D, Diamond, HV CMOS,  , ,</a:t>
            </a:r>
          </a:p>
          <a:p>
            <a:pPr lvl="1"/>
            <a:r>
              <a:rPr lang="en-US" sz="1400" dirty="0" smtClean="0"/>
              <a:t>Possibility of using different sensors in different layers</a:t>
            </a:r>
          </a:p>
          <a:p>
            <a:pPr lvl="1"/>
            <a:r>
              <a:rPr lang="en-US" sz="1400" dirty="0" smtClean="0"/>
              <a:t>Final sensor decision may come relatively late.</a:t>
            </a:r>
          </a:p>
          <a:p>
            <a:r>
              <a:rPr lang="en-US" sz="1600" dirty="0" smtClean="0"/>
              <a:t>Very complex, high rate and radiation hard pixel readout chips required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95363E-F10D-4F5B-A5C2-45443C8F8853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66608" y="2819400"/>
            <a:ext cx="2175044" cy="1466850"/>
          </a:xfrm>
          <a:prstGeom prst="rect">
            <a:avLst/>
          </a:prstGeom>
        </p:spPr>
      </p:pic>
      <p:pic>
        <p:nvPicPr>
          <p:cNvPr id="9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66608" y="4377267"/>
            <a:ext cx="1828800" cy="8413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66608" y="955206"/>
            <a:ext cx="2491466" cy="1787994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66608" y="5334000"/>
            <a:ext cx="2091592" cy="94406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914682" y="6236092"/>
            <a:ext cx="146706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dirty="0" smtClean="0"/>
              <a:t>ATLAS HVCMOS program</a:t>
            </a:r>
            <a:endParaRPr lang="en-GB" sz="900" dirty="0"/>
          </a:p>
        </p:txBody>
      </p:sp>
    </p:spTree>
    <p:extLst>
      <p:ext uri="{BB962C8B-B14F-4D97-AF65-F5344CB8AC3E}">
        <p14:creationId xmlns:p14="http://schemas.microsoft.com/office/powerpoint/2010/main" val="24259630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Pixel chip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38200"/>
            <a:ext cx="8229600" cy="5791200"/>
          </a:xfrm>
        </p:spPr>
        <p:txBody>
          <a:bodyPr/>
          <a:lstStyle/>
          <a:p>
            <a:r>
              <a:rPr lang="en-US" sz="1600" dirty="0"/>
              <a:t>P</a:t>
            </a:r>
            <a:r>
              <a:rPr lang="en-US" sz="1600" dirty="0" smtClean="0"/>
              <a:t>ixel readout chips critical for schedule to </a:t>
            </a:r>
            <a:r>
              <a:rPr lang="en-US" sz="1600" dirty="0"/>
              <a:t>be ready for phase 2 </a:t>
            </a:r>
            <a:r>
              <a:rPr lang="en-US" sz="1600" dirty="0" smtClean="0"/>
              <a:t>upgrades</a:t>
            </a:r>
          </a:p>
          <a:p>
            <a:pPr lvl="1"/>
            <a:r>
              <a:rPr lang="en-US" sz="1400" dirty="0" smtClean="0"/>
              <a:t>Technology: </a:t>
            </a:r>
            <a:r>
              <a:rPr lang="en-US" sz="1400" dirty="0"/>
              <a:t>R</a:t>
            </a:r>
            <a:r>
              <a:rPr lang="en-US" sz="1400" dirty="0" smtClean="0"/>
              <a:t>adiation qualification</a:t>
            </a:r>
          </a:p>
          <a:p>
            <a:pPr lvl="1"/>
            <a:r>
              <a:rPr lang="en-US" sz="1400" dirty="0"/>
              <a:t>B</a:t>
            </a:r>
            <a:r>
              <a:rPr lang="en-US" sz="1400" dirty="0" smtClean="0"/>
              <a:t>uilding blocks: </a:t>
            </a:r>
            <a:r>
              <a:rPr lang="en-GB" sz="1400" dirty="0" smtClean="0"/>
              <a:t>Design</a:t>
            </a:r>
            <a:r>
              <a:rPr lang="en-US" sz="1400" dirty="0" smtClean="0"/>
              <a:t>, prototyping and test</a:t>
            </a:r>
          </a:p>
          <a:p>
            <a:pPr lvl="1"/>
            <a:r>
              <a:rPr lang="en-US" sz="1400" dirty="0" smtClean="0"/>
              <a:t>Architecture definition/optimization/verification</a:t>
            </a:r>
          </a:p>
          <a:p>
            <a:pPr lvl="1"/>
            <a:r>
              <a:rPr lang="en-US" sz="1400" dirty="0"/>
              <a:t>C</a:t>
            </a:r>
            <a:r>
              <a:rPr lang="en-US" sz="1400" dirty="0" smtClean="0"/>
              <a:t>hip prototyping, iterations, test, qualification and production</a:t>
            </a:r>
          </a:p>
          <a:p>
            <a:pPr lvl="1"/>
            <a:r>
              <a:rPr lang="en-US" sz="1400" dirty="0" smtClean="0"/>
              <a:t>System integration</a:t>
            </a:r>
          </a:p>
          <a:p>
            <a:pPr lvl="2"/>
            <a:r>
              <a:rPr lang="en-US" sz="1200" dirty="0" smtClean="0"/>
              <a:t>System integration tests and test-beams</a:t>
            </a:r>
          </a:p>
          <a:p>
            <a:pPr lvl="1"/>
            <a:r>
              <a:rPr lang="en-US" sz="1400" dirty="0" smtClean="0"/>
              <a:t>Production and final system integration, test and commissioning</a:t>
            </a:r>
            <a:endParaRPr lang="en-US" sz="1400" dirty="0"/>
          </a:p>
          <a:p>
            <a:r>
              <a:rPr lang="en-US" sz="1600" dirty="0" smtClean="0"/>
              <a:t>Phase 2 pixel chip very challenging</a:t>
            </a:r>
          </a:p>
          <a:p>
            <a:pPr lvl="1"/>
            <a:r>
              <a:rPr lang="en-US" sz="1400" dirty="0" smtClean="0"/>
              <a:t>Radiation</a:t>
            </a:r>
          </a:p>
          <a:p>
            <a:pPr lvl="1"/>
            <a:r>
              <a:rPr lang="en-US" sz="1400" dirty="0" smtClean="0"/>
              <a:t>Reliability: Several storage nodes will have SEUs every second per chip.</a:t>
            </a:r>
          </a:p>
          <a:p>
            <a:pPr lvl="1"/>
            <a:r>
              <a:rPr lang="en-US" sz="1400" dirty="0" smtClean="0"/>
              <a:t>High rates</a:t>
            </a:r>
          </a:p>
          <a:p>
            <a:pPr lvl="1"/>
            <a:r>
              <a:rPr lang="en-US" sz="1400" dirty="0" smtClean="0"/>
              <a:t>Mixed signal with very tight integration of analog and digital</a:t>
            </a:r>
          </a:p>
          <a:p>
            <a:pPr lvl="1"/>
            <a:r>
              <a:rPr lang="en-US" sz="1400" dirty="0" smtClean="0"/>
              <a:t>Complex: ~256k channel DAQ system on a single chip</a:t>
            </a:r>
          </a:p>
          <a:p>
            <a:pPr lvl="1"/>
            <a:r>
              <a:rPr lang="en-US" sz="1400" dirty="0" smtClean="0"/>
              <a:t>Large chip: ~2cm x 2cm, ½ - 1 Billion transistors.</a:t>
            </a:r>
          </a:p>
          <a:p>
            <a:pPr lvl="1"/>
            <a:r>
              <a:rPr lang="en-US" sz="1400" dirty="0" smtClean="0"/>
              <a:t>Very low power: Low power design and on-chip power conversion</a:t>
            </a:r>
            <a:endParaRPr lang="en-US" sz="1400" dirty="0"/>
          </a:p>
          <a:p>
            <a:r>
              <a:rPr lang="en-US" sz="1600" dirty="0"/>
              <a:t>Both experiments have evolved to </a:t>
            </a:r>
            <a:r>
              <a:rPr lang="en-US" sz="1600" dirty="0" smtClean="0"/>
              <a:t>have </a:t>
            </a:r>
            <a:r>
              <a:rPr lang="en-US" sz="1600" dirty="0"/>
              <a:t>similar pixel chip </a:t>
            </a:r>
            <a:r>
              <a:rPr lang="en-US" sz="1600" dirty="0" smtClean="0"/>
              <a:t>architectures and plans to use </a:t>
            </a:r>
            <a:r>
              <a:rPr lang="en-US" sz="1600" dirty="0"/>
              <a:t>same technology for its implementation.</a:t>
            </a:r>
          </a:p>
          <a:p>
            <a:r>
              <a:rPr lang="en-US" sz="1600" dirty="0" smtClean="0"/>
              <a:t>Experienced chip designers for </a:t>
            </a:r>
            <a:r>
              <a:rPr lang="en-US" sz="1600" dirty="0"/>
              <a:t>complex </a:t>
            </a:r>
            <a:r>
              <a:rPr lang="en-US" sz="1600" dirty="0" smtClean="0"/>
              <a:t>ICs in modern </a:t>
            </a:r>
            <a:r>
              <a:rPr lang="en-US" sz="1600" dirty="0"/>
              <a:t>technologies </a:t>
            </a:r>
            <a:r>
              <a:rPr lang="en-US" sz="1600" dirty="0" smtClean="0"/>
              <a:t>that most work in a extremely harsh radiation environment is </a:t>
            </a:r>
            <a:r>
              <a:rPr lang="en-US" sz="1600" dirty="0"/>
              <a:t>a scarce </a:t>
            </a:r>
            <a:r>
              <a:rPr lang="en-US" sz="1600" dirty="0" smtClean="0"/>
              <a:t>and distributed “resource</a:t>
            </a:r>
            <a:r>
              <a:rPr lang="en-US" sz="1600" dirty="0"/>
              <a:t>” in HEP</a:t>
            </a:r>
            <a:r>
              <a:rPr lang="en-US" sz="1600" dirty="0" smtClean="0"/>
              <a:t>.</a:t>
            </a:r>
            <a:endParaRPr lang="en-US" sz="1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95363E-F10D-4F5B-A5C2-45443C8F8853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37622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609600"/>
          </a:xfrm>
        </p:spPr>
        <p:txBody>
          <a:bodyPr/>
          <a:lstStyle/>
          <a:p>
            <a:r>
              <a:rPr lang="en-US" dirty="0" smtClean="0"/>
              <a:t>Pixel chip generations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95363E-F10D-4F5B-A5C2-45443C8F8853}" type="slidenum">
              <a:rPr lang="en-US" smtClean="0"/>
              <a:pPr/>
              <a:t>5</a:t>
            </a:fld>
            <a:endParaRPr lang="en-US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71416699"/>
              </p:ext>
            </p:extLst>
          </p:nvPr>
        </p:nvGraphicFramePr>
        <p:xfrm>
          <a:off x="685800" y="914400"/>
          <a:ext cx="7467600" cy="557784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66900"/>
                <a:gridCol w="1866900"/>
                <a:gridCol w="1866900"/>
                <a:gridCol w="1866900"/>
              </a:tblGrid>
              <a:tr h="549114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Generation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Current</a:t>
                      </a:r>
                      <a:br>
                        <a:rPr lang="en-GB" sz="1400" dirty="0" smtClean="0"/>
                      </a:br>
                      <a:r>
                        <a:rPr lang="en-GB" sz="1400" dirty="0" smtClean="0"/>
                        <a:t>FEI3, PSI46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Phase 1</a:t>
                      </a:r>
                      <a:br>
                        <a:rPr lang="en-GB" sz="1400" dirty="0" smtClean="0"/>
                      </a:br>
                      <a:r>
                        <a:rPr lang="en-GB" sz="1400" dirty="0" smtClean="0"/>
                        <a:t>FEI4, PSI46DIG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Phase 2</a:t>
                      </a:r>
                      <a:endParaRPr lang="en-GB" sz="1400" dirty="0"/>
                    </a:p>
                  </a:txBody>
                  <a:tcPr/>
                </a:tc>
              </a:tr>
              <a:tr h="433511">
                <a:tc>
                  <a:txBody>
                    <a:bodyPr/>
                    <a:lstStyle/>
                    <a:p>
                      <a:r>
                        <a:rPr lang="en-GB" sz="1100" dirty="0" smtClean="0"/>
                        <a:t>Pixel size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100" dirty="0" smtClean="0"/>
                        <a:t>100x150um</a:t>
                      </a:r>
                      <a:r>
                        <a:rPr lang="en-GB" sz="1100" baseline="30000" dirty="0" smtClean="0"/>
                        <a:t>2</a:t>
                      </a:r>
                      <a:r>
                        <a:rPr lang="en-GB" sz="1100" dirty="0" smtClean="0"/>
                        <a:t> (CMS)</a:t>
                      </a:r>
                      <a:br>
                        <a:rPr lang="en-GB" sz="1100" dirty="0" smtClean="0"/>
                      </a:br>
                      <a:r>
                        <a:rPr lang="en-GB" sz="1100" dirty="0" smtClean="0"/>
                        <a:t>50x400um</a:t>
                      </a:r>
                      <a:r>
                        <a:rPr lang="en-GB" sz="1100" baseline="30000" dirty="0" smtClean="0"/>
                        <a:t>2</a:t>
                      </a:r>
                      <a:r>
                        <a:rPr lang="en-GB" sz="1100" dirty="0" smtClean="0"/>
                        <a:t> (ATLAS)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dirty="0" smtClean="0"/>
                        <a:t>100x150um</a:t>
                      </a:r>
                      <a:r>
                        <a:rPr lang="en-GB" sz="1100" baseline="30000" dirty="0" smtClean="0"/>
                        <a:t>2</a:t>
                      </a:r>
                      <a:r>
                        <a:rPr lang="en-GB" sz="1100" dirty="0" smtClean="0"/>
                        <a:t> (CMS)</a:t>
                      </a:r>
                      <a:br>
                        <a:rPr lang="en-GB" sz="1100" dirty="0" smtClean="0"/>
                      </a:br>
                      <a:r>
                        <a:rPr lang="en-GB" sz="1100" dirty="0" smtClean="0"/>
                        <a:t>50x250um</a:t>
                      </a:r>
                      <a:r>
                        <a:rPr lang="en-GB" sz="1100" baseline="30000" dirty="0" smtClean="0"/>
                        <a:t>2</a:t>
                      </a:r>
                      <a:r>
                        <a:rPr lang="en-GB" sz="1100" dirty="0" smtClean="0"/>
                        <a:t> (ATLAS)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100" dirty="0" smtClean="0"/>
                        <a:t>25x100um</a:t>
                      </a:r>
                      <a:r>
                        <a:rPr lang="en-GB" sz="1100" baseline="30000" dirty="0" smtClean="0"/>
                        <a:t>2</a:t>
                      </a:r>
                      <a:r>
                        <a:rPr lang="en-GB" sz="1100" dirty="0" smtClean="0"/>
                        <a:t> ?</a:t>
                      </a:r>
                      <a:endParaRPr lang="en-GB" sz="1100" dirty="0"/>
                    </a:p>
                  </a:txBody>
                  <a:tcPr/>
                </a:tc>
              </a:tr>
              <a:tr h="433511">
                <a:tc>
                  <a:txBody>
                    <a:bodyPr/>
                    <a:lstStyle/>
                    <a:p>
                      <a:r>
                        <a:rPr lang="en-GB" sz="1100" dirty="0" smtClean="0"/>
                        <a:t>Sensor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100" dirty="0" smtClean="0"/>
                        <a:t>2D,</a:t>
                      </a:r>
                      <a:r>
                        <a:rPr lang="en-GB" sz="1100" baseline="0" dirty="0" smtClean="0"/>
                        <a:t> ~300um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100" dirty="0" smtClean="0"/>
                        <a:t>2D</a:t>
                      </a:r>
                      <a:r>
                        <a:rPr lang="en-GB" sz="1100" baseline="0" dirty="0" smtClean="0"/>
                        <a:t>+3D (ATLAS)</a:t>
                      </a:r>
                    </a:p>
                    <a:p>
                      <a:r>
                        <a:rPr lang="en-GB" sz="1100" baseline="0" dirty="0" smtClean="0"/>
                        <a:t>2D (CMS)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100" dirty="0" smtClean="0"/>
                        <a:t>2D, 3D,</a:t>
                      </a:r>
                      <a:r>
                        <a:rPr lang="en-GB" sz="1100" baseline="0" dirty="0" smtClean="0"/>
                        <a:t> Diamond, MAPS ?</a:t>
                      </a:r>
                      <a:endParaRPr lang="en-GB" sz="1100" dirty="0"/>
                    </a:p>
                  </a:txBody>
                  <a:tcPr/>
                </a:tc>
              </a:tr>
              <a:tr h="433511">
                <a:tc>
                  <a:txBody>
                    <a:bodyPr/>
                    <a:lstStyle/>
                    <a:p>
                      <a:r>
                        <a:rPr lang="en-GB" sz="1100" dirty="0" smtClean="0"/>
                        <a:t>Chip</a:t>
                      </a:r>
                      <a:r>
                        <a:rPr lang="en-GB" sz="1100" baseline="0" dirty="0" smtClean="0"/>
                        <a:t> size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100" dirty="0" smtClean="0"/>
                        <a:t>7.5x10.5mm</a:t>
                      </a:r>
                      <a:r>
                        <a:rPr lang="en-GB" sz="1100" baseline="30000" dirty="0" smtClean="0"/>
                        <a:t>2</a:t>
                      </a:r>
                      <a:r>
                        <a:rPr lang="en-GB" sz="1100" baseline="0" dirty="0" smtClean="0"/>
                        <a:t> (ATLAS)</a:t>
                      </a:r>
                      <a:endParaRPr lang="en-GB" sz="1100" dirty="0" smtClean="0"/>
                    </a:p>
                    <a:p>
                      <a:r>
                        <a:rPr lang="en-GB" sz="1100" dirty="0" smtClean="0"/>
                        <a:t>8x10mm</a:t>
                      </a:r>
                      <a:r>
                        <a:rPr lang="en-GB" sz="1100" baseline="30000" dirty="0" smtClean="0"/>
                        <a:t>2</a:t>
                      </a:r>
                      <a:r>
                        <a:rPr lang="en-GB" sz="1100" baseline="0" dirty="0" smtClean="0"/>
                        <a:t> (CMS)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dirty="0" smtClean="0"/>
                        <a:t>20x20mm</a:t>
                      </a:r>
                      <a:r>
                        <a:rPr lang="en-GB" sz="1100" baseline="30000" dirty="0" smtClean="0"/>
                        <a:t>2</a:t>
                      </a:r>
                      <a:r>
                        <a:rPr lang="en-GB" sz="1100" baseline="0" dirty="0" smtClean="0"/>
                        <a:t> (ATLAS)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dirty="0" smtClean="0"/>
                        <a:t>8x10mm</a:t>
                      </a:r>
                      <a:r>
                        <a:rPr lang="en-GB" sz="1100" baseline="30000" dirty="0" smtClean="0"/>
                        <a:t>2</a:t>
                      </a:r>
                      <a:r>
                        <a:rPr lang="en-GB" sz="1100" baseline="0" dirty="0" smtClean="0"/>
                        <a:t> (CMS)</a:t>
                      </a:r>
                      <a:endParaRPr lang="en-GB" sz="11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100" b="1" dirty="0" smtClean="0"/>
                        <a:t>&gt; 20 x 20mm</a:t>
                      </a:r>
                      <a:r>
                        <a:rPr lang="en-GB" sz="1100" b="1" baseline="30000" dirty="0" smtClean="0"/>
                        <a:t>2</a:t>
                      </a:r>
                      <a:endParaRPr lang="en-GB" sz="1100" b="1" dirty="0"/>
                    </a:p>
                  </a:txBody>
                  <a:tcPr/>
                </a:tc>
              </a:tr>
              <a:tr h="433511">
                <a:tc>
                  <a:txBody>
                    <a:bodyPr/>
                    <a:lstStyle/>
                    <a:p>
                      <a:r>
                        <a:rPr lang="en-GB" sz="1100" dirty="0" smtClean="0"/>
                        <a:t>Transistors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100" dirty="0" smtClean="0"/>
                        <a:t>1.3M</a:t>
                      </a:r>
                      <a:r>
                        <a:rPr lang="en-GB" sz="1100" baseline="0" dirty="0" smtClean="0"/>
                        <a:t> (CMS)</a:t>
                      </a:r>
                    </a:p>
                    <a:p>
                      <a:r>
                        <a:rPr lang="en-GB" sz="1100" baseline="0" dirty="0" smtClean="0"/>
                        <a:t>3.5M (ATLAS)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dirty="0" smtClean="0"/>
                        <a:t>87M (ATLAS)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100" b="1" dirty="0" smtClean="0"/>
                        <a:t>~1G</a:t>
                      </a:r>
                      <a:endParaRPr lang="en-GB" sz="1100" b="1" dirty="0"/>
                    </a:p>
                  </a:txBody>
                  <a:tcPr/>
                </a:tc>
              </a:tr>
              <a:tr h="260107">
                <a:tc>
                  <a:txBody>
                    <a:bodyPr/>
                    <a:lstStyle/>
                    <a:p>
                      <a:r>
                        <a:rPr lang="en-GB" sz="1100" dirty="0" smtClean="0"/>
                        <a:t>Hit rate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100" b="1" dirty="0" smtClean="0"/>
                        <a:t>100MHz/cm</a:t>
                      </a:r>
                      <a:r>
                        <a:rPr lang="en-GB" sz="1100" b="1" baseline="30000" dirty="0" smtClean="0"/>
                        <a:t>2</a:t>
                      </a:r>
                      <a:endParaRPr lang="en-GB" sz="1100" b="1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100" b="1" dirty="0" smtClean="0"/>
                        <a:t>400MHz/cm</a:t>
                      </a:r>
                      <a:r>
                        <a:rPr lang="en-GB" sz="1100" b="1" baseline="30000" dirty="0" smtClean="0"/>
                        <a:t>2</a:t>
                      </a:r>
                      <a:endParaRPr lang="en-GB" sz="1100" b="1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100" b="1" dirty="0" smtClean="0"/>
                        <a:t>1-2 GHz/cm</a:t>
                      </a:r>
                      <a:r>
                        <a:rPr lang="en-GB" sz="1100" b="1" baseline="30000" dirty="0" smtClean="0"/>
                        <a:t>2</a:t>
                      </a:r>
                      <a:endParaRPr lang="en-GB" sz="1100" b="1" baseline="30000" dirty="0"/>
                    </a:p>
                  </a:txBody>
                  <a:tcPr/>
                </a:tc>
              </a:tr>
              <a:tr h="260107">
                <a:tc>
                  <a:txBody>
                    <a:bodyPr/>
                    <a:lstStyle/>
                    <a:p>
                      <a:r>
                        <a:rPr lang="en-GB" sz="1100" dirty="0" smtClean="0"/>
                        <a:t>Hit</a:t>
                      </a:r>
                      <a:r>
                        <a:rPr lang="en-GB" sz="1100" baseline="0" dirty="0" smtClean="0"/>
                        <a:t> </a:t>
                      </a:r>
                      <a:r>
                        <a:rPr lang="en-GB" sz="1100" dirty="0" smtClean="0"/>
                        <a:t>memory per chip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100" dirty="0" smtClean="0"/>
                        <a:t>0.1Mb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100" dirty="0" smtClean="0"/>
                        <a:t>1Mb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100" dirty="0" smtClean="0"/>
                        <a:t>~16Mb</a:t>
                      </a:r>
                      <a:endParaRPr lang="en-GB" sz="1100" dirty="0"/>
                    </a:p>
                  </a:txBody>
                  <a:tcPr/>
                </a:tc>
              </a:tr>
              <a:tr h="260107">
                <a:tc>
                  <a:txBody>
                    <a:bodyPr/>
                    <a:lstStyle/>
                    <a:p>
                      <a:r>
                        <a:rPr lang="en-GB" sz="1100" dirty="0" smtClean="0"/>
                        <a:t>Trigger rate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100" dirty="0" smtClean="0"/>
                        <a:t>100kHz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100" dirty="0" smtClean="0"/>
                        <a:t>100KHz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100" dirty="0" smtClean="0"/>
                        <a:t>200kHz - </a:t>
                      </a:r>
                      <a:r>
                        <a:rPr lang="en-GB" sz="1100" b="1" dirty="0" smtClean="0"/>
                        <a:t>1MHz</a:t>
                      </a:r>
                      <a:endParaRPr lang="en-GB" sz="1100" b="1" dirty="0"/>
                    </a:p>
                  </a:txBody>
                  <a:tcPr/>
                </a:tc>
              </a:tr>
              <a:tr h="433511">
                <a:tc>
                  <a:txBody>
                    <a:bodyPr/>
                    <a:lstStyle/>
                    <a:p>
                      <a:r>
                        <a:rPr lang="en-GB" sz="1100" dirty="0" smtClean="0"/>
                        <a:t>Trigger latency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100" dirty="0" smtClean="0"/>
                        <a:t>2.5us (ATLAS)</a:t>
                      </a:r>
                    </a:p>
                    <a:p>
                      <a:r>
                        <a:rPr lang="en-GB" sz="1100" dirty="0" smtClean="0"/>
                        <a:t>3.2us (CMS)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100" dirty="0" smtClean="0"/>
                        <a:t>2.5us (ATLAS)</a:t>
                      </a:r>
                    </a:p>
                    <a:p>
                      <a:r>
                        <a:rPr lang="en-GB" sz="1100" dirty="0" smtClean="0"/>
                        <a:t>3.2us (CMS)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100" dirty="0" smtClean="0"/>
                        <a:t>6 - </a:t>
                      </a:r>
                      <a:r>
                        <a:rPr lang="en-GB" sz="1100" b="1" dirty="0" smtClean="0"/>
                        <a:t>20us</a:t>
                      </a:r>
                      <a:endParaRPr lang="en-GB" sz="1100" b="1" dirty="0"/>
                    </a:p>
                  </a:txBody>
                  <a:tcPr/>
                </a:tc>
              </a:tr>
              <a:tr h="260107">
                <a:tc>
                  <a:txBody>
                    <a:bodyPr/>
                    <a:lstStyle/>
                    <a:p>
                      <a:r>
                        <a:rPr lang="en-GB" sz="1100" dirty="0" smtClean="0"/>
                        <a:t>Readout rate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100" dirty="0" smtClean="0"/>
                        <a:t>40Mb/s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100" dirty="0" smtClean="0"/>
                        <a:t>320Mb/s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100" b="1" dirty="0" smtClean="0"/>
                        <a:t>1-3Gb/s</a:t>
                      </a:r>
                      <a:endParaRPr lang="en-GB" sz="1100" b="1" dirty="0"/>
                    </a:p>
                  </a:txBody>
                  <a:tcPr/>
                </a:tc>
              </a:tr>
              <a:tr h="260107">
                <a:tc>
                  <a:txBody>
                    <a:bodyPr/>
                    <a:lstStyle/>
                    <a:p>
                      <a:r>
                        <a:rPr lang="en-GB" sz="1100" dirty="0" smtClean="0"/>
                        <a:t>Radiation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100" b="0" dirty="0" smtClean="0"/>
                        <a:t>1MGy (100Mrad)</a:t>
                      </a:r>
                      <a:endParaRPr lang="en-GB" sz="11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100" b="0" dirty="0" smtClean="0"/>
                        <a:t>3.5MGy (350Mrad)</a:t>
                      </a:r>
                      <a:endParaRPr lang="en-GB" sz="11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100" b="1" dirty="0" smtClean="0"/>
                        <a:t>10MGy (1Grad)</a:t>
                      </a:r>
                      <a:endParaRPr lang="en-GB" sz="1100" b="1" dirty="0"/>
                    </a:p>
                  </a:txBody>
                  <a:tcPr/>
                </a:tc>
              </a:tr>
              <a:tr h="433511">
                <a:tc>
                  <a:txBody>
                    <a:bodyPr/>
                    <a:lstStyle/>
                    <a:p>
                      <a:r>
                        <a:rPr lang="en-GB" sz="1100" dirty="0" smtClean="0"/>
                        <a:t>Technology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100" dirty="0" smtClean="0"/>
                        <a:t>250nm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100" dirty="0" smtClean="0"/>
                        <a:t>130nm (ATLAS)</a:t>
                      </a:r>
                    </a:p>
                    <a:p>
                      <a:r>
                        <a:rPr lang="en-GB" sz="1100" dirty="0" smtClean="0"/>
                        <a:t>250 nm (CMS)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100" b="1" dirty="0" smtClean="0"/>
                        <a:t>65nm</a:t>
                      </a:r>
                      <a:endParaRPr lang="en-GB" sz="1100" b="1" dirty="0"/>
                    </a:p>
                  </a:txBody>
                  <a:tcPr/>
                </a:tc>
              </a:tr>
              <a:tr h="433511">
                <a:tc>
                  <a:txBody>
                    <a:bodyPr/>
                    <a:lstStyle/>
                    <a:p>
                      <a:r>
                        <a:rPr lang="en-GB" sz="1100" dirty="0" smtClean="0"/>
                        <a:t>Architecture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100" dirty="0" smtClean="0"/>
                        <a:t>Digital</a:t>
                      </a:r>
                      <a:r>
                        <a:rPr lang="en-GB" sz="1100" baseline="0" dirty="0" smtClean="0"/>
                        <a:t> (ATLAS)</a:t>
                      </a:r>
                    </a:p>
                    <a:p>
                      <a:r>
                        <a:rPr lang="en-GB" sz="1100" baseline="0" dirty="0" smtClean="0"/>
                        <a:t>Analog (CMS)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100" dirty="0" smtClean="0"/>
                        <a:t>Digital</a:t>
                      </a:r>
                      <a:r>
                        <a:rPr lang="en-GB" sz="1100" baseline="0" dirty="0" smtClean="0"/>
                        <a:t> </a:t>
                      </a:r>
                      <a:r>
                        <a:rPr lang="en-GB" sz="1100" dirty="0" smtClean="0"/>
                        <a:t>(ATLAS)</a:t>
                      </a:r>
                    </a:p>
                    <a:p>
                      <a:r>
                        <a:rPr lang="en-GB" sz="1100" dirty="0" smtClean="0"/>
                        <a:t>Analog (CMS)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100" dirty="0" smtClean="0"/>
                        <a:t>Digital</a:t>
                      </a:r>
                      <a:endParaRPr lang="en-GB" sz="1100" dirty="0"/>
                    </a:p>
                  </a:txBody>
                  <a:tcPr/>
                </a:tc>
              </a:tr>
              <a:tr h="433511">
                <a:tc>
                  <a:txBody>
                    <a:bodyPr/>
                    <a:lstStyle/>
                    <a:p>
                      <a:r>
                        <a:rPr lang="en-GB" sz="1100" dirty="0" smtClean="0"/>
                        <a:t>Buffer</a:t>
                      </a:r>
                      <a:r>
                        <a:rPr lang="en-GB" sz="1100" baseline="0" dirty="0" smtClean="0"/>
                        <a:t> location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100" dirty="0" smtClean="0"/>
                        <a:t>EOC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100" dirty="0" smtClean="0"/>
                        <a:t>Pixel</a:t>
                      </a:r>
                      <a:r>
                        <a:rPr lang="en-GB" sz="1100" baseline="0" dirty="0" smtClean="0"/>
                        <a:t> (ATLAS)</a:t>
                      </a:r>
                    </a:p>
                    <a:p>
                      <a:r>
                        <a:rPr lang="en-GB" sz="1100" baseline="0" dirty="0" smtClean="0"/>
                        <a:t>EOC (CMS)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100" dirty="0" smtClean="0"/>
                        <a:t>Pixel</a:t>
                      </a:r>
                      <a:endParaRPr lang="en-GB" sz="1100" dirty="0"/>
                    </a:p>
                  </a:txBody>
                  <a:tcPr/>
                </a:tc>
              </a:tr>
              <a:tr h="260107">
                <a:tc>
                  <a:txBody>
                    <a:bodyPr/>
                    <a:lstStyle/>
                    <a:p>
                      <a:r>
                        <a:rPr lang="en-GB" sz="1100" dirty="0" smtClean="0"/>
                        <a:t>Power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100" dirty="0" smtClean="0"/>
                        <a:t>~1/4 W/cm</a:t>
                      </a:r>
                      <a:r>
                        <a:rPr lang="en-GB" sz="1100" baseline="30000" dirty="0" smtClean="0"/>
                        <a:t>2</a:t>
                      </a:r>
                      <a:r>
                        <a:rPr lang="en-GB" sz="1100" dirty="0" smtClean="0"/>
                        <a:t> 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100" dirty="0" smtClean="0"/>
                        <a:t>~1/4 W/cm</a:t>
                      </a:r>
                      <a:r>
                        <a:rPr lang="en-GB" sz="1100" baseline="30000" dirty="0" smtClean="0"/>
                        <a:t>2</a:t>
                      </a:r>
                      <a:r>
                        <a:rPr lang="en-GB" sz="1100" dirty="0" smtClean="0"/>
                        <a:t> 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100" b="1" dirty="0" smtClean="0"/>
                        <a:t>~1/4 </a:t>
                      </a:r>
                      <a:r>
                        <a:rPr lang="en-GB" sz="1100" b="1" baseline="0" dirty="0" smtClean="0"/>
                        <a:t>W/cm</a:t>
                      </a:r>
                      <a:r>
                        <a:rPr lang="en-GB" sz="1100" b="1" baseline="30000" dirty="0" smtClean="0"/>
                        <a:t>2</a:t>
                      </a:r>
                      <a:endParaRPr lang="en-GB" sz="1100" b="1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855276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685800"/>
          </a:xfrm>
        </p:spPr>
        <p:txBody>
          <a:bodyPr/>
          <a:lstStyle/>
          <a:p>
            <a:r>
              <a:rPr lang="en-US" dirty="0" smtClean="0"/>
              <a:t>3</a:t>
            </a:r>
            <a:r>
              <a:rPr lang="en-US" baseline="30000" dirty="0" smtClean="0"/>
              <a:t>rd</a:t>
            </a:r>
            <a:r>
              <a:rPr lang="en-US" dirty="0" smtClean="0"/>
              <a:t> generation pixel architecture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1"/>
          </p:nvPr>
        </p:nvSpPr>
        <p:spPr>
          <a:xfrm>
            <a:off x="457200" y="5943600"/>
            <a:ext cx="4038600" cy="838200"/>
          </a:xfrm>
        </p:spPr>
        <p:txBody>
          <a:bodyPr/>
          <a:lstStyle/>
          <a:p>
            <a:r>
              <a:rPr lang="en-GB" sz="1400" dirty="0" smtClean="0"/>
              <a:t>95% digital (as FEI4)</a:t>
            </a:r>
          </a:p>
          <a:p>
            <a:r>
              <a:rPr lang="en-GB" sz="1400" dirty="0"/>
              <a:t>Charge </a:t>
            </a:r>
            <a:r>
              <a:rPr lang="en-GB" sz="1400" dirty="0" smtClean="0"/>
              <a:t>digitization</a:t>
            </a:r>
          </a:p>
          <a:p>
            <a:r>
              <a:rPr lang="en-GB" sz="1400" dirty="0" smtClean="0"/>
              <a:t>~256k pixel channels per chip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sz="half" idx="2"/>
          </p:nvPr>
        </p:nvSpPr>
        <p:spPr>
          <a:xfrm>
            <a:off x="4648200" y="5943600"/>
            <a:ext cx="4038600" cy="685800"/>
          </a:xfrm>
        </p:spPr>
        <p:txBody>
          <a:bodyPr/>
          <a:lstStyle/>
          <a:p>
            <a:r>
              <a:rPr lang="en-GB" sz="1400" dirty="0"/>
              <a:t>Pixel regions with buffering</a:t>
            </a:r>
          </a:p>
          <a:p>
            <a:r>
              <a:rPr lang="en-GB" sz="1400" dirty="0"/>
              <a:t>Data compression in End Of Column</a:t>
            </a:r>
          </a:p>
          <a:p>
            <a:endParaRPr lang="en-GB" sz="1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95363E-F10D-4F5B-A5C2-45443C8F8853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2446" y="914400"/>
            <a:ext cx="8471771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13872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609600"/>
          </a:xfrm>
        </p:spPr>
        <p:txBody>
          <a:bodyPr/>
          <a:lstStyle/>
          <a:p>
            <a:r>
              <a:rPr lang="en-US" dirty="0" smtClean="0"/>
              <a:t>Why 65nm Technology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828675"/>
            <a:ext cx="4953000" cy="5791200"/>
          </a:xfrm>
        </p:spPr>
        <p:txBody>
          <a:bodyPr/>
          <a:lstStyle/>
          <a:p>
            <a:r>
              <a:rPr lang="en-US" sz="1600" dirty="0" smtClean="0"/>
              <a:t>Mature technology:</a:t>
            </a:r>
          </a:p>
          <a:p>
            <a:pPr lvl="1"/>
            <a:r>
              <a:rPr lang="en-US" sz="1400" dirty="0" smtClean="0"/>
              <a:t>Available since ~2007</a:t>
            </a:r>
          </a:p>
          <a:p>
            <a:r>
              <a:rPr lang="en-US" sz="1600" dirty="0" smtClean="0"/>
              <a:t>High density and low power</a:t>
            </a:r>
          </a:p>
          <a:p>
            <a:r>
              <a:rPr lang="en-US" sz="1600" dirty="0" smtClean="0"/>
              <a:t>Long term availability</a:t>
            </a:r>
          </a:p>
          <a:p>
            <a:pPr lvl="1"/>
            <a:r>
              <a:rPr lang="en-US" sz="1400" dirty="0" smtClean="0"/>
              <a:t>Strong technology node used extensively for industrial/automotive</a:t>
            </a:r>
          </a:p>
          <a:p>
            <a:r>
              <a:rPr lang="en-US" sz="1600" dirty="0" smtClean="0"/>
              <a:t>Access</a:t>
            </a:r>
          </a:p>
          <a:p>
            <a:pPr lvl="1"/>
            <a:r>
              <a:rPr lang="en-US" sz="1400" dirty="0" smtClean="0"/>
              <a:t>CERN frame-contract with TSMC and IMEC</a:t>
            </a:r>
          </a:p>
          <a:p>
            <a:pPr lvl="2"/>
            <a:r>
              <a:rPr lang="en-US" sz="1100" dirty="0" smtClean="0"/>
              <a:t>Design tool set</a:t>
            </a:r>
          </a:p>
          <a:p>
            <a:pPr lvl="2"/>
            <a:r>
              <a:rPr lang="en-US" sz="1100" dirty="0" smtClean="0"/>
              <a:t>Shared MPW runs</a:t>
            </a:r>
          </a:p>
          <a:p>
            <a:pPr lvl="2"/>
            <a:r>
              <a:rPr lang="en-US" sz="1100" dirty="0" smtClean="0"/>
              <a:t>Libraries</a:t>
            </a:r>
          </a:p>
          <a:p>
            <a:pPr lvl="2"/>
            <a:r>
              <a:rPr lang="en-US" sz="1100" dirty="0" smtClean="0"/>
              <a:t>Design exchange within HEP community</a:t>
            </a:r>
          </a:p>
          <a:p>
            <a:r>
              <a:rPr lang="en-US" sz="1600" dirty="0" smtClean="0"/>
              <a:t>Affordable (MPW </a:t>
            </a:r>
            <a:r>
              <a:rPr lang="en-US" sz="1600" dirty="0"/>
              <a:t>from foundry and </a:t>
            </a:r>
            <a:r>
              <a:rPr lang="en-US" sz="1600" dirty="0" smtClean="0"/>
              <a:t>Europractice, ~1M NRE</a:t>
            </a:r>
            <a:r>
              <a:rPr lang="en-US" sz="1600" dirty="0"/>
              <a:t> </a:t>
            </a:r>
            <a:r>
              <a:rPr lang="en-US" sz="1600" dirty="0" smtClean="0"/>
              <a:t>for full final chips)</a:t>
            </a:r>
          </a:p>
          <a:p>
            <a:r>
              <a:rPr lang="en-US" sz="1600" dirty="0" smtClean="0"/>
              <a:t>Significantly increased density, speed, , ,</a:t>
            </a:r>
            <a:br>
              <a:rPr lang="en-US" sz="1600" dirty="0" smtClean="0"/>
            </a:br>
            <a:r>
              <a:rPr lang="en-US" sz="1600" dirty="0" smtClean="0"/>
              <a:t>and complexity !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95363E-F10D-4F5B-A5C2-45443C8F8853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76603" y="876042"/>
            <a:ext cx="3551940" cy="2552957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04933" y="3581400"/>
            <a:ext cx="3223610" cy="16342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TextBox 14"/>
          <p:cNvSpPr txBox="1"/>
          <p:nvPr/>
        </p:nvSpPr>
        <p:spPr>
          <a:xfrm>
            <a:off x="7925731" y="5207755"/>
            <a:ext cx="902811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X. Llopart CERN</a:t>
            </a:r>
          </a:p>
        </p:txBody>
      </p:sp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1" y="5088467"/>
            <a:ext cx="5105400" cy="1648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TextBox 16"/>
          <p:cNvSpPr txBox="1"/>
          <p:nvPr/>
        </p:nvSpPr>
        <p:spPr>
          <a:xfrm>
            <a:off x="1119186" y="6494966"/>
            <a:ext cx="114486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G. Deptuch, Fermilab</a:t>
            </a:r>
          </a:p>
        </p:txBody>
      </p:sp>
    </p:spTree>
    <p:extLst>
      <p:ext uri="{BB962C8B-B14F-4D97-AF65-F5344CB8AC3E}">
        <p14:creationId xmlns:p14="http://schemas.microsoft.com/office/powerpoint/2010/main" val="13678051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609600"/>
          </a:xfrm>
        </p:spPr>
        <p:txBody>
          <a:bodyPr/>
          <a:lstStyle/>
          <a:p>
            <a:r>
              <a:rPr lang="en-US" dirty="0"/>
              <a:t>65nm Technology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762000"/>
            <a:ext cx="5638800" cy="5486400"/>
          </a:xfrm>
        </p:spPr>
        <p:txBody>
          <a:bodyPr/>
          <a:lstStyle/>
          <a:p>
            <a:r>
              <a:rPr lang="en-US" sz="2000" dirty="0"/>
              <a:t>Radiation hardness</a:t>
            </a:r>
          </a:p>
          <a:p>
            <a:pPr lvl="1"/>
            <a:r>
              <a:rPr lang="en-US" sz="1800" dirty="0"/>
              <a:t>Uses thin gate oxide</a:t>
            </a:r>
          </a:p>
          <a:p>
            <a:pPr lvl="2"/>
            <a:r>
              <a:rPr lang="en-US" sz="1400" dirty="0" smtClean="0"/>
              <a:t>Radiation induced trapped </a:t>
            </a:r>
            <a:r>
              <a:rPr lang="en-US" sz="1400" dirty="0"/>
              <a:t>charges removed by </a:t>
            </a:r>
            <a:r>
              <a:rPr lang="en-US" sz="1400" dirty="0" smtClean="0"/>
              <a:t>tunneling</a:t>
            </a:r>
          </a:p>
          <a:p>
            <a:pPr lvl="2"/>
            <a:r>
              <a:rPr lang="en-US" sz="1400" dirty="0" smtClean="0"/>
              <a:t>More modern technologies use thick High K gate “oxide” with reduced tunneling/leakage.</a:t>
            </a:r>
            <a:endParaRPr lang="en-US" sz="1400" dirty="0"/>
          </a:p>
          <a:p>
            <a:pPr lvl="1"/>
            <a:r>
              <a:rPr lang="en-US" sz="1800" dirty="0"/>
              <a:t>Verified for up to 200Mrad</a:t>
            </a:r>
          </a:p>
          <a:p>
            <a:pPr lvl="1"/>
            <a:r>
              <a:rPr lang="en-US" sz="1800" dirty="0"/>
              <a:t>To be confirmed for 1Grad</a:t>
            </a:r>
          </a:p>
          <a:p>
            <a:pPr lvl="2"/>
            <a:r>
              <a:rPr lang="en-US" sz="1600" dirty="0"/>
              <a:t>PMOS transistor drive degradation, </a:t>
            </a:r>
            <a:r>
              <a:rPr lang="en-US" sz="1600" dirty="0" smtClean="0"/>
              <a:t>Annealing ?</a:t>
            </a:r>
            <a:endParaRPr lang="en-US" sz="1600" dirty="0"/>
          </a:p>
          <a:p>
            <a:pPr lvl="2"/>
            <a:r>
              <a:rPr lang="en-US" sz="1600" dirty="0"/>
              <a:t>If significant degradation then other technologies must be evaluated and/or a replacement strategy must be used for inner pixel </a:t>
            </a:r>
            <a:r>
              <a:rPr lang="en-US" sz="1600" dirty="0" smtClean="0"/>
              <a:t>layers</a:t>
            </a:r>
          </a:p>
          <a:p>
            <a:pPr lvl="1"/>
            <a:r>
              <a:rPr lang="en-US" sz="1800" dirty="0" smtClean="0"/>
              <a:t>CMOS normally not affect by NIEL</a:t>
            </a:r>
          </a:p>
          <a:p>
            <a:pPr lvl="2"/>
            <a:r>
              <a:rPr lang="en-US" sz="1400" dirty="0" smtClean="0"/>
              <a:t>To be confirmed for 10</a:t>
            </a:r>
            <a:r>
              <a:rPr lang="en-US" sz="1400" baseline="30000" dirty="0" smtClean="0"/>
              <a:t>16</a:t>
            </a:r>
            <a:r>
              <a:rPr lang="en-US" sz="1400" dirty="0" smtClean="0"/>
              <a:t> Neu/cm</a:t>
            </a:r>
            <a:r>
              <a:rPr lang="en-US" sz="1400" baseline="30000" dirty="0" smtClean="0"/>
              <a:t>2</a:t>
            </a:r>
            <a:r>
              <a:rPr lang="en-US" sz="1400" dirty="0" smtClean="0"/>
              <a:t> </a:t>
            </a:r>
          </a:p>
          <a:p>
            <a:pPr lvl="2"/>
            <a:r>
              <a:rPr lang="en-US" sz="1400" dirty="0" smtClean="0"/>
              <a:t>Certain circuits using “parasitic” bipolars to be redesigned ?</a:t>
            </a:r>
            <a:endParaRPr lang="en-US" sz="1400" dirty="0"/>
          </a:p>
          <a:p>
            <a:pPr lvl="1"/>
            <a:r>
              <a:rPr lang="en-US" sz="1600" dirty="0"/>
              <a:t>SEU tolerance to be build in (as in 130 and 250nm</a:t>
            </a:r>
            <a:r>
              <a:rPr lang="en-US" sz="1600" dirty="0" smtClean="0"/>
              <a:t>)</a:t>
            </a:r>
          </a:p>
          <a:p>
            <a:pPr lvl="2"/>
            <a:r>
              <a:rPr lang="en-US" sz="1200" dirty="0" smtClean="0"/>
              <a:t>SEU cross-section reduced with size of storage element, but we will put a lot more per chip</a:t>
            </a:r>
          </a:p>
          <a:p>
            <a:pPr lvl="1"/>
            <a:r>
              <a:rPr lang="en-US" sz="1600" dirty="0" smtClean="0"/>
              <a:t>All circuits must be designed for radiation environment ( e.g. Modified RAM)</a:t>
            </a:r>
            <a:endParaRPr lang="en-US" sz="1600" dirty="0"/>
          </a:p>
          <a:p>
            <a:endParaRPr lang="en-GB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95363E-F10D-4F5B-A5C2-45443C8F8853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17445" y="1066443"/>
            <a:ext cx="2822885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7544930" y="2758087"/>
            <a:ext cx="158408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S. Bonacini, P. Valerio CERN</a:t>
            </a: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20494" y="2983513"/>
            <a:ext cx="2855282" cy="16803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7981953" y="4612929"/>
            <a:ext cx="1031051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 smtClean="0"/>
              <a:t>M. Menouni, CPPM</a:t>
            </a:r>
            <a:endParaRPr lang="en-GB" sz="800" dirty="0"/>
          </a:p>
        </p:txBody>
      </p:sp>
      <p:sp>
        <p:nvSpPr>
          <p:cNvPr id="11" name="TextBox 10"/>
          <p:cNvSpPr txBox="1"/>
          <p:nvPr/>
        </p:nvSpPr>
        <p:spPr>
          <a:xfrm>
            <a:off x="6438917" y="4210509"/>
            <a:ext cx="627095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dirty="0" smtClean="0">
                <a:solidFill>
                  <a:srgbClr val="002060"/>
                </a:solidFill>
              </a:rPr>
              <a:t>950Mrad</a:t>
            </a:r>
            <a:endParaRPr lang="en-GB" sz="900" dirty="0">
              <a:solidFill>
                <a:srgbClr val="00206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572280" y="3287320"/>
            <a:ext cx="805029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dirty="0" smtClean="0">
                <a:solidFill>
                  <a:srgbClr val="002060"/>
                </a:solidFill>
              </a:rPr>
              <a:t>No radiation</a:t>
            </a:r>
            <a:endParaRPr lang="en-GB" sz="900" dirty="0">
              <a:solidFill>
                <a:srgbClr val="00206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451387" y="3473710"/>
            <a:ext cx="95090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dirty="0" smtClean="0">
                <a:solidFill>
                  <a:srgbClr val="FF33CC"/>
                </a:solidFill>
              </a:rPr>
              <a:t>after annealing</a:t>
            </a:r>
            <a:endParaRPr lang="en-GB" sz="900" dirty="0">
              <a:solidFill>
                <a:srgbClr val="FF33CC"/>
              </a:solidFill>
            </a:endParaRPr>
          </a:p>
        </p:txBody>
      </p:sp>
      <p:pic>
        <p:nvPicPr>
          <p:cNvPr id="14" name="Picture 3"/>
          <p:cNvPicPr>
            <a:picLocks noChangeAspect="1" noChangeArrowheads="1"/>
          </p:cNvPicPr>
          <p:nvPr/>
        </p:nvPicPr>
        <p:blipFill rotWithShape="1">
          <a:blip r:embed="rId4" cstate="print"/>
          <a:srcRect l="4042" t="304" r="4341" b="3294"/>
          <a:stretch/>
        </p:blipFill>
        <p:spPr bwMode="auto">
          <a:xfrm>
            <a:off x="6017444" y="4859635"/>
            <a:ext cx="2822885" cy="16935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5141476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685800"/>
          </a:xfrm>
        </p:spPr>
        <p:txBody>
          <a:bodyPr/>
          <a:lstStyle/>
          <a:p>
            <a:r>
              <a:rPr lang="en-US" dirty="0" smtClean="0"/>
              <a:t>ATLAS – CMS RD collaboration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38200"/>
            <a:ext cx="8305800" cy="5791200"/>
          </a:xfrm>
        </p:spPr>
        <p:txBody>
          <a:bodyPr/>
          <a:lstStyle/>
          <a:p>
            <a:r>
              <a:rPr lang="en-US" sz="1800" dirty="0" smtClean="0"/>
              <a:t>Similar requirements, same technology choice and limited availability of rad hard IC design experts in HEP makes this ideal for a close CMS – ATLAS RD collaboration</a:t>
            </a:r>
          </a:p>
          <a:p>
            <a:pPr lvl="1"/>
            <a:r>
              <a:rPr lang="en-US" sz="1600" dirty="0" smtClean="0"/>
              <a:t>Even if we do not make a common pixel chip</a:t>
            </a:r>
          </a:p>
          <a:p>
            <a:r>
              <a:rPr lang="en-US" sz="1800" dirty="0" smtClean="0"/>
              <a:t>Initial 2day workshop between communities confirmed this.</a:t>
            </a:r>
          </a:p>
          <a:p>
            <a:pPr lvl="1"/>
            <a:r>
              <a:rPr lang="en-US" sz="1600" dirty="0" smtClean="0"/>
              <a:t>Workshop: </a:t>
            </a:r>
            <a:r>
              <a:rPr lang="en-US" sz="1600" dirty="0">
                <a:hlinkClick r:id="rId2"/>
              </a:rPr>
              <a:t>http://</a:t>
            </a:r>
            <a:r>
              <a:rPr lang="en-US" sz="1600" dirty="0" smtClean="0">
                <a:hlinkClick r:id="rId2"/>
              </a:rPr>
              <a:t>indico.cern.ch/conferenceDisplay.py?confId=208595</a:t>
            </a:r>
            <a:r>
              <a:rPr lang="en-US" sz="1600" dirty="0" smtClean="0"/>
              <a:t> </a:t>
            </a:r>
          </a:p>
          <a:p>
            <a:r>
              <a:rPr lang="en-US" sz="1800" dirty="0" smtClean="0"/>
              <a:t>Forming a RD collaboration has attracted additional groups and collaborators </a:t>
            </a:r>
          </a:p>
          <a:p>
            <a:pPr lvl="1"/>
            <a:r>
              <a:rPr lang="en-US" sz="1400" dirty="0" smtClean="0"/>
              <a:t>Synergy with CLIC pixel (and others): Technology, Rad tol, Tools, etc.</a:t>
            </a:r>
          </a:p>
          <a:p>
            <a:r>
              <a:rPr lang="en-US" sz="1800" dirty="0" smtClean="0"/>
              <a:t>Institutes: 17</a:t>
            </a:r>
          </a:p>
          <a:p>
            <a:pPr lvl="1"/>
            <a:r>
              <a:rPr lang="en-US" sz="1600" dirty="0" smtClean="0"/>
              <a:t>ATLAS: </a:t>
            </a:r>
            <a:r>
              <a:rPr lang="en-US" sz="1600" dirty="0" smtClean="0"/>
              <a:t>Bonn</a:t>
            </a:r>
            <a:r>
              <a:rPr lang="en-US" sz="1600" dirty="0"/>
              <a:t>, </a:t>
            </a:r>
            <a:r>
              <a:rPr lang="en-US" sz="1600" dirty="0"/>
              <a:t>CERN, CPPM</a:t>
            </a:r>
            <a:r>
              <a:rPr lang="en-US" sz="1600" dirty="0"/>
              <a:t>, LBNL, LPNHE Paris, NIKHEF, New Mexico, </a:t>
            </a:r>
            <a:r>
              <a:rPr lang="en-US" sz="1600" dirty="0" smtClean="0"/>
              <a:t>RAL, </a:t>
            </a:r>
            <a:br>
              <a:rPr lang="en-US" sz="1600" dirty="0" smtClean="0"/>
            </a:br>
            <a:r>
              <a:rPr lang="en-US" sz="1600" dirty="0" smtClean="0"/>
              <a:t>UC </a:t>
            </a:r>
            <a:r>
              <a:rPr lang="en-US" sz="1600" dirty="0"/>
              <a:t>Santa </a:t>
            </a:r>
            <a:r>
              <a:rPr lang="en-US" sz="1600" dirty="0" smtClean="0"/>
              <a:t>Cruz.</a:t>
            </a:r>
          </a:p>
          <a:p>
            <a:pPr lvl="1"/>
            <a:r>
              <a:rPr lang="en-US" sz="1600" dirty="0" smtClean="0"/>
              <a:t>CMS: </a:t>
            </a:r>
            <a:r>
              <a:rPr lang="it-IT" sz="1600" dirty="0"/>
              <a:t>Bari, Bergamo-Pavia, </a:t>
            </a:r>
            <a:r>
              <a:rPr lang="it-IT" sz="1600" dirty="0" smtClean="0"/>
              <a:t>CERN, Fermilab</a:t>
            </a:r>
            <a:r>
              <a:rPr lang="it-IT" sz="1600" dirty="0"/>
              <a:t>, Padova, Perugia, Pisa, </a:t>
            </a:r>
            <a:r>
              <a:rPr lang="it-IT" sz="1600" dirty="0" smtClean="0"/>
              <a:t>PSI, RAL, Torino.</a:t>
            </a:r>
            <a:endParaRPr lang="en-US" sz="1600" dirty="0" smtClean="0"/>
          </a:p>
          <a:p>
            <a:r>
              <a:rPr lang="en-US" sz="1800" dirty="0" smtClean="0"/>
              <a:t>Collaborators: 99, ~</a:t>
            </a:r>
            <a:r>
              <a:rPr lang="en-US" sz="1600" dirty="0" smtClean="0"/>
              <a:t>50% chip designers</a:t>
            </a:r>
          </a:p>
          <a:p>
            <a:r>
              <a:rPr lang="en-US" sz="1800" dirty="0" smtClean="0"/>
              <a:t>Collaboration organized by Institute Board (IB) with technical work done in specialized </a:t>
            </a:r>
            <a:r>
              <a:rPr lang="en-US" sz="1800" dirty="0"/>
              <a:t>W</a:t>
            </a:r>
            <a:r>
              <a:rPr lang="en-US" sz="1800" dirty="0" smtClean="0"/>
              <a:t>orking </a:t>
            </a:r>
            <a:r>
              <a:rPr lang="en-US" sz="1800" dirty="0"/>
              <a:t>G</a:t>
            </a:r>
            <a:r>
              <a:rPr lang="en-US" sz="1800" dirty="0" smtClean="0"/>
              <a:t>roups (WG)</a:t>
            </a:r>
          </a:p>
          <a:p>
            <a:r>
              <a:rPr lang="en-US" sz="1800" dirty="0" smtClean="0"/>
              <a:t>Initial work program covers ~3 years to make foundation for final pixel chips</a:t>
            </a:r>
          </a:p>
          <a:p>
            <a:pPr lvl="1"/>
            <a:r>
              <a:rPr lang="en-US" sz="1400" dirty="0" smtClean="0"/>
              <a:t>Will be extended if appropriate: </a:t>
            </a:r>
          </a:p>
          <a:p>
            <a:pPr lvl="2">
              <a:buFont typeface="+mj-lt"/>
              <a:buAutoNum type="alphaUcPeriod"/>
            </a:pPr>
            <a:r>
              <a:rPr lang="en-US" sz="1100" dirty="0" smtClean="0"/>
              <a:t>Common design ?, </a:t>
            </a:r>
          </a:p>
          <a:p>
            <a:pPr lvl="2">
              <a:buFont typeface="+mj-lt"/>
              <a:buAutoNum type="alphaUcPeriod"/>
            </a:pPr>
            <a:r>
              <a:rPr lang="en-US" sz="1100" dirty="0" smtClean="0"/>
              <a:t>Support to experiment specific designs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95363E-F10D-4F5B-A5C2-45443C8F8853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05123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Textured">
  <a:themeElements>
    <a:clrScheme name="Textured 5">
      <a:dk1>
        <a:srgbClr val="003366"/>
      </a:dk1>
      <a:lt1>
        <a:srgbClr val="FFFFFF"/>
      </a:lt1>
      <a:dk2>
        <a:srgbClr val="2B5481"/>
      </a:dk2>
      <a:lt2>
        <a:srgbClr val="E5FFFF"/>
      </a:lt2>
      <a:accent1>
        <a:srgbClr val="009999"/>
      </a:accent1>
      <a:accent2>
        <a:srgbClr val="336699"/>
      </a:accent2>
      <a:accent3>
        <a:srgbClr val="ACB3C1"/>
      </a:accent3>
      <a:accent4>
        <a:srgbClr val="DADADA"/>
      </a:accent4>
      <a:accent5>
        <a:srgbClr val="AACACA"/>
      </a:accent5>
      <a:accent6>
        <a:srgbClr val="2D5C8A"/>
      </a:accent6>
      <a:hlink>
        <a:srgbClr val="00CCFF"/>
      </a:hlink>
      <a:folHlink>
        <a:srgbClr val="FFCC00"/>
      </a:folHlink>
    </a:clrScheme>
    <a:fontScheme name="Textured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lnDef>
  </a:objectDefaults>
  <a:extraClrSchemeLst>
    <a:extraClrScheme>
      <a:clrScheme name="Textured 1">
        <a:dk1>
          <a:srgbClr val="660000"/>
        </a:dk1>
        <a:lt1>
          <a:srgbClr val="FFFFFF"/>
        </a:lt1>
        <a:dk2>
          <a:srgbClr val="800000"/>
        </a:dk2>
        <a:lt2>
          <a:srgbClr val="FFFFCC"/>
        </a:lt2>
        <a:accent1>
          <a:srgbClr val="BE7960"/>
        </a:accent1>
        <a:accent2>
          <a:srgbClr val="CC6600"/>
        </a:accent2>
        <a:accent3>
          <a:srgbClr val="C0AAAA"/>
        </a:accent3>
        <a:accent4>
          <a:srgbClr val="DADADA"/>
        </a:accent4>
        <a:accent5>
          <a:srgbClr val="DBBEB6"/>
        </a:accent5>
        <a:accent6>
          <a:srgbClr val="B95C00"/>
        </a:accent6>
        <a:hlink>
          <a:srgbClr val="FFCC66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ed 2">
        <a:dk1>
          <a:srgbClr val="003300"/>
        </a:dk1>
        <a:lt1>
          <a:srgbClr val="FFFFFF"/>
        </a:lt1>
        <a:dk2>
          <a:srgbClr val="4D6A2A"/>
        </a:dk2>
        <a:lt2>
          <a:srgbClr val="CCFF99"/>
        </a:lt2>
        <a:accent1>
          <a:srgbClr val="33CC33"/>
        </a:accent1>
        <a:accent2>
          <a:srgbClr val="46562A"/>
        </a:accent2>
        <a:accent3>
          <a:srgbClr val="B2B9AC"/>
        </a:accent3>
        <a:accent4>
          <a:srgbClr val="DADADA"/>
        </a:accent4>
        <a:accent5>
          <a:srgbClr val="ADE2AD"/>
        </a:accent5>
        <a:accent6>
          <a:srgbClr val="3F4D25"/>
        </a:accent6>
        <a:hlink>
          <a:srgbClr val="009999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ed 3">
        <a:dk1>
          <a:srgbClr val="4E4E74"/>
        </a:dk1>
        <a:lt1>
          <a:srgbClr val="FFFFFF"/>
        </a:lt1>
        <a:dk2>
          <a:srgbClr val="666699"/>
        </a:dk2>
        <a:lt2>
          <a:srgbClr val="FFFFCC"/>
        </a:lt2>
        <a:accent1>
          <a:srgbClr val="5E5884"/>
        </a:accent1>
        <a:accent2>
          <a:srgbClr val="8AB29D"/>
        </a:accent2>
        <a:accent3>
          <a:srgbClr val="B8B8CA"/>
        </a:accent3>
        <a:accent4>
          <a:srgbClr val="DADADA"/>
        </a:accent4>
        <a:accent5>
          <a:srgbClr val="B6B4C2"/>
        </a:accent5>
        <a:accent6>
          <a:srgbClr val="7DA18E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ed 4">
        <a:dk1>
          <a:srgbClr val="004E4C"/>
        </a:dk1>
        <a:lt1>
          <a:srgbClr val="FFFFFF"/>
        </a:lt1>
        <a:dk2>
          <a:srgbClr val="006666"/>
        </a:dk2>
        <a:lt2>
          <a:srgbClr val="FFFFCC"/>
        </a:lt2>
        <a:accent1>
          <a:srgbClr val="FFCC00"/>
        </a:accent1>
        <a:accent2>
          <a:srgbClr val="00B0AC"/>
        </a:accent2>
        <a:accent3>
          <a:srgbClr val="AAB8B8"/>
        </a:accent3>
        <a:accent4>
          <a:srgbClr val="DADADA"/>
        </a:accent4>
        <a:accent5>
          <a:srgbClr val="FFE2AA"/>
        </a:accent5>
        <a:accent6>
          <a:srgbClr val="009F9B"/>
        </a:accent6>
        <a:hlink>
          <a:srgbClr val="BA7C3E"/>
        </a:hlink>
        <a:folHlink>
          <a:srgbClr val="724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ed 5">
        <a:dk1>
          <a:srgbClr val="003366"/>
        </a:dk1>
        <a:lt1>
          <a:srgbClr val="FFFFFF"/>
        </a:lt1>
        <a:dk2>
          <a:srgbClr val="2B5481"/>
        </a:dk2>
        <a:lt2>
          <a:srgbClr val="E5FFFF"/>
        </a:lt2>
        <a:accent1>
          <a:srgbClr val="009999"/>
        </a:accent1>
        <a:accent2>
          <a:srgbClr val="336699"/>
        </a:accent2>
        <a:accent3>
          <a:srgbClr val="ACB3C1"/>
        </a:accent3>
        <a:accent4>
          <a:srgbClr val="DADADA"/>
        </a:accent4>
        <a:accent5>
          <a:srgbClr val="AACACA"/>
        </a:accent5>
        <a:accent6>
          <a:srgbClr val="2D5C8A"/>
        </a:accent6>
        <a:hlink>
          <a:srgbClr val="00CCFF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ed 6">
        <a:dk1>
          <a:srgbClr val="080808"/>
        </a:dk1>
        <a:lt1>
          <a:srgbClr val="FFFFFF"/>
        </a:lt1>
        <a:dk2>
          <a:srgbClr val="4D4D4D"/>
        </a:dk2>
        <a:lt2>
          <a:srgbClr val="FFFFFF"/>
        </a:lt2>
        <a:accent1>
          <a:srgbClr val="666699"/>
        </a:accent1>
        <a:accent2>
          <a:srgbClr val="3366CC"/>
        </a:accent2>
        <a:accent3>
          <a:srgbClr val="B2B2B2"/>
        </a:accent3>
        <a:accent4>
          <a:srgbClr val="DADADA"/>
        </a:accent4>
        <a:accent5>
          <a:srgbClr val="B8B8CA"/>
        </a:accent5>
        <a:accent6>
          <a:srgbClr val="2D5CB9"/>
        </a:accent6>
        <a:hlink>
          <a:srgbClr val="00C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ed 7">
        <a:dk1>
          <a:srgbClr val="000000"/>
        </a:dk1>
        <a:lt1>
          <a:srgbClr val="DBDAC2"/>
        </a:lt1>
        <a:dk2>
          <a:srgbClr val="827F4C"/>
        </a:dk2>
        <a:lt2>
          <a:srgbClr val="C0BC94"/>
        </a:lt2>
        <a:accent1>
          <a:srgbClr val="AAA578"/>
        </a:accent1>
        <a:accent2>
          <a:srgbClr val="A2A4AC"/>
        </a:accent2>
        <a:accent3>
          <a:srgbClr val="EAEADD"/>
        </a:accent3>
        <a:accent4>
          <a:srgbClr val="000000"/>
        </a:accent4>
        <a:accent5>
          <a:srgbClr val="D2CFBE"/>
        </a:accent5>
        <a:accent6>
          <a:srgbClr val="92949B"/>
        </a:accent6>
        <a:hlink>
          <a:srgbClr val="5B8800"/>
        </a:hlink>
        <a:folHlink>
          <a:srgbClr val="68653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xtured 8">
        <a:dk1>
          <a:srgbClr val="000000"/>
        </a:dk1>
        <a:lt1>
          <a:srgbClr val="DCE8F4"/>
        </a:lt1>
        <a:dk2>
          <a:srgbClr val="7B9CB5"/>
        </a:dk2>
        <a:lt2>
          <a:srgbClr val="969696"/>
        </a:lt2>
        <a:accent1>
          <a:srgbClr val="FFFFFF"/>
        </a:accent1>
        <a:accent2>
          <a:srgbClr val="00BAB6"/>
        </a:accent2>
        <a:accent3>
          <a:srgbClr val="EBF2F8"/>
        </a:accent3>
        <a:accent4>
          <a:srgbClr val="000000"/>
        </a:accent4>
        <a:accent5>
          <a:srgbClr val="FFFFFF"/>
        </a:accent5>
        <a:accent6>
          <a:srgbClr val="00A8A5"/>
        </a:accent6>
        <a:hlink>
          <a:srgbClr val="8A8AD8"/>
        </a:hlink>
        <a:folHlink>
          <a:srgbClr val="24249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Textured</Template>
  <TotalTime>15340</TotalTime>
  <Words>1531</Words>
  <Application>Microsoft Macintosh PowerPoint</Application>
  <PresentationFormat>On-screen Show (4:3)</PresentationFormat>
  <Paragraphs>329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Textured</vt:lpstr>
      <vt:lpstr>ATLAS – CMS RD collaboration:   Pixel readout integrated circuits for extreme rate and radiation</vt:lpstr>
      <vt:lpstr>Pixel upgrades</vt:lpstr>
      <vt:lpstr>Phase 2 pixel challenges</vt:lpstr>
      <vt:lpstr>Pixel chip</vt:lpstr>
      <vt:lpstr>Pixel chip generations</vt:lpstr>
      <vt:lpstr>3rd generation pixel architecture</vt:lpstr>
      <vt:lpstr>Why 65nm Technology</vt:lpstr>
      <vt:lpstr>65nm Technology</vt:lpstr>
      <vt:lpstr>ATLAS – CMS RD collaboration</vt:lpstr>
      <vt:lpstr>Working groups</vt:lpstr>
      <vt:lpstr>Participation matrix</vt:lpstr>
      <vt:lpstr>Summary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Jorgen Christiansen</dc:creator>
  <cp:lastModifiedBy>jorgen christiansen</cp:lastModifiedBy>
  <cp:revision>427</cp:revision>
  <cp:lastPrinted>1601-01-01T00:00:00Z</cp:lastPrinted>
  <dcterms:created xsi:type="dcterms:W3CDTF">1601-01-01T00:00:00Z</dcterms:created>
  <dcterms:modified xsi:type="dcterms:W3CDTF">2013-06-12T09:28:03Z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