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82" r:id="rId3"/>
    <p:sldId id="296" r:id="rId4"/>
    <p:sldId id="258" r:id="rId5"/>
    <p:sldId id="263" r:id="rId6"/>
    <p:sldId id="289" r:id="rId7"/>
    <p:sldId id="265" r:id="rId8"/>
    <p:sldId id="264" r:id="rId9"/>
    <p:sldId id="292" r:id="rId10"/>
    <p:sldId id="291" r:id="rId11"/>
    <p:sldId id="259" r:id="rId12"/>
    <p:sldId id="267" r:id="rId13"/>
    <p:sldId id="268" r:id="rId14"/>
    <p:sldId id="269" r:id="rId15"/>
    <p:sldId id="270" r:id="rId16"/>
    <p:sldId id="260" r:id="rId17"/>
    <p:sldId id="272" r:id="rId18"/>
    <p:sldId id="273" r:id="rId19"/>
    <p:sldId id="275" r:id="rId20"/>
    <p:sldId id="274" r:id="rId21"/>
    <p:sldId id="276" r:id="rId22"/>
    <p:sldId id="261" r:id="rId23"/>
    <p:sldId id="277" r:id="rId24"/>
    <p:sldId id="280" r:id="rId25"/>
    <p:sldId id="293" r:id="rId26"/>
    <p:sldId id="287" r:id="rId27"/>
    <p:sldId id="288" r:id="rId28"/>
    <p:sldId id="285" r:id="rId29"/>
    <p:sldId id="294" r:id="rId30"/>
    <p:sldId id="29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9FB8E-0E13-4979-B927-5EA3C9D0DD45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6198A-3114-4ACA-9E25-037C63147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274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6198A-3114-4ACA-9E25-037C6314794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43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59F1-1E71-4510-8687-A0F290698AFD}" type="datetime1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070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94767-F554-4337-8680-9F41CE098D42}" type="datetime1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668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0867C-D60F-41CD-B5E5-0457246D87DC}" type="datetime1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57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4582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829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90C92-3730-41AF-842A-7FD816720E91}" type="datetime1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1151"/>
            <a:ext cx="2133600" cy="365125"/>
          </a:xfrm>
        </p:spPr>
        <p:txBody>
          <a:bodyPr/>
          <a:lstStyle/>
          <a:p>
            <a:r>
              <a:rPr lang="en-US" dirty="0" smtClean="0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677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34A4-26F0-425A-BAB9-718A33BB2487}" type="datetime1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58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1C70-3E11-4884-88B8-BA8EDD7D887A}" type="datetime1">
              <a:rPr lang="en-US" smtClean="0"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158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013AF-7470-43F2-B24E-06EB4AE0B728}" type="datetime1">
              <a:rPr lang="en-US" smtClean="0"/>
              <a:t>6/12/2013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84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9F382-858E-422B-B8A7-16956957517F}" type="datetime1">
              <a:rPr lang="en-US" smtClean="0"/>
              <a:t>6/12/2013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55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88FE-A181-4E88-AC62-F5B89388DBDB}" type="datetime1">
              <a:rPr lang="en-US" smtClean="0"/>
              <a:t>6/12/2013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35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34133-2067-499A-8CDB-86D95D0DAB18}" type="datetime1">
              <a:rPr lang="en-US" smtClean="0"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24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24D9-89B8-4B71-AE6B-27159CB6124C}" type="datetime1">
              <a:rPr lang="en-US" smtClean="0"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48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56D2B-116C-4D35-9304-D5DDD5CB1E64}" type="datetime1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3673" y="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20AC6-C2C4-435E-8E2C-FA975A287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90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39424" y="3733800"/>
            <a:ext cx="3631266" cy="175260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>
                <a:solidFill>
                  <a:schemeClr val="accent1"/>
                </a:solidFill>
              </a:rPr>
              <a:t>LHCC open session</a:t>
            </a:r>
          </a:p>
          <a:p>
            <a:r>
              <a:rPr lang="en-US" sz="3000" dirty="0" smtClean="0">
                <a:solidFill>
                  <a:schemeClr val="accent1"/>
                </a:solidFill>
              </a:rPr>
              <a:t>June 12, 2013</a:t>
            </a:r>
          </a:p>
          <a:p>
            <a:r>
              <a:rPr lang="en-US" sz="2200" dirty="0" smtClean="0">
                <a:solidFill>
                  <a:schemeClr val="accent1"/>
                </a:solidFill>
              </a:rPr>
              <a:t>Jeffrey </a:t>
            </a:r>
            <a:r>
              <a:rPr lang="en-US" sz="2200" dirty="0" err="1" smtClean="0">
                <a:solidFill>
                  <a:schemeClr val="accent1"/>
                </a:solidFill>
              </a:rPr>
              <a:t>Berryhill</a:t>
            </a:r>
            <a:r>
              <a:rPr lang="en-US" sz="2200" dirty="0" smtClean="0">
                <a:solidFill>
                  <a:schemeClr val="accent1"/>
                </a:solidFill>
              </a:rPr>
              <a:t> (</a:t>
            </a:r>
            <a:r>
              <a:rPr lang="en-US" sz="2200" dirty="0" err="1" smtClean="0">
                <a:solidFill>
                  <a:schemeClr val="accent1"/>
                </a:solidFill>
              </a:rPr>
              <a:t>Fermilab</a:t>
            </a:r>
            <a:r>
              <a:rPr lang="en-US" sz="2200" dirty="0" smtClean="0">
                <a:solidFill>
                  <a:schemeClr val="accent1"/>
                </a:solidFill>
              </a:rPr>
              <a:t>)</a:t>
            </a:r>
          </a:p>
          <a:p>
            <a:r>
              <a:rPr lang="en-US" sz="2200" dirty="0" smtClean="0">
                <a:solidFill>
                  <a:schemeClr val="accent1"/>
                </a:solidFill>
              </a:rPr>
              <a:t>On behalf of the CMS collaboration</a:t>
            </a:r>
            <a:endParaRPr lang="en-US" sz="22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67350" y="8965"/>
            <a:ext cx="36721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</a:rPr>
              <a:t>CMS</a:t>
            </a:r>
          </a:p>
          <a:p>
            <a:r>
              <a:rPr lang="en-US" sz="5400" dirty="0" smtClean="0">
                <a:solidFill>
                  <a:schemeClr val="accent2"/>
                </a:solidFill>
              </a:rPr>
              <a:t>Highlights from Spring 2013</a:t>
            </a:r>
            <a:endParaRPr lang="en-US" sz="5400" dirty="0">
              <a:solidFill>
                <a:schemeClr val="accent2"/>
              </a:solidFill>
            </a:endParaRPr>
          </a:p>
        </p:txBody>
      </p:sp>
      <p:pic>
        <p:nvPicPr>
          <p:cNvPr id="1028" name="Picture 4" descr="https://cds.cern.ch/record/1541977/files/cortada_higgs-z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400800"/>
            <a:ext cx="5376672" cy="1344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67707" y="6119336"/>
            <a:ext cx="37762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Digital art courtesy of Xavier </a:t>
            </a:r>
            <a:r>
              <a:rPr lang="en-US" sz="1400" dirty="0" err="1" smtClean="0"/>
              <a:t>Cortada</a:t>
            </a:r>
            <a:r>
              <a:rPr lang="en-US" sz="1400" dirty="0" smtClean="0"/>
              <a:t> (with the participation of physicist Pete Markowitz) "In search of the Higgs boson: H -&gt; ZZ"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923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“Forward” Physics: VBF Z and WW </a:t>
            </a:r>
            <a:r>
              <a:rPr lang="en-US" dirty="0" err="1" smtClean="0"/>
              <a:t>aQGC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439" y="3931920"/>
            <a:ext cx="3016624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s://twiki.cern.ch/twiki/pub/CMSPublic/PhysicsResultsFSQ12010/EventDisplay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207" t="-5339" r="52207" b="-5339"/>
          <a:stretch/>
        </p:blipFill>
        <p:spPr bwMode="auto">
          <a:xfrm>
            <a:off x="-576720" y="3771899"/>
            <a:ext cx="6696075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6158" y="883920"/>
            <a:ext cx="3122242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914400"/>
            <a:ext cx="2909018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600" y="1295400"/>
            <a:ext cx="3129395" cy="175432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Comprehensive study of </a:t>
            </a:r>
            <a:r>
              <a:rPr lang="en-US" dirty="0" err="1" smtClean="0"/>
              <a:t>Z+forward</a:t>
            </a:r>
            <a:r>
              <a:rPr lang="en-US" dirty="0" smtClean="0"/>
              <a:t>  </a:t>
            </a:r>
            <a:r>
              <a:rPr lang="en-US" dirty="0" err="1" smtClean="0"/>
              <a:t>dijet</a:t>
            </a:r>
            <a:r>
              <a:rPr lang="en-US" dirty="0" smtClean="0"/>
              <a:t> production at 7 </a:t>
            </a:r>
            <a:r>
              <a:rPr lang="en-US" dirty="0" err="1" smtClean="0"/>
              <a:t>TeV</a:t>
            </a:r>
            <a:r>
              <a:rPr lang="en-US" dirty="0" smtClean="0"/>
              <a:t>. </a:t>
            </a:r>
            <a:r>
              <a:rPr lang="en-US" b="1" dirty="0" smtClean="0"/>
              <a:t>Electroweak component has 2.6 sigma significance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Forward </a:t>
            </a:r>
            <a:r>
              <a:rPr lang="en-US" dirty="0" err="1" smtClean="0"/>
              <a:t>dijet</a:t>
            </a:r>
            <a:r>
              <a:rPr lang="en-US" dirty="0" smtClean="0"/>
              <a:t> dynamics in agreement with </a:t>
            </a:r>
            <a:r>
              <a:rPr lang="en-US" dirty="0" err="1" smtClean="0"/>
              <a:t>MadGraph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3581400"/>
            <a:ext cx="2542717" cy="23083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Two </a:t>
            </a:r>
            <a:r>
              <a:rPr lang="en-US" dirty="0" err="1" smtClean="0"/>
              <a:t>e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smtClean="0"/>
              <a:t> events observed with </a:t>
            </a:r>
            <a:r>
              <a:rPr lang="en-US" b="1" dirty="0" smtClean="0"/>
              <a:t>no UE present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First quartic gauge coupling limits at LHC; </a:t>
            </a:r>
            <a:r>
              <a:rPr lang="en-US" dirty="0" err="1" smtClean="0"/>
              <a:t>WW</a:t>
            </a:r>
            <a:r>
              <a:rPr lang="en-US" dirty="0" err="1" smtClean="0">
                <a:latin typeface="Symbol" pitchFamily="18" charset="2"/>
              </a:rPr>
              <a:t>gg</a:t>
            </a:r>
            <a:r>
              <a:rPr lang="en-US" dirty="0" smtClean="0"/>
              <a:t> limit two orders better than LEP or </a:t>
            </a:r>
            <a:r>
              <a:rPr lang="en-US" dirty="0" err="1" smtClean="0"/>
              <a:t>Tevatron</a:t>
            </a:r>
            <a:r>
              <a:rPr lang="en-US" dirty="0" smtClean="0"/>
              <a:t>!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85800"/>
            <a:ext cx="3357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Submitted to JHEP, arXiv:1305.7389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011269"/>
            <a:ext cx="3357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Submitted to JHEP, arXiv:1305.5596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667000" y="4114800"/>
            <a:ext cx="2020279" cy="1066800"/>
          </a:xfrm>
          <a:prstGeom prst="straightConnector1">
            <a:avLst/>
          </a:prstGeom>
          <a:ln w="317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A6ACE-490D-4EAF-80A4-31970133C01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65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67350" y="8965"/>
            <a:ext cx="36721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</a:rPr>
              <a:t>Higgs Results</a:t>
            </a:r>
          </a:p>
        </p:txBody>
      </p:sp>
      <p:sp>
        <p:nvSpPr>
          <p:cNvPr id="5" name="Rectangle 4"/>
          <p:cNvSpPr/>
          <p:nvPr/>
        </p:nvSpPr>
        <p:spPr>
          <a:xfrm>
            <a:off x="5367707" y="6119336"/>
            <a:ext cx="37762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Digital art courtesy of Xavier </a:t>
            </a:r>
            <a:r>
              <a:rPr lang="en-US" sz="1400" dirty="0" err="1" smtClean="0"/>
              <a:t>Cortada</a:t>
            </a:r>
            <a:r>
              <a:rPr lang="en-US" sz="1400" dirty="0" smtClean="0"/>
              <a:t> (with the participation of physicist Pete Markowitz) "In search of the Higgs boson: H -&gt; bottom </a:t>
            </a:r>
            <a:r>
              <a:rPr lang="en-US" sz="1400" dirty="0" err="1" smtClean="0"/>
              <a:t>bottom</a:t>
            </a:r>
            <a:r>
              <a:rPr lang="en-US" sz="1400" dirty="0" smtClean="0"/>
              <a:t>"</a:t>
            </a:r>
            <a:endParaRPr lang="en-US" sz="1400" dirty="0"/>
          </a:p>
        </p:txBody>
      </p:sp>
      <p:pic>
        <p:nvPicPr>
          <p:cNvPr id="5122" name="Picture 2" descr="http://cds.cern.ch/record/1541975/files/cortada_higgs-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19801"/>
            <a:ext cx="5394960" cy="1348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H → </a:t>
            </a:r>
            <a:r>
              <a:rPr lang="en-US" dirty="0" smtClean="0">
                <a:latin typeface="Symbol" pitchFamily="18" charset="2"/>
              </a:rPr>
              <a:t>gg : </a:t>
            </a:r>
            <a:r>
              <a:rPr lang="en-US" dirty="0"/>
              <a:t>F</a:t>
            </a:r>
            <a:r>
              <a:rPr lang="en-US" dirty="0" smtClean="0"/>
              <a:t>ull Run 1 result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838200"/>
            <a:ext cx="216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CMS-PAS-HIG-13-001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098" y="3931920"/>
            <a:ext cx="3188902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109" y="3810000"/>
            <a:ext cx="2981291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883920"/>
            <a:ext cx="6379536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200" y="1207532"/>
            <a:ext cx="2590800" cy="535531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Most sensitive MVA-based analysis finds an excess with local significance of </a:t>
            </a:r>
            <a:r>
              <a:rPr lang="en-US" b="1" dirty="0" smtClean="0"/>
              <a:t>3.2 </a:t>
            </a:r>
            <a:r>
              <a:rPr lang="en-US" b="1" dirty="0" smtClean="0">
                <a:latin typeface="Symbol" pitchFamily="18" charset="2"/>
              </a:rPr>
              <a:t>s</a:t>
            </a:r>
            <a:r>
              <a:rPr lang="en-US" b="1" dirty="0" smtClean="0"/>
              <a:t> at 125 </a:t>
            </a:r>
            <a:r>
              <a:rPr lang="en-US" b="1" dirty="0" err="1" smtClean="0"/>
              <a:t>GeV</a:t>
            </a:r>
            <a:r>
              <a:rPr lang="en-US" b="1" dirty="0" smtClean="0"/>
              <a:t> </a:t>
            </a:r>
            <a:r>
              <a:rPr lang="en-US" dirty="0" smtClean="0"/>
              <a:t>mass (4.2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expected).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Signal strength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= 0.78±0.27 consistent with SM Higgs and consistent across categories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Alternative cut-based analysis has significance of 3.9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(3.5 expected)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Different analyses compatible with each other at 1.5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level, including correlations.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DDB5-81FF-4EA0-9FD0-4D1D4D2F08F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Moriond</a:t>
            </a:r>
            <a:r>
              <a:rPr lang="en-US" dirty="0" smtClean="0"/>
              <a:t> 2013 combination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442" y="2209800"/>
            <a:ext cx="4495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2974744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1295400"/>
            <a:ext cx="3499430" cy="64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A consistent mass is measured for ZZ* and </a:t>
            </a:r>
            <a:r>
              <a:rPr lang="en-US" dirty="0" smtClean="0">
                <a:latin typeface="Symbol" pitchFamily="18" charset="2"/>
              </a:rPr>
              <a:t>gg</a:t>
            </a:r>
            <a:r>
              <a:rPr lang="en-US" dirty="0" smtClean="0"/>
              <a:t>:  125.7±0.3±0.3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1295400"/>
            <a:ext cx="3499430" cy="92333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A consistent signal strength is measured for 5 decay modes</a:t>
            </a:r>
          </a:p>
          <a:p>
            <a:r>
              <a:rPr lang="en-US" dirty="0">
                <a:latin typeface="Symbol" pitchFamily="18" charset="2"/>
              </a:rPr>
              <a:t>m</a:t>
            </a:r>
            <a:r>
              <a:rPr lang="en-US" dirty="0" smtClean="0"/>
              <a:t> = 0.80±0.14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926068"/>
            <a:ext cx="216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CMS-PAS-HIG-13-005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9170" y="4953000"/>
            <a:ext cx="3820272" cy="175432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 consistent signal strength is measured w.r.t production mode, fermion vs. boson couplings, and custodial symmetry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JCP 2++/0-+ disfavored at 2.8/3.3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level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29D0-832F-4F7C-BA7F-7750F03B7A0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V+H, </a:t>
            </a:r>
            <a:r>
              <a:rPr lang="en-US" dirty="0" err="1" smtClean="0"/>
              <a:t>H→bb</a:t>
            </a:r>
            <a:r>
              <a:rPr lang="en-US" dirty="0" smtClean="0"/>
              <a:t>: Full Run 1 result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838200"/>
            <a:ext cx="216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CMS-PAS-HIG-13-012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" y="1495485"/>
            <a:ext cx="2590800" cy="452431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BDT shape-based analysis finds an excess with local significance of </a:t>
            </a:r>
            <a:r>
              <a:rPr lang="en-US" b="1" dirty="0" smtClean="0"/>
              <a:t>2.1 </a:t>
            </a:r>
            <a:r>
              <a:rPr lang="en-US" b="1" dirty="0" smtClean="0">
                <a:latin typeface="Symbol" pitchFamily="18" charset="2"/>
              </a:rPr>
              <a:t>s</a:t>
            </a:r>
            <a:r>
              <a:rPr lang="en-US" b="1" dirty="0" smtClean="0"/>
              <a:t> at 125 </a:t>
            </a:r>
            <a:r>
              <a:rPr lang="en-US" b="1" dirty="0" err="1" smtClean="0"/>
              <a:t>GeV</a:t>
            </a:r>
            <a:r>
              <a:rPr lang="en-US" b="1" dirty="0" smtClean="0"/>
              <a:t> </a:t>
            </a:r>
            <a:r>
              <a:rPr lang="en-US" dirty="0" smtClean="0"/>
              <a:t>mass (2.1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expected).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VZ </a:t>
            </a:r>
            <a:r>
              <a:rPr lang="en-US" b="1" dirty="0" err="1" smtClean="0"/>
              <a:t>diboson</a:t>
            </a:r>
            <a:r>
              <a:rPr lang="en-US" b="1" dirty="0" smtClean="0"/>
              <a:t> peak clearly visible</a:t>
            </a:r>
            <a:r>
              <a:rPr lang="en-US" dirty="0" smtClean="0"/>
              <a:t> (7.5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), consistent with SM rate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Signal strength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= 1.0±0.50 consistent with SM Higgs and consistent across V modes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873" r="52873"/>
          <a:stretch/>
        </p:blipFill>
        <p:spPr bwMode="auto">
          <a:xfrm>
            <a:off x="2276163" y="3757642"/>
            <a:ext cx="6800848" cy="310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2" y="838200"/>
            <a:ext cx="6349851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4495800" y="1604120"/>
            <a:ext cx="1" cy="4210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86200" y="1234788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125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696200" y="1676400"/>
            <a:ext cx="1" cy="4210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583" y="3785936"/>
            <a:ext cx="3160592" cy="301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2C487-765A-46AE-B9AC-286FC3DA305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091" y="3931920"/>
            <a:ext cx="2979120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12" y="3931920"/>
            <a:ext cx="3478388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697" r="61697"/>
          <a:stretch/>
        </p:blipFill>
        <p:spPr bwMode="auto">
          <a:xfrm>
            <a:off x="29227" y="1027969"/>
            <a:ext cx="4569894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Higgs newcomers since </a:t>
            </a:r>
            <a:r>
              <a:rPr lang="en-US" dirty="0" err="1" smtClean="0"/>
              <a:t>Moriond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1207532"/>
            <a:ext cx="2743200" cy="258532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First search for </a:t>
            </a:r>
            <a:r>
              <a:rPr lang="en-US" b="1" dirty="0" smtClean="0"/>
              <a:t>VBF </a:t>
            </a:r>
            <a:r>
              <a:rPr lang="en-US" b="1" dirty="0" err="1" smtClean="0"/>
              <a:t>H→bb</a:t>
            </a:r>
            <a:r>
              <a:rPr lang="en-US" b="1" dirty="0" smtClean="0"/>
              <a:t>.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err="1" smtClean="0"/>
              <a:t>Z→bb</a:t>
            </a:r>
            <a:r>
              <a:rPr lang="en-US" b="1" dirty="0" smtClean="0"/>
              <a:t> peak clearly visible </a:t>
            </a:r>
            <a:r>
              <a:rPr lang="en-US" dirty="0" smtClean="0"/>
              <a:t> (8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, 6.8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 exp.)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b</a:t>
            </a:r>
            <a:r>
              <a:rPr lang="en-US" dirty="0" smtClean="0"/>
              <a:t>b Mass fit in MVA categories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At 125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= 0.7±1.4, 95% CL UL of 3.6 (3.0 exp.)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318" y="978700"/>
            <a:ext cx="4368893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4800" y="838200"/>
            <a:ext cx="216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CMS-PAS-HIG-13-011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667000" y="2286000"/>
            <a:ext cx="381000" cy="205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3733800"/>
            <a:ext cx="3351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CMS-PAS-HIG-13-015, HIG-13-008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300" y="4115527"/>
            <a:ext cx="2743200" cy="258532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err="1" smtClean="0"/>
              <a:t>ttH</a:t>
            </a:r>
            <a:r>
              <a:rPr lang="en-US" b="1" dirty="0" smtClean="0"/>
              <a:t> now extended to </a:t>
            </a:r>
            <a:r>
              <a:rPr lang="en-US" b="1" dirty="0" err="1" smtClean="0">
                <a:latin typeface="Symbol" pitchFamily="18" charset="2"/>
              </a:rPr>
              <a:t>gg</a:t>
            </a:r>
            <a:r>
              <a:rPr lang="en-US" b="1" dirty="0" smtClean="0"/>
              <a:t> </a:t>
            </a:r>
            <a:r>
              <a:rPr lang="en-US" dirty="0" smtClean="0"/>
              <a:t>decay mode.  At 125 </a:t>
            </a:r>
            <a:r>
              <a:rPr lang="en-US" dirty="0" err="1" smtClean="0"/>
              <a:t>GeV</a:t>
            </a:r>
            <a:r>
              <a:rPr lang="en-US" dirty="0" smtClean="0"/>
              <a:t>,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&lt; 5.4 (95% CL, 5.3 expected)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 →WW →</a:t>
            </a:r>
            <a:r>
              <a:rPr lang="en-US" dirty="0" err="1" smtClean="0"/>
              <a:t>l</a:t>
            </a:r>
            <a:r>
              <a:rPr lang="en-US" dirty="0" err="1" smtClean="0">
                <a:latin typeface="Symbol" pitchFamily="18" charset="2"/>
              </a:rPr>
              <a:t>n</a:t>
            </a:r>
            <a:r>
              <a:rPr lang="en-US" dirty="0" err="1" smtClean="0"/>
              <a:t>J</a:t>
            </a:r>
            <a:r>
              <a:rPr lang="en-US" dirty="0" smtClean="0"/>
              <a:t> search.  First Higgs search to include </a:t>
            </a:r>
            <a:r>
              <a:rPr lang="en-US" b="1" dirty="0" smtClean="0"/>
              <a:t>merged </a:t>
            </a:r>
            <a:r>
              <a:rPr lang="en-US" b="1" dirty="0" err="1" smtClean="0"/>
              <a:t>dijet</a:t>
            </a:r>
            <a:r>
              <a:rPr lang="en-US" b="1" dirty="0" smtClean="0"/>
              <a:t> W-tagging </a:t>
            </a:r>
            <a:r>
              <a:rPr lang="en-US" dirty="0" smtClean="0"/>
              <a:t>(pruned CA8 with n-</a:t>
            </a:r>
            <a:r>
              <a:rPr lang="en-US" dirty="0" err="1" smtClean="0"/>
              <a:t>subjettiness</a:t>
            </a:r>
            <a:r>
              <a:rPr lang="en-US" dirty="0" smtClean="0"/>
              <a:t> cut).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6200" y="5105400"/>
            <a:ext cx="1162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ttH</a:t>
            </a:r>
            <a:r>
              <a:rPr lang="en-US" dirty="0" smtClean="0"/>
              <a:t>, </a:t>
            </a:r>
            <a:r>
              <a:rPr lang="en-US" dirty="0" err="1" smtClean="0"/>
              <a:t>H→</a:t>
            </a:r>
            <a:r>
              <a:rPr lang="en-US" dirty="0" err="1" smtClean="0">
                <a:latin typeface="Symbol" pitchFamily="18" charset="2"/>
              </a:rPr>
              <a:t>gg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48600" y="4920734"/>
            <a:ext cx="947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H→WW</a:t>
            </a:r>
          </a:p>
          <a:p>
            <a:r>
              <a:rPr lang="en-US" dirty="0"/>
              <a:t> </a:t>
            </a:r>
            <a:r>
              <a:rPr lang="en-US" dirty="0" smtClean="0"/>
              <a:t>  →</a:t>
            </a:r>
            <a:r>
              <a:rPr lang="en-US" dirty="0" err="1" smtClean="0"/>
              <a:t>l</a:t>
            </a:r>
            <a:r>
              <a:rPr lang="en-US" dirty="0" err="1" smtClean="0">
                <a:latin typeface="Symbol" pitchFamily="18" charset="2"/>
              </a:rPr>
              <a:t>n</a:t>
            </a:r>
            <a:r>
              <a:rPr lang="en-US" dirty="0" err="1" smtClean="0"/>
              <a:t>J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27849-363D-4B2C-9342-7420E397966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67350" y="8965"/>
            <a:ext cx="36721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</a:rPr>
              <a:t>Beyond Standard Model Search Results</a:t>
            </a:r>
          </a:p>
        </p:txBody>
      </p:sp>
      <p:sp>
        <p:nvSpPr>
          <p:cNvPr id="5" name="Rectangle 4"/>
          <p:cNvSpPr/>
          <p:nvPr/>
        </p:nvSpPr>
        <p:spPr>
          <a:xfrm>
            <a:off x="5367707" y="6119336"/>
            <a:ext cx="37762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Digital art courtesy of Xavier </a:t>
            </a:r>
            <a:r>
              <a:rPr lang="en-US" sz="1400" dirty="0" err="1" smtClean="0"/>
              <a:t>Cortada</a:t>
            </a:r>
            <a:r>
              <a:rPr lang="en-US" sz="1400" dirty="0" smtClean="0"/>
              <a:t> (with the participation of physicist Pete Markowitz) "In search of the Higgs boson: H -&gt; gamma </a:t>
            </a:r>
            <a:r>
              <a:rPr lang="en-US" sz="1400" dirty="0" err="1" smtClean="0"/>
              <a:t>gamma</a:t>
            </a:r>
            <a:r>
              <a:rPr lang="en-US" sz="1400" dirty="0" smtClean="0"/>
              <a:t>"</a:t>
            </a:r>
            <a:endParaRPr lang="en-US" sz="1400" dirty="0"/>
          </a:p>
        </p:txBody>
      </p:sp>
      <p:pic>
        <p:nvPicPr>
          <p:cNvPr id="6146" name="Picture 2" descr="http://cds.cern.ch/record/1541974/files/cortada_higgs-g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5394960" cy="1348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5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SUSY: Remaining strategies for Run 1 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146" y="1219200"/>
            <a:ext cx="6450854" cy="420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6324600" y="1371600"/>
            <a:ext cx="0" cy="4532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6200" y="1207532"/>
            <a:ext cx="2743200" cy="480131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Natural R-parity-conserving SUSY offered possibility of light </a:t>
            </a:r>
            <a:r>
              <a:rPr lang="en-US" dirty="0" err="1" smtClean="0"/>
              <a:t>squark</a:t>
            </a:r>
            <a:r>
              <a:rPr lang="en-US" dirty="0" smtClean="0"/>
              <a:t>/</a:t>
            </a:r>
            <a:r>
              <a:rPr lang="en-US" dirty="0" err="1" smtClean="0"/>
              <a:t>gluino</a:t>
            </a:r>
            <a:r>
              <a:rPr lang="en-US" dirty="0"/>
              <a:t> </a:t>
            </a:r>
            <a:r>
              <a:rPr lang="en-US" dirty="0" smtClean="0"/>
              <a:t>discovery.  </a:t>
            </a:r>
            <a:r>
              <a:rPr lang="en-US" b="1" dirty="0" smtClean="0"/>
              <a:t>Exclusions up to 800-1300 </a:t>
            </a:r>
            <a:r>
              <a:rPr lang="en-US" b="1" dirty="0" err="1" smtClean="0"/>
              <a:t>GeV</a:t>
            </a:r>
            <a:r>
              <a:rPr lang="en-US" b="1" dirty="0" smtClean="0"/>
              <a:t> mass complete.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Now searching for more general realizations of natural SUSY: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R-parity violation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Electroweak </a:t>
            </a:r>
            <a:r>
              <a:rPr lang="en-US" dirty="0" err="1" smtClean="0"/>
              <a:t>gaugino</a:t>
            </a:r>
            <a:r>
              <a:rPr lang="en-US" dirty="0" smtClean="0"/>
              <a:t> production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Light stop/</a:t>
            </a:r>
            <a:r>
              <a:rPr lang="en-US" dirty="0" err="1" smtClean="0"/>
              <a:t>sbottom</a:t>
            </a:r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Compressed spectra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77993" y="5345229"/>
            <a:ext cx="1156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err="1" smtClean="0"/>
              <a:t>gluino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96200" y="1447800"/>
            <a:ext cx="0" cy="388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86241" y="5257800"/>
            <a:ext cx="981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err="1" smtClean="0"/>
              <a:t>squark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022432" y="1447800"/>
            <a:ext cx="0" cy="388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638800" y="5891933"/>
            <a:ext cx="1740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Stop or </a:t>
            </a:r>
            <a:r>
              <a:rPr lang="en-US" dirty="0" err="1" smtClean="0"/>
              <a:t>EWKinos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E1DBA-E42F-40C8-A80C-B8AFBD8E8B4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SUSY: stop search in </a:t>
            </a:r>
            <a:r>
              <a:rPr lang="en-US" dirty="0" err="1" smtClean="0"/>
              <a:t>lepton+jets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0560" y="762000"/>
            <a:ext cx="2177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CMS-PAS-SUS-13-011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1118747"/>
            <a:ext cx="2362200" cy="286232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Stop pair search in stop →top + LSP and </a:t>
            </a:r>
            <a:r>
              <a:rPr lang="en-US" dirty="0" err="1" smtClean="0"/>
              <a:t>b+W+LSP</a:t>
            </a:r>
            <a:r>
              <a:rPr lang="en-US" dirty="0" smtClean="0"/>
              <a:t> decays .  Signature is </a:t>
            </a:r>
            <a:r>
              <a:rPr lang="en-US" dirty="0" err="1" smtClean="0"/>
              <a:t>semileptonic</a:t>
            </a:r>
            <a:r>
              <a:rPr lang="en-US" dirty="0" smtClean="0"/>
              <a:t> </a:t>
            </a:r>
            <a:r>
              <a:rPr lang="en-US" dirty="0" err="1" smtClean="0"/>
              <a:t>tt</a:t>
            </a:r>
            <a:r>
              <a:rPr lang="en-US" dirty="0" smtClean="0"/>
              <a:t> candidates with large MET.  Kinematic BDT identifies loose </a:t>
            </a:r>
            <a:r>
              <a:rPr lang="en-US" dirty="0"/>
              <a:t>(</a:t>
            </a:r>
            <a:r>
              <a:rPr lang="en-US" dirty="0" smtClean="0"/>
              <a:t>tight) selection for light </a:t>
            </a:r>
            <a:r>
              <a:rPr lang="en-US" dirty="0"/>
              <a:t>(</a:t>
            </a:r>
            <a:r>
              <a:rPr lang="en-US" dirty="0" smtClean="0"/>
              <a:t>heavy) stop </a:t>
            </a:r>
            <a:endParaRPr lang="en-US" b="1" dirty="0" smtClean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871647"/>
            <a:ext cx="3378928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828" y="871647"/>
            <a:ext cx="3341172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4274" y="4114800"/>
            <a:ext cx="1495926" cy="23083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Stop mass limits obtained </a:t>
            </a:r>
            <a:r>
              <a:rPr lang="en-US" b="1" dirty="0" smtClean="0"/>
              <a:t>150- 650 </a:t>
            </a:r>
            <a:r>
              <a:rPr lang="en-US" b="1" dirty="0" err="1" smtClean="0"/>
              <a:t>GeV</a:t>
            </a:r>
            <a:r>
              <a:rPr lang="en-US" b="1" dirty="0" smtClean="0"/>
              <a:t> in mass, </a:t>
            </a:r>
            <a:r>
              <a:rPr lang="en-US" dirty="0" smtClean="0"/>
              <a:t>including the </a:t>
            </a:r>
            <a:r>
              <a:rPr lang="en-US" b="1" dirty="0" smtClean="0"/>
              <a:t>off-shell top sector</a:t>
            </a: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960194"/>
            <a:ext cx="3693072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639" y="3886200"/>
            <a:ext cx="3704298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1447800" y="5791200"/>
            <a:ext cx="990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3563-A786-41F2-905E-E3C8544AA96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BSM: bb resonances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0560" y="762000"/>
            <a:ext cx="2197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CMS-PAS-EXO-12-023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" y="1155771"/>
            <a:ext cx="2952499" cy="535531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b</a:t>
            </a:r>
            <a:r>
              <a:rPr lang="en-US" dirty="0" smtClean="0"/>
              <a:t>b and </a:t>
            </a:r>
            <a:r>
              <a:rPr lang="en-US" dirty="0" err="1" smtClean="0"/>
              <a:t>bg</a:t>
            </a:r>
            <a:r>
              <a:rPr lang="en-US" dirty="0" smtClean="0"/>
              <a:t> resonance search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Wide central (</a:t>
            </a:r>
            <a:r>
              <a:rPr lang="en-US" b="1" dirty="0" smtClean="0">
                <a:latin typeface="Symbol" pitchFamily="18" charset="2"/>
              </a:rPr>
              <a:t>h</a:t>
            </a:r>
            <a:r>
              <a:rPr lang="en-US" b="1" dirty="0" smtClean="0"/>
              <a:t>&lt; 2.5) jets of radius 1.1 reconstructed from anti-</a:t>
            </a:r>
            <a:r>
              <a:rPr lang="en-US" b="1" dirty="0" err="1" smtClean="0"/>
              <a:t>kt</a:t>
            </a:r>
            <a:r>
              <a:rPr lang="en-US" b="1" dirty="0" smtClean="0"/>
              <a:t> jets of radius 0.5, |</a:t>
            </a:r>
            <a:r>
              <a:rPr lang="en-US" b="1" dirty="0">
                <a:latin typeface="Symbol" pitchFamily="18" charset="2"/>
              </a:rPr>
              <a:t>D</a:t>
            </a:r>
            <a:r>
              <a:rPr lang="en-US" b="1" dirty="0" smtClean="0">
                <a:latin typeface="Symbol" pitchFamily="18" charset="2"/>
              </a:rPr>
              <a:t>h</a:t>
            </a:r>
            <a:r>
              <a:rPr lang="en-US" b="1" dirty="0" smtClean="0"/>
              <a:t>| &lt; 1.3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0, 1, and 2 b-tagged jet categories analyzed to maximize efficiency at high mass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Data consistent with smooth background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RS graviton bounds </a:t>
            </a:r>
          </a:p>
          <a:p>
            <a:r>
              <a:rPr lang="en-US" dirty="0" smtClean="0"/>
              <a:t>&gt; 1.42-1.57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Narrow </a:t>
            </a:r>
            <a:r>
              <a:rPr lang="en-US" dirty="0" err="1" smtClean="0"/>
              <a:t>topcolor</a:t>
            </a:r>
            <a:r>
              <a:rPr lang="en-US" dirty="0" smtClean="0"/>
              <a:t> Z’</a:t>
            </a:r>
          </a:p>
          <a:p>
            <a:r>
              <a:rPr lang="en-US" dirty="0" smtClean="0"/>
              <a:t> &gt; 1.20-1.68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Excited b*→</a:t>
            </a:r>
            <a:r>
              <a:rPr lang="en-US" dirty="0" err="1" smtClean="0"/>
              <a:t>bg</a:t>
            </a:r>
            <a:endParaRPr lang="en-US" dirty="0"/>
          </a:p>
          <a:p>
            <a:r>
              <a:rPr lang="en-US" dirty="0" smtClean="0"/>
              <a:t>&gt; 1.34-1.54 </a:t>
            </a:r>
            <a:r>
              <a:rPr lang="en-US" dirty="0" err="1" smtClean="0"/>
              <a:t>TeV</a:t>
            </a: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838200"/>
            <a:ext cx="32385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581" y="990600"/>
            <a:ext cx="3059419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931920"/>
            <a:ext cx="2970303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86200"/>
            <a:ext cx="2999972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95379" y="4387334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* limits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29000" y="4230469"/>
            <a:ext cx="1284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RS graviton </a:t>
            </a:r>
          </a:p>
          <a:p>
            <a:r>
              <a:rPr lang="en-US" dirty="0" smtClean="0"/>
              <a:t>limits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2C11-9EDF-408D-A4FF-D30988C41C2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CMS Collaboration status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994611"/>
            <a:ext cx="4876800" cy="526297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241+ physics publications with collision data; Higgs discovery paper has nearly 1200 citations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33 new physics results since </a:t>
            </a:r>
            <a:r>
              <a:rPr lang="en-US" sz="2400" dirty="0" err="1" smtClean="0"/>
              <a:t>Moriond</a:t>
            </a:r>
            <a:r>
              <a:rPr lang="en-US" sz="2400" dirty="0" smtClean="0"/>
              <a:t> 2013, including new Higgs combination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Manpower shifting to upgrades/LS1 activities as Run 1 analysis is completed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Welcoming new spokesperson-elect </a:t>
            </a:r>
            <a:r>
              <a:rPr lang="en-US" sz="2400" dirty="0" err="1" smtClean="0"/>
              <a:t>Tiziano</a:t>
            </a:r>
            <a:r>
              <a:rPr lang="en-US" sz="2400" dirty="0" smtClean="0"/>
              <a:t> </a:t>
            </a:r>
            <a:r>
              <a:rPr lang="en-US" sz="2400" dirty="0" err="1" smtClean="0"/>
              <a:t>Camporesi</a:t>
            </a:r>
            <a:r>
              <a:rPr lang="en-US" sz="2400" dirty="0" smtClean="0"/>
              <a:t> in 2014. </a:t>
            </a:r>
            <a:endParaRPr lang="en-US" sz="2400" dirty="0"/>
          </a:p>
        </p:txBody>
      </p:sp>
      <p:pic>
        <p:nvPicPr>
          <p:cNvPr id="10244" name="Picture 4" descr="Tiziano Camporesi è il nuovo coordinatore dell'esperimento Cms presso il Cern (fonte: INFN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00" t="19032" r="-43209" b="-19032"/>
          <a:stretch/>
        </p:blipFill>
        <p:spPr bwMode="auto">
          <a:xfrm>
            <a:off x="5532120" y="3749040"/>
            <a:ext cx="566928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914400"/>
            <a:ext cx="378004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7A9D-22A3-477F-AE1E-E4BAB057AD8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96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BSM: </a:t>
            </a:r>
            <a:r>
              <a:rPr lang="en-US" dirty="0" err="1" smtClean="0"/>
              <a:t>tt</a:t>
            </a:r>
            <a:r>
              <a:rPr lang="en-US" dirty="0" smtClean="0"/>
              <a:t> resonances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0560" y="762000"/>
            <a:ext cx="2206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CMS-PAS-B2G-12-005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838200"/>
            <a:ext cx="4998375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" y="1118747"/>
            <a:ext cx="3886200" cy="258532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t</a:t>
            </a:r>
            <a:r>
              <a:rPr lang="en-US" dirty="0" err="1" smtClean="0"/>
              <a:t>t</a:t>
            </a:r>
            <a:r>
              <a:rPr lang="en-US" dirty="0" smtClean="0"/>
              <a:t> resonance search in the all-</a:t>
            </a:r>
            <a:r>
              <a:rPr lang="en-US" dirty="0" err="1" smtClean="0"/>
              <a:t>hadronic</a:t>
            </a:r>
            <a:r>
              <a:rPr lang="en-US" dirty="0" smtClean="0"/>
              <a:t> 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400 </a:t>
            </a:r>
            <a:r>
              <a:rPr lang="en-US" b="1" dirty="0" err="1" smtClean="0"/>
              <a:t>GeV</a:t>
            </a:r>
            <a:r>
              <a:rPr lang="en-US" b="1" dirty="0" smtClean="0"/>
              <a:t> CA8 </a:t>
            </a:r>
            <a:r>
              <a:rPr lang="en-US" b="1" dirty="0" err="1" smtClean="0"/>
              <a:t>dijets</a:t>
            </a:r>
            <a:r>
              <a:rPr lang="en-US" b="1" dirty="0" smtClean="0"/>
              <a:t> selected for 3-jet, top-like substructure (</a:t>
            </a:r>
            <a:r>
              <a:rPr lang="en-US" b="1" dirty="0" err="1" smtClean="0"/>
              <a:t>JHUTopTagger</a:t>
            </a:r>
            <a:r>
              <a:rPr lang="en-US" b="1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Top tagger performance calibrated with </a:t>
            </a:r>
            <a:r>
              <a:rPr lang="en-US" dirty="0" err="1" smtClean="0"/>
              <a:t>tt</a:t>
            </a:r>
            <a:r>
              <a:rPr lang="en-US" dirty="0" smtClean="0"/>
              <a:t> control samples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RS KK gluon bounds &gt; 1.8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Narrow </a:t>
            </a:r>
            <a:r>
              <a:rPr lang="en-US" dirty="0" err="1" smtClean="0"/>
              <a:t>topcolor</a:t>
            </a:r>
            <a:r>
              <a:rPr lang="en-US" dirty="0" smtClean="0"/>
              <a:t> Z’ &gt; 1.65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" y="3995678"/>
            <a:ext cx="3886200" cy="286232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t</a:t>
            </a:r>
            <a:r>
              <a:rPr lang="en-US" dirty="0" err="1" smtClean="0"/>
              <a:t>t</a:t>
            </a:r>
            <a:r>
              <a:rPr lang="en-US" dirty="0" smtClean="0"/>
              <a:t> resonance search in the </a:t>
            </a:r>
            <a:r>
              <a:rPr lang="en-US" dirty="0" err="1" smtClean="0"/>
              <a:t>lepton+jets</a:t>
            </a:r>
            <a:r>
              <a:rPr lang="en-US" dirty="0" smtClean="0"/>
              <a:t> state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Threshold ,low mass selection: isolated lepton + 4 jets 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Boosted, high mass selection:</a:t>
            </a:r>
          </a:p>
          <a:p>
            <a:r>
              <a:rPr lang="en-US" dirty="0"/>
              <a:t> </a:t>
            </a:r>
            <a:r>
              <a:rPr lang="en-US" dirty="0" smtClean="0"/>
              <a:t>    non- or isolated lepton + 2 jets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Both 0 and 1 b-tagged categories examined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RS KK gluon bounds &gt; 2.5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Narrow </a:t>
            </a:r>
            <a:r>
              <a:rPr lang="en-US" dirty="0" err="1" smtClean="0"/>
              <a:t>topcolor</a:t>
            </a:r>
            <a:r>
              <a:rPr lang="en-US" dirty="0" smtClean="0"/>
              <a:t> Z’ &gt; 2.1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4106" y="3669268"/>
            <a:ext cx="2206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CMS-PAS-B2G-12-006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885" y="3853934"/>
            <a:ext cx="4357315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A9792-0BD2-43C8-8290-3B31C5580B6C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481" y="1066800"/>
            <a:ext cx="2984995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BSM:  black holes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6539" y="762000"/>
            <a:ext cx="3769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Submitted to JHEP, arXiv:1303.5338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221" y="1066800"/>
            <a:ext cx="3039979" cy="563231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Microscopic black hole or string-ball production results in high-multiplicity, high sum-ET events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Select 2 jets + X events, count N physics objects with ET &gt; 50 </a:t>
            </a:r>
            <a:r>
              <a:rPr lang="en-US" dirty="0" err="1" smtClean="0"/>
              <a:t>GeV</a:t>
            </a:r>
            <a:r>
              <a:rPr lang="en-US" dirty="0" smtClean="0"/>
              <a:t> and compute their scalar sum-ET, ST for N=2-10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N=2 control sample for ST background shape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 1.9-2.3 </a:t>
            </a:r>
            <a:r>
              <a:rPr lang="en-US" dirty="0" err="1" smtClean="0"/>
              <a:t>TeV</a:t>
            </a:r>
            <a:r>
              <a:rPr lang="en-US" dirty="0" smtClean="0"/>
              <a:t> sideband for background norm vs. 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Semi-classical BH bounds from 4.3-6.2 </a:t>
            </a:r>
            <a:r>
              <a:rPr lang="en-US" b="1" dirty="0" err="1" smtClean="0"/>
              <a:t>TeV</a:t>
            </a:r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Minimum string ball bounds ~5.5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+model-independent </a:t>
            </a:r>
            <a:r>
              <a:rPr lang="en-US" dirty="0" err="1" smtClean="0"/>
              <a:t>xsec</a:t>
            </a:r>
            <a:r>
              <a:rPr lang="en-US" dirty="0" smtClean="0"/>
              <a:t> limits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Final result for Run 1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175" r="50175"/>
          <a:stretch/>
        </p:blipFill>
        <p:spPr bwMode="auto">
          <a:xfrm>
            <a:off x="0" y="1066800"/>
            <a:ext cx="6089410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935931"/>
            <a:ext cx="3033788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931920"/>
            <a:ext cx="2934814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3B48-7797-49B3-AC1E-56109E39A95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67350" y="8965"/>
            <a:ext cx="36721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</a:rPr>
              <a:t>Shutdown and Upgrade Activities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367707" y="6119336"/>
            <a:ext cx="37762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Digital art courtesy of Xavier </a:t>
            </a:r>
            <a:r>
              <a:rPr lang="en-US" sz="1400" dirty="0" err="1" smtClean="0"/>
              <a:t>Cortada</a:t>
            </a:r>
            <a:r>
              <a:rPr lang="en-US" sz="1400" dirty="0" smtClean="0"/>
              <a:t> (with the participation of physicist Pete Markowitz) "In search of the Higgs boson: H -&gt; WW"</a:t>
            </a:r>
            <a:endParaRPr lang="en-US" sz="1400" dirty="0"/>
          </a:p>
        </p:txBody>
      </p:sp>
      <p:pic>
        <p:nvPicPr>
          <p:cNvPr id="7170" name="Picture 2" descr="http://cds.cern.ch/record/1541973/files/cortada_higgs-w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477001"/>
            <a:ext cx="5394960" cy="1348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5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Current CMS detector status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914400"/>
            <a:ext cx="4572000" cy="26776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Beam pipe HF/CT2, and </a:t>
            </a:r>
            <a:r>
              <a:rPr lang="en-US" sz="2400" dirty="0" err="1" smtClean="0"/>
              <a:t>endcap</a:t>
            </a:r>
            <a:r>
              <a:rPr lang="en-US" sz="2400" dirty="0" smtClean="0"/>
              <a:t> sections removed at both ends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Barrel and forward pixels have </a:t>
            </a:r>
            <a:r>
              <a:rPr lang="en-US" sz="2400" dirty="0"/>
              <a:t>been </a:t>
            </a:r>
            <a:r>
              <a:rPr lang="en-US" sz="2400" dirty="0" smtClean="0"/>
              <a:t>removed to cold lab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ME1/1 chamber removal begun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Water cooling has returned, power to racks soon to follow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73553"/>
            <a:ext cx="36608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38600"/>
            <a:ext cx="4452448" cy="2651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484" y="939452"/>
            <a:ext cx="3709116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CACC-6D83-4C48-A460-1848F65D7EEB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Near term plans for LS1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72" b="-28572"/>
          <a:stretch/>
        </p:blipFill>
        <p:spPr bwMode="auto">
          <a:xfrm>
            <a:off x="5867400" y="1143000"/>
            <a:ext cx="2878323" cy="384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1776948"/>
            <a:ext cx="5486400" cy="378565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Full ME1/1 chamber removal to surface for electronics refurbishing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HO </a:t>
            </a:r>
            <a:r>
              <a:rPr lang="en-US" sz="2400" dirty="0" err="1" smtClean="0"/>
              <a:t>SiPM</a:t>
            </a:r>
            <a:r>
              <a:rPr lang="en-US" sz="2400" dirty="0" smtClean="0"/>
              <a:t>, HF PMT testing and installation at </a:t>
            </a:r>
            <a:r>
              <a:rPr lang="en-US" sz="2400" dirty="0" err="1" smtClean="0"/>
              <a:t>Pt</a:t>
            </a:r>
            <a:r>
              <a:rPr lang="en-US" sz="2400" dirty="0" smtClean="0"/>
              <a:t> 5 test-stand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Strip tracker </a:t>
            </a:r>
            <a:r>
              <a:rPr lang="en-US" sz="2400" dirty="0"/>
              <a:t>"Going Cold" activities in full swing; </a:t>
            </a:r>
            <a:r>
              <a:rPr lang="en-US" sz="2400" dirty="0" err="1"/>
              <a:t>recommissioning</a:t>
            </a:r>
            <a:r>
              <a:rPr lang="en-US" sz="2400" dirty="0"/>
              <a:t> cold in September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CSC and RPC chambers in layer 4, installation in Oct. and Feb.</a:t>
            </a: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Global run planned for end October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8" t="-17190" r="-9518" b="17190"/>
          <a:stretch/>
        </p:blipFill>
        <p:spPr bwMode="auto">
          <a:xfrm>
            <a:off x="5394960" y="3810000"/>
            <a:ext cx="4169966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96000" y="3961388"/>
            <a:ext cx="236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 4/2 production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24600" y="838200"/>
            <a:ext cx="1841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 1/1 chambers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80767-A9D8-43E5-BB8A-353865B43D97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LS1: Surface Facilities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3961388"/>
            <a:ext cx="236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 4/2 production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76803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176587" y="4160837"/>
            <a:ext cx="1179513" cy="4000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 err="1">
                <a:solidFill>
                  <a:srgbClr val="FFFF00"/>
                </a:solidFill>
              </a:rPr>
              <a:t>beampipe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67137" y="3241675"/>
            <a:ext cx="1565275" cy="4000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FF00"/>
                </a:solidFill>
              </a:rPr>
              <a:t>RP workshop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00787" y="3257550"/>
            <a:ext cx="1195388" cy="70643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FF00"/>
                </a:solidFill>
              </a:rPr>
              <a:t>CASTOR</a:t>
            </a:r>
          </a:p>
          <a:p>
            <a:pPr>
              <a:defRPr/>
            </a:pPr>
            <a:r>
              <a:rPr lang="en-GB" dirty="0">
                <a:solidFill>
                  <a:srgbClr val="FFFF00"/>
                </a:solidFill>
              </a:rPr>
              <a:t>   bunker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84712" y="2860675"/>
            <a:ext cx="2298700" cy="4000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FF00"/>
                </a:solidFill>
              </a:rPr>
              <a:t>Shielding/T1 bunker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37112" y="1998662"/>
            <a:ext cx="2660650" cy="4000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FF00"/>
                </a:solidFill>
              </a:rPr>
              <a:t>Drift tube </a:t>
            </a:r>
            <a:r>
              <a:rPr lang="en-GB">
                <a:solidFill>
                  <a:srgbClr val="FFFF00"/>
                </a:solidFill>
              </a:rPr>
              <a:t>active </a:t>
            </a:r>
            <a:r>
              <a:rPr lang="en-GB" smtClean="0">
                <a:solidFill>
                  <a:srgbClr val="FFFF00"/>
                </a:solidFill>
              </a:rPr>
              <a:t>stoarge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69012" y="1465262"/>
            <a:ext cx="1784350" cy="4000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FF00"/>
                </a:solidFill>
              </a:rPr>
              <a:t>ME1/1 revision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9475" y="3176587"/>
            <a:ext cx="1592262" cy="4000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FF00"/>
                </a:solidFill>
              </a:rPr>
              <a:t>Pixel cold lab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069012" y="2398712"/>
            <a:ext cx="0" cy="442913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672387" y="1865312"/>
            <a:ext cx="0" cy="754063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347787" y="2197100"/>
            <a:ext cx="1919288" cy="4000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FF00"/>
                </a:solidFill>
              </a:rPr>
              <a:t>Sensor repair lab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0086D-EA6A-47BB-902A-FCADF787C1FE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17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Longer term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" y="993844"/>
            <a:ext cx="4419600" cy="563231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anchor="ctr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LHCC this week</a:t>
            </a:r>
            <a:r>
              <a:rPr lang="en-US" b="1" dirty="0" smtClean="0"/>
              <a:t>:  L1 Trigger Upgrade TDR </a:t>
            </a:r>
            <a:r>
              <a:rPr lang="en-US" dirty="0" smtClean="0"/>
              <a:t>Asking for</a:t>
            </a:r>
            <a:r>
              <a:rPr lang="en-US" dirty="0"/>
              <a:t> </a:t>
            </a:r>
            <a:r>
              <a:rPr lang="en-US" dirty="0" smtClean="0"/>
              <a:t>approval</a:t>
            </a:r>
            <a:r>
              <a:rPr lang="en-US" dirty="0"/>
              <a:t> </a:t>
            </a:r>
            <a:r>
              <a:rPr lang="en-US" dirty="0" smtClean="0"/>
              <a:t>at this meeting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With approval this joins the Pixel and HCAL Upgrade </a:t>
            </a:r>
            <a:r>
              <a:rPr lang="en-US" dirty="0" err="1" smtClean="0"/>
              <a:t>TDRs</a:t>
            </a:r>
            <a:r>
              <a:rPr lang="en-US" dirty="0" smtClean="0"/>
              <a:t>  for Phase 1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CMS held an upgrade workshop last week at DESY, focused on the upgrade scenarios and R&amp;D for Phase 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Preparing for Snowmass, End of June (Seattle), Start of August (Minneapolis):</a:t>
            </a:r>
            <a:r>
              <a:rPr lang="en-US" dirty="0"/>
              <a:t> </a:t>
            </a:r>
            <a:r>
              <a:rPr lang="en-US" dirty="0" smtClean="0"/>
              <a:t>Variety of physics studies for HL‐LHC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And for ECFA HL-LHC Workshop, Oct 1-3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Developing upgrade scenarios with cost scale for Phase 2 (HL-LHC) based on physics performance and detector longevity requirements – by October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Phase 2 Technical Proposal planned in 2014</a:t>
            </a:r>
          </a:p>
        </p:txBody>
      </p:sp>
      <p:pic>
        <p:nvPicPr>
          <p:cNvPr id="5" name="Picture 2" descr="https://indico.desy.de/getFile.py/access?resId=3&amp;materialId=3&amp;confId=75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708" y="4023360"/>
            <a:ext cx="2002492" cy="28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1" y="4021766"/>
            <a:ext cx="2286000" cy="283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6477000" y="5151120"/>
            <a:ext cx="45720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063" y="838200"/>
            <a:ext cx="4009537" cy="287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11654" y="3439180"/>
            <a:ext cx="20225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L1 Trigger Upgrade</a:t>
            </a:r>
          </a:p>
          <a:p>
            <a:r>
              <a:rPr lang="en-US" sz="1400" dirty="0" smtClean="0"/>
              <a:t>Ready for physics in 2016</a:t>
            </a:r>
            <a:endParaRPr lang="en-US" sz="1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73F0-A4D4-4AF4-B914-69152E4F8AE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5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22098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780157"/>
            <a:ext cx="6324600" cy="600164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Run 1 </a:t>
            </a:r>
            <a:r>
              <a:rPr lang="en-US" sz="2400" dirty="0" err="1" smtClean="0"/>
              <a:t>pp</a:t>
            </a:r>
            <a:r>
              <a:rPr lang="en-US" sz="2400" dirty="0" smtClean="0"/>
              <a:t>, </a:t>
            </a:r>
            <a:r>
              <a:rPr lang="en-US" sz="2400" dirty="0" err="1" smtClean="0"/>
              <a:t>pPb</a:t>
            </a:r>
            <a:r>
              <a:rPr lang="en-US" sz="2400" dirty="0" smtClean="0"/>
              <a:t>, </a:t>
            </a:r>
            <a:r>
              <a:rPr lang="en-US" sz="2400" dirty="0" err="1" smtClean="0"/>
              <a:t>PbPb</a:t>
            </a:r>
            <a:r>
              <a:rPr lang="en-US" sz="2400" dirty="0" smtClean="0"/>
              <a:t> data being successfully exploited for novel insights into heavy ion and SM physics.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2013 Run 1 Higgs results validate and improve upon the 2012 Higgs-like boson discovery.  SM Higgs hypothesis is holding up well; now on the offensive in new SM and BSM modes.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BSM search data continue to confront </a:t>
            </a:r>
            <a:r>
              <a:rPr lang="en-US" sz="2400" dirty="0" err="1" smtClean="0"/>
              <a:t>TeV</a:t>
            </a:r>
            <a:r>
              <a:rPr lang="en-US" sz="2400" dirty="0" smtClean="0"/>
              <a:t> scale physics (and beyond).  New avenues in natural SUSY under exploration.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LS1 improvements proceed on schedule.  Phase 1 projects are underway. Converging on plans for Phase 2 Technical Proposal.</a:t>
            </a:r>
            <a:endParaRPr lang="en-US" sz="2400" dirty="0"/>
          </a:p>
        </p:txBody>
      </p:sp>
      <p:pic>
        <p:nvPicPr>
          <p:cNvPr id="4" name="Picture 4" descr="https://cds.cern.ch/record/1541977/files/cortada_higgs-z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534" y="0"/>
            <a:ext cx="26700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25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67350" y="8965"/>
            <a:ext cx="367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</a:rPr>
              <a:t>Backups</a:t>
            </a:r>
          </a:p>
        </p:txBody>
      </p:sp>
      <p:pic>
        <p:nvPicPr>
          <p:cNvPr id="1028" name="Picture 4" descr="https://cds.cern.ch/record/1541977/files/cortada_higgs-z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400800"/>
            <a:ext cx="5376672" cy="1344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twiki.cern.ch/twiki/pub/CMSPublic/Hig13001TWiki/mu-7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8" y="1219200"/>
            <a:ext cx="8784256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182562"/>
            <a:ext cx="8229600" cy="65563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mtClean="0"/>
              <a:t>H → </a:t>
            </a:r>
            <a:r>
              <a:rPr lang="en-US" smtClean="0">
                <a:latin typeface="Symbol" pitchFamily="18" charset="2"/>
              </a:rPr>
              <a:t>gg : </a:t>
            </a:r>
            <a:r>
              <a:rPr lang="en-US" smtClean="0"/>
              <a:t>Full Run 1 result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83652" y="854060"/>
            <a:ext cx="3502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 strength by analysis and year</a:t>
            </a:r>
            <a:endParaRPr lang="en-US" dirty="0"/>
          </a:p>
        </p:txBody>
      </p:sp>
      <p:pic>
        <p:nvPicPr>
          <p:cNvPr id="7174" name="Picture 6" descr="https://twiki.cern.ch/twiki/pub/CMSPublic/Hig13001TWiki/compatibility_MV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691288"/>
            <a:ext cx="301608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twiki.cern.ch/twiki/pub/CMSPublic/Hig13001TWiki/compatibility_Ci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316" y="3703320"/>
            <a:ext cx="3016084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0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5"/>
          <p:cNvSpPr>
            <a:spLocks noGrp="1" noChangeArrowheads="1"/>
          </p:cNvSpPr>
          <p:nvPr>
            <p:ph idx="1"/>
          </p:nvPr>
        </p:nvSpPr>
        <p:spPr>
          <a:xfrm>
            <a:off x="381000" y="1124744"/>
            <a:ext cx="4437414" cy="251040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2012 data and MC reprocessing with final calibrations and alignments is complete!</a:t>
            </a:r>
          </a:p>
          <a:p>
            <a:pPr lvl="1"/>
            <a:r>
              <a:rPr lang="en-US" dirty="0" smtClean="0"/>
              <a:t>(Core + Parked) with improved conditions has been  delivered!</a:t>
            </a:r>
          </a:p>
          <a:p>
            <a:pPr lvl="1"/>
            <a:r>
              <a:rPr lang="en-US" dirty="0" smtClean="0"/>
              <a:t>This is the legacy 2012 dataset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381000" y="3962400"/>
            <a:ext cx="7958618" cy="21285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lnSpcReduction="10000"/>
          </a:bodyPr>
          <a:lstStyle/>
          <a:p>
            <a:pPr marL="617418"/>
            <a:r>
              <a:rPr lang="en-US" dirty="0" smtClean="0">
                <a:solidFill>
                  <a:schemeClr val="tx1"/>
                </a:solidFill>
              </a:rPr>
              <a:t>And fully </a:t>
            </a:r>
            <a:r>
              <a:rPr lang="en-US" dirty="0">
                <a:solidFill>
                  <a:schemeClr val="tx1"/>
                </a:solidFill>
              </a:rPr>
              <a:t>certified!</a:t>
            </a:r>
          </a:p>
          <a:p>
            <a:pPr marL="944837" lvl="1"/>
            <a:r>
              <a:rPr lang="en-US" dirty="0"/>
              <a:t>Golden: 19.79 /</a:t>
            </a:r>
            <a:r>
              <a:rPr lang="en-US" dirty="0" err="1"/>
              <a:t>fb</a:t>
            </a:r>
            <a:r>
              <a:rPr lang="en-US" dirty="0"/>
              <a:t> (</a:t>
            </a:r>
            <a:r>
              <a:rPr lang="en-US" b="1" dirty="0"/>
              <a:t>91% of recorded</a:t>
            </a:r>
            <a:r>
              <a:rPr lang="en-US" dirty="0"/>
              <a:t>)</a:t>
            </a:r>
          </a:p>
          <a:p>
            <a:pPr marL="944837" lvl="1"/>
            <a:r>
              <a:rPr lang="en-US" dirty="0" smtClean="0"/>
              <a:t>Muon</a:t>
            </a:r>
            <a:r>
              <a:rPr lang="en-US" dirty="0"/>
              <a:t>: 20.65 /</a:t>
            </a:r>
            <a:r>
              <a:rPr lang="en-US" dirty="0" err="1"/>
              <a:t>fb</a:t>
            </a:r>
            <a:r>
              <a:rPr lang="en-US" dirty="0"/>
              <a:t> (95% of recorded)</a:t>
            </a:r>
          </a:p>
          <a:p>
            <a:pPr marL="1109429" lvl="2"/>
            <a:r>
              <a:rPr lang="en-US" dirty="0"/>
              <a:t>Jet Energy Corrections and </a:t>
            </a:r>
            <a:r>
              <a:rPr lang="en-US" dirty="0" err="1"/>
              <a:t>Btag</a:t>
            </a:r>
            <a:r>
              <a:rPr lang="en-US" dirty="0"/>
              <a:t> scale factors based on new reprocessing signed of and available to analyzers since June 7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marL="944837" lvl="1"/>
            <a:r>
              <a:rPr lang="en-US" dirty="0"/>
              <a:t>Improved MC for H-&gt;</a:t>
            </a:r>
            <a:r>
              <a:rPr lang="en-US" dirty="0" err="1">
                <a:latin typeface="Symbol" charset="2"/>
                <a:cs typeface="Symbol" charset="2"/>
              </a:rPr>
              <a:t>gg</a:t>
            </a:r>
            <a:r>
              <a:rPr lang="en-US" dirty="0"/>
              <a:t> (with run dependent ECAL conditions) </a:t>
            </a: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>
          <a:xfrm>
            <a:off x="237164" y="3789040"/>
            <a:ext cx="8906836" cy="2301896"/>
          </a:xfrm>
          <a:prstGeom prst="rect">
            <a:avLst/>
          </a:prstGeom>
          <a:ln/>
        </p:spPr>
        <p:txBody>
          <a:bodyPr vert="horz" lIns="91407" tIns="45704" rIns="91407" bIns="45704">
            <a:normAutofit/>
          </a:bodyPr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44837" lvl="1"/>
            <a:endParaRPr lang="en-US" dirty="0"/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>
          <a:xfrm>
            <a:off x="-70320" y="946547"/>
            <a:ext cx="4509383" cy="1762373"/>
          </a:xfrm>
          <a:prstGeom prst="rect">
            <a:avLst/>
          </a:prstGeom>
          <a:ln/>
        </p:spPr>
        <p:txBody>
          <a:bodyPr vert="horz" lIns="91407" tIns="45704" rIns="91407" bIns="45704">
            <a:normAutofit/>
          </a:bodyPr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7418"/>
            <a:endParaRPr lang="en-US" sz="2000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46547"/>
            <a:ext cx="3893344" cy="2920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CMS Collaboration status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3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3527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182562"/>
            <a:ext cx="8229600" cy="65563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mtClean="0"/>
              <a:t>H → </a:t>
            </a:r>
            <a:r>
              <a:rPr lang="en-US" smtClean="0">
                <a:latin typeface="Symbol" pitchFamily="18" charset="2"/>
              </a:rPr>
              <a:t>gg : </a:t>
            </a:r>
            <a:r>
              <a:rPr lang="en-US" smtClean="0"/>
              <a:t>Full Run 1 result</a:t>
            </a:r>
            <a:endParaRPr lang="en-US" dirty="0"/>
          </a:p>
        </p:txBody>
      </p:sp>
      <p:pic>
        <p:nvPicPr>
          <p:cNvPr id="7172" name="Picture 4" descr="https://twiki.cern.ch/twiki/pub/CMSPublic/Hig13001TWiki/Overla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237" y="2514600"/>
            <a:ext cx="612352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85274" y="866274"/>
            <a:ext cx="8229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correlation coefficient between the MVA and cut-based signal strength measurements is found to be r=0.76 (estimated using jackknife techniques).</a:t>
            </a:r>
          </a:p>
          <a:p>
            <a:r>
              <a:rPr lang="en-US" dirty="0"/>
              <a:t>Taking account of the correlation, the compatibility between the MVA and cut-based analysis measurements of the signal strength is found to be within 1.5σ for the combined 7 and 8 </a:t>
            </a:r>
            <a:r>
              <a:rPr lang="en-US" dirty="0" err="1"/>
              <a:t>TeV</a:t>
            </a:r>
            <a:r>
              <a:rPr lang="en-US" dirty="0"/>
              <a:t> measurement, and within 1.8σ for the 8 </a:t>
            </a:r>
            <a:r>
              <a:rPr lang="en-US" dirty="0" err="1"/>
              <a:t>TeV</a:t>
            </a:r>
            <a:r>
              <a:rPr lang="en-US" dirty="0"/>
              <a:t> measurement alone.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45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305" y="1447800"/>
            <a:ext cx="5875695" cy="420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CMS Upgrade:  L1 trigger TDR for LS1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4495" y="914400"/>
            <a:ext cx="3268305" cy="563231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en-US" dirty="0" smtClean="0"/>
              <a:t>EM and </a:t>
            </a:r>
            <a:r>
              <a:rPr lang="en-US" dirty="0" err="1" smtClean="0"/>
              <a:t>muon</a:t>
            </a:r>
            <a:r>
              <a:rPr lang="en-US" dirty="0" smtClean="0"/>
              <a:t> object </a:t>
            </a:r>
            <a:r>
              <a:rPr lang="en-US" dirty="0"/>
              <a:t>isolation using calorimeter </a:t>
            </a:r>
            <a:r>
              <a:rPr lang="en-US" dirty="0" smtClean="0"/>
              <a:t>energy </a:t>
            </a:r>
            <a:r>
              <a:rPr lang="en-US" dirty="0"/>
              <a:t>with pile-up subtraction.</a:t>
            </a:r>
          </a:p>
          <a:p>
            <a:endParaRPr lang="en-US" dirty="0" smtClean="0"/>
          </a:p>
          <a:p>
            <a:r>
              <a:rPr lang="en-US" dirty="0" smtClean="0"/>
              <a:t>Improved </a:t>
            </a:r>
            <a:r>
              <a:rPr lang="en-US" dirty="0"/>
              <a:t>jet finding with pile-up subtraction.</a:t>
            </a:r>
          </a:p>
          <a:p>
            <a:endParaRPr lang="en-US" dirty="0" smtClean="0"/>
          </a:p>
          <a:p>
            <a:r>
              <a:rPr lang="en-US" dirty="0" smtClean="0"/>
              <a:t>Improved </a:t>
            </a:r>
            <a:r>
              <a:rPr lang="en-US" dirty="0" err="1"/>
              <a:t>hadronic</a:t>
            </a:r>
            <a:r>
              <a:rPr lang="en-US" dirty="0"/>
              <a:t> tau </a:t>
            </a:r>
            <a:r>
              <a:rPr lang="en-US" dirty="0" smtClean="0"/>
              <a:t>ID </a:t>
            </a:r>
            <a:r>
              <a:rPr lang="en-US" dirty="0"/>
              <a:t>with a much narrower cone.</a:t>
            </a:r>
          </a:p>
          <a:p>
            <a:endParaRPr lang="en-US" dirty="0" smtClean="0"/>
          </a:p>
          <a:p>
            <a:r>
              <a:rPr lang="en-US" dirty="0" smtClean="0"/>
              <a:t>Improved </a:t>
            </a:r>
            <a:r>
              <a:rPr lang="en-US" dirty="0" err="1"/>
              <a:t>muon</a:t>
            </a:r>
            <a:r>
              <a:rPr lang="en-US" dirty="0"/>
              <a:t> </a:t>
            </a:r>
            <a:r>
              <a:rPr lang="en-US" dirty="0" err="1"/>
              <a:t>pT</a:t>
            </a:r>
            <a:r>
              <a:rPr lang="en-US" dirty="0"/>
              <a:t> resolution.</a:t>
            </a:r>
          </a:p>
          <a:p>
            <a:endParaRPr lang="en-US" dirty="0"/>
          </a:p>
          <a:p>
            <a:r>
              <a:rPr lang="en-US" dirty="0"/>
              <a:t>Improved global Level-1 trigger menu </a:t>
            </a:r>
            <a:r>
              <a:rPr lang="en-US" dirty="0" smtClean="0"/>
              <a:t>with larger capacity and more complex object combination</a:t>
            </a:r>
          </a:p>
          <a:p>
            <a:endParaRPr lang="en-US" dirty="0" smtClean="0"/>
          </a:p>
          <a:p>
            <a:r>
              <a:rPr lang="en-US" dirty="0" smtClean="0"/>
              <a:t>Realized with new high-bandwidth optical links (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TCA</a:t>
            </a:r>
            <a:r>
              <a:rPr lang="en-US" dirty="0" smtClean="0"/>
              <a:t>) and large FPGAs (Xilinx </a:t>
            </a:r>
            <a:r>
              <a:rPr lang="en-US" dirty="0" err="1" smtClean="0"/>
              <a:t>Virtex</a:t>
            </a:r>
            <a:r>
              <a:rPr lang="en-US" dirty="0" smtClean="0"/>
              <a:t> 7)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14800" y="6019800"/>
            <a:ext cx="4170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Commissioning system in 2015</a:t>
            </a:r>
          </a:p>
          <a:p>
            <a:r>
              <a:rPr lang="en-US" dirty="0" smtClean="0"/>
              <a:t>Complete system ready for physics in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6B60-5270-4622-9ACB-8063AE7766B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50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67350" y="8965"/>
            <a:ext cx="36721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2"/>
                </a:solidFill>
              </a:rPr>
              <a:t>Heavy Ion and Standard Model Results</a:t>
            </a:r>
          </a:p>
        </p:txBody>
      </p:sp>
      <p:sp>
        <p:nvSpPr>
          <p:cNvPr id="5" name="Rectangle 4"/>
          <p:cNvSpPr/>
          <p:nvPr/>
        </p:nvSpPr>
        <p:spPr>
          <a:xfrm>
            <a:off x="5367707" y="6119336"/>
            <a:ext cx="37762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Digital art courtesy of Xavier </a:t>
            </a:r>
            <a:r>
              <a:rPr lang="en-US" sz="1400" dirty="0" err="1" smtClean="0"/>
              <a:t>Cortada</a:t>
            </a:r>
            <a:r>
              <a:rPr lang="en-US" sz="1400" dirty="0" smtClean="0"/>
              <a:t> (with the participation of physicist Pete Markowitz) "In search of the Higgs boson: H -&gt; </a:t>
            </a:r>
            <a:r>
              <a:rPr lang="en-US" sz="1400" dirty="0" err="1" smtClean="0"/>
              <a:t>tautau</a:t>
            </a:r>
            <a:r>
              <a:rPr lang="en-US" sz="1400" dirty="0" smtClean="0"/>
              <a:t>"</a:t>
            </a:r>
            <a:endParaRPr lang="en-US" sz="1400" dirty="0"/>
          </a:p>
        </p:txBody>
      </p:sp>
      <p:pic>
        <p:nvPicPr>
          <p:cNvPr id="4098" name="Picture 2" descr="http://cds.cern.ch/record/1541976/files/cortada_higgs-t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53" y="-255033"/>
            <a:ext cx="5394960" cy="1348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20AC6-C2C4-435E-8E2C-FA975A2877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4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p</a:t>
            </a:r>
            <a:r>
              <a:rPr lang="en-US" dirty="0" smtClean="0"/>
              <a:t>-</a:t>
            </a:r>
            <a:r>
              <a:rPr lang="en-US" dirty="0" err="1" smtClean="0"/>
              <a:t>Pb</a:t>
            </a:r>
            <a:r>
              <a:rPr lang="en-US" dirty="0" smtClean="0"/>
              <a:t> results: 2013 ridge analysis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6539" y="931181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Submitted to PLB</a:t>
            </a:r>
          </a:p>
          <a:p>
            <a:r>
              <a:rPr lang="en-US" dirty="0" smtClean="0"/>
              <a:t>arXiv:1305.0609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1581523"/>
            <a:ext cx="2057400" cy="255454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31/</a:t>
            </a:r>
            <a:r>
              <a:rPr lang="en-US" sz="2000" dirty="0" err="1" smtClean="0"/>
              <a:t>nb</a:t>
            </a:r>
            <a:r>
              <a:rPr lang="en-US" sz="2000" dirty="0" smtClean="0"/>
              <a:t> of 2013 </a:t>
            </a:r>
            <a:r>
              <a:rPr lang="en-US" sz="2000" dirty="0" err="1" smtClean="0"/>
              <a:t>pPb</a:t>
            </a:r>
            <a:r>
              <a:rPr lang="en-US" sz="2000" dirty="0" smtClean="0"/>
              <a:t> collisions, a comprehensive follow-up on 1/</a:t>
            </a:r>
            <a:r>
              <a:rPr lang="en-US" sz="2000" dirty="0" err="1" smtClean="0">
                <a:latin typeface="Symbol" pitchFamily="18" charset="2"/>
              </a:rPr>
              <a:t>m</a:t>
            </a:r>
            <a:r>
              <a:rPr lang="en-US" sz="2000" dirty="0" err="1" smtClean="0"/>
              <a:t>b</a:t>
            </a:r>
            <a:r>
              <a:rPr lang="en-US" sz="2000" dirty="0" smtClean="0"/>
              <a:t> 2012 observation of near-side long-range correlations in </a:t>
            </a:r>
            <a:r>
              <a:rPr lang="en-US" sz="2000" dirty="0" err="1" smtClean="0"/>
              <a:t>pPb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7" t="1" r="-4377" b="2702"/>
          <a:stretch/>
        </p:blipFill>
        <p:spPr bwMode="auto">
          <a:xfrm>
            <a:off x="2161674" y="838200"/>
            <a:ext cx="7571248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37" y="4267200"/>
            <a:ext cx="2711115" cy="255454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Ridge phenomena can now be compared with </a:t>
            </a:r>
            <a:r>
              <a:rPr lang="en-US" sz="2000" dirty="0" err="1" smtClean="0"/>
              <a:t>PbPb</a:t>
            </a:r>
            <a:r>
              <a:rPr lang="en-US" sz="2000" dirty="0" smtClean="0"/>
              <a:t> at similar multiplicity (&gt; 200), as well as 4-particle correlations and </a:t>
            </a:r>
            <a:r>
              <a:rPr lang="en-US" sz="2000" dirty="0" err="1" smtClean="0"/>
              <a:t>multipole</a:t>
            </a:r>
            <a:r>
              <a:rPr lang="en-US" sz="2000" dirty="0" smtClean="0"/>
              <a:t> harmonics (v2, v3)</a:t>
            </a:r>
            <a:endParaRPr lang="en-US" sz="20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257800" y="3124200"/>
            <a:ext cx="341246" cy="408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8576511" y="3276600"/>
            <a:ext cx="114300" cy="320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76800" y="3516868"/>
            <a:ext cx="119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PbPb</a:t>
            </a:r>
            <a:r>
              <a:rPr lang="en-US" dirty="0" smtClean="0"/>
              <a:t> ridge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67453" y="3597442"/>
            <a:ext cx="107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dirty="0" err="1" smtClean="0"/>
              <a:t>Pb</a:t>
            </a:r>
            <a:r>
              <a:rPr lang="en-US" dirty="0" smtClean="0"/>
              <a:t> ridge</a:t>
            </a:r>
            <a:endParaRPr lang="en-US" dirty="0"/>
          </a:p>
        </p:txBody>
      </p:sp>
      <p:pic>
        <p:nvPicPr>
          <p:cNvPr id="12" name="Picture 6" descr="click on it to get 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34" y="4144089"/>
            <a:ext cx="3004837" cy="261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2" descr="v3_Ntrk_subperiph1Pan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471" y="4191000"/>
            <a:ext cx="3448594" cy="256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13608-6B6B-4F5E-96BB-C6560EE53FC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p</a:t>
            </a:r>
            <a:r>
              <a:rPr lang="en-US" dirty="0" smtClean="0"/>
              <a:t>-</a:t>
            </a:r>
            <a:r>
              <a:rPr lang="en-US" dirty="0" err="1" smtClean="0"/>
              <a:t>Pb</a:t>
            </a:r>
            <a:r>
              <a:rPr lang="en-US" dirty="0" smtClean="0"/>
              <a:t> results: 2013 ridge analysis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6539" y="931181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Submitted to PLB</a:t>
            </a:r>
          </a:p>
          <a:p>
            <a:r>
              <a:rPr lang="en-US" dirty="0" smtClean="0"/>
              <a:t>arXiv:1305.0609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1581523"/>
            <a:ext cx="2057400" cy="255454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31/</a:t>
            </a:r>
            <a:r>
              <a:rPr lang="en-US" sz="2000" dirty="0" err="1" smtClean="0"/>
              <a:t>nb</a:t>
            </a:r>
            <a:r>
              <a:rPr lang="en-US" sz="2000" dirty="0" smtClean="0"/>
              <a:t> of 2013 </a:t>
            </a:r>
            <a:r>
              <a:rPr lang="en-US" sz="2000" dirty="0" err="1" smtClean="0"/>
              <a:t>pPb</a:t>
            </a:r>
            <a:r>
              <a:rPr lang="en-US" sz="2000" dirty="0" smtClean="0"/>
              <a:t> collisions, a comprehensive follow-up on 1/</a:t>
            </a:r>
            <a:r>
              <a:rPr lang="en-US" sz="2000" dirty="0" err="1" smtClean="0">
                <a:latin typeface="Symbol" pitchFamily="18" charset="2"/>
              </a:rPr>
              <a:t>m</a:t>
            </a:r>
            <a:r>
              <a:rPr lang="en-US" sz="2000" dirty="0" err="1" smtClean="0"/>
              <a:t>b</a:t>
            </a:r>
            <a:r>
              <a:rPr lang="en-US" sz="2000" dirty="0" smtClean="0"/>
              <a:t> 2012 observation of near-side long-range correlations in </a:t>
            </a:r>
            <a:r>
              <a:rPr lang="en-US" sz="2000" dirty="0" err="1" smtClean="0"/>
              <a:t>pPb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7" t="1" r="-4377" b="2702"/>
          <a:stretch/>
        </p:blipFill>
        <p:spPr bwMode="auto">
          <a:xfrm>
            <a:off x="2161674" y="838200"/>
            <a:ext cx="7571248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037" y="4267200"/>
            <a:ext cx="2711115" cy="255454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Ridge phenomena can now be compared with </a:t>
            </a:r>
            <a:r>
              <a:rPr lang="en-US" sz="2000" dirty="0" err="1" smtClean="0"/>
              <a:t>PbPb</a:t>
            </a:r>
            <a:r>
              <a:rPr lang="en-US" sz="2000" dirty="0" smtClean="0"/>
              <a:t> at similar multiplicity (&gt; 200), as well as 4-particle correlations and </a:t>
            </a:r>
            <a:r>
              <a:rPr lang="en-US" sz="2000" dirty="0" err="1" smtClean="0"/>
              <a:t>multipole</a:t>
            </a:r>
            <a:r>
              <a:rPr lang="en-US" sz="2000" dirty="0" smtClean="0"/>
              <a:t> harmonics (v2, v3)</a:t>
            </a:r>
            <a:endParaRPr lang="en-US" sz="20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257800" y="3124200"/>
            <a:ext cx="341246" cy="408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8576511" y="3276600"/>
            <a:ext cx="114300" cy="320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76800" y="3516868"/>
            <a:ext cx="119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PbPb</a:t>
            </a:r>
            <a:r>
              <a:rPr lang="en-US" dirty="0" smtClean="0"/>
              <a:t> ridge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67453" y="3597442"/>
            <a:ext cx="107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dirty="0" err="1" smtClean="0"/>
              <a:t>Pb</a:t>
            </a:r>
            <a:r>
              <a:rPr lang="en-US" dirty="0" smtClean="0"/>
              <a:t> ridge</a:t>
            </a:r>
            <a:endParaRPr lang="en-US" dirty="0"/>
          </a:p>
        </p:txBody>
      </p:sp>
      <p:pic>
        <p:nvPicPr>
          <p:cNvPr id="12" name="Picture 6" descr="click on it to get 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34" y="4144089"/>
            <a:ext cx="3004837" cy="261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2" descr="v3_Ntrk_subperiph1Pan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471" y="4191000"/>
            <a:ext cx="3448594" cy="256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197648" y="2867561"/>
            <a:ext cx="3422352" cy="132343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2000" dirty="0"/>
              <a:t>Hydrodynamic expansion of a strongly coupled medium presently the only theory that explains all </a:t>
            </a:r>
            <a:r>
              <a:rPr lang="en-US" sz="2000" dirty="0" smtClean="0"/>
              <a:t> CMS observations</a:t>
            </a:r>
            <a:endParaRPr lang="en-US" sz="20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31E3-5EE0-47AB-A9CE-58E6DA82115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37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562"/>
            <a:ext cx="82296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Standard Model: 8 </a:t>
            </a:r>
            <a:r>
              <a:rPr lang="en-US" dirty="0" err="1" smtClean="0"/>
              <a:t>TeV</a:t>
            </a:r>
            <a:r>
              <a:rPr lang="en-US" dirty="0" smtClean="0"/>
              <a:t> inclusive jets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914400"/>
            <a:ext cx="4507558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850231"/>
            <a:ext cx="2240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CMS-PAS-SMP-12-012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69" y="3913472"/>
            <a:ext cx="2858032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201" y="3931920"/>
            <a:ext cx="2863250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0" y="1231595"/>
            <a:ext cx="3810000" cy="175432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Double-differential inclusive jet cross section obtained with 11/</a:t>
            </a:r>
            <a:r>
              <a:rPr lang="en-US" dirty="0" err="1" smtClean="0"/>
              <a:t>fb</a:t>
            </a:r>
            <a:r>
              <a:rPr lang="en-US" dirty="0" smtClean="0"/>
              <a:t> at 8 </a:t>
            </a:r>
            <a:r>
              <a:rPr lang="en-US" dirty="0" err="1" smtClean="0"/>
              <a:t>TeV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Agreement with NLO QCD over 11 orders of magnitude, with sensitivity beyond 2 </a:t>
            </a:r>
            <a:r>
              <a:rPr lang="en-US" dirty="0" err="1" smtClean="0"/>
              <a:t>TeV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00789" y="3117251"/>
            <a:ext cx="2895600" cy="313932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2-5% jet energy scale uncertainty for PF jets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4-8% jet energy resolution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10-30% cross section uncertainty per bin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Improvement to high x q/g PDF expected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96E42-9D20-4B0D-98FF-5069D3D8791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562"/>
            <a:ext cx="85344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Standard Model: </a:t>
            </a:r>
            <a:r>
              <a:rPr lang="en-US" dirty="0" err="1" smtClean="0"/>
              <a:t>W+heavy</a:t>
            </a:r>
            <a:r>
              <a:rPr lang="en-US" dirty="0" smtClean="0"/>
              <a:t> flavor studies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995" y="1009049"/>
            <a:ext cx="2794896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70158"/>
            <a:ext cx="5736540" cy="292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1371600"/>
            <a:ext cx="3053195" cy="203132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Large </a:t>
            </a:r>
            <a:r>
              <a:rPr lang="en-US" dirty="0" err="1" smtClean="0"/>
              <a:t>W+c</a:t>
            </a:r>
            <a:r>
              <a:rPr lang="en-US" dirty="0" smtClean="0"/>
              <a:t> rate exploited for a high-purity </a:t>
            </a:r>
            <a:r>
              <a:rPr lang="en-US" dirty="0" err="1" smtClean="0"/>
              <a:t>W+c</a:t>
            </a:r>
            <a:r>
              <a:rPr lang="en-US" dirty="0" smtClean="0"/>
              <a:t> cross section measurement at 7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Sensitivity to strange PDF now an interesting alternative to fixed target neutrino data.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1018855"/>
            <a:ext cx="2240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CMS-PAS-SMP-12-002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426" y="4114800"/>
            <a:ext cx="3053195" cy="23083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W+bb</a:t>
            </a:r>
            <a:r>
              <a:rPr lang="en-US" dirty="0" smtClean="0"/>
              <a:t> exclusive final state extracted for the first time at 7 </a:t>
            </a:r>
            <a:r>
              <a:rPr lang="en-US" dirty="0" err="1" smtClean="0"/>
              <a:t>TeV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Rate and production dynamics consistent with </a:t>
            </a:r>
            <a:r>
              <a:rPr lang="en-US" dirty="0" err="1" smtClean="0"/>
              <a:t>MadGraph</a:t>
            </a:r>
            <a:r>
              <a:rPr lang="en-US" dirty="0" smtClean="0"/>
              <a:t> and NLO QCD (MCFM) within errors (22%)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1426" y="3745468"/>
            <a:ext cx="2240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CMS-PAS-SMP-12-026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417" y="1171084"/>
            <a:ext cx="3017520" cy="2424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68A4-FA21-474A-AA8E-A0D7F830EFF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534400" cy="65563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“Forward” Physics: VBF Z and WW </a:t>
            </a:r>
            <a:r>
              <a:rPr lang="en-US" dirty="0" err="1" smtClean="0"/>
              <a:t>aQGC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1295400"/>
            <a:ext cx="3129395" cy="175432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Comprehensive study of </a:t>
            </a:r>
            <a:r>
              <a:rPr lang="en-US" dirty="0" err="1" smtClean="0"/>
              <a:t>Z+forward</a:t>
            </a:r>
            <a:r>
              <a:rPr lang="en-US" dirty="0" smtClean="0"/>
              <a:t> </a:t>
            </a:r>
            <a:r>
              <a:rPr lang="en-US" dirty="0" err="1" smtClean="0"/>
              <a:t>dijet</a:t>
            </a:r>
            <a:r>
              <a:rPr lang="en-US" dirty="0" smtClean="0"/>
              <a:t> production at 7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VBF Z one of the interfering amplitudes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3581400"/>
            <a:ext cx="2542717" cy="23083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First search for photon-photon scattering production of WW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WW</a:t>
            </a:r>
            <a:r>
              <a:rPr lang="en-US" dirty="0" err="1" smtClean="0">
                <a:latin typeface="Symbol" pitchFamily="18" charset="2"/>
              </a:rPr>
              <a:t>gg</a:t>
            </a:r>
            <a:r>
              <a:rPr lang="en-US" dirty="0" smtClean="0"/>
              <a:t> quartic gauge coupling one of the amplitudes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85800"/>
            <a:ext cx="3357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Submitted to JHEP, arXiv:1305.7389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011269"/>
            <a:ext cx="3357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Submitted to JHEP, arXiv:1305.5596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356360"/>
            <a:ext cx="5676543" cy="19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57800" y="801469"/>
            <a:ext cx="2252155" cy="64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rtlCol="0">
            <a:spAutoFit/>
          </a:bodyPr>
          <a:lstStyle/>
          <a:p>
            <a:r>
              <a:rPr lang="en-US" dirty="0" smtClean="0"/>
              <a:t>Purely electroweak</a:t>
            </a:r>
          </a:p>
          <a:p>
            <a:r>
              <a:rPr lang="en-US" dirty="0" smtClean="0"/>
              <a:t> Z + 2 jets (interfering)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826" y="4499811"/>
            <a:ext cx="52292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105400" y="3818823"/>
            <a:ext cx="2746265" cy="64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 rtlCol="0">
            <a:spAutoFit/>
          </a:bodyPr>
          <a:lstStyle/>
          <a:p>
            <a:r>
              <a:rPr lang="en-US" dirty="0" smtClean="0"/>
              <a:t>Two photon production</a:t>
            </a:r>
          </a:p>
          <a:p>
            <a:r>
              <a:rPr lang="en-US" dirty="0"/>
              <a:t>o</a:t>
            </a:r>
            <a:r>
              <a:rPr lang="en-US" dirty="0" smtClean="0"/>
              <a:t>f WW (s, t, and u channel)</a:t>
            </a:r>
          </a:p>
        </p:txBody>
      </p:sp>
      <p:sp>
        <p:nvSpPr>
          <p:cNvPr id="4" name="Oval 3"/>
          <p:cNvSpPr/>
          <p:nvPr/>
        </p:nvSpPr>
        <p:spPr>
          <a:xfrm>
            <a:off x="3429000" y="1124634"/>
            <a:ext cx="2286000" cy="24567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276600" y="4004853"/>
            <a:ext cx="2286000" cy="24567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A606-6B17-4691-8016-40E0E0EB865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65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2623</TotalTime>
  <Words>1965</Words>
  <Application>Microsoft Office PowerPoint</Application>
  <PresentationFormat>On-screen Show (4:3)</PresentationFormat>
  <Paragraphs>272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CMS Collaboration status</vt:lpstr>
      <vt:lpstr>CMS Collaboration status</vt:lpstr>
      <vt:lpstr>PowerPoint Presentation</vt:lpstr>
      <vt:lpstr>p-Pb results: 2013 ridge analysis</vt:lpstr>
      <vt:lpstr>p-Pb results: 2013 ridge analysis</vt:lpstr>
      <vt:lpstr>Standard Model: 8 TeV inclusive jets</vt:lpstr>
      <vt:lpstr>Standard Model: W+heavy flavor studies</vt:lpstr>
      <vt:lpstr>“Forward” Physics: VBF Z and WW aQGC</vt:lpstr>
      <vt:lpstr>“Forward” Physics: VBF Z and WW aQGC</vt:lpstr>
      <vt:lpstr>PowerPoint Presentation</vt:lpstr>
      <vt:lpstr>H → gg : Full Run 1 result</vt:lpstr>
      <vt:lpstr>Moriond 2013 combination</vt:lpstr>
      <vt:lpstr>V+H, H→bb: Full Run 1 result</vt:lpstr>
      <vt:lpstr>Higgs newcomers since Moriond: </vt:lpstr>
      <vt:lpstr>PowerPoint Presentation</vt:lpstr>
      <vt:lpstr>SUSY: Remaining strategies for Run 1 </vt:lpstr>
      <vt:lpstr>SUSY: stop search in lepton+jets</vt:lpstr>
      <vt:lpstr>BSM: bb resonances</vt:lpstr>
      <vt:lpstr>BSM: tt resonances</vt:lpstr>
      <vt:lpstr>BSM:  black holes</vt:lpstr>
      <vt:lpstr>PowerPoint Presentation</vt:lpstr>
      <vt:lpstr>Current CMS detector status</vt:lpstr>
      <vt:lpstr>Near term plans for LS1</vt:lpstr>
      <vt:lpstr>LS1: Surface Facilities</vt:lpstr>
      <vt:lpstr>Longer term</vt:lpstr>
      <vt:lpstr>Summary</vt:lpstr>
      <vt:lpstr>PowerPoint Presentation</vt:lpstr>
      <vt:lpstr>PowerPoint Presentation</vt:lpstr>
      <vt:lpstr>PowerPoint Presentation</vt:lpstr>
      <vt:lpstr>CMS Upgrade:  L1 trigger TDR for LS1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Berryhill</dc:creator>
  <cp:lastModifiedBy>Jeffrey Berryhill</cp:lastModifiedBy>
  <cp:revision>140</cp:revision>
  <dcterms:created xsi:type="dcterms:W3CDTF">2013-06-05T21:56:30Z</dcterms:created>
  <dcterms:modified xsi:type="dcterms:W3CDTF">2013-06-12T08:17:29Z</dcterms:modified>
</cp:coreProperties>
</file>