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7" r:id="rId2"/>
    <p:sldId id="379" r:id="rId3"/>
    <p:sldId id="384" r:id="rId4"/>
    <p:sldId id="385" r:id="rId5"/>
    <p:sldId id="378" r:id="rId6"/>
    <p:sldId id="382" r:id="rId7"/>
    <p:sldId id="368" r:id="rId8"/>
    <p:sldId id="375" r:id="rId9"/>
    <p:sldId id="383" r:id="rId10"/>
    <p:sldId id="37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04A7B"/>
    <a:srgbClr val="BF0000"/>
    <a:srgbClr val="00009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98923" autoAdjust="0"/>
  </p:normalViewPr>
  <p:slideViewPr>
    <p:cSldViewPr snapToGrid="0" snapToObjects="1">
      <p:cViewPr>
        <p:scale>
          <a:sx n="84" d="100"/>
          <a:sy n="84" d="100"/>
        </p:scale>
        <p:origin x="-1928" y="-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22/05/13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22/05/13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F19F6-9303-DC45-A105-D5B1124CA7B2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CBC4-1D13-1648-A67E-E8732B0C3EEF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B2E3-1E32-9444-BEA9-27C9EE4BE7B4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32A28-7B15-4641-9789-7BB836F92BB5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C17E-0218-534A-98DB-E60097613263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D832-B089-C84E-ACA7-26526F7DCBE7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457C-F830-9C43-8B0B-BD60D3E5C2DB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6F6BF-9FD6-9B41-9317-4E39FD81EA45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9DB6-1758-D74A-8BFE-AC733AF686AC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5FA4-85E9-7D4F-8F1D-E9626C593C4A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F21E6-75D1-3B4D-B1E7-186386752ED9}" type="datetime1">
              <a:rPr lang="en-US" smtClean="0"/>
              <a:pPr/>
              <a:t>22/05/13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dirty="0" smtClean="0"/>
              <a:t>UPO 2/2/12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52045" TargetMode="Externa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GMembers-HL-LHC-ECFA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4001" y="559375"/>
            <a:ext cx="8772769" cy="3426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HL-LHC Experiment ECFA Workshop, Aix-les-</a:t>
            </a:r>
            <a:r>
              <a:rPr lang="en-US" sz="2400" dirty="0" err="1" smtClean="0"/>
              <a:t>Bains</a:t>
            </a:r>
            <a:r>
              <a:rPr lang="en-US" sz="2400" dirty="0" smtClean="0"/>
              <a:t> Oct 1-3 2013</a:t>
            </a:r>
            <a:br>
              <a:rPr lang="en-US" sz="2400" dirty="0" smtClean="0"/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Preparatory group meeting May 22nd  2013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D.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600" dirty="0"/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50" y="3148198"/>
            <a:ext cx="8542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Workshop organization matters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Plan’s from Preparatory Groups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4241" y="4959869"/>
            <a:ext cx="84552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Steering committee of the </a:t>
            </a:r>
            <a:r>
              <a:rPr lang="en-US" sz="1600" dirty="0" smtClean="0"/>
              <a:t>workshop (</a:t>
            </a:r>
            <a:r>
              <a:rPr lang="en-US" sz="1600" dirty="0"/>
              <a:t>* </a:t>
            </a:r>
            <a:r>
              <a:rPr lang="en-US" sz="1600" dirty="0" smtClean="0"/>
              <a:t>Chairs</a:t>
            </a:r>
            <a:r>
              <a:rPr lang="en-GB" sz="1600" dirty="0"/>
              <a:t>)</a:t>
            </a:r>
            <a:r>
              <a:rPr lang="en-US" sz="1600" dirty="0" smtClean="0"/>
              <a:t>:</a:t>
            </a:r>
            <a:endParaRPr lang="en-US" sz="1600" dirty="0"/>
          </a:p>
          <a:p>
            <a:pPr lvl="0"/>
            <a:r>
              <a:rPr lang="en-US" sz="1600" dirty="0"/>
              <a:t>ALICE: P. </a:t>
            </a:r>
            <a:r>
              <a:rPr lang="en-US" sz="1600" dirty="0" err="1"/>
              <a:t>Giubellino</a:t>
            </a:r>
            <a:r>
              <a:rPr lang="en-US" sz="1600" dirty="0"/>
              <a:t> (</a:t>
            </a:r>
            <a:r>
              <a:rPr lang="en-US" sz="1600" dirty="0" err="1"/>
              <a:t>SpokesPerson</a:t>
            </a:r>
            <a:r>
              <a:rPr lang="en-US" sz="1600" dirty="0"/>
              <a:t>), </a:t>
            </a:r>
            <a:r>
              <a:rPr lang="en-US" sz="1600" dirty="0" err="1"/>
              <a:t>Hannes</a:t>
            </a:r>
            <a:r>
              <a:rPr lang="en-US" sz="1600" dirty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(Deputy SP)</a:t>
            </a:r>
            <a:endParaRPr lang="en-GB" sz="1600" dirty="0"/>
          </a:p>
          <a:p>
            <a:pPr lvl="0"/>
            <a:r>
              <a:rPr lang="en-US" sz="1600" dirty="0"/>
              <a:t>ATLAS:  Phil </a:t>
            </a:r>
            <a:r>
              <a:rPr lang="en-US" sz="1600" dirty="0" err="1"/>
              <a:t>Allport</a:t>
            </a:r>
            <a:r>
              <a:rPr lang="en-US" sz="1600" dirty="0"/>
              <a:t>* (Upgrades </a:t>
            </a:r>
            <a:r>
              <a:rPr lang="en-US" sz="1600" dirty="0" err="1"/>
              <a:t>Coord</a:t>
            </a:r>
            <a:r>
              <a:rPr lang="en-US" sz="1600" dirty="0"/>
              <a:t>.), D. Charlton (SP),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 (Tech. </a:t>
            </a:r>
            <a:r>
              <a:rPr lang="en-US" sz="1600" dirty="0" err="1"/>
              <a:t>Coord</a:t>
            </a:r>
            <a:r>
              <a:rPr lang="en-US" sz="1600" dirty="0"/>
              <a:t>.) </a:t>
            </a:r>
            <a:endParaRPr lang="en-GB" sz="1600" dirty="0"/>
          </a:p>
          <a:p>
            <a:pPr lvl="0"/>
            <a:r>
              <a:rPr lang="en-US" sz="1600" dirty="0"/>
              <a:t>CMS: Austin Ball  (Tech. </a:t>
            </a:r>
            <a:r>
              <a:rPr lang="en-US" sz="1600" dirty="0" err="1"/>
              <a:t>Coord</a:t>
            </a:r>
            <a:r>
              <a:rPr lang="en-US" sz="1600" dirty="0"/>
              <a:t>.) and Didier </a:t>
            </a:r>
            <a:r>
              <a:rPr lang="en-US" sz="1600" dirty="0" err="1"/>
              <a:t>Contardo</a:t>
            </a:r>
            <a:r>
              <a:rPr lang="en-US" sz="1600" dirty="0"/>
              <a:t>* (Upgrades </a:t>
            </a:r>
            <a:r>
              <a:rPr lang="en-US" sz="1600" dirty="0" err="1"/>
              <a:t>Coord</a:t>
            </a:r>
            <a:r>
              <a:rPr lang="en-US" sz="1600" dirty="0"/>
              <a:t>.), J. </a:t>
            </a:r>
            <a:r>
              <a:rPr lang="en-US" sz="1600" dirty="0" err="1"/>
              <a:t>Incandela</a:t>
            </a:r>
            <a:r>
              <a:rPr lang="en-US" sz="1600" dirty="0"/>
              <a:t> (SP)</a:t>
            </a:r>
            <a:endParaRPr lang="en-GB" sz="1600" dirty="0"/>
          </a:p>
          <a:p>
            <a:pPr lvl="0"/>
            <a:r>
              <a:rPr lang="en-US" sz="1600" dirty="0" err="1"/>
              <a:t>LHCb</a:t>
            </a:r>
            <a:r>
              <a:rPr lang="en-US" sz="1600" dirty="0"/>
              <a:t>: P. </a:t>
            </a:r>
            <a:r>
              <a:rPr lang="en-US" sz="1600" dirty="0" err="1"/>
              <a:t>Campana</a:t>
            </a:r>
            <a:r>
              <a:rPr lang="en-US" sz="1600" dirty="0"/>
              <a:t> (SP) </a:t>
            </a:r>
            <a:r>
              <a:rPr lang="en-US" sz="1600" dirty="0" err="1"/>
              <a:t>Burkhard</a:t>
            </a:r>
            <a:r>
              <a:rPr lang="en-US" sz="1600" dirty="0"/>
              <a:t> Schmidt (Deputy SP)</a:t>
            </a:r>
            <a:endParaRPr lang="en-GB" sz="1600" dirty="0"/>
          </a:p>
          <a:p>
            <a:r>
              <a:rPr lang="en-US" sz="1600" dirty="0"/>
              <a:t>Sergio </a:t>
            </a:r>
            <a:r>
              <a:rPr lang="en-US" sz="1600" dirty="0" err="1"/>
              <a:t>Bertolucci</a:t>
            </a:r>
            <a:r>
              <a:rPr lang="en-US" sz="1600" dirty="0"/>
              <a:t> (CERN Dir. Research), Manfred </a:t>
            </a:r>
            <a:r>
              <a:rPr lang="en-US" sz="1600" dirty="0" err="1"/>
              <a:t>Krammer</a:t>
            </a:r>
            <a:r>
              <a:rPr lang="en-US" sz="1600" dirty="0"/>
              <a:t> (ECFA Chair), Peter </a:t>
            </a:r>
            <a:r>
              <a:rPr lang="en-US" sz="1600" dirty="0" err="1"/>
              <a:t>Jenni</a:t>
            </a:r>
            <a:r>
              <a:rPr lang="en-US" sz="1600" dirty="0"/>
              <a:t>  (ATLAS)</a:t>
            </a:r>
            <a:r>
              <a:rPr lang="en-GB" sz="1600" dirty="0"/>
              <a:t>, </a:t>
            </a:r>
            <a:r>
              <a:rPr lang="en-US" sz="1600" dirty="0"/>
              <a:t>Michelangelo </a:t>
            </a:r>
            <a:r>
              <a:rPr lang="en-US" sz="1600" dirty="0" err="1"/>
              <a:t>Mangano</a:t>
            </a:r>
            <a:r>
              <a:rPr lang="en-US" sz="1600" dirty="0"/>
              <a:t> (LPCC)</a:t>
            </a:r>
            <a:r>
              <a:rPr lang="en-GB" sz="1600" dirty="0"/>
              <a:t>, </a:t>
            </a:r>
            <a:r>
              <a:rPr lang="en-US" sz="1600" dirty="0"/>
              <a:t>Steve Myers (Dir. Accelerators)</a:t>
            </a:r>
            <a:r>
              <a:rPr lang="en-GB" sz="1600" dirty="0"/>
              <a:t>, </a:t>
            </a:r>
            <a:r>
              <a:rPr lang="en-US" sz="1600" dirty="0"/>
              <a:t>Jim </a:t>
            </a:r>
            <a:r>
              <a:rPr lang="en-US" sz="1600" dirty="0" err="1"/>
              <a:t>Virdee</a:t>
            </a:r>
            <a:r>
              <a:rPr lang="en-US" sz="1600" dirty="0"/>
              <a:t> (CMS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session scheme for discussion (length</a:t>
            </a:r>
            <a:r>
              <a:rPr lang="en-US" smtClean="0"/>
              <a:t>/order </a:t>
            </a:r>
            <a:r>
              <a:rPr lang="en-US" dirty="0" smtClean="0"/>
              <a:t>of session indicative)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-9769" y="723091"/>
            <a:ext cx="4835772" cy="5050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Lucida Grande"/>
              <a:buChar char="-"/>
            </a:pPr>
            <a:r>
              <a:rPr lang="en-US" sz="1600" dirty="0" smtClean="0"/>
              <a:t>Tuesday 1 morning 9:20 - 13:00</a:t>
            </a:r>
          </a:p>
          <a:p>
            <a:pPr lvl="2"/>
            <a:r>
              <a:rPr lang="en-US" sz="1400" dirty="0" smtClean="0"/>
              <a:t>Registration 8:30 - 9:30</a:t>
            </a:r>
          </a:p>
          <a:p>
            <a:pPr lvl="2"/>
            <a:r>
              <a:rPr lang="en-US" sz="1400" dirty="0" smtClean="0"/>
              <a:t>Introduction by ECFA 30’</a:t>
            </a:r>
          </a:p>
          <a:p>
            <a:pPr lvl="2"/>
            <a:r>
              <a:rPr lang="en-US" sz="1400" dirty="0" smtClean="0"/>
              <a:t>Introduction by CERN Management </a:t>
            </a:r>
            <a:r>
              <a:rPr lang="en-US" sz="1400" dirty="0"/>
              <a:t>3</a:t>
            </a:r>
            <a:r>
              <a:rPr lang="en-US" sz="1400" dirty="0" smtClean="0"/>
              <a:t>0’</a:t>
            </a:r>
            <a:endParaRPr lang="en-US" sz="1400" dirty="0"/>
          </a:p>
          <a:p>
            <a:pPr lvl="2"/>
            <a:r>
              <a:rPr lang="en-US" sz="1400" dirty="0"/>
              <a:t>Break 30 </a:t>
            </a:r>
            <a:r>
              <a:rPr lang="en-US" sz="1400" dirty="0" smtClean="0"/>
              <a:t>’</a:t>
            </a:r>
          </a:p>
          <a:p>
            <a:pPr lvl="2"/>
            <a:r>
              <a:rPr lang="en-US" sz="1400" dirty="0" smtClean="0"/>
              <a:t>Theory overview 1 h</a:t>
            </a:r>
          </a:p>
          <a:p>
            <a:pPr lvl="2"/>
            <a:r>
              <a:rPr lang="en-US" sz="1400" dirty="0" smtClean="0"/>
              <a:t>LHC upgrade overview 1h </a:t>
            </a:r>
          </a:p>
          <a:p>
            <a:pPr marL="548640" lvl="2" indent="0">
              <a:buNone/>
            </a:pPr>
            <a:endParaRPr lang="en-US" sz="1400" dirty="0" smtClean="0"/>
          </a:p>
          <a:p>
            <a:pPr lvl="1"/>
            <a:r>
              <a:rPr lang="en-US" sz="1600" dirty="0" smtClean="0"/>
              <a:t>Wednesday 2 morning 9:00 - 13:00</a:t>
            </a:r>
          </a:p>
          <a:p>
            <a:pPr lvl="2"/>
            <a:r>
              <a:rPr lang="en-US" sz="1400" dirty="0"/>
              <a:t>Tracking devices and associated electronics and </a:t>
            </a:r>
            <a:r>
              <a:rPr lang="en-US" sz="1400" dirty="0" smtClean="0"/>
              <a:t>readout</a:t>
            </a:r>
            <a:r>
              <a:rPr lang="en-GB" sz="1400" dirty="0" smtClean="0"/>
              <a:t> 1h45’</a:t>
            </a:r>
          </a:p>
          <a:p>
            <a:pPr lvl="2"/>
            <a:r>
              <a:rPr lang="en-GB" sz="1400" dirty="0" smtClean="0"/>
              <a:t>Break 30’</a:t>
            </a:r>
          </a:p>
          <a:p>
            <a:pPr lvl="2"/>
            <a:r>
              <a:rPr lang="en-US" sz="1400" dirty="0" err="1"/>
              <a:t>Calorimetry</a:t>
            </a:r>
            <a:r>
              <a:rPr lang="en-US" sz="1400" dirty="0"/>
              <a:t> and associated electronics and readout</a:t>
            </a:r>
            <a:r>
              <a:rPr lang="en-GB" sz="1400" dirty="0"/>
              <a:t> </a:t>
            </a:r>
            <a:r>
              <a:rPr lang="en-GB" sz="1400" dirty="0" smtClean="0"/>
              <a:t>1h45’</a:t>
            </a:r>
            <a:endParaRPr lang="en-US" sz="1400" dirty="0"/>
          </a:p>
          <a:p>
            <a:pPr marL="548640" lvl="2" indent="0">
              <a:buNone/>
            </a:pPr>
            <a:endParaRPr lang="en-GB" sz="800" dirty="0"/>
          </a:p>
          <a:p>
            <a:pPr marL="548640" lvl="2" indent="0">
              <a:buNone/>
            </a:pPr>
            <a:endParaRPr lang="en-GB" sz="900" dirty="0" smtClean="0"/>
          </a:p>
          <a:p>
            <a:pPr marL="548640" lvl="2" indent="0">
              <a:buNone/>
            </a:pPr>
            <a:endParaRPr lang="en-GB" sz="1400" dirty="0" smtClean="0"/>
          </a:p>
          <a:p>
            <a:pPr lvl="1"/>
            <a:r>
              <a:rPr lang="en-GB" sz="1600" dirty="0" smtClean="0"/>
              <a:t>Thursday 3 morning 9:00 - 13:00</a:t>
            </a:r>
          </a:p>
          <a:p>
            <a:pPr lvl="2"/>
            <a:r>
              <a:rPr lang="en-US" sz="1400" dirty="0"/>
              <a:t>Electronics </a:t>
            </a:r>
            <a:r>
              <a:rPr lang="en-GB" sz="1400" dirty="0"/>
              <a:t>and read-out systems</a:t>
            </a:r>
            <a:r>
              <a:rPr lang="en-US" sz="1400" dirty="0"/>
              <a:t> </a:t>
            </a:r>
            <a:r>
              <a:rPr lang="en-US" sz="1400" dirty="0" smtClean="0"/>
              <a:t>1h45’</a:t>
            </a:r>
          </a:p>
          <a:p>
            <a:pPr lvl="2"/>
            <a:r>
              <a:rPr lang="en-US" sz="1400" dirty="0" smtClean="0"/>
              <a:t>Break 30’</a:t>
            </a:r>
          </a:p>
          <a:p>
            <a:pPr lvl="2"/>
            <a:r>
              <a:rPr lang="en-US" sz="1400" dirty="0" smtClean="0"/>
              <a:t>Accelerator </a:t>
            </a:r>
            <a:r>
              <a:rPr lang="en-US" sz="1400" dirty="0"/>
              <a:t>and Experiment </a:t>
            </a:r>
            <a:r>
              <a:rPr lang="en-US" sz="1400" dirty="0" smtClean="0"/>
              <a:t>interface 1h:45</a:t>
            </a:r>
            <a:endParaRPr lang="en-US" sz="16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72377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Tuesday 1 Afternoon 14:00 - 18:30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Experiment Upgrade </a:t>
            </a:r>
            <a:r>
              <a:rPr lang="en-US" sz="1400" dirty="0" smtClean="0">
                <a:solidFill>
                  <a:srgbClr val="800000"/>
                </a:solidFill>
              </a:rPr>
              <a:t>2h (4 </a:t>
            </a:r>
            <a:r>
              <a:rPr lang="en-US" sz="1400" dirty="0">
                <a:solidFill>
                  <a:srgbClr val="800000"/>
                </a:solidFill>
              </a:rPr>
              <a:t>experiments)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Physics goals and performance reach </a:t>
            </a:r>
            <a:r>
              <a:rPr lang="en-US" sz="1400" dirty="0" smtClean="0">
                <a:solidFill>
                  <a:srgbClr val="800000"/>
                </a:solidFill>
              </a:rPr>
              <a:t>2h</a:t>
            </a:r>
            <a:endParaRPr lang="en-US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Reception </a:t>
            </a:r>
            <a:r>
              <a:rPr lang="en-US" sz="1400" dirty="0" smtClean="0">
                <a:solidFill>
                  <a:srgbClr val="800000"/>
                </a:solidFill>
              </a:rPr>
              <a:t>19:00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7865" y="2744849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Wednesday 2 Afternoon 14:00 - 18:30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err="1" smtClean="0">
                <a:solidFill>
                  <a:srgbClr val="800000"/>
                </a:solidFill>
              </a:rPr>
              <a:t>Muon</a:t>
            </a:r>
            <a:r>
              <a:rPr lang="en-US" sz="1400" dirty="0" smtClean="0">
                <a:solidFill>
                  <a:srgbClr val="800000"/>
                </a:solidFill>
              </a:rPr>
              <a:t> Systems and associated electronics and readout</a:t>
            </a:r>
            <a:r>
              <a:rPr lang="en-GB" sz="1400" dirty="0" smtClean="0">
                <a:solidFill>
                  <a:srgbClr val="800000"/>
                </a:solidFill>
              </a:rPr>
              <a:t> 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Break 30’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Trigger/DAQ/Offline/Computing 1h45’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Diner 20:00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83730" y="4797326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</a:t>
            </a:r>
            <a:r>
              <a:rPr lang="en-US" sz="1600" dirty="0" smtClean="0">
                <a:solidFill>
                  <a:srgbClr val="008000"/>
                </a:solidFill>
              </a:rPr>
              <a:t>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Thursday 3 Afternoon 14:00 - 16:30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Long Shutdown constraints and radiation and activation effects </a:t>
            </a:r>
            <a:r>
              <a:rPr lang="en-GB" sz="1400" dirty="0" smtClean="0">
                <a:solidFill>
                  <a:srgbClr val="800000"/>
                </a:solidFill>
              </a:rPr>
              <a:t>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Concluding remarks </a:t>
            </a:r>
            <a:r>
              <a:rPr lang="en-GB" sz="1400" dirty="0">
                <a:solidFill>
                  <a:srgbClr val="800000"/>
                </a:solidFill>
              </a:rPr>
              <a:t>Next steps - proposed future ECFA Workshops 30</a:t>
            </a:r>
            <a:r>
              <a:rPr lang="en-GB" sz="1400" dirty="0" smtClean="0">
                <a:solidFill>
                  <a:srgbClr val="800000"/>
                </a:solidFill>
              </a:rPr>
              <a:t>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End of the workshop</a:t>
            </a:r>
            <a:endParaRPr lang="en-GB" sz="1400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369" y="6214721"/>
            <a:ext cx="75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2-3 topical  presentations per session                                                                     common to 4 experiments (eg. detector systems 1) motivation/concepts 2) R&amp;Ds …)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710" y="2752931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98" y="4782835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6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681" y="689120"/>
            <a:ext cx="888181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dirty="0">
                <a:solidFill>
                  <a:srgbClr val="000090"/>
                </a:solidFill>
              </a:rPr>
              <a:t>Start putting information into conference web pages and define registration process and accommodation </a:t>
            </a:r>
            <a:r>
              <a:rPr lang="en-US" sz="2000" dirty="0" err="1" smtClean="0">
                <a:solidFill>
                  <a:srgbClr val="000090"/>
                </a:solidFill>
              </a:rPr>
              <a:t>details</a:t>
            </a:r>
            <a:r>
              <a:rPr lang="en-US" sz="2000" dirty="0" err="1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://indico.cern.ch/conferenceDisplay.py?confId=252045</a:t>
            </a:r>
            <a:r>
              <a:rPr lang="en-US" sz="2000" dirty="0"/>
              <a:t> </a:t>
            </a:r>
          </a:p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   </a:t>
            </a:r>
            <a:r>
              <a:rPr lang="en-US" sz="2000" dirty="0" smtClean="0">
                <a:solidFill>
                  <a:srgbClr val="008000"/>
                </a:solidFill>
              </a:rPr>
              <a:t>  Dawn Hudson (CMS) and Connie Potter (ATLAS)  are the contact persons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rgbClr val="000090"/>
                </a:solidFill>
              </a:rPr>
              <a:t>Dawn visited the congress center in Aix-Les-</a:t>
            </a:r>
            <a:r>
              <a:rPr lang="en-US" sz="2000" dirty="0" err="1" smtClean="0">
                <a:solidFill>
                  <a:srgbClr val="000090"/>
                </a:solidFill>
              </a:rPr>
              <a:t>Bains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Working out technical details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/>
              <a:t>P</a:t>
            </a:r>
            <a:r>
              <a:rPr lang="en-US" sz="2000" dirty="0" smtClean="0"/>
              <a:t>roceeding with price offers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And setting up a CERN account for the fees</a:t>
            </a:r>
            <a:endParaRPr lang="en-US" sz="2000" dirty="0">
              <a:solidFill>
                <a:srgbClr val="000090"/>
              </a:solidFill>
            </a:endParaRPr>
          </a:p>
          <a:p>
            <a:pPr lvl="1"/>
            <a:r>
              <a:rPr lang="en-US" sz="2000" dirty="0" smtClean="0">
                <a:solidFill>
                  <a:srgbClr val="BF0000"/>
                </a:solidFill>
              </a:rPr>
              <a:t>Fees including room booking, break and </a:t>
            </a:r>
          </a:p>
          <a:p>
            <a:pPr lvl="1"/>
            <a:r>
              <a:rPr lang="en-US" sz="2000" dirty="0">
                <a:solidFill>
                  <a:srgbClr val="BF0000"/>
                </a:solidFill>
              </a:rPr>
              <a:t>b</a:t>
            </a:r>
            <a:r>
              <a:rPr lang="en-US" sz="2000" dirty="0" smtClean="0">
                <a:solidFill>
                  <a:srgbClr val="BF0000"/>
                </a:solidFill>
              </a:rPr>
              <a:t>uffet lunch at the congress center and</a:t>
            </a:r>
          </a:p>
          <a:p>
            <a:pPr lvl="1"/>
            <a:r>
              <a:rPr lang="en-US" sz="2000" dirty="0">
                <a:solidFill>
                  <a:srgbClr val="BF0000"/>
                </a:solidFill>
              </a:rPr>
              <a:t>d</a:t>
            </a:r>
            <a:r>
              <a:rPr lang="en-US" sz="2000" dirty="0" smtClean="0">
                <a:solidFill>
                  <a:srgbClr val="BF0000"/>
                </a:solidFill>
              </a:rPr>
              <a:t>inner in casino </a:t>
            </a:r>
            <a:r>
              <a:rPr lang="en-US" sz="2000" dirty="0" err="1" smtClean="0">
                <a:solidFill>
                  <a:srgbClr val="BF0000"/>
                </a:solidFill>
              </a:rPr>
              <a:t>d’Aix</a:t>
            </a:r>
            <a:r>
              <a:rPr lang="en-US" sz="2000" dirty="0" smtClean="0">
                <a:solidFill>
                  <a:srgbClr val="BF0000"/>
                </a:solidFill>
              </a:rPr>
              <a:t>-Les </a:t>
            </a:r>
            <a:r>
              <a:rPr lang="en-US" sz="2000" dirty="0" err="1" smtClean="0">
                <a:solidFill>
                  <a:srgbClr val="BF0000"/>
                </a:solidFill>
              </a:rPr>
              <a:t>Bains</a:t>
            </a:r>
            <a:r>
              <a:rPr lang="en-US" sz="2000" dirty="0" smtClean="0">
                <a:solidFill>
                  <a:srgbClr val="BF0000"/>
                </a:solidFill>
              </a:rPr>
              <a:t> should </a:t>
            </a:r>
          </a:p>
          <a:p>
            <a:pPr lvl="1"/>
            <a:r>
              <a:rPr lang="en-US" sz="2000" dirty="0" smtClean="0">
                <a:solidFill>
                  <a:srgbClr val="BF0000"/>
                </a:solidFill>
              </a:rPr>
              <a:t>be around 180Euros (assuming 500 participants</a:t>
            </a:r>
            <a:r>
              <a:rPr lang="en-US" sz="2000" dirty="0" smtClean="0">
                <a:solidFill>
                  <a:srgbClr val="800000"/>
                </a:solidFill>
              </a:rPr>
              <a:t>)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rgbClr val="000090"/>
                </a:solidFill>
              </a:rPr>
              <a:t>Goal to finalize the web page and fees estimate </a:t>
            </a:r>
          </a:p>
          <a:p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    </a:t>
            </a:r>
            <a:r>
              <a:rPr lang="en-US" sz="2000" dirty="0" smtClean="0">
                <a:solidFill>
                  <a:srgbClr val="000090"/>
                </a:solidFill>
              </a:rPr>
              <a:t>by the end of the month for workshop wide</a:t>
            </a:r>
          </a:p>
          <a:p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    </a:t>
            </a:r>
            <a:r>
              <a:rPr lang="en-US" sz="2000" dirty="0" smtClean="0">
                <a:solidFill>
                  <a:srgbClr val="000090"/>
                </a:solidFill>
              </a:rPr>
              <a:t>announce</a:t>
            </a:r>
            <a:endParaRPr lang="en-US" sz="2000" dirty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rgbClr val="BF0000"/>
                </a:solidFill>
              </a:rPr>
              <a:t>Please comment the </a:t>
            </a:r>
            <a:r>
              <a:rPr lang="en-US" sz="2000" dirty="0" smtClean="0">
                <a:solidFill>
                  <a:srgbClr val="BF0000"/>
                </a:solidFill>
              </a:rPr>
              <a:t>workshop </a:t>
            </a:r>
            <a:r>
              <a:rPr lang="en-US" sz="2000" dirty="0" smtClean="0">
                <a:solidFill>
                  <a:srgbClr val="BF0000"/>
                </a:solidFill>
              </a:rPr>
              <a:t>poster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Title, “ECFA HL-LHC workshop” or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 “HL-LHC Experiment ECFA workshop” 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…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744" y="2021009"/>
            <a:ext cx="3538255" cy="472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05744" y="4142674"/>
            <a:ext cx="3844001" cy="646331"/>
          </a:xfrm>
          <a:prstGeom prst="rect">
            <a:avLst/>
          </a:prstGeom>
          <a:noFill/>
          <a:scene3d>
            <a:camera prst="orthographicFront">
              <a:rot lat="0" lon="0" rev="180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dirty="0">
                <a:solidFill>
                  <a:schemeClr val="bg1">
                    <a:lumMod val="85000"/>
                  </a:schemeClr>
                </a:solidFill>
              </a:rPr>
              <a:t>DRAFT  POSTER</a:t>
            </a:r>
          </a:p>
        </p:txBody>
      </p:sp>
    </p:spTree>
    <p:extLst>
      <p:ext uri="{BB962C8B-B14F-4D97-AF65-F5344CB8AC3E}">
        <p14:creationId xmlns:p14="http://schemas.microsoft.com/office/powerpoint/2010/main" val="48669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6808" y="1188655"/>
            <a:ext cx="86478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Courier New"/>
              <a:buChar char="o"/>
            </a:pPr>
            <a:r>
              <a:rPr lang="en-US" sz="2000" dirty="0" smtClean="0">
                <a:solidFill>
                  <a:srgbClr val="000090"/>
                </a:solidFill>
              </a:rPr>
              <a:t>June preparatory session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Open to</a:t>
            </a:r>
            <a:r>
              <a:rPr lang="en-US" sz="2000" dirty="0" smtClean="0"/>
              <a:t> working group proponents and SC (about 90 people) plus few invited people?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Booked Main Auditorium from 10:30 on (only available room on June 10)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Presentation from the PGs 30’ plus 10 ‘ discussion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rgbClr val="BF0000"/>
                </a:solidFill>
              </a:rPr>
              <a:t>Proposed agenda 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rgbClr val="BF0000"/>
                </a:solidFill>
              </a:rPr>
              <a:t>Detailed outline of the presentations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rgbClr val="BF0000"/>
                </a:solidFill>
              </a:rPr>
              <a:t>Status of availability of the required material and next steps 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Consider overlap between groups and topical common presentations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1200150" lvl="2" indent="-285750">
              <a:buFont typeface="Courier New"/>
              <a:buChar char="o"/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742950" lvl="1" indent="-285750">
              <a:buFont typeface="Courier New"/>
              <a:buChar char="o"/>
            </a:pP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dirty="0" smtClean="0">
                <a:solidFill>
                  <a:srgbClr val="000090"/>
                </a:solidFill>
              </a:rPr>
              <a:t>Sept. preview of the workshop session content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Chairs report to the workshop </a:t>
            </a:r>
            <a:r>
              <a:rPr lang="en-US" sz="2000" dirty="0" smtClean="0">
                <a:solidFill>
                  <a:srgbClr val="BF0000"/>
                </a:solidFill>
              </a:rPr>
              <a:t>SC</a:t>
            </a:r>
            <a:endParaRPr lang="en-US" sz="2000" dirty="0" smtClean="0">
              <a:solidFill>
                <a:srgbClr val="B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72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23360" y="3027363"/>
            <a:ext cx="8316164" cy="677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Slides from last meeting including update of PG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84150" y="696913"/>
            <a:ext cx="8959850" cy="1589087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39045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topics for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8974" y="802584"/>
            <a:ext cx="8467367" cy="5970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The </a:t>
            </a:r>
            <a:r>
              <a:rPr lang="en-GB" sz="2000" dirty="0" smtClean="0">
                <a:solidFill>
                  <a:srgbClr val="000090"/>
                </a:solidFill>
              </a:rPr>
              <a:t>HL</a:t>
            </a:r>
            <a:r>
              <a:rPr lang="en-GB" sz="2000" dirty="0">
                <a:solidFill>
                  <a:srgbClr val="000090"/>
                </a:solidFill>
              </a:rPr>
              <a:t>-LHC </a:t>
            </a:r>
            <a:r>
              <a:rPr lang="en-GB" sz="2000" dirty="0" smtClean="0">
                <a:solidFill>
                  <a:srgbClr val="000090"/>
                </a:solidFill>
              </a:rPr>
              <a:t>Experiment ECFA workshop will </a:t>
            </a:r>
            <a:r>
              <a:rPr lang="en-GB" sz="2000" dirty="0">
                <a:solidFill>
                  <a:srgbClr val="000090"/>
                </a:solidFill>
              </a:rPr>
              <a:t>be a meeting for the HL-LHC community to discuss the HL-LHC Upgrade </a:t>
            </a:r>
            <a:r>
              <a:rPr lang="en-GB" sz="2000" dirty="0" smtClean="0">
                <a:solidFill>
                  <a:srgbClr val="000090"/>
                </a:solidFill>
              </a:rPr>
              <a:t>programmes</a:t>
            </a:r>
          </a:p>
          <a:p>
            <a:pPr marL="342900" indent="-342900">
              <a:buFont typeface="Courier New"/>
              <a:buChar char="o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It will address Physics goals, Detector Upgrade requirements and subsequent Technology R&amp;Ds, to develop common approach and to identify </a:t>
            </a:r>
            <a:r>
              <a:rPr lang="en-GB" sz="2000" dirty="0">
                <a:solidFill>
                  <a:srgbClr val="000090"/>
                </a:solidFill>
              </a:rPr>
              <a:t>synergies, and </a:t>
            </a:r>
            <a:r>
              <a:rPr lang="en-GB" sz="2000" dirty="0" smtClean="0">
                <a:solidFill>
                  <a:srgbClr val="000090"/>
                </a:solidFill>
              </a:rPr>
              <a:t>further possible effort to </a:t>
            </a:r>
            <a:r>
              <a:rPr lang="en-GB" sz="2000" dirty="0">
                <a:solidFill>
                  <a:srgbClr val="000090"/>
                </a:solidFill>
              </a:rPr>
              <a:t>collaborate in areas of common </a:t>
            </a:r>
            <a:r>
              <a:rPr lang="en-GB" sz="2000" dirty="0" smtClean="0">
                <a:solidFill>
                  <a:srgbClr val="000090"/>
                </a:solidFill>
              </a:rPr>
              <a:t>interest </a:t>
            </a: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 </a:t>
            </a:r>
            <a:r>
              <a:rPr lang="en-GB" sz="2000" dirty="0">
                <a:solidFill>
                  <a:srgbClr val="000090"/>
                </a:solidFill>
              </a:rPr>
              <a:t>four LHC experiments, ALICE, ATLAS, CMS and </a:t>
            </a:r>
            <a:r>
              <a:rPr lang="en-GB" sz="2000" dirty="0" err="1">
                <a:solidFill>
                  <a:srgbClr val="000090"/>
                </a:solidFill>
              </a:rPr>
              <a:t>LHCb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contribute </a:t>
            </a:r>
            <a:r>
              <a:rPr lang="en-GB" sz="2000" dirty="0">
                <a:solidFill>
                  <a:srgbClr val="000090"/>
                </a:solidFill>
              </a:rPr>
              <a:t>to the </a:t>
            </a:r>
            <a:r>
              <a:rPr lang="en-GB" sz="2000" dirty="0" smtClean="0">
                <a:solidFill>
                  <a:srgbClr val="000090"/>
                </a:solidFill>
              </a:rPr>
              <a:t>workshop</a:t>
            </a:r>
          </a:p>
          <a:p>
            <a:r>
              <a:rPr lang="en-GB" dirty="0" smtClean="0"/>
              <a:t> </a:t>
            </a: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 areas to be covered at the workshop include:</a:t>
            </a:r>
            <a:endParaRPr lang="en-GB" sz="2000" dirty="0">
              <a:solidFill>
                <a:srgbClr val="00009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Physics goals, theoretical developments and performance reach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Tracking devices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Calorimetry</a:t>
            </a:r>
            <a:r>
              <a:rPr lang="en-US" dirty="0">
                <a:solidFill>
                  <a:srgbClr val="BF0000"/>
                </a:solidFill>
              </a:rPr>
              <a:t>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Muon</a:t>
            </a:r>
            <a:r>
              <a:rPr lang="en-US" dirty="0">
                <a:solidFill>
                  <a:srgbClr val="BF0000"/>
                </a:solidFill>
              </a:rPr>
              <a:t> systems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Trigger/DAQ/Offline/Computing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GB" dirty="0">
                <a:solidFill>
                  <a:srgbClr val="BF0000"/>
                </a:solidFill>
              </a:rPr>
              <a:t>Electronics and read-out systems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Long Shutdown constraints and radiation and activation effects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Accelerator and Experiment </a:t>
            </a:r>
            <a:r>
              <a:rPr lang="en-US" dirty="0" smtClean="0">
                <a:solidFill>
                  <a:srgbClr val="BF0000"/>
                </a:solidFill>
              </a:rPr>
              <a:t>interface</a:t>
            </a:r>
            <a:endParaRPr lang="en-GB" dirty="0">
              <a:solidFill>
                <a:srgbClr val="B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Preparatory Groups: Charge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8974" y="1535159"/>
            <a:ext cx="846736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 </a:t>
            </a:r>
            <a:r>
              <a:rPr lang="en-GB" sz="2000" dirty="0">
                <a:solidFill>
                  <a:srgbClr val="000090"/>
                </a:solidFill>
              </a:rPr>
              <a:t>workshop will be organized with plenary sessions dedicated to each of the </a:t>
            </a:r>
            <a:r>
              <a:rPr lang="en-GB" sz="2000" dirty="0" smtClean="0">
                <a:solidFill>
                  <a:srgbClr val="000090"/>
                </a:solidFill>
              </a:rPr>
              <a:t> areas outlined above </a:t>
            </a: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P</a:t>
            </a:r>
            <a:r>
              <a:rPr lang="en-GB" sz="2000" dirty="0" smtClean="0">
                <a:solidFill>
                  <a:srgbClr val="000090"/>
                </a:solidFill>
              </a:rPr>
              <a:t>reparatory </a:t>
            </a:r>
            <a:r>
              <a:rPr lang="en-GB" sz="2000" dirty="0">
                <a:solidFill>
                  <a:srgbClr val="000090"/>
                </a:solidFill>
              </a:rPr>
              <a:t>groups </a:t>
            </a:r>
            <a:r>
              <a:rPr lang="en-GB" sz="2000" dirty="0" smtClean="0">
                <a:solidFill>
                  <a:srgbClr val="000090"/>
                </a:solidFill>
              </a:rPr>
              <a:t>are formed to identify the </a:t>
            </a:r>
            <a:r>
              <a:rPr lang="en-GB" sz="2000" dirty="0">
                <a:solidFill>
                  <a:srgbClr val="000090"/>
                </a:solidFill>
              </a:rPr>
              <a:t>key </a:t>
            </a:r>
            <a:r>
              <a:rPr lang="en-GB" sz="2000" dirty="0" smtClean="0">
                <a:solidFill>
                  <a:srgbClr val="000090"/>
                </a:solidFill>
              </a:rPr>
              <a:t>topics to </a:t>
            </a:r>
            <a:r>
              <a:rPr lang="en-GB" sz="2000" dirty="0">
                <a:solidFill>
                  <a:srgbClr val="000090"/>
                </a:solidFill>
              </a:rPr>
              <a:t>be discussed </a:t>
            </a:r>
            <a:r>
              <a:rPr lang="en-GB" sz="2000" dirty="0" smtClean="0">
                <a:solidFill>
                  <a:srgbClr val="000090"/>
                </a:solidFill>
              </a:rPr>
              <a:t>and to </a:t>
            </a:r>
            <a:r>
              <a:rPr lang="en-GB" sz="2000" dirty="0">
                <a:solidFill>
                  <a:srgbClr val="000090"/>
                </a:solidFill>
              </a:rPr>
              <a:t>organize the session of the workshop. 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They </a:t>
            </a:r>
            <a:r>
              <a:rPr lang="en-GB" sz="2000" dirty="0">
                <a:solidFill>
                  <a:srgbClr val="000090"/>
                </a:solidFill>
              </a:rPr>
              <a:t>will propose the agenda and the speakers to the </a:t>
            </a:r>
            <a:r>
              <a:rPr lang="en-GB" sz="2000" dirty="0" smtClean="0">
                <a:solidFill>
                  <a:srgbClr val="000090"/>
                </a:solidFill>
              </a:rPr>
              <a:t>workshop Steering Committee </a:t>
            </a: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Chairs of the PGs </a:t>
            </a:r>
            <a:r>
              <a:rPr lang="en-GB" sz="2000" dirty="0">
                <a:solidFill>
                  <a:srgbClr val="000090"/>
                </a:solidFill>
              </a:rPr>
              <a:t>will write a document of few pages </a:t>
            </a:r>
            <a:r>
              <a:rPr lang="en-GB" sz="2000" dirty="0" smtClean="0">
                <a:solidFill>
                  <a:srgbClr val="000090"/>
                </a:solidFill>
              </a:rPr>
              <a:t>to discuss at the workshop which can be used as a basis for summarizing </a:t>
            </a:r>
            <a:r>
              <a:rPr lang="en-GB" sz="2000" dirty="0">
                <a:solidFill>
                  <a:srgbClr val="000090"/>
                </a:solidFill>
              </a:rPr>
              <a:t>the main </a:t>
            </a:r>
            <a:r>
              <a:rPr lang="en-GB" sz="2000" dirty="0" smtClean="0">
                <a:solidFill>
                  <a:srgbClr val="000090"/>
                </a:solidFill>
              </a:rPr>
              <a:t>outcomes and </a:t>
            </a:r>
            <a:r>
              <a:rPr lang="en-GB" sz="2000" dirty="0">
                <a:solidFill>
                  <a:srgbClr val="000090"/>
                </a:solidFill>
              </a:rPr>
              <a:t>proposing further steps in each </a:t>
            </a:r>
            <a:r>
              <a:rPr lang="en-GB" sz="2000" dirty="0" smtClean="0">
                <a:solidFill>
                  <a:srgbClr val="000090"/>
                </a:solidFill>
              </a:rPr>
              <a:t>area</a:t>
            </a:r>
            <a:endParaRPr lang="en-GB" sz="2000" dirty="0">
              <a:solidFill>
                <a:srgbClr val="000090"/>
              </a:solidFill>
            </a:endParaRPr>
          </a:p>
          <a:p>
            <a:endParaRPr lang="en-GB" sz="20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89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56845" y="790514"/>
            <a:ext cx="8059617" cy="5991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Physics goals and performance reach</a:t>
            </a:r>
          </a:p>
          <a:p>
            <a:pPr lvl="2"/>
            <a:r>
              <a:rPr lang="en-US" sz="1600" dirty="0" smtClean="0"/>
              <a:t>CERN Theory: </a:t>
            </a:r>
            <a:r>
              <a:rPr lang="en-US" sz="1600" b="1" dirty="0" err="1" smtClean="0"/>
              <a:t>G.Salam</a:t>
            </a:r>
            <a:endParaRPr lang="en-US" sz="1600" b="1" dirty="0" smtClean="0"/>
          </a:p>
          <a:p>
            <a:pPr lvl="2"/>
            <a:r>
              <a:rPr lang="en-US" sz="1600" dirty="0" smtClean="0"/>
              <a:t>ALICE: Peter </a:t>
            </a:r>
            <a:r>
              <a:rPr lang="en-US" sz="1600" dirty="0"/>
              <a:t>Braun </a:t>
            </a:r>
            <a:r>
              <a:rPr lang="en-US" sz="1600" dirty="0" err="1" smtClean="0"/>
              <a:t>Munzinger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Andrea </a:t>
            </a:r>
            <a:r>
              <a:rPr lang="en-US" sz="1600" dirty="0" err="1" smtClean="0"/>
              <a:t>Dainese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Leandro </a:t>
            </a:r>
            <a:r>
              <a:rPr lang="en-US" sz="1600" b="1" dirty="0"/>
              <a:t>Nisati</a:t>
            </a:r>
            <a:r>
              <a:rPr lang="en-US" sz="1600" dirty="0"/>
              <a:t>, Pippa </a:t>
            </a:r>
            <a:r>
              <a:rPr lang="en-US" sz="1600" dirty="0" smtClean="0"/>
              <a:t>Wells, Bill Murray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Chris Hill</a:t>
            </a:r>
            <a:r>
              <a:rPr lang="en-US" sz="1600" dirty="0" smtClean="0"/>
              <a:t>, Markus </a:t>
            </a:r>
            <a:r>
              <a:rPr lang="en-US" sz="1600" dirty="0" err="1"/>
              <a:t>Klute</a:t>
            </a:r>
            <a:r>
              <a:rPr lang="en-US" sz="1600" dirty="0"/>
              <a:t>, </a:t>
            </a:r>
            <a:r>
              <a:rPr lang="en-US" sz="1600" dirty="0" err="1" smtClean="0"/>
              <a:t>Isabell</a:t>
            </a:r>
            <a:r>
              <a:rPr lang="en-US" sz="1600" dirty="0" smtClean="0"/>
              <a:t> </a:t>
            </a:r>
            <a:r>
              <a:rPr lang="en-US" sz="1600" dirty="0" err="1"/>
              <a:t>Melzer-</a:t>
            </a:r>
            <a:r>
              <a:rPr lang="en-US" sz="1600" dirty="0" err="1" smtClean="0"/>
              <a:t>Pellmann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Tim </a:t>
            </a:r>
            <a:r>
              <a:rPr lang="en-US" sz="1600" dirty="0" err="1" smtClean="0"/>
              <a:t>Gershon</a:t>
            </a:r>
            <a:r>
              <a:rPr lang="en-US" sz="1600" dirty="0" smtClean="0"/>
              <a:t>, </a:t>
            </a:r>
            <a:r>
              <a:rPr lang="en-US" sz="1600" dirty="0"/>
              <a:t>Guy Wilkinson</a:t>
            </a:r>
            <a:endParaRPr lang="en-US" sz="1600" dirty="0" smtClean="0"/>
          </a:p>
          <a:p>
            <a:pPr lvl="1"/>
            <a:r>
              <a:rPr lang="en-US" sz="1600" dirty="0"/>
              <a:t>Tracking devices and associated electronics and readout</a:t>
            </a:r>
            <a:endParaRPr lang="en-GB" sz="1600" dirty="0"/>
          </a:p>
          <a:p>
            <a:pPr lvl="2"/>
            <a:r>
              <a:rPr lang="en-US" sz="1600" dirty="0" smtClean="0"/>
              <a:t>ALICE: Vito </a:t>
            </a:r>
            <a:r>
              <a:rPr lang="en-US" sz="1600" dirty="0" err="1" smtClean="0"/>
              <a:t>Manzari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Werner </a:t>
            </a:r>
            <a:r>
              <a:rPr lang="en-US" sz="1600" dirty="0" err="1" smtClean="0"/>
              <a:t>Riegler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Ingrid </a:t>
            </a:r>
            <a:r>
              <a:rPr lang="en-US" sz="1600" b="1" dirty="0" err="1"/>
              <a:t>Gregor</a:t>
            </a:r>
            <a:r>
              <a:rPr lang="en-US" sz="1600" dirty="0"/>
              <a:t>, Didier </a:t>
            </a:r>
            <a:r>
              <a:rPr lang="en-US" sz="1600" dirty="0" err="1"/>
              <a:t>Ferrere</a:t>
            </a:r>
            <a:r>
              <a:rPr lang="en-US" sz="1600" dirty="0"/>
              <a:t>, Craig </a:t>
            </a:r>
            <a:r>
              <a:rPr lang="en-US" sz="1600" dirty="0" err="1"/>
              <a:t>Buttar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err="1" smtClean="0"/>
              <a:t>Duccio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Abbaneo</a:t>
            </a:r>
            <a:r>
              <a:rPr lang="en-US" sz="1600" dirty="0" smtClean="0"/>
              <a:t>, Francois </a:t>
            </a:r>
            <a:r>
              <a:rPr lang="en-US" sz="1600" dirty="0" err="1"/>
              <a:t>Vasey</a:t>
            </a:r>
            <a:r>
              <a:rPr lang="en-US" sz="1600" dirty="0"/>
              <a:t>, </a:t>
            </a:r>
            <a:r>
              <a:rPr lang="en-US" sz="1600" dirty="0" smtClean="0"/>
              <a:t>Stefano </a:t>
            </a:r>
            <a:r>
              <a:rPr lang="en-US" sz="1600" dirty="0" err="1"/>
              <a:t>Mersi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Massimiliano</a:t>
            </a:r>
            <a:r>
              <a:rPr lang="en-US" sz="1600" dirty="0" smtClean="0"/>
              <a:t> </a:t>
            </a:r>
            <a:r>
              <a:rPr lang="en-US" sz="1600" dirty="0"/>
              <a:t>Ferro-</a:t>
            </a:r>
            <a:r>
              <a:rPr lang="en-US" sz="1600" dirty="0" err="1" smtClean="0"/>
              <a:t>Luzzi</a:t>
            </a:r>
            <a:endParaRPr lang="en-US" sz="1600" dirty="0"/>
          </a:p>
          <a:p>
            <a:pPr lvl="1"/>
            <a:r>
              <a:rPr lang="en-US" sz="1600" dirty="0" err="1" smtClean="0"/>
              <a:t>Calorimetry</a:t>
            </a:r>
            <a:r>
              <a:rPr lang="en-US" sz="1600" dirty="0" smtClean="0"/>
              <a:t> and </a:t>
            </a:r>
            <a:r>
              <a:rPr lang="en-US" sz="1600" dirty="0"/>
              <a:t>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David </a:t>
            </a:r>
            <a:r>
              <a:rPr lang="en-US" sz="1600" dirty="0" err="1" smtClean="0"/>
              <a:t>Silvermyr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Francesco </a:t>
            </a:r>
            <a:r>
              <a:rPr lang="en-US" sz="1600" b="1" dirty="0" err="1"/>
              <a:t>Lanni</a:t>
            </a:r>
            <a:r>
              <a:rPr lang="en-US" sz="1600" dirty="0"/>
              <a:t>, Alberto Valero</a:t>
            </a:r>
          </a:p>
          <a:p>
            <a:pPr lvl="2"/>
            <a:r>
              <a:rPr lang="en-US" sz="1600" dirty="0" smtClean="0"/>
              <a:t>CMS: Dave </a:t>
            </a:r>
            <a:r>
              <a:rPr lang="en-US" sz="1600" dirty="0"/>
              <a:t>Barney, </a:t>
            </a:r>
            <a:r>
              <a:rPr lang="en-US" sz="1600" dirty="0" err="1" smtClean="0"/>
              <a:t>Pawel</a:t>
            </a:r>
            <a:r>
              <a:rPr lang="en-US" sz="1600" dirty="0" smtClean="0"/>
              <a:t>. </a:t>
            </a:r>
            <a:r>
              <a:rPr lang="en-US" sz="1600" dirty="0"/>
              <a:t>De </a:t>
            </a:r>
            <a:r>
              <a:rPr lang="en-US" sz="1600" dirty="0" err="1"/>
              <a:t>Barbaro</a:t>
            </a:r>
            <a:r>
              <a:rPr lang="en-US" sz="1600" dirty="0"/>
              <a:t>, </a:t>
            </a:r>
            <a:r>
              <a:rPr lang="en-US" sz="1600" b="1" dirty="0" smtClean="0"/>
              <a:t>Marcello </a:t>
            </a:r>
            <a:r>
              <a:rPr lang="en-US" sz="1600" b="1" dirty="0" err="1"/>
              <a:t>Mannelli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Frederic </a:t>
            </a:r>
            <a:r>
              <a:rPr lang="en-US" sz="1600" dirty="0" err="1" smtClean="0"/>
              <a:t>Machefert</a:t>
            </a:r>
            <a:endParaRPr lang="en-US" sz="1600" dirty="0"/>
          </a:p>
          <a:p>
            <a:pPr lvl="1"/>
            <a:r>
              <a:rPr lang="en-US" sz="1600" dirty="0" err="1" smtClean="0"/>
              <a:t>Muon</a:t>
            </a:r>
            <a:r>
              <a:rPr lang="en-US" sz="1600" dirty="0" smtClean="0"/>
              <a:t> Systems</a:t>
            </a:r>
            <a:r>
              <a:rPr lang="en-US" sz="1600" dirty="0"/>
              <a:t> and 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Pascal </a:t>
            </a:r>
            <a:r>
              <a:rPr lang="en-US" sz="1600" dirty="0" err="1"/>
              <a:t>Dupieux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Christoph </a:t>
            </a:r>
            <a:r>
              <a:rPr lang="en-US" sz="1600" b="1" dirty="0" err="1"/>
              <a:t>Amelung</a:t>
            </a:r>
            <a:r>
              <a:rPr lang="en-US" sz="1600" dirty="0"/>
              <a:t>, Oliver </a:t>
            </a:r>
            <a:r>
              <a:rPr lang="en-US" sz="1600" dirty="0" err="1" smtClean="0"/>
              <a:t>Kortner</a:t>
            </a:r>
            <a:r>
              <a:rPr lang="en-US" sz="1600" dirty="0" smtClean="0"/>
              <a:t>, </a:t>
            </a:r>
            <a:r>
              <a:rPr lang="en-US" sz="1600" dirty="0"/>
              <a:t>Stefano </a:t>
            </a:r>
            <a:r>
              <a:rPr lang="en-US" sz="1600" dirty="0" err="1"/>
              <a:t>Veneziano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Marcello </a:t>
            </a:r>
            <a:r>
              <a:rPr lang="en-US" sz="1600" b="1" dirty="0" err="1" smtClean="0"/>
              <a:t>Abbrescia</a:t>
            </a:r>
            <a:r>
              <a:rPr lang="en-US" sz="1600" b="1" dirty="0" smtClean="0"/>
              <a:t>,</a:t>
            </a:r>
            <a:r>
              <a:rPr lang="en-US" sz="1600" dirty="0" smtClean="0"/>
              <a:t> Kerstin </a:t>
            </a:r>
            <a:r>
              <a:rPr lang="en-US" sz="1600" dirty="0" err="1" smtClean="0"/>
              <a:t>Hoepfner</a:t>
            </a:r>
            <a:r>
              <a:rPr lang="en-US" sz="1600" dirty="0"/>
              <a:t>, Alexei </a:t>
            </a:r>
            <a:r>
              <a:rPr lang="en-US" sz="1600" dirty="0" err="1"/>
              <a:t>Safonov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Alessandro  </a:t>
            </a:r>
            <a:r>
              <a:rPr lang="en-US" sz="1600" dirty="0" err="1" smtClean="0"/>
              <a:t>Cardini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44751" y="762002"/>
            <a:ext cx="7688388" cy="600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Trigger</a:t>
            </a:r>
            <a:r>
              <a:rPr lang="en-US" sz="1600" dirty="0"/>
              <a:t>/</a:t>
            </a:r>
            <a:r>
              <a:rPr lang="en-US" sz="1600" dirty="0" smtClean="0"/>
              <a:t>DAQ/Offline/Computin</a:t>
            </a:r>
            <a:r>
              <a:rPr lang="en-US" sz="1600" dirty="0"/>
              <a:t>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Pierre </a:t>
            </a:r>
            <a:r>
              <a:rPr lang="en-US" sz="1600" dirty="0" err="1"/>
              <a:t>Vande</a:t>
            </a:r>
            <a:r>
              <a:rPr lang="en-US" sz="1600" dirty="0"/>
              <a:t> </a:t>
            </a:r>
            <a:r>
              <a:rPr lang="en-US" sz="1600" dirty="0" err="1" smtClean="0"/>
              <a:t>Vyvre</a:t>
            </a:r>
            <a:r>
              <a:rPr lang="en-US" sz="1600" dirty="0" smtClean="0"/>
              <a:t>, Thorsten </a:t>
            </a:r>
            <a:r>
              <a:rPr lang="en-US" sz="1600" dirty="0" err="1" smtClean="0"/>
              <a:t>Kollegger</a:t>
            </a:r>
            <a:r>
              <a:rPr lang="en-US" sz="1600" dirty="0" smtClean="0"/>
              <a:t>, </a:t>
            </a:r>
            <a:r>
              <a:rPr lang="en-US" sz="1600" dirty="0" err="1" smtClean="0"/>
              <a:t>Predrag</a:t>
            </a:r>
            <a:r>
              <a:rPr lang="en-US" sz="1600" dirty="0" smtClean="0"/>
              <a:t>  </a:t>
            </a:r>
            <a:r>
              <a:rPr lang="en-US" sz="1600" dirty="0" err="1" smtClean="0"/>
              <a:t>Buncic</a:t>
            </a:r>
            <a:endParaRPr lang="en-US" sz="1600" dirty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David </a:t>
            </a:r>
            <a:r>
              <a:rPr lang="en-US" sz="1600" b="1" dirty="0"/>
              <a:t>Rousseau</a:t>
            </a:r>
            <a:r>
              <a:rPr lang="en-US" sz="1600" dirty="0"/>
              <a:t>, Benedetto </a:t>
            </a:r>
            <a:r>
              <a:rPr lang="en-US" sz="1600" dirty="0" err="1"/>
              <a:t>Gorini</a:t>
            </a:r>
            <a:r>
              <a:rPr lang="en-US" sz="1600" dirty="0"/>
              <a:t>, Nikos </a:t>
            </a:r>
            <a:r>
              <a:rPr lang="en-US" sz="1600" dirty="0" err="1"/>
              <a:t>Konstantinidis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Wesley </a:t>
            </a:r>
            <a:r>
              <a:rPr lang="en-US" sz="1600" b="1" dirty="0"/>
              <a:t>Smith</a:t>
            </a:r>
            <a:r>
              <a:rPr lang="en-US" sz="1600" dirty="0" smtClean="0"/>
              <a:t>, </a:t>
            </a:r>
            <a:r>
              <a:rPr lang="en-US" sz="1600" dirty="0" err="1" smtClean="0"/>
              <a:t>Christoph</a:t>
            </a:r>
            <a:r>
              <a:rPr lang="en-US" sz="1600" dirty="0" smtClean="0"/>
              <a:t> </a:t>
            </a:r>
            <a:r>
              <a:rPr lang="en-US" sz="1600" dirty="0" err="1"/>
              <a:t>Schwick</a:t>
            </a:r>
            <a:r>
              <a:rPr lang="en-US" sz="1600" dirty="0"/>
              <a:t>, </a:t>
            </a:r>
            <a:r>
              <a:rPr lang="en-US" sz="1600" dirty="0" smtClean="0"/>
              <a:t>Ian </a:t>
            </a:r>
            <a:r>
              <a:rPr lang="en-US" sz="1600" dirty="0"/>
              <a:t>Fisk, </a:t>
            </a:r>
            <a:r>
              <a:rPr lang="en-US" sz="1600" dirty="0" smtClean="0"/>
              <a:t>Peter Elmer</a:t>
            </a:r>
          </a:p>
          <a:p>
            <a:pPr lvl="2"/>
            <a:r>
              <a:rPr lang="en-US" sz="1600" dirty="0" err="1"/>
              <a:t>LHCb</a:t>
            </a:r>
            <a:r>
              <a:rPr lang="en-US" sz="1600" dirty="0"/>
              <a:t>: Renaud </a:t>
            </a:r>
            <a:r>
              <a:rPr lang="en-US" sz="1600" dirty="0" err="1" smtClean="0"/>
              <a:t>Legac</a:t>
            </a:r>
            <a:r>
              <a:rPr lang="en-US" sz="1600" dirty="0" smtClean="0"/>
              <a:t>, </a:t>
            </a:r>
            <a:r>
              <a:rPr lang="en-US" sz="1600" dirty="0" err="1"/>
              <a:t>Niko</a:t>
            </a:r>
            <a:r>
              <a:rPr lang="en-US" sz="1600" dirty="0"/>
              <a:t> Neufeld</a:t>
            </a:r>
            <a:endParaRPr lang="en-US" sz="1600" dirty="0" smtClean="0"/>
          </a:p>
          <a:p>
            <a:pPr lvl="1"/>
            <a:r>
              <a:rPr lang="en-US" sz="1600" dirty="0" smtClean="0"/>
              <a:t>Electronics </a:t>
            </a:r>
            <a:r>
              <a:rPr lang="en-GB" sz="1600" dirty="0"/>
              <a:t>and read-out </a:t>
            </a:r>
            <a:r>
              <a:rPr lang="en-GB" sz="1600" dirty="0" smtClean="0"/>
              <a:t>systems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Alex Kluge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Philippe Farthouat</a:t>
            </a:r>
            <a:r>
              <a:rPr lang="en-US" sz="1600" dirty="0"/>
              <a:t>, Maurice </a:t>
            </a:r>
            <a:r>
              <a:rPr lang="en-US" sz="1600" dirty="0" smtClean="0"/>
              <a:t>Garcia</a:t>
            </a:r>
            <a:r>
              <a:rPr lang="en-US" sz="1600" dirty="0"/>
              <a:t>-Sciveres, Tony </a:t>
            </a:r>
            <a:r>
              <a:rPr lang="en-US" sz="1600" dirty="0" smtClean="0"/>
              <a:t>Weidberg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Magnus </a:t>
            </a:r>
            <a:r>
              <a:rPr lang="en-US" sz="1600" b="1" dirty="0"/>
              <a:t>Hansen</a:t>
            </a:r>
            <a:r>
              <a:rPr lang="en-US" sz="1600" dirty="0"/>
              <a:t>, Jorgen Christiansen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Ken Wyllie</a:t>
            </a:r>
            <a:endParaRPr lang="en-US" sz="1600" dirty="0"/>
          </a:p>
          <a:p>
            <a:pPr lvl="1"/>
            <a:r>
              <a:rPr lang="en-US" sz="1600" dirty="0"/>
              <a:t>Long Shutdown constraints and radiation and activation </a:t>
            </a:r>
            <a:r>
              <a:rPr lang="en-US" sz="1600" dirty="0" smtClean="0"/>
              <a:t>effects</a:t>
            </a:r>
          </a:p>
          <a:p>
            <a:pPr lvl="2"/>
            <a:r>
              <a:rPr lang="en-US" sz="1600" dirty="0" smtClean="0"/>
              <a:t>ALICE: </a:t>
            </a:r>
            <a:r>
              <a:rPr lang="en-US" sz="1600" dirty="0"/>
              <a:t>Werner </a:t>
            </a:r>
            <a:r>
              <a:rPr lang="en-US" sz="1600" dirty="0" err="1"/>
              <a:t>Riegler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Olga </a:t>
            </a:r>
            <a:r>
              <a:rPr lang="en-US" sz="1600" b="1" dirty="0" err="1"/>
              <a:t>Beltramello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Wolfram </a:t>
            </a:r>
            <a:r>
              <a:rPr lang="en-US" sz="1600" b="1" dirty="0" err="1"/>
              <a:t>Zeuner</a:t>
            </a:r>
            <a:r>
              <a:rPr lang="en-US" sz="1600" dirty="0"/>
              <a:t>, </a:t>
            </a:r>
            <a:r>
              <a:rPr lang="en-US" sz="1600" dirty="0" err="1" smtClean="0"/>
              <a:t>Christoph</a:t>
            </a:r>
            <a:r>
              <a:rPr lang="en-US" sz="1600" smtClean="0"/>
              <a:t> Schaefer</a:t>
            </a:r>
            <a:endParaRPr lang="en-US" sz="1600" dirty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Rolf Lindner </a:t>
            </a:r>
            <a:endParaRPr lang="en-US" sz="1600" dirty="0" smtClean="0"/>
          </a:p>
          <a:p>
            <a:pPr lvl="1"/>
            <a:r>
              <a:rPr lang="en-US" sz="1600" dirty="0" smtClean="0"/>
              <a:t>Accelerator </a:t>
            </a:r>
            <a:r>
              <a:rPr lang="en-US" sz="1600" dirty="0"/>
              <a:t>and Experiment </a:t>
            </a:r>
            <a:r>
              <a:rPr lang="en-US" sz="1600" dirty="0" smtClean="0"/>
              <a:t>interface</a:t>
            </a:r>
          </a:p>
          <a:p>
            <a:pPr lvl="2"/>
            <a:r>
              <a:rPr lang="en-US" sz="1600" dirty="0"/>
              <a:t>CERN Accelerator: L. Rossi,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ALICE: </a:t>
            </a:r>
            <a:r>
              <a:rPr lang="en-US" sz="1600" dirty="0" err="1" smtClean="0"/>
              <a:t>Hannes</a:t>
            </a:r>
            <a:r>
              <a:rPr lang="en-US" sz="1600" dirty="0" smtClean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Rembser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, Antonio </a:t>
            </a:r>
            <a:r>
              <a:rPr lang="en-US" sz="1600" dirty="0" err="1" smtClean="0"/>
              <a:t>Sbrizzi</a:t>
            </a:r>
            <a:endParaRPr lang="en-US" sz="1600" dirty="0" smtClean="0"/>
          </a:p>
          <a:p>
            <a:pPr lvl="2"/>
            <a:r>
              <a:rPr lang="en-US" sz="1600" dirty="0" smtClean="0"/>
              <a:t>CMS: Wolfram </a:t>
            </a:r>
            <a:r>
              <a:rPr lang="en-US" sz="1600" dirty="0" err="1"/>
              <a:t>Zeuner</a:t>
            </a:r>
            <a:r>
              <a:rPr lang="en-US" sz="1600" dirty="0"/>
              <a:t>, </a:t>
            </a:r>
            <a:r>
              <a:rPr lang="en-US" sz="1600" b="1" dirty="0" smtClean="0"/>
              <a:t>Maria </a:t>
            </a:r>
            <a:r>
              <a:rPr lang="en-US" sz="1600" b="1" dirty="0" err="1"/>
              <a:t>Chamizo</a:t>
            </a:r>
            <a:r>
              <a:rPr lang="en-US" sz="1600" b="1" dirty="0"/>
              <a:t> </a:t>
            </a:r>
            <a:r>
              <a:rPr lang="en-US" sz="1600" b="1" dirty="0" err="1"/>
              <a:t>Llatas</a:t>
            </a:r>
            <a:r>
              <a:rPr lang="en-US" sz="1600" b="1" dirty="0"/>
              <a:t> </a:t>
            </a:r>
            <a:r>
              <a:rPr lang="en-US" sz="1600" dirty="0"/>
              <a:t>(CMS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Burkhard</a:t>
            </a:r>
            <a:r>
              <a:rPr lang="en-US" sz="1600" dirty="0" smtClean="0"/>
              <a:t> </a:t>
            </a:r>
            <a:r>
              <a:rPr lang="en-US" sz="1600" dirty="0"/>
              <a:t>Schmidt</a:t>
            </a:r>
          </a:p>
          <a:p>
            <a:pPr lvl="2"/>
            <a:endParaRPr lang="en-US" sz="1600" dirty="0"/>
          </a:p>
          <a:p>
            <a:pPr lvl="2"/>
            <a:endParaRPr lang="en-US" sz="1600" dirty="0">
              <a:sym typeface="Wingdings"/>
            </a:endParaRPr>
          </a:p>
          <a:p>
            <a:pPr lvl="3"/>
            <a:endParaRPr lang="en-US" sz="10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1905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Preparatory Groups: Modus Operandi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8974" y="1414212"/>
            <a:ext cx="846736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The chairs of </a:t>
            </a:r>
            <a:r>
              <a:rPr lang="en-GB" sz="2000" dirty="0" smtClean="0">
                <a:solidFill>
                  <a:srgbClr val="000090"/>
                </a:solidFill>
              </a:rPr>
              <a:t>PGs organize meetings with proponents to </a:t>
            </a:r>
            <a:r>
              <a:rPr lang="en-GB" sz="2000" dirty="0">
                <a:solidFill>
                  <a:srgbClr val="000090"/>
                </a:solidFill>
              </a:rPr>
              <a:t>fulfil the objectives outlined above. 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It </a:t>
            </a:r>
            <a:r>
              <a:rPr lang="en-GB" sz="2000" dirty="0">
                <a:solidFill>
                  <a:srgbClr val="000090"/>
                </a:solidFill>
              </a:rPr>
              <a:t>is proposed to set-up a common TWIKI page </a:t>
            </a:r>
            <a:r>
              <a:rPr lang="en-GB" sz="2000" dirty="0" smtClean="0">
                <a:solidFill>
                  <a:srgbClr val="000090"/>
                </a:solidFill>
              </a:rPr>
              <a:t>( need volunteer)</a:t>
            </a:r>
          </a:p>
          <a:p>
            <a:r>
              <a:rPr lang="en-GB" sz="2000" dirty="0" smtClean="0">
                <a:solidFill>
                  <a:srgbClr val="000090"/>
                </a:solidFill>
              </a:rPr>
              <a:t>      to </a:t>
            </a:r>
            <a:r>
              <a:rPr lang="en-GB" sz="2000" dirty="0">
                <a:solidFill>
                  <a:srgbClr val="000090"/>
                </a:solidFill>
              </a:rPr>
              <a:t>collect and circulate information and progress </a:t>
            </a:r>
            <a:r>
              <a:rPr lang="en-GB" sz="2000" dirty="0" smtClean="0">
                <a:solidFill>
                  <a:srgbClr val="000090"/>
                </a:solidFill>
              </a:rPr>
              <a:t>of </a:t>
            </a:r>
            <a:r>
              <a:rPr lang="en-GB" sz="2000" dirty="0">
                <a:solidFill>
                  <a:srgbClr val="000090"/>
                </a:solidFill>
              </a:rPr>
              <a:t>each </a:t>
            </a:r>
            <a:r>
              <a:rPr lang="en-GB" sz="2000" dirty="0" smtClean="0">
                <a:solidFill>
                  <a:srgbClr val="000090"/>
                </a:solidFill>
              </a:rPr>
              <a:t>group.</a:t>
            </a: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The </a:t>
            </a:r>
            <a:r>
              <a:rPr lang="en-GB" sz="2000" dirty="0">
                <a:solidFill>
                  <a:srgbClr val="000090"/>
                </a:solidFill>
              </a:rPr>
              <a:t>meetings of the groups will be open to members of other groups, especially to cover cross-aspects (</a:t>
            </a:r>
            <a:r>
              <a:rPr lang="en-GB" sz="2000" dirty="0" err="1">
                <a:solidFill>
                  <a:srgbClr val="000090"/>
                </a:solidFill>
              </a:rPr>
              <a:t>eg</a:t>
            </a:r>
            <a:r>
              <a:rPr lang="en-GB" sz="2000" dirty="0">
                <a:solidFill>
                  <a:srgbClr val="000090"/>
                </a:solidFill>
              </a:rPr>
              <a:t> specific detector physics aspects, electronics systems…), 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E</a:t>
            </a:r>
            <a:r>
              <a:rPr lang="en-GB" sz="2000" dirty="0" smtClean="0">
                <a:solidFill>
                  <a:srgbClr val="000090"/>
                </a:solidFill>
              </a:rPr>
              <a:t>xperts </a:t>
            </a:r>
            <a:r>
              <a:rPr lang="en-GB" sz="2000" dirty="0">
                <a:solidFill>
                  <a:srgbClr val="000090"/>
                </a:solidFill>
              </a:rPr>
              <a:t>outside the group can also be invited by the chairs. The chairs of the groups will report plans and progress to the workshop Steering committee</a:t>
            </a:r>
            <a:r>
              <a:rPr lang="en-GB" sz="2000" dirty="0" smtClean="0">
                <a:solidFill>
                  <a:srgbClr val="000090"/>
                </a:solidFill>
              </a:rPr>
              <a:t>.</a:t>
            </a:r>
          </a:p>
          <a:p>
            <a:pPr marL="342900" indent="-342900">
              <a:buFont typeface="Courier New"/>
              <a:buChar char="o"/>
            </a:pPr>
            <a:endParaRPr lang="en-GB" sz="2000" dirty="0">
              <a:solidFill>
                <a:srgbClr val="000090"/>
              </a:solidFill>
            </a:endParaRPr>
          </a:p>
          <a:p>
            <a:r>
              <a:rPr lang="en-GB" sz="2000" dirty="0" smtClean="0">
                <a:solidFill>
                  <a:srgbClr val="000090"/>
                </a:solidFill>
              </a:rPr>
              <a:t>E-mail list of the </a:t>
            </a:r>
            <a:r>
              <a:rPr lang="en-GB" sz="2000" dirty="0">
                <a:solidFill>
                  <a:srgbClr val="000090"/>
                </a:solidFill>
              </a:rPr>
              <a:t>group members:  </a:t>
            </a:r>
            <a:r>
              <a:rPr lang="en-GB" sz="2000" dirty="0" smtClean="0">
                <a:solidFill>
                  <a:srgbClr val="000090"/>
                </a:solidFill>
                <a:hlinkClick r:id="rId2"/>
              </a:rPr>
              <a:t>PGMembers</a:t>
            </a:r>
            <a:r>
              <a:rPr lang="en-GB" sz="2000" dirty="0">
                <a:solidFill>
                  <a:srgbClr val="000090"/>
                </a:solidFill>
                <a:hlinkClick r:id="rId2"/>
              </a:rPr>
              <a:t>-HL-LHC-ECFA@</a:t>
            </a:r>
            <a:r>
              <a:rPr lang="en-GB" sz="2000" dirty="0" smtClean="0">
                <a:solidFill>
                  <a:srgbClr val="000090"/>
                </a:solidFill>
                <a:hlinkClick r:id="rId2"/>
              </a:rPr>
              <a:t>cern.ch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</a:p>
          <a:p>
            <a:endParaRPr lang="en-GB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837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51932</TotalTime>
  <Words>1294</Words>
  <Application>Microsoft Macintosh PowerPoint</Application>
  <PresentationFormat>On-screen Show (4:3)</PresentationFormat>
  <Paragraphs>184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Workshop organization</vt:lpstr>
      <vt:lpstr>Next meetings</vt:lpstr>
      <vt:lpstr>Slides from last meeting including update of PG membership</vt:lpstr>
      <vt:lpstr>Goals and topics for the Workshop</vt:lpstr>
      <vt:lpstr>Preparatory Groups: Charge </vt:lpstr>
      <vt:lpstr>Preparatory Groups: Membership (chairs in bold)</vt:lpstr>
      <vt:lpstr>Preparatory Groups: Membership (chairs in bold)</vt:lpstr>
      <vt:lpstr>Preparatory Groups: Modus Operandi </vt:lpstr>
      <vt:lpstr>Agenda session scheme for discussion (length/order of session indicative)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1453</cp:revision>
  <cp:lastPrinted>2013-04-23T11:05:09Z</cp:lastPrinted>
  <dcterms:created xsi:type="dcterms:W3CDTF">2013-03-01T09:00:46Z</dcterms:created>
  <dcterms:modified xsi:type="dcterms:W3CDTF">2013-05-22T08:02:34Z</dcterms:modified>
</cp:coreProperties>
</file>