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7" r:id="rId2"/>
    <p:sldId id="301" r:id="rId3"/>
    <p:sldId id="300" r:id="rId4"/>
    <p:sldId id="298" r:id="rId5"/>
    <p:sldId id="294" r:id="rId6"/>
    <p:sldId id="299" r:id="rId7"/>
    <p:sldId id="297" r:id="rId8"/>
    <p:sldId id="29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16" autoAdjust="0"/>
    <p:restoredTop sz="90929"/>
  </p:normalViewPr>
  <p:slideViewPr>
    <p:cSldViewPr>
      <p:cViewPr varScale="1">
        <p:scale>
          <a:sx n="139" d="100"/>
          <a:sy n="139" d="100"/>
        </p:scale>
        <p:origin x="-1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8A392F-1FFC-1445-B692-C9C47AA9EF17}" type="slidenum">
              <a:rPr lang="en-US">
                <a:ea typeface="Arial"/>
                <a:cs typeface="Arial"/>
              </a:rPr>
              <a:pPr/>
              <a:t>‹#›</a:t>
            </a:fld>
            <a:endParaRPr lang="en-US" dirty="0"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340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/>
                <a:cs typeface="Arial"/>
              </a:defRPr>
            </a:lvl1pPr>
          </a:lstStyle>
          <a:p>
            <a:fld id="{529FFE41-C176-1849-833F-08F5F182CB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6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E8149A-BF5A-124A-947E-72C6AEDABBE0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213DB-E4C8-7F4E-9A7E-7789F4AC6094}" type="slidenum">
              <a:rPr lang="en-US"/>
              <a:pPr/>
              <a:t>5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213DB-E4C8-7F4E-9A7E-7789F4AC6094}" type="slidenum">
              <a:rPr lang="en-US"/>
              <a:pPr/>
              <a:t>6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213DB-E4C8-7F4E-9A7E-7789F4AC6094}" type="slidenum">
              <a:rPr lang="en-US"/>
              <a:pPr/>
              <a:t>7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213DB-E4C8-7F4E-9A7E-7789F4AC6094}" type="slidenum">
              <a:rPr lang="en-US"/>
              <a:pPr/>
              <a:t>8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5403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3312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152650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05550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1572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305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22893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4047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8661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5610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11527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98514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66484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3000" y="76200"/>
            <a:ext cx="7696200" cy="914400"/>
          </a:xfrm>
          <a:prstGeom prst="rect">
            <a:avLst/>
          </a:prstGeom>
          <a:gradFill rotWithShape="0">
            <a:gsLst>
              <a:gs pos="0">
                <a:srgbClr val="FAFAFF"/>
              </a:gs>
              <a:gs pos="50000">
                <a:srgbClr val="9999FF"/>
              </a:gs>
              <a:gs pos="100000">
                <a:srgbClr val="FAFA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6200" y="6565900"/>
            <a:ext cx="2663178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altLang="zh-CN" sz="900" b="1" dirty="0">
                <a:solidFill>
                  <a:schemeClr val="tx2"/>
                </a:solidFill>
                <a:ea typeface="Arial"/>
                <a:cs typeface="Arial"/>
              </a:rPr>
              <a:t>Wesley Smith, </a:t>
            </a:r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David Rousseau, May 22, 2013</a:t>
            </a:r>
            <a:endParaRPr lang="en-US" altLang="zh-CN" sz="900" b="1" dirty="0">
              <a:solidFill>
                <a:schemeClr val="tx2"/>
              </a:solidFill>
              <a:ea typeface="Arial"/>
              <a:cs typeface="Arial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37300" y="6553200"/>
            <a:ext cx="2578100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r"/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ECFA - TDOC </a:t>
            </a:r>
            <a:r>
              <a:rPr lang="en-US" altLang="zh-CN" sz="900" b="1" dirty="0">
                <a:solidFill>
                  <a:schemeClr val="tx2"/>
                </a:solidFill>
                <a:ea typeface="Arial"/>
                <a:cs typeface="Arial"/>
              </a:rPr>
              <a:t>-  </a:t>
            </a:r>
            <a:fld id="{CF0224CA-8626-AF4D-9550-63DDB0F1898C}" type="slidenum">
              <a:rPr lang="en-US" altLang="zh-CN" sz="900" b="1">
                <a:solidFill>
                  <a:schemeClr val="tx2"/>
                </a:solidFill>
                <a:ea typeface="Arial"/>
                <a:cs typeface="Arial"/>
              </a:rPr>
              <a:pPr algn="r"/>
              <a:t>‹#›</a:t>
            </a:fld>
            <a:endParaRPr lang="en-US" altLang="zh-CN" sz="900" b="1" dirty="0">
              <a:solidFill>
                <a:schemeClr val="tx2"/>
              </a:solidFill>
              <a:ea typeface="Arial"/>
              <a:cs typeface="Arial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2400" y="6565900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10600" cy="544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0"/>
            <a:ext cx="7315200" cy="914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76263" y="6418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800" b="1" dirty="0">
              <a:ea typeface="Arial"/>
              <a:cs typeface="Arial"/>
            </a:endParaRPr>
          </a:p>
        </p:txBody>
      </p:sp>
      <p:pic>
        <p:nvPicPr>
          <p:cNvPr id="3081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9080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lhcdipo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52400"/>
            <a:ext cx="838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Arial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rgbClr val="0000FF"/>
          </a:solidFill>
          <a:latin typeface="+mn-lt"/>
          <a:ea typeface="Arial"/>
          <a:cs typeface="+mn-cs"/>
        </a:defRPr>
      </a:lvl1pPr>
      <a:lvl2pPr marL="6286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800000"/>
          </a:solidFill>
          <a:latin typeface="+mn-lt"/>
          <a:ea typeface="Arial"/>
        </a:defRPr>
      </a:lvl2pPr>
      <a:lvl3pPr marL="9715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>
          <a:solidFill>
            <a:srgbClr val="006600"/>
          </a:solidFill>
          <a:latin typeface="+mn-lt"/>
          <a:ea typeface="Arial"/>
        </a:defRPr>
      </a:lvl3pPr>
      <a:lvl4pPr marL="12573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rgbClr val="FF0000"/>
          </a:solidFill>
          <a:latin typeface="+mn-lt"/>
          <a:ea typeface="Arial"/>
        </a:defRPr>
      </a:lvl4pPr>
      <a:lvl5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Arial"/>
        </a:defRPr>
      </a:lvl5pPr>
      <a:lvl6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6pPr>
      <a:lvl7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7pPr>
      <a:lvl8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8pPr>
      <a:lvl9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space.cern.ch/WLCG-document-repository/Technical_Documents/Technology_Market_Cost_Trends_2012_v23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dirty="0"/>
              <a:t>	</a:t>
            </a:r>
            <a:r>
              <a:rPr lang="en-US" dirty="0" smtClean="0"/>
              <a:t>      </a:t>
            </a:r>
            <a:r>
              <a:rPr lang="en-US" sz="4000" dirty="0" smtClean="0"/>
              <a:t>ECFA - TDOC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562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3200" dirty="0" smtClean="0"/>
              <a:t>ECFA HL-LHC workshop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GB" sz="3200" dirty="0"/>
              <a:t>Trigger/DAQ/Offline/Computing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smtClean="0"/>
              <a:t>preparatory group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800040"/>
                </a:solidFill>
              </a:rPr>
              <a:t>Wesley </a:t>
            </a:r>
            <a:r>
              <a:rPr lang="en-US" dirty="0">
                <a:solidFill>
                  <a:srgbClr val="800040"/>
                </a:solidFill>
              </a:rPr>
              <a:t>H. Smith</a:t>
            </a:r>
            <a:endParaRPr lang="en-US" dirty="0">
              <a:solidFill>
                <a:srgbClr val="FF0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U. Wisconsin - Madison</a:t>
            </a:r>
            <a:endParaRPr lang="en-US" sz="3200" dirty="0" smtClean="0"/>
          </a:p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David Rousseau</a:t>
            </a:r>
          </a:p>
          <a:p>
            <a:pPr algn="ctr">
              <a:lnSpc>
                <a:spcPct val="80000"/>
              </a:lnSpc>
            </a:pPr>
            <a:r>
              <a:rPr lang="en-US" i="1" dirty="0" smtClean="0">
                <a:solidFill>
                  <a:srgbClr val="FF0000"/>
                </a:solidFill>
              </a:rPr>
              <a:t>LAL-</a:t>
            </a:r>
            <a:r>
              <a:rPr lang="en-US" i="1" dirty="0" err="1" smtClean="0">
                <a:solidFill>
                  <a:srgbClr val="FF0000"/>
                </a:solidFill>
              </a:rPr>
              <a:t>Orsay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</a:p>
          <a:p>
            <a:pPr lvl="1" algn="ctr"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rgbClr val="008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May 22, 2013</a:t>
            </a:r>
            <a:endParaRPr lang="en-US" sz="2000" dirty="0">
              <a:solidFill>
                <a:srgbClr val="FF0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endParaRPr lang="en-US" dirty="0">
              <a:solidFill>
                <a:srgbClr val="0066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endParaRPr lang="en-US" sz="1800" dirty="0">
              <a:solidFill>
                <a:srgbClr val="0066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4450"/>
            <a:ext cx="1266825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16" descr="Logo-ATL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0963"/>
            <a:ext cx="6937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9064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Membership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fr-FR" dirty="0" smtClean="0"/>
              <a:t>ALICE: Pierre Vande </a:t>
            </a:r>
            <a:r>
              <a:rPr lang="fr-FR" dirty="0" err="1" smtClean="0"/>
              <a:t>Vyvre</a:t>
            </a:r>
            <a:r>
              <a:rPr lang="fr-FR" dirty="0" smtClean="0"/>
              <a:t>, </a:t>
            </a:r>
            <a:r>
              <a:rPr lang="fr-FR" dirty="0" err="1" smtClean="0"/>
              <a:t>Thorsten</a:t>
            </a:r>
            <a:r>
              <a:rPr lang="fr-FR" dirty="0" smtClean="0"/>
              <a:t> </a:t>
            </a:r>
            <a:r>
              <a:rPr lang="fr-FR" dirty="0" err="1" smtClean="0"/>
              <a:t>Kollegger</a:t>
            </a:r>
            <a:r>
              <a:rPr lang="fr-FR" dirty="0" smtClean="0"/>
              <a:t>, </a:t>
            </a:r>
            <a:r>
              <a:rPr lang="fr-FR" dirty="0" err="1" smtClean="0"/>
              <a:t>Predrag</a:t>
            </a:r>
            <a:r>
              <a:rPr lang="fr-FR" dirty="0" smtClean="0"/>
              <a:t> </a:t>
            </a:r>
            <a:r>
              <a:rPr lang="fr-FR" dirty="0" err="1" smtClean="0"/>
              <a:t>Buncic</a:t>
            </a:r>
            <a:endParaRPr lang="fr-FR" dirty="0" smtClean="0"/>
          </a:p>
          <a:p>
            <a:r>
              <a:rPr lang="fr-FR" dirty="0" smtClean="0"/>
              <a:t>• ATLAS: </a:t>
            </a:r>
            <a:r>
              <a:rPr lang="fr-FR" u="sng" dirty="0" smtClean="0"/>
              <a:t>David Rousseau</a:t>
            </a:r>
            <a:r>
              <a:rPr lang="fr-FR" dirty="0" smtClean="0"/>
              <a:t>, Benedetto </a:t>
            </a:r>
            <a:r>
              <a:rPr lang="fr-FR" dirty="0" err="1" smtClean="0"/>
              <a:t>Gorini</a:t>
            </a:r>
            <a:r>
              <a:rPr lang="fr-FR" dirty="0" smtClean="0"/>
              <a:t>, Nikos </a:t>
            </a:r>
            <a:r>
              <a:rPr lang="fr-FR" dirty="0" err="1" smtClean="0"/>
              <a:t>Konstantinidis</a:t>
            </a:r>
            <a:endParaRPr lang="fr-FR" dirty="0" smtClean="0"/>
          </a:p>
          <a:p>
            <a:r>
              <a:rPr lang="fr-FR" dirty="0" smtClean="0"/>
              <a:t>• CMS: </a:t>
            </a:r>
            <a:r>
              <a:rPr lang="fr-FR" u="sng" dirty="0" smtClean="0"/>
              <a:t>Wesley Smith</a:t>
            </a:r>
            <a:r>
              <a:rPr lang="fr-FR" dirty="0" smtClean="0"/>
              <a:t>, Christoph </a:t>
            </a:r>
            <a:r>
              <a:rPr lang="fr-FR" dirty="0" err="1" smtClean="0"/>
              <a:t>Schwick</a:t>
            </a:r>
            <a:r>
              <a:rPr lang="fr-FR" dirty="0" smtClean="0"/>
              <a:t>, Ian </a:t>
            </a:r>
            <a:r>
              <a:rPr lang="fr-FR" dirty="0" err="1" smtClean="0"/>
              <a:t>Fisk</a:t>
            </a:r>
            <a:r>
              <a:rPr lang="fr-FR" dirty="0" smtClean="0"/>
              <a:t>, Peter Elmer</a:t>
            </a:r>
          </a:p>
          <a:p>
            <a:r>
              <a:rPr lang="fr-FR" dirty="0" smtClean="0"/>
              <a:t>• </a:t>
            </a:r>
            <a:r>
              <a:rPr lang="fr-FR" dirty="0" err="1" smtClean="0"/>
              <a:t>LHCb</a:t>
            </a:r>
            <a:r>
              <a:rPr lang="fr-FR" dirty="0" smtClean="0"/>
              <a:t>: Renaud </a:t>
            </a:r>
            <a:r>
              <a:rPr lang="fr-FR" dirty="0" err="1" smtClean="0"/>
              <a:t>Legac</a:t>
            </a:r>
            <a:r>
              <a:rPr lang="fr-FR" dirty="0" smtClean="0"/>
              <a:t>, Niko </a:t>
            </a:r>
            <a:r>
              <a:rPr lang="fr-FR" dirty="0" err="1" smtClean="0"/>
              <a:t>Neufeld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>
                <a:solidFill>
                  <a:srgbClr val="800000"/>
                </a:solidFill>
              </a:rPr>
              <a:t>First Meeting: </a:t>
            </a:r>
            <a:r>
              <a:rPr lang="fr-FR" dirty="0" err="1" smtClean="0">
                <a:solidFill>
                  <a:srgbClr val="800000"/>
                </a:solidFill>
              </a:rPr>
              <a:t>Yesterday</a:t>
            </a:r>
            <a:r>
              <a:rPr lang="fr-FR" dirty="0" smtClean="0">
                <a:solidFill>
                  <a:srgbClr val="800000"/>
                </a:solidFill>
              </a:rPr>
              <a:t>, May 21.</a:t>
            </a:r>
            <a:endParaRPr lang="fr-FR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Mandate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err="1" smtClean="0"/>
              <a:t>From</a:t>
            </a:r>
            <a:r>
              <a:rPr lang="fr-FR" sz="2400" dirty="0" smtClean="0"/>
              <a:t> </a:t>
            </a:r>
            <a:r>
              <a:rPr lang="fr-FR" sz="2400" dirty="0" err="1" smtClean="0"/>
              <a:t>Draft</a:t>
            </a:r>
            <a:r>
              <a:rPr lang="fr-FR" sz="2400" dirty="0" smtClean="0"/>
              <a:t> 2</a:t>
            </a:r>
            <a:r>
              <a:rPr lang="fr-FR" sz="2400" baseline="30000" dirty="0" smtClean="0"/>
              <a:t>nd</a:t>
            </a:r>
            <a:r>
              <a:rPr lang="fr-FR" sz="2400" dirty="0" smtClean="0"/>
              <a:t> May:</a:t>
            </a:r>
          </a:p>
          <a:p>
            <a:r>
              <a:rPr lang="fr-FR" sz="2400" b="0" dirty="0" smtClean="0"/>
              <a:t>« The </a:t>
            </a:r>
            <a:r>
              <a:rPr lang="fr-FR" sz="2400" b="0" dirty="0" err="1" smtClean="0"/>
              <a:t>overall</a:t>
            </a:r>
            <a:r>
              <a:rPr lang="fr-FR" sz="2400" b="0" dirty="0" smtClean="0"/>
              <a:t> goals are </a:t>
            </a:r>
            <a:r>
              <a:rPr lang="fr-FR" sz="2400" b="0" dirty="0" err="1" smtClean="0"/>
              <a:t>similar</a:t>
            </a:r>
            <a:r>
              <a:rPr lang="fr-FR" sz="2400" b="0" dirty="0" smtClean="0"/>
              <a:t> to </a:t>
            </a:r>
            <a:r>
              <a:rPr lang="fr-FR" sz="2400" b="0" dirty="0" err="1" smtClean="0"/>
              <a:t>those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defined</a:t>
            </a:r>
            <a:r>
              <a:rPr lang="fr-FR" sz="2400" b="0" dirty="0" smtClean="0"/>
              <a:t> for the detector </a:t>
            </a:r>
            <a:r>
              <a:rPr lang="fr-FR" sz="2400" b="0" dirty="0" err="1" smtClean="0"/>
              <a:t>systems</a:t>
            </a:r>
            <a:r>
              <a:rPr lang="fr-FR" sz="2400" b="0" dirty="0" smtClean="0"/>
              <a:t>. The group </a:t>
            </a:r>
            <a:r>
              <a:rPr lang="fr-FR" sz="2400" b="0" dirty="0" err="1" smtClean="0"/>
              <a:t>should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assess</a:t>
            </a:r>
            <a:r>
              <a:rPr lang="fr-FR" sz="2400" b="0" dirty="0" smtClean="0"/>
              <a:t> the </a:t>
            </a:r>
            <a:r>
              <a:rPr lang="fr-FR" sz="2400" b="0" dirty="0" err="1" smtClean="0"/>
              <a:t>requirements</a:t>
            </a:r>
            <a:r>
              <a:rPr lang="fr-FR" sz="2400" b="0" dirty="0" smtClean="0"/>
              <a:t> for the trigger and </a:t>
            </a:r>
            <a:r>
              <a:rPr lang="fr-FR" sz="2400" b="0" dirty="0" err="1" smtClean="0"/>
              <a:t>subsequent</a:t>
            </a:r>
            <a:r>
              <a:rPr lang="fr-FR" sz="2400" b="0" dirty="0" smtClean="0"/>
              <a:t> data </a:t>
            </a:r>
            <a:r>
              <a:rPr lang="fr-FR" sz="2400" b="0" dirty="0" err="1" smtClean="0"/>
              <a:t>processing</a:t>
            </a:r>
            <a:r>
              <a:rPr lang="fr-FR" sz="2400" b="0" dirty="0" smtClean="0"/>
              <a:t>, and the </a:t>
            </a:r>
            <a:r>
              <a:rPr lang="fr-FR" sz="2400" b="0" dirty="0" err="1" smtClean="0"/>
              <a:t>benefit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from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track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triggering</a:t>
            </a:r>
            <a:r>
              <a:rPr lang="fr-FR" sz="2400" b="0" dirty="0" smtClean="0"/>
              <a:t> (</a:t>
            </a:r>
            <a:r>
              <a:rPr lang="fr-FR" sz="2400" b="0" dirty="0" err="1" smtClean="0"/>
              <a:t>especially</a:t>
            </a:r>
            <a:r>
              <a:rPr lang="fr-FR" sz="2400" b="0" dirty="0" smtClean="0"/>
              <a:t> for ATLAS and CMS) and </a:t>
            </a:r>
            <a:r>
              <a:rPr lang="fr-FR" sz="2400" b="0" dirty="0" err="1" smtClean="0"/>
              <a:t>higher</a:t>
            </a:r>
            <a:r>
              <a:rPr lang="fr-FR" sz="2400" b="0" dirty="0" smtClean="0"/>
              <a:t> rate </a:t>
            </a:r>
            <a:r>
              <a:rPr lang="fr-FR" sz="2400" b="0" dirty="0" err="1" smtClean="0"/>
              <a:t>at</a:t>
            </a:r>
            <a:r>
              <a:rPr lang="fr-FR" sz="2400" b="0" dirty="0" smtClean="0"/>
              <a:t> the input and output of the High </a:t>
            </a:r>
            <a:r>
              <a:rPr lang="fr-FR" sz="2400" b="0" dirty="0" err="1" smtClean="0"/>
              <a:t>Level</a:t>
            </a:r>
            <a:r>
              <a:rPr lang="fr-FR" sz="2400" b="0" dirty="0" smtClean="0"/>
              <a:t> Trigger. It </a:t>
            </a:r>
            <a:r>
              <a:rPr lang="fr-FR" sz="2400" b="0" dirty="0" err="1" smtClean="0"/>
              <a:t>should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assess</a:t>
            </a:r>
            <a:r>
              <a:rPr lang="fr-FR" sz="2400" b="0" dirty="0" smtClean="0"/>
              <a:t> the </a:t>
            </a:r>
            <a:r>
              <a:rPr lang="fr-FR" sz="2400" b="0" dirty="0" err="1" smtClean="0"/>
              <a:t>availability</a:t>
            </a:r>
            <a:r>
              <a:rPr lang="fr-FR" sz="2400" b="0" dirty="0" smtClean="0"/>
              <a:t> and </a:t>
            </a:r>
            <a:r>
              <a:rPr lang="fr-FR" sz="2400" b="0" dirty="0" err="1" smtClean="0"/>
              <a:t>potential</a:t>
            </a:r>
            <a:r>
              <a:rPr lang="fr-FR" sz="2400" b="0" dirty="0" smtClean="0"/>
              <a:t> for </a:t>
            </a:r>
            <a:r>
              <a:rPr lang="fr-FR" sz="2400" b="0" dirty="0" err="1" smtClean="0"/>
              <a:t>technical</a:t>
            </a:r>
            <a:r>
              <a:rPr lang="fr-FR" sz="2400" b="0" dirty="0" smtClean="0"/>
              <a:t> solutions on the time </a:t>
            </a:r>
            <a:r>
              <a:rPr lang="fr-FR" sz="2400" b="0" dirty="0" err="1" smtClean="0"/>
              <a:t>scale</a:t>
            </a:r>
            <a:r>
              <a:rPr lang="fr-FR" sz="2400" b="0" dirty="0" smtClean="0"/>
              <a:t> of the </a:t>
            </a:r>
            <a:r>
              <a:rPr lang="fr-FR" sz="2400" b="0" dirty="0" err="1" smtClean="0"/>
              <a:t>projects</a:t>
            </a:r>
            <a:r>
              <a:rPr lang="fr-FR" sz="2400" b="0" dirty="0" smtClean="0"/>
              <a:t>, </a:t>
            </a:r>
            <a:r>
              <a:rPr lang="fr-FR" sz="2400" b="0" dirty="0" err="1" smtClean="0"/>
              <a:t>including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cost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considerations</a:t>
            </a:r>
            <a:r>
              <a:rPr lang="fr-FR" sz="2400" b="0" dirty="0" smtClean="0"/>
              <a:t>. It </a:t>
            </a:r>
            <a:r>
              <a:rPr lang="fr-FR" sz="2400" b="0" dirty="0" err="1" smtClean="0"/>
              <a:t>will</a:t>
            </a:r>
            <a:r>
              <a:rPr lang="fr-FR" sz="2400" b="0" dirty="0" smtClean="0"/>
              <a:t> propose future actions, </a:t>
            </a:r>
            <a:r>
              <a:rPr lang="fr-FR" sz="2400" b="0" dirty="0" err="1" smtClean="0"/>
              <a:t>possibly</a:t>
            </a:r>
            <a:r>
              <a:rPr lang="fr-FR" sz="2400" b="0" dirty="0" smtClean="0"/>
              <a:t> </a:t>
            </a:r>
            <a:r>
              <a:rPr lang="fr-FR" sz="2400" b="0" dirty="0" err="1" smtClean="0"/>
              <a:t>common</a:t>
            </a:r>
            <a:r>
              <a:rPr lang="fr-FR" sz="2400" b="0" dirty="0" smtClean="0"/>
              <a:t> to all </a:t>
            </a:r>
            <a:r>
              <a:rPr lang="fr-FR" sz="2400" b="0" dirty="0" err="1" smtClean="0"/>
              <a:t>experiments</a:t>
            </a:r>
            <a:r>
              <a:rPr lang="fr-FR" sz="2400" b="0" dirty="0" smtClean="0"/>
              <a:t>. »</a:t>
            </a:r>
            <a:endParaRPr lang="fr-FR" sz="2400" b="0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Relevant documents identified so far</a:t>
            </a:r>
          </a:p>
          <a:p>
            <a:pPr>
              <a:buFont typeface="Arial"/>
              <a:buChar char="•"/>
            </a:pPr>
            <a:r>
              <a:rPr lang="en-US" dirty="0" smtClean="0"/>
              <a:t>ALICE </a:t>
            </a:r>
            <a:r>
              <a:rPr lang="en-US" dirty="0" smtClean="0"/>
              <a:t>Upgrade </a:t>
            </a:r>
            <a:r>
              <a:rPr lang="en-US" dirty="0" err="1" smtClean="0"/>
              <a:t>LoI</a:t>
            </a:r>
            <a:r>
              <a:rPr lang="en-US" dirty="0" smtClean="0"/>
              <a:t>: </a:t>
            </a:r>
            <a:r>
              <a:rPr lang="en-US" dirty="0" smtClean="0"/>
              <a:t>LHCC-2012-012</a:t>
            </a:r>
          </a:p>
          <a:p>
            <a:pPr>
              <a:buFont typeface="Arial"/>
              <a:buChar char="•"/>
            </a:pPr>
            <a:r>
              <a:rPr lang="en-US" dirty="0" smtClean="0"/>
              <a:t>ATLAS </a:t>
            </a:r>
            <a:r>
              <a:rPr lang="en-US" dirty="0" smtClean="0"/>
              <a:t>Phase </a:t>
            </a:r>
            <a:r>
              <a:rPr lang="en-US" dirty="0" smtClean="0"/>
              <a:t>2 </a:t>
            </a:r>
            <a:r>
              <a:rPr lang="en-US" dirty="0" smtClean="0"/>
              <a:t>Upgrade </a:t>
            </a:r>
            <a:r>
              <a:rPr lang="en-US" dirty="0" err="1" smtClean="0"/>
              <a:t>LoI</a:t>
            </a:r>
            <a:r>
              <a:rPr lang="en-US" dirty="0" smtClean="0"/>
              <a:t>: LHCC-2012-022</a:t>
            </a:r>
          </a:p>
          <a:p>
            <a:pPr>
              <a:buFont typeface="Arial"/>
              <a:buChar char="•"/>
            </a:pPr>
            <a:r>
              <a:rPr lang="en-US" dirty="0" smtClean="0"/>
              <a:t>CMS Draft Phase 2 Upgrade Document available over the summer 2013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/>
              <a:t>Framework </a:t>
            </a:r>
            <a:r>
              <a:rPr lang="en-US" dirty="0" smtClean="0"/>
              <a:t>Upgrade TDR:  </a:t>
            </a:r>
            <a:r>
              <a:rPr lang="en-US" dirty="0" smtClean="0"/>
              <a:t>LHCC</a:t>
            </a:r>
            <a:r>
              <a:rPr lang="en-US" dirty="0" smtClean="0"/>
              <a:t>-2012-007. </a:t>
            </a:r>
          </a:p>
          <a:p>
            <a:pPr>
              <a:buFont typeface="Arial"/>
              <a:buChar char="•"/>
            </a:pPr>
            <a:r>
              <a:rPr lang="en-US" dirty="0" smtClean="0"/>
              <a:t>LHCC common document on computing resources for Run 2 being prepared for summer 2013.</a:t>
            </a:r>
          </a:p>
          <a:p>
            <a:pPr>
              <a:buFont typeface="Arial"/>
              <a:buChar char="•"/>
            </a:pPr>
            <a:r>
              <a:rPr lang="en-US" dirty="0" smtClean="0"/>
              <a:t>For technology forecasting: document from Bernd Panzer (CERN-IT) regularly updated:</a:t>
            </a:r>
          </a:p>
          <a:p>
            <a:r>
              <a:rPr lang="en-US" sz="1800" dirty="0" smtClean="0">
                <a:hlinkClick r:id="rId2"/>
              </a:rPr>
              <a:t>https://espace.cern.ch/WLCG-document-repository/Technical_Documents/Technology_Market_Cost_Trends_2012_v23.pdf</a:t>
            </a: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0271338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      	</a:t>
            </a:r>
            <a:r>
              <a:rPr lang="en-US" sz="4000" dirty="0" smtClean="0"/>
              <a:t>Topics I</a:t>
            </a:r>
            <a:r>
              <a:rPr lang="en-US" sz="3200" dirty="0" smtClean="0"/>
              <a:t>               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Resource Estimates</a:t>
            </a:r>
          </a:p>
          <a:p>
            <a:pPr>
              <a:lnSpc>
                <a:spcPct val="80000"/>
              </a:lnSpc>
            </a:pPr>
            <a:r>
              <a:rPr lang="en-US" dirty="0" err="1" smtClean="0"/>
              <a:t>Parallelisation</a:t>
            </a:r>
            <a:r>
              <a:rPr lang="en-US" dirty="0" smtClean="0"/>
              <a:t> &amp; </a:t>
            </a:r>
            <a:r>
              <a:rPr lang="en-US" dirty="0" err="1" smtClean="0"/>
              <a:t>vectorisation</a:t>
            </a:r>
            <a:r>
              <a:rPr lang="en-US" dirty="0" smtClean="0"/>
              <a:t>.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Using full power of available processors. </a:t>
            </a:r>
          </a:p>
          <a:p>
            <a:pPr marL="0" indent="0">
              <a:lnSpc>
                <a:spcPct val="80000"/>
              </a:lnSpc>
            </a:pPr>
            <a:r>
              <a:rPr lang="en-US" dirty="0"/>
              <a:t>U</a:t>
            </a:r>
            <a:r>
              <a:rPr lang="en-US" dirty="0" smtClean="0"/>
              <a:t>se of </a:t>
            </a:r>
            <a:r>
              <a:rPr lang="en-US" dirty="0" err="1" smtClean="0"/>
              <a:t>heterogenous</a:t>
            </a:r>
            <a:r>
              <a:rPr lang="en-US" dirty="0" smtClean="0"/>
              <a:t> resources, in particular GPU &amp; ARM processors</a:t>
            </a:r>
          </a:p>
          <a:p>
            <a:pPr marL="342900" lvl="1" indent="0">
              <a:lnSpc>
                <a:spcPct val="80000"/>
              </a:lnSpc>
            </a:pPr>
            <a:r>
              <a:rPr lang="en-US" dirty="0" smtClean="0"/>
              <a:t> Both online and offline</a:t>
            </a:r>
          </a:p>
          <a:p>
            <a:pPr marL="342900" lvl="1" indent="0">
              <a:lnSpc>
                <a:spcPct val="80000"/>
              </a:lnSpc>
            </a:pPr>
            <a:r>
              <a:rPr lang="en-US" dirty="0"/>
              <a:t> </a:t>
            </a:r>
            <a:r>
              <a:rPr lang="en-US" dirty="0" smtClean="0"/>
              <a:t>maintainability (no code rewrite for new processor generation)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Merging of Higher Level trigger and offline software development</a:t>
            </a:r>
          </a:p>
          <a:p>
            <a:pPr>
              <a:lnSpc>
                <a:spcPct val="80000"/>
              </a:lnSpc>
            </a:pPr>
            <a:r>
              <a:rPr lang="en-US" dirty="0"/>
              <a:t>Future of Server PC </a:t>
            </a:r>
            <a:r>
              <a:rPr lang="en-US" dirty="0" smtClean="0"/>
              <a:t>architecture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Database evolution</a:t>
            </a:r>
          </a:p>
          <a:p>
            <a:pPr>
              <a:lnSpc>
                <a:spcPct val="80000"/>
              </a:lnSpc>
            </a:pPr>
            <a:r>
              <a:rPr lang="en-US" dirty="0"/>
              <a:t>P</a:t>
            </a:r>
            <a:r>
              <a:rPr lang="en-US" dirty="0" smtClean="0"/>
              <a:t>roduction tools evolution</a:t>
            </a:r>
          </a:p>
          <a:p>
            <a:pPr>
              <a:lnSpc>
                <a:spcPct val="80000"/>
              </a:lnSpc>
            </a:pPr>
            <a:r>
              <a:rPr lang="en-US" dirty="0"/>
              <a:t>C</a:t>
            </a:r>
            <a:r>
              <a:rPr lang="en-US" dirty="0" smtClean="0"/>
              <a:t>loud technologies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 particular, use online (HLT plus Tier0)  resources for offline </a:t>
            </a:r>
            <a:r>
              <a:rPr lang="en-US" dirty="0" err="1" smtClean="0"/>
              <a:t>reco</a:t>
            </a:r>
            <a:r>
              <a:rPr lang="en-US" dirty="0" smtClean="0"/>
              <a:t> during down time, even short one</a:t>
            </a:r>
          </a:p>
        </p:txBody>
      </p:sp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4450"/>
            <a:ext cx="1266825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9" name="Picture 16" descr="Logo-ATL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0963"/>
            <a:ext cx="6937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0" name="Picture 8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"/>
            <a:ext cx="9064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      	</a:t>
            </a:r>
            <a:r>
              <a:rPr lang="en-US" sz="4000" dirty="0" smtClean="0"/>
              <a:t>Topics II</a:t>
            </a:r>
            <a:r>
              <a:rPr lang="en-US" sz="3200" dirty="0" smtClean="0"/>
              <a:t>               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5626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Increase </a:t>
            </a:r>
            <a:r>
              <a:rPr lang="en-US" dirty="0"/>
              <a:t>of</a:t>
            </a:r>
            <a:r>
              <a:rPr lang="en-US" dirty="0" smtClean="0"/>
              <a:t> rate </a:t>
            </a:r>
            <a:r>
              <a:rPr lang="en-US" dirty="0"/>
              <a:t>from LVL0 to HLT</a:t>
            </a:r>
            <a:r>
              <a:rPr lang="en-US" dirty="0" smtClean="0"/>
              <a:t> to read out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L1 </a:t>
            </a:r>
            <a:r>
              <a:rPr lang="en-US" dirty="0"/>
              <a:t>complexity vs. HLT input </a:t>
            </a:r>
            <a:r>
              <a:rPr lang="en-US" dirty="0" smtClean="0"/>
              <a:t>rates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L1 </a:t>
            </a:r>
            <a:r>
              <a:rPr lang="en-US" dirty="0"/>
              <a:t>Trigger </a:t>
            </a:r>
            <a:r>
              <a:rPr lang="en-US" dirty="0" smtClean="0"/>
              <a:t>Latency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L1 </a:t>
            </a:r>
            <a:r>
              <a:rPr lang="en-US" dirty="0"/>
              <a:t>Track </a:t>
            </a:r>
            <a:r>
              <a:rPr lang="en-US" dirty="0" smtClean="0"/>
              <a:t>triggers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Impact of higher bandwidth links &amp; denser optical interconnects in L1 Trigger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Use of FPGA in L1 Trigger</a:t>
            </a:r>
          </a:p>
          <a:p>
            <a:pPr marL="514350" indent="-514350"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Event building architectures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HLT </a:t>
            </a:r>
            <a:r>
              <a:rPr lang="en-US" dirty="0"/>
              <a:t>Specialized Track Processing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 depends on resources available: </a:t>
            </a:r>
            <a:r>
              <a:rPr lang="en-US" dirty="0" err="1"/>
              <a:t>cpu</a:t>
            </a:r>
            <a:r>
              <a:rPr lang="en-US" dirty="0"/>
              <a:t> but also link speed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/>
              <a:t>Simulation of HLT</a:t>
            </a:r>
            <a:r>
              <a:rPr lang="en-US" dirty="0" smtClean="0"/>
              <a:t> 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Use </a:t>
            </a:r>
            <a:r>
              <a:rPr lang="en-US" dirty="0"/>
              <a:t>of GPU in </a:t>
            </a:r>
            <a:r>
              <a:rPr lang="en-US" dirty="0" smtClean="0"/>
              <a:t>HLT</a:t>
            </a:r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en-US" dirty="0" smtClean="0"/>
              <a:t>Impact </a:t>
            </a:r>
            <a:r>
              <a:rPr lang="en-US" dirty="0"/>
              <a:t>of detector timing improvements ( ~100 </a:t>
            </a:r>
            <a:r>
              <a:rPr lang="en-US" dirty="0" err="1"/>
              <a:t>ps</a:t>
            </a:r>
            <a:r>
              <a:rPr lang="en-US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e.g. crystal calorimeters (CMS: PbWO3 has ~ 150 </a:t>
            </a:r>
            <a:r>
              <a:rPr lang="en-US" dirty="0" err="1"/>
              <a:t>ps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LYSO </a:t>
            </a:r>
            <a:r>
              <a:rPr lang="en-US" dirty="0"/>
              <a:t>&lt; 100 </a:t>
            </a:r>
            <a:r>
              <a:rPr lang="en-US" dirty="0" err="1"/>
              <a:t>ps</a:t>
            </a:r>
            <a:r>
              <a:rPr lang="en-US" dirty="0" smtClean="0"/>
              <a:t>)</a:t>
            </a:r>
          </a:p>
        </p:txBody>
      </p:sp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4450"/>
            <a:ext cx="1266825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9" name="Picture 16" descr="Logo-ATL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0963"/>
            <a:ext cx="6937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0" name="Picture 8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"/>
            <a:ext cx="9064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869476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162800" cy="914400"/>
          </a:xfrm>
        </p:spPr>
        <p:txBody>
          <a:bodyPr/>
          <a:lstStyle/>
          <a:p>
            <a:r>
              <a:rPr lang="en-US" dirty="0" smtClean="0"/>
              <a:t>Common Tool Developments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91600" cy="5791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Identified so far (not meant to be complete):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GaudiHive</a:t>
            </a:r>
            <a:endParaRPr lang="en-US" dirty="0"/>
          </a:p>
          <a:p>
            <a:pPr lvl="1"/>
            <a:r>
              <a:rPr lang="en-US" dirty="0" smtClean="0"/>
              <a:t>atlas +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also concurrency working group, chaired by </a:t>
            </a:r>
            <a:r>
              <a:rPr lang="en-US" dirty="0" err="1" smtClean="0"/>
              <a:t>pere</a:t>
            </a:r>
            <a:r>
              <a:rPr lang="en-US" dirty="0" smtClean="0"/>
              <a:t> </a:t>
            </a:r>
            <a:r>
              <a:rPr lang="en-US" dirty="0" err="1" smtClean="0"/>
              <a:t>mato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CVMFS: all 4 experiments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Frontier squid : atlas + </a:t>
            </a:r>
            <a:r>
              <a:rPr lang="en-US" dirty="0" err="1" smtClean="0"/>
              <a:t>cms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xrootd</a:t>
            </a:r>
            <a:r>
              <a:rPr lang="en-US" dirty="0" smtClean="0"/>
              <a:t> federation common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FTS common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Grid monitoring tools</a:t>
            </a:r>
          </a:p>
          <a:p>
            <a:pPr>
              <a:buFont typeface="Arial"/>
              <a:buChar char="•"/>
            </a:pPr>
            <a:r>
              <a:rPr lang="en-US" dirty="0" smtClean="0"/>
              <a:t>Production tools, some commonalities:</a:t>
            </a:r>
          </a:p>
          <a:p>
            <a:pPr lvl="1"/>
            <a:r>
              <a:rPr lang="en-US" dirty="0" smtClean="0"/>
              <a:t>E.g. CMS is benchmarking panda (atlas) for analysis jobs</a:t>
            </a:r>
          </a:p>
          <a:p>
            <a:pPr>
              <a:buFont typeface="Arial"/>
              <a:buChar char="•"/>
            </a:pPr>
            <a:r>
              <a:rPr lang="en-US" dirty="0" smtClean="0"/>
              <a:t>Grid middleware: how will it evolve?</a:t>
            </a:r>
          </a:p>
          <a:p>
            <a:pPr>
              <a:buFont typeface="Arial"/>
              <a:buChar char="•"/>
            </a:pPr>
            <a:r>
              <a:rPr lang="en-US" dirty="0"/>
              <a:t>E</a:t>
            </a:r>
            <a:r>
              <a:rPr lang="en-US" dirty="0" smtClean="0"/>
              <a:t>xternal SW with experiments' participation:</a:t>
            </a:r>
          </a:p>
          <a:p>
            <a:pPr lvl="1"/>
            <a:r>
              <a:rPr lang="en-US" dirty="0" smtClean="0"/>
              <a:t>root, geant4, </a:t>
            </a:r>
            <a:r>
              <a:rPr lang="en-US" dirty="0" err="1" smtClean="0"/>
              <a:t>fastjet</a:t>
            </a:r>
            <a:endParaRPr lang="en-US" dirty="0" smtClean="0"/>
          </a:p>
          <a:p>
            <a:r>
              <a:rPr lang="en-US" dirty="0" smtClean="0"/>
              <a:t>Other areas to be identified		</a:t>
            </a:r>
          </a:p>
        </p:txBody>
      </p:sp>
    </p:spTree>
    <p:extLst>
      <p:ext uri="{BB962C8B-B14F-4D97-AF65-F5344CB8AC3E}">
        <p14:creationId xmlns:p14="http://schemas.microsoft.com/office/powerpoint/2010/main" val="519442237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Comments &amp; Questions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91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Need a common agreed scenario on LHC running conditions</a:t>
            </a:r>
          </a:p>
          <a:p>
            <a:pPr lvl="1"/>
            <a:r>
              <a:rPr lang="en-US" dirty="0" smtClean="0"/>
              <a:t>for example: center of mass energy 14TeV, </a:t>
            </a:r>
            <a:r>
              <a:rPr lang="en-US" dirty="0" err="1" smtClean="0"/>
              <a:t>lumi</a:t>
            </a:r>
            <a:r>
              <a:rPr lang="en-US" dirty="0" smtClean="0"/>
              <a:t> L=5E34, bunch spacing, 25ns, pileup average 140, peak 192, running efficiency 10E7s per year.</a:t>
            </a:r>
          </a:p>
          <a:p>
            <a:r>
              <a:rPr lang="en-US" dirty="0" smtClean="0"/>
              <a:t>Support for physics studies for the workshop?</a:t>
            </a:r>
          </a:p>
          <a:p>
            <a:pPr lvl="1"/>
            <a:r>
              <a:rPr lang="en-US" dirty="0" smtClean="0"/>
              <a:t>What do they need?</a:t>
            </a:r>
          </a:p>
          <a:p>
            <a:r>
              <a:rPr lang="en-US" dirty="0" smtClean="0"/>
              <a:t>We need to provide feedback on luminosity leveling &amp; length of luminous region (longer makes it easier for track trigger, but not too long to hurt acceptance), also insist on 25ns </a:t>
            </a:r>
            <a:r>
              <a:rPr lang="en-US" dirty="0" err="1" smtClean="0"/>
              <a:t>vs</a:t>
            </a:r>
            <a:r>
              <a:rPr lang="en-US" dirty="0" smtClean="0"/>
              <a:t> 50ns</a:t>
            </a:r>
          </a:p>
          <a:p>
            <a:r>
              <a:rPr lang="en-US" dirty="0" err="1" smtClean="0"/>
              <a:t>Organisation</a:t>
            </a:r>
            <a:r>
              <a:rPr lang="en-US" dirty="0" smtClean="0"/>
              <a:t> of 10th June workshop?</a:t>
            </a:r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7746513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smith_lhcstart_dis08_apr08_v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00040"/>
      </a:hlink>
      <a:folHlink>
        <a:srgbClr val="FF0080"/>
      </a:folHlink>
    </a:clrScheme>
    <a:fontScheme name="smith_lhcstart_dis08_apr08_v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lnDef>
  </a:objectDefaults>
  <a:extraClrSchemeLst>
    <a:extraClrScheme>
      <a:clrScheme name="smith_lhcstart_dis08_apr08_v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ith_lhcstart_dis08_apr08_v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Orchid:Users:wsmith:Documents:Documents-ws:Wesley:Conferences:DIS08:smith_lhcstart_dis08_apr08_v5.ppt</Template>
  <TotalTime>259</TotalTime>
  <Words>518</Words>
  <Application>Microsoft Macintosh PowerPoint</Application>
  <PresentationFormat>On-screen Show (4:3)</PresentationFormat>
  <Paragraphs>82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smith_lhcstart_dis08_apr08_v5</vt:lpstr>
      <vt:lpstr>       ECFA - TDOC</vt:lpstr>
      <vt:lpstr>Membership</vt:lpstr>
      <vt:lpstr>Mandate</vt:lpstr>
      <vt:lpstr>Documentation</vt:lpstr>
      <vt:lpstr>        Topics I               </vt:lpstr>
      <vt:lpstr>        Topics II               </vt:lpstr>
      <vt:lpstr>Common Tool Developments</vt:lpstr>
      <vt:lpstr>Comments &amp; Questions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LHC Startup</dc:title>
  <dc:creator>Wesley H. Smith</dc:creator>
  <cp:lastModifiedBy>Wesley H. Smith</cp:lastModifiedBy>
  <cp:revision>36</cp:revision>
  <dcterms:created xsi:type="dcterms:W3CDTF">2013-05-22T06:27:29Z</dcterms:created>
  <dcterms:modified xsi:type="dcterms:W3CDTF">2013-05-23T14:23:06Z</dcterms:modified>
</cp:coreProperties>
</file>