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63" r:id="rId3"/>
    <p:sldId id="262" r:id="rId4"/>
    <p:sldId id="261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6EB64-709E-B54C-ACFD-5F780873D5E5}" type="datetimeFigureOut">
              <a:rPr lang="en-US" smtClean="0"/>
              <a:pPr/>
              <a:t>5/22/13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F244F-3B6F-4E43-858F-2CCD427F3A39}" type="slidenum">
              <a:rPr lang="fr-CA" smtClean="0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95" y="181444"/>
            <a:ext cx="8945805" cy="6676556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400" b="1" dirty="0" smtClean="0">
                <a:latin typeface="Arial"/>
                <a:ea typeface="Cambria"/>
                <a:cs typeface="Arial"/>
              </a:rPr>
              <a:t>ECFA Preparatory Group </a:t>
            </a:r>
            <a:br>
              <a:rPr lang="en-US" sz="2400" b="1" dirty="0" smtClean="0">
                <a:latin typeface="Arial"/>
                <a:ea typeface="Cambria"/>
                <a:cs typeface="Arial"/>
              </a:rPr>
            </a:br>
            <a:r>
              <a:rPr lang="en-US" sz="2400" b="1" dirty="0" smtClean="0">
                <a:latin typeface="Arial"/>
                <a:ea typeface="Cambria"/>
                <a:cs typeface="Arial"/>
              </a:rPr>
              <a:t>"Shutdown constraints and radiation and activation effects”. </a:t>
            </a:r>
            <a:br>
              <a:rPr lang="en-US" sz="2400" b="1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600" b="1" dirty="0" smtClean="0">
                <a:latin typeface="Arial"/>
                <a:ea typeface="Cambria"/>
                <a:cs typeface="Arial"/>
              </a:rPr>
              <a:t>W.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Zeuner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W.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Riegler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R. Lindner, B. Di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Girolamo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G. </a:t>
            </a:r>
            <a:r>
              <a:rPr lang="en-US" sz="1600" b="1" dirty="0" err="1" smtClean="0">
                <a:latin typeface="Arial"/>
                <a:ea typeface="Cambria"/>
                <a:cs typeface="Arial"/>
              </a:rPr>
              <a:t>Corti</a:t>
            </a:r>
            <a:r>
              <a:rPr lang="en-US" sz="1600" b="1" dirty="0" smtClean="0">
                <a:latin typeface="Arial"/>
                <a:ea typeface="Cambria"/>
                <a:cs typeface="Arial"/>
              </a:rPr>
              <a:t>, C. Schaeffer, O. Beltramello</a:t>
            </a:r>
            <a:br>
              <a:rPr lang="en-US" sz="1600" b="1" dirty="0" smtClean="0">
                <a:latin typeface="Arial"/>
                <a:ea typeface="Cambria"/>
                <a:cs typeface="Arial"/>
              </a:rPr>
            </a:br>
            <a:r>
              <a:rPr lang="en-US" sz="16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600" b="1" dirty="0" smtClean="0">
                <a:latin typeface="Arial"/>
                <a:ea typeface="Cambria"/>
                <a:cs typeface="Arial"/>
              </a:rPr>
            </a:br>
            <a:r>
              <a:rPr lang="en-US" sz="1600" b="1" dirty="0" smtClean="0">
                <a:latin typeface="Arial"/>
                <a:ea typeface="Cambria"/>
                <a:cs typeface="Arial"/>
              </a:rPr>
              <a:t>22.05.2013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2000" dirty="0" smtClean="0">
                <a:latin typeface="Arial"/>
                <a:ea typeface="Cambria"/>
                <a:cs typeface="Arial"/>
              </a:rPr>
              <a:t/>
            </a:r>
            <a:br>
              <a:rPr lang="en-US" sz="2000" dirty="0" smtClean="0">
                <a:latin typeface="Arial"/>
                <a:ea typeface="Cambria"/>
                <a:cs typeface="Arial"/>
              </a:rPr>
            </a:b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95" y="498970"/>
            <a:ext cx="8945805" cy="6676556"/>
          </a:xfrm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Workshop Organization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2 main talks  (plus discussions)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What are the main issues addressed in this working group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Organizational issues : working group mandate , member list and working 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plan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We will consult within CERN to prepare the workshop with :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Other </a:t>
            </a:r>
            <a:r>
              <a:rPr lang="en-US" sz="1800" dirty="0" err="1" smtClean="0">
                <a:latin typeface="Arial"/>
                <a:ea typeface="Cambria"/>
                <a:cs typeface="Arial"/>
              </a:rPr>
              <a:t>GLIMOs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, RP group, Experiments </a:t>
            </a:r>
            <a:r>
              <a:rPr lang="en-US" sz="1800" dirty="0" err="1" smtClean="0">
                <a:latin typeface="Arial"/>
                <a:ea typeface="Cambria"/>
                <a:cs typeface="Arial"/>
              </a:rPr>
              <a:t>TCs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, LHC ...  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2000" dirty="0" smtClean="0">
                <a:latin typeface="Arial"/>
                <a:ea typeface="Cambria"/>
                <a:cs typeface="Arial"/>
              </a:rPr>
              <a:t/>
            </a:r>
            <a:br>
              <a:rPr lang="en-US" sz="2000" dirty="0" smtClean="0">
                <a:latin typeface="Arial"/>
                <a:ea typeface="Cambria"/>
                <a:cs typeface="Arial"/>
              </a:rPr>
            </a:b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95" y="1179383"/>
            <a:ext cx="8945805" cy="6676556"/>
          </a:xfrm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Activation calculation and Radiation Protection </a:t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1. Need of additional RP calculations/ estimation for HL-LHC for :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* New detectors / equipments calculations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* Air activation calculation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Assessment of the impact on: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- Short access conditions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- Ventilation system (Air circulation)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- Service caverns shielding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- Experimental caverns boundaries ?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2. Contamination assessment (dust, liquids,..):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Amplitude of the problem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Required infrastructure and equipments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Need of instrumentation and sampling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Impact on activities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Destructive work in undergrounds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	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3. Waste/Operational zoning and management for HL-LHC: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Operational and waste zoning calculation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Cool down areas and storage space requirements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Radioactive workshops requirements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2000" dirty="0" smtClean="0">
                <a:latin typeface="Arial"/>
                <a:ea typeface="Cambria"/>
                <a:cs typeface="Arial"/>
              </a:rPr>
              <a:t/>
            </a:r>
            <a:br>
              <a:rPr lang="en-US" sz="2000" dirty="0" smtClean="0">
                <a:latin typeface="Arial"/>
                <a:ea typeface="Cambria"/>
                <a:cs typeface="Arial"/>
              </a:rPr>
            </a:b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95" y="498970"/>
            <a:ext cx="8945805" cy="6676556"/>
          </a:xfrm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Activation calculation and Radiation Protection </a:t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4. </a:t>
            </a:r>
            <a:r>
              <a:rPr lang="en-US" sz="1800" dirty="0" err="1" smtClean="0">
                <a:latin typeface="Arial"/>
                <a:ea typeface="Cambria"/>
                <a:cs typeface="Arial"/>
              </a:rPr>
              <a:t>Dosimetry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Delivery system of operational dosimeters linked to the Access system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5. Experiments strategy to decrease the activation issue for HL-LHC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Equipment / detectors maintenance modifications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Material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Remote handling or robotics use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Shielding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Associated schedule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Define common development programs between Experiments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2000" dirty="0" smtClean="0">
                <a:latin typeface="Arial"/>
                <a:ea typeface="Cambria"/>
                <a:cs typeface="Arial"/>
              </a:rPr>
              <a:t/>
            </a:r>
            <a:br>
              <a:rPr lang="en-US" sz="2000" dirty="0" smtClean="0">
                <a:latin typeface="Arial"/>
                <a:ea typeface="Cambria"/>
                <a:cs typeface="Arial"/>
              </a:rPr>
            </a:b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95" y="181444"/>
            <a:ext cx="8945805" cy="6676556"/>
          </a:xfrm>
        </p:spPr>
        <p:txBody>
          <a:bodyPr/>
          <a:lstStyle/>
          <a:p>
            <a:pPr algn="l">
              <a:spcAft>
                <a:spcPts val="1000"/>
              </a:spcAft>
            </a:pPr>
            <a:r>
              <a:rPr lang="en-US" sz="1800" b="1" dirty="0" smtClean="0">
                <a:latin typeface="Arial"/>
                <a:ea typeface="Cambria"/>
                <a:cs typeface="Arial"/>
              </a:rPr>
              <a:t>Infrastructure and safety systems upgrade and consolidation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1. Ventilation system upgrade: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identify the requirements (air contamination (circulation and exhaust), 			ageing, control system upgrade,..)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possible upgrade planning for LS2 and LS3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Remaining overpressure issue in </a:t>
            </a:r>
            <a:r>
              <a:rPr lang="en-US" sz="1800" dirty="0" err="1" smtClean="0">
                <a:latin typeface="Arial"/>
                <a:ea typeface="Cambria"/>
                <a:cs typeface="Arial"/>
              </a:rPr>
              <a:t>LHCb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2. Upgrade of safety systems 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Sniffers ? etc... ?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3. New safety system required ?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Timing and duration of the shutdowns driven by : </a:t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	* 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>Physics Needs / Integrated Luminosity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Longevity of detector components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ALARA </a:t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>	* Maintenance needs of LHC and experiments</a:t>
            </a:r>
            <a:r>
              <a:rPr lang="en-US" sz="1800" b="1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b="1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 </a:t>
            </a: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dirty="0" smtClean="0">
                <a:latin typeface="Arial"/>
                <a:ea typeface="Cambria"/>
                <a:cs typeface="Arial"/>
              </a:rPr>
              <a:t/>
            </a:r>
            <a:br>
              <a:rPr lang="en-US" sz="1800" dirty="0" smtClean="0">
                <a:latin typeface="Arial"/>
                <a:ea typeface="Cambria"/>
                <a:cs typeface="Arial"/>
              </a:rPr>
            </a:br>
            <a:r>
              <a:rPr lang="en-US" sz="1800" b="1" dirty="0" smtClean="0">
                <a:latin typeface="Arial"/>
                <a:ea typeface="Cambria"/>
                <a:cs typeface="Arial"/>
              </a:rPr>
              <a:t>Experiments  specific issues</a:t>
            </a:r>
            <a:r>
              <a:rPr lang="en-US" dirty="0" smtClean="0">
                <a:latin typeface="Times New Roman"/>
                <a:ea typeface="Cambria"/>
                <a:cs typeface="Times New Roman"/>
              </a:rPr>
              <a:t/>
            </a:r>
            <a:br>
              <a:rPr lang="en-US" dirty="0" smtClean="0">
                <a:latin typeface="Times New Roman"/>
                <a:ea typeface="Cambria"/>
                <a:cs typeface="Times New Roman"/>
              </a:rPr>
            </a:br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7007</TotalTime>
  <Words>523</Words>
  <Application>Microsoft Macintosh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ECFA Preparatory Group  "Shutdown constraints and radiation and activation effects”.   W. Zeuner, W. Riegler, R. Lindner, B. Di Girolamo, G. Corti, C. Schaeffer, O. Beltramello  22.05.2013   </vt:lpstr>
      <vt:lpstr>Workshop Organization  2 main talks  (plus discussions)     * What are the main issues addressed in this working group     * Organizational issues : working group mandate , member list and working plan    We will consult within CERN to prepare the workshop with : Other GLIMOs, RP group, Experiments TCs, LHC ...         </vt:lpstr>
      <vt:lpstr> Activation calculation and Radiation Protection   1. Need of additional RP calculations/ estimation for HL-LHC for :    * New detectors / equipments calculations    * Air activation calculation  Assessment of the impact on:   - Short access conditions   - Ventilation system (Air circulation)    - Service caverns shielding   - Experimental caverns boundaries ?   2. Contamination assessment (dust, liquids,..):   * Amplitude of the problem  * Required infrastructure and equipments  * Need of instrumentation and sampling   * Impact on activities   * Destructive work in undergrounds    3. Waste/Operational zoning and management for HL-LHC:   * Operational and waste zoning calculation  * Cool down areas and storage space requirements   * Radioactive workshops requirements        </vt:lpstr>
      <vt:lpstr> Activation calculation and Radiation Protection   4. Dosimetry    Delivery system of operational dosimeters linked to the Access system   5. Experiments strategy to decrease the activation issue for HL-LHC    * Equipment / detectors maintenance modifications   * Material   * Remote handling or robotics use  * Shielding  Associated schedule  Define common development programs between Experiments        </vt:lpstr>
      <vt:lpstr>Infrastructure and safety systems upgrade and consolidation 1. Ventilation system upgrade:   * identify the requirements (air contamination (circulation and exhaust),    ageing, control system upgrade,..)  * possible upgrade planning for LS2 and LS3  * Remaining overpressure issue in LHCb   2. Upgrade of safety systems    * Sniffers ? etc... ?   3. New safety system required ?   Timing and duration of the shutdowns driven by :   * Physics Needs / Integrated Luminosity  * Longevity of detector components  * ALARA   * Maintenance needs of LHC and experiments    Experiments  specific issues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Some possible directions of investigations:   Radiation Protection calculations and regulations    - Do we need additional RP calculations/ estimation  for HL-LHC ?    - New areas ?    - New detectors / equipments calculations    - Air activation calculation      --- &gt; cool down requirements   - Contamination issue assessment         ---- &gt; what is the amplitude of the problem ?     ---- &gt; What are the required infrastructure ?    - Waste management    </dc:title>
  <dc:creator>Olga Beltramello</dc:creator>
  <cp:lastModifiedBy>Olga Beltramello</cp:lastModifiedBy>
  <cp:revision>10</cp:revision>
  <dcterms:created xsi:type="dcterms:W3CDTF">2013-05-22T09:28:30Z</dcterms:created>
  <dcterms:modified xsi:type="dcterms:W3CDTF">2013-05-22T09:37:56Z</dcterms:modified>
</cp:coreProperties>
</file>