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1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8" r:id="rId1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683" autoAdjust="0"/>
  </p:normalViewPr>
  <p:slideViewPr>
    <p:cSldViewPr>
      <p:cViewPr>
        <p:scale>
          <a:sx n="75" d="100"/>
          <a:sy n="75" d="100"/>
        </p:scale>
        <p:origin x="-2664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9DCB6B03-D6D9-42C9-836E-B81D02BC67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4584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##</a:t>
            </a:r>
            <a:endParaRPr lang="en-US" sz="1200" i="0"/>
          </a:p>
        </p:txBody>
      </p:sp>
    </p:spTree>
    <p:extLst>
      <p:ext uri="{BB962C8B-B14F-4D97-AF65-F5344CB8AC3E}">
        <p14:creationId xmlns="" xmlns:p14="http://schemas.microsoft.com/office/powerpoint/2010/main" val="308166709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 i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 i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 i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 i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039F382-422E-437F-B794-EFC90B5FF1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5C2B7-1810-463B-8A41-68996F7420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0715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81BF3-24E2-4745-A135-DB14C9BD17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5292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50B15-1145-4015-BF2F-AF08D6900F4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6" descr="2012-Jul-04-01_4_Color_Logo_small_C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29600" y="533400"/>
            <a:ext cx="719329" cy="9723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0674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2E5BD-72A4-4C37-A776-7BD9C4443E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8249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03F0F-17A1-4F0C-A52A-846348A0A5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0596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30AB5-31A6-45FA-8FD7-8E2933AA6F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72823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30C72-E4A2-4DF4-85F0-51679D89BF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014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0DE05-F36A-4831-972F-0C6D45ABB8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0747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C904E-86FA-42AD-938F-8C6714337B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8470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A3236-8584-4D86-8CB4-7B619DD61F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148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969C9217-6821-4CFB-8FF3-A11F26339A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jalien.cern.ch/svn/alien-java/trun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400" b="1" dirty="0" err="1" smtClean="0"/>
              <a:t>jAliEn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Java AliEn middleware</a:t>
            </a:r>
            <a:endParaRPr lang="en-US" sz="32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581400"/>
            <a:ext cx="8610600" cy="2057400"/>
          </a:xfrm>
        </p:spPr>
        <p:txBody>
          <a:bodyPr/>
          <a:lstStyle/>
          <a:p>
            <a:r>
              <a:rPr lang="en-US" sz="2000" dirty="0" smtClean="0"/>
              <a:t>A. Grigoras, C. Grigoras, M. </a:t>
            </a:r>
            <a:r>
              <a:rPr lang="en-US" sz="2000" dirty="0" err="1" smtClean="0"/>
              <a:t>Pedreira</a:t>
            </a:r>
            <a:endParaRPr lang="en-US" sz="2000" dirty="0" smtClean="0"/>
          </a:p>
          <a:p>
            <a:r>
              <a:rPr lang="en-US" sz="2000" dirty="0" smtClean="0"/>
              <a:t>P </a:t>
            </a:r>
            <a:r>
              <a:rPr lang="en-US" sz="2000" dirty="0" err="1" smtClean="0"/>
              <a:t>Saiz</a:t>
            </a:r>
            <a:r>
              <a:rPr lang="en-US" sz="2000" dirty="0" smtClean="0"/>
              <a:t>, S. Schreiner </a:t>
            </a:r>
          </a:p>
          <a:p>
            <a:r>
              <a:rPr lang="en-US" sz="1600" dirty="0" smtClean="0"/>
              <a:t>ALICE Offline Week – June 2013</a:t>
            </a:r>
            <a:endParaRPr lang="en-US" sz="1600" dirty="0"/>
          </a:p>
        </p:txBody>
      </p:sp>
      <p:pic>
        <p:nvPicPr>
          <p:cNvPr id="4" name="Picture 3" descr="2012-Jul-04-01_4_Color_Logo_small_C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551686"/>
            <a:ext cx="719329" cy="972314"/>
          </a:xfrm>
          <a:prstGeom prst="rect">
            <a:avLst/>
          </a:prstGeom>
        </p:spPr>
      </p:pic>
      <p:pic>
        <p:nvPicPr>
          <p:cNvPr id="5" name="Picture 27" descr="AliEn Ho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4700" y="5543550"/>
            <a:ext cx="1943100" cy="1085850"/>
          </a:xfrm>
          <a:prstGeom prst="rect">
            <a:avLst/>
          </a:prstGeom>
          <a:noFill/>
        </p:spPr>
      </p:pic>
      <p:pic>
        <p:nvPicPr>
          <p:cNvPr id="7" name="Picture 6" descr="Java_logo.sv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5307330"/>
            <a:ext cx="762000" cy="1398270"/>
          </a:xfrm>
          <a:prstGeom prst="rect">
            <a:avLst/>
          </a:prstGeom>
        </p:spPr>
      </p:pic>
      <p:pic>
        <p:nvPicPr>
          <p:cNvPr id="10" name="Picture 9" descr="cern-logo-blu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609600"/>
            <a:ext cx="838200" cy="83820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7713"/>
            <a:ext cx="8497888" cy="4114800"/>
          </a:xfrm>
        </p:spPr>
        <p:txBody>
          <a:bodyPr/>
          <a:lstStyle/>
          <a:p>
            <a:r>
              <a:rPr lang="en-US" sz="2800" dirty="0" err="1" smtClean="0"/>
              <a:t>jAliEn</a:t>
            </a:r>
            <a:r>
              <a:rPr lang="en-US" sz="2800" dirty="0" smtClean="0"/>
              <a:t> is the next version of AliEn Grid middleware</a:t>
            </a:r>
          </a:p>
          <a:p>
            <a:r>
              <a:rPr lang="en-US" sz="2800" dirty="0" smtClean="0"/>
              <a:t>The transition will be done step by step until all services are replaced by </a:t>
            </a:r>
            <a:r>
              <a:rPr lang="en-US" sz="2800" dirty="0" err="1" smtClean="0"/>
              <a:t>jAliEn</a:t>
            </a:r>
            <a:r>
              <a:rPr lang="en-US" sz="2800" dirty="0" smtClean="0"/>
              <a:t> services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6767120_st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544" y="3497352"/>
            <a:ext cx="3191256" cy="2862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is very 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14600"/>
            <a:ext cx="10210800" cy="41148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$ </a:t>
            </a:r>
            <a:r>
              <a:rPr lang="en-US" sz="2400" dirty="0" err="1" smtClean="0"/>
              <a:t>svn</a:t>
            </a:r>
            <a:r>
              <a:rPr lang="en-US" sz="2400" dirty="0" smtClean="0"/>
              <a:t> co </a:t>
            </a:r>
            <a:r>
              <a:rPr lang="en-US" sz="2400" dirty="0" smtClean="0">
                <a:hlinkClick r:id="rId2"/>
              </a:rPr>
              <a:t>http://jalien.cern.ch/svn/alien-java/trunk</a:t>
            </a:r>
            <a:r>
              <a:rPr lang="en-US" sz="2400" dirty="0" smtClean="0"/>
              <a:t> alien-java</a:t>
            </a:r>
          </a:p>
          <a:p>
            <a:pPr>
              <a:buNone/>
            </a:pPr>
            <a:r>
              <a:rPr lang="en-US" sz="2400" dirty="0" smtClean="0"/>
              <a:t>$ </a:t>
            </a:r>
            <a:r>
              <a:rPr lang="en-US" sz="2400" dirty="0" err="1" smtClean="0"/>
              <a:t>cd</a:t>
            </a:r>
            <a:r>
              <a:rPr lang="en-US" sz="2400" dirty="0" smtClean="0"/>
              <a:t> alien-java</a:t>
            </a:r>
          </a:p>
          <a:p>
            <a:pPr>
              <a:buNone/>
            </a:pPr>
            <a:r>
              <a:rPr lang="en-US" sz="2400" dirty="0" smtClean="0"/>
              <a:t>$ ./compile.sh</a:t>
            </a:r>
          </a:p>
          <a:p>
            <a:pPr>
              <a:buNone/>
            </a:pPr>
            <a:r>
              <a:rPr lang="en-US" sz="2400" dirty="0" smtClean="0"/>
              <a:t>$ ./</a:t>
            </a:r>
            <a:r>
              <a:rPr lang="en-US" sz="2400" dirty="0" err="1" smtClean="0"/>
              <a:t>jalien</a:t>
            </a:r>
            <a:r>
              <a:rPr lang="en-US" sz="2400" dirty="0" smtClean="0"/>
              <a:t> setup</a:t>
            </a:r>
          </a:p>
          <a:p>
            <a:pPr>
              <a:buNone/>
            </a:pPr>
            <a:r>
              <a:rPr lang="en-US" sz="2400" dirty="0" smtClean="0"/>
              <a:t>$ ./</a:t>
            </a:r>
            <a:r>
              <a:rPr lang="en-US" sz="2400" dirty="0" err="1" smtClean="0"/>
              <a:t>jalien</a:t>
            </a: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AliEn2 – Current status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17713"/>
            <a:ext cx="8955088" cy="4114800"/>
          </a:xfrm>
          <a:noFill/>
          <a:ln w="25400"/>
        </p:spPr>
        <p:txBody>
          <a:bodyPr lIns="182562" tIns="46038" rIns="182562" bIns="46038"/>
          <a:lstStyle/>
          <a:p>
            <a:r>
              <a:rPr lang="en-GB" sz="2000" dirty="0" smtClean="0"/>
              <a:t>All components to create a GRID</a:t>
            </a:r>
          </a:p>
          <a:p>
            <a:r>
              <a:rPr lang="en-GB" sz="2000" dirty="0" smtClean="0"/>
              <a:t>File Catalogue</a:t>
            </a:r>
          </a:p>
          <a:p>
            <a:pPr lvl="1"/>
            <a:r>
              <a:rPr lang="en-GB" sz="1800" dirty="0" smtClean="0"/>
              <a:t>UNIX-like file system</a:t>
            </a:r>
          </a:p>
          <a:p>
            <a:pPr lvl="1"/>
            <a:r>
              <a:rPr lang="en-GB" sz="1800" dirty="0" smtClean="0"/>
              <a:t>Mapping to physical files</a:t>
            </a:r>
          </a:p>
          <a:p>
            <a:pPr lvl="1"/>
            <a:r>
              <a:rPr lang="en-GB" sz="1800" dirty="0" smtClean="0"/>
              <a:t>Metadata information</a:t>
            </a:r>
          </a:p>
          <a:p>
            <a:pPr lvl="1"/>
            <a:r>
              <a:rPr lang="en-GB" sz="1800" dirty="0" smtClean="0"/>
              <a:t>SE discovery</a:t>
            </a:r>
          </a:p>
          <a:p>
            <a:r>
              <a:rPr lang="en-GB" sz="2000" dirty="0" smtClean="0"/>
              <a:t>Transfer Model</a:t>
            </a:r>
          </a:p>
          <a:p>
            <a:pPr lvl="1"/>
            <a:r>
              <a:rPr lang="en-GB" sz="1800" dirty="0" smtClean="0"/>
              <a:t>With different </a:t>
            </a:r>
            <a:r>
              <a:rPr lang="en-GB" sz="1800" dirty="0" err="1" smtClean="0"/>
              <a:t>plugins</a:t>
            </a:r>
            <a:endParaRPr lang="en-GB" sz="1800" dirty="0" smtClean="0"/>
          </a:p>
          <a:p>
            <a:r>
              <a:rPr lang="en-GB" sz="2000" dirty="0" err="1" smtClean="0"/>
              <a:t>TaskQueue</a:t>
            </a:r>
            <a:endParaRPr lang="en-GB" sz="2000" dirty="0" smtClean="0"/>
          </a:p>
          <a:p>
            <a:pPr lvl="1"/>
            <a:r>
              <a:rPr lang="en-GB" sz="1800" dirty="0" smtClean="0"/>
              <a:t>Job Agent &amp; pull model</a:t>
            </a:r>
          </a:p>
          <a:p>
            <a:pPr lvl="1"/>
            <a:r>
              <a:rPr lang="en-GB" sz="1800" dirty="0" smtClean="0"/>
              <a:t>Automatic installation of software packages</a:t>
            </a:r>
          </a:p>
          <a:p>
            <a:pPr lvl="1"/>
            <a:r>
              <a:rPr lang="en-GB" sz="1800" dirty="0" smtClean="0"/>
              <a:t>Simulation, reconstruction, analysis...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/>
          </a:p>
        </p:txBody>
      </p:sp>
      <p:pic>
        <p:nvPicPr>
          <p:cNvPr id="8" name="Picture 11" descr="MCj043571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1528" y="3608943"/>
            <a:ext cx="648072" cy="111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7010400" y="1828800"/>
            <a:ext cx="2057400" cy="1664732"/>
            <a:chOff x="6858000" y="1706218"/>
            <a:chExt cx="2057400" cy="1664732"/>
          </a:xfrm>
        </p:grpSpPr>
        <p:sp>
          <p:nvSpPr>
            <p:cNvPr id="9" name="Rounded Rectangle 8"/>
            <p:cNvSpPr/>
            <p:nvPr/>
          </p:nvSpPr>
          <p:spPr bwMode="auto">
            <a:xfrm>
              <a:off x="6858000" y="1999350"/>
              <a:ext cx="2057400" cy="1371600"/>
            </a:xfrm>
            <a:prstGeom prst="roundRect">
              <a:avLst/>
            </a:prstGeom>
            <a:noFill/>
            <a:ln w="158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flipH="1">
              <a:off x="6934200" y="2227950"/>
              <a:ext cx="533400" cy="3693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CE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99220" y="2892970"/>
              <a:ext cx="1164101" cy="338554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F0"/>
                  </a:solidFill>
                </a:rPr>
                <a:t>MonALISA</a:t>
              </a:r>
              <a:endParaRPr lang="en-US" sz="1600" dirty="0">
                <a:solidFill>
                  <a:srgbClr val="00B0F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72400" y="2075550"/>
              <a:ext cx="755335" cy="338554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xrootd</a:t>
              </a:r>
              <a:endPara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flipH="1">
              <a:off x="7543800" y="2484260"/>
              <a:ext cx="1325881" cy="338554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accent6">
                      <a:lumMod val="75000"/>
                    </a:schemeClr>
                  </a:solidFill>
                </a:rPr>
                <a:t>CREAMCE</a:t>
              </a:r>
              <a:endParaRPr lang="en-US" sz="16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10400" y="2685150"/>
              <a:ext cx="394660" cy="30777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</a:rPr>
                <a:t>JA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55029" y="1706218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Site 1</a:t>
              </a:r>
              <a:endParaRPr lang="en-US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065815" y="4724450"/>
            <a:ext cx="394660" cy="3077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JA</a:t>
            </a:r>
            <a:endParaRPr lang="en-US" sz="1400" dirty="0">
              <a:solidFill>
                <a:srgbClr val="C0000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010400" y="3505200"/>
            <a:ext cx="2057400" cy="1664732"/>
            <a:chOff x="6913415" y="3745518"/>
            <a:chExt cx="2057400" cy="1664732"/>
          </a:xfrm>
        </p:grpSpPr>
        <p:sp>
          <p:nvSpPr>
            <p:cNvPr id="18" name="Rounded Rectangle 17"/>
            <p:cNvSpPr/>
            <p:nvPr/>
          </p:nvSpPr>
          <p:spPr bwMode="auto">
            <a:xfrm>
              <a:off x="6913415" y="4038650"/>
              <a:ext cx="2057400" cy="1371600"/>
            </a:xfrm>
            <a:prstGeom prst="roundRect">
              <a:avLst/>
            </a:prstGeom>
            <a:noFill/>
            <a:ln w="158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989615" y="4267250"/>
              <a:ext cx="533400" cy="3693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CE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654635" y="4932270"/>
              <a:ext cx="1164101" cy="338554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F0"/>
                  </a:solidFill>
                </a:rPr>
                <a:t>MonALISA</a:t>
              </a:r>
              <a:endParaRPr lang="en-US" sz="1600" dirty="0">
                <a:solidFill>
                  <a:srgbClr val="00B0F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27815" y="4114850"/>
              <a:ext cx="755335" cy="338554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xrootd</a:t>
              </a:r>
              <a:endPara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7599215" y="4523560"/>
              <a:ext cx="1325881" cy="338554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accent6">
                      <a:lumMod val="75000"/>
                    </a:schemeClr>
                  </a:solidFill>
                </a:rPr>
                <a:t>CREAMCE</a:t>
              </a:r>
              <a:endParaRPr lang="en-US" sz="16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510444" y="3745518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Site 2</a:t>
              </a:r>
              <a:endParaRPr lang="en-US" dirty="0"/>
            </a:p>
          </p:txBody>
        </p:sp>
      </p:grpSp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5410200" y="1905000"/>
            <a:ext cx="1219200" cy="838200"/>
          </a:xfrm>
          <a:prstGeom prst="flowChartMagneticDisk">
            <a:avLst/>
          </a:prstGeom>
          <a:noFill/>
          <a:ln w="254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400" dirty="0" smtClean="0"/>
              <a:t>TASKQUEUE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8" name="Oval 7"/>
          <p:cNvSpPr>
            <a:spLocks noChangeArrowheads="1"/>
          </p:cNvSpPr>
          <p:nvPr/>
        </p:nvSpPr>
        <p:spPr bwMode="auto">
          <a:xfrm>
            <a:off x="6096000" y="3657600"/>
            <a:ext cx="762000" cy="685800"/>
          </a:xfrm>
          <a:prstGeom prst="ellipse">
            <a:avLst/>
          </a:prstGeom>
          <a:noFill/>
          <a:ln w="254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dirty="0" smtClean="0">
                <a:solidFill>
                  <a:schemeClr val="tx1"/>
                </a:solidFill>
              </a:rPr>
              <a:t>Job </a:t>
            </a:r>
            <a:endParaRPr lang="en-US" sz="1400" dirty="0">
              <a:solidFill>
                <a:schemeClr val="tx1"/>
              </a:solidFill>
            </a:endParaRPr>
          </a:p>
          <a:p>
            <a:pPr algn="ctr" eaLnBrk="0" hangingPunct="0"/>
            <a:r>
              <a:rPr lang="en-US" sz="1400" dirty="0">
                <a:solidFill>
                  <a:schemeClr val="tx1"/>
                </a:solidFill>
              </a:rPr>
              <a:t>Broker</a:t>
            </a:r>
          </a:p>
        </p:txBody>
      </p:sp>
      <p:grpSp>
        <p:nvGrpSpPr>
          <p:cNvPr id="29" name="Group 51"/>
          <p:cNvGrpSpPr/>
          <p:nvPr/>
        </p:nvGrpSpPr>
        <p:grpSpPr>
          <a:xfrm>
            <a:off x="5257800" y="4419600"/>
            <a:ext cx="1524000" cy="990600"/>
            <a:chOff x="4211960" y="5382344"/>
            <a:chExt cx="1524000" cy="990600"/>
          </a:xfrm>
        </p:grpSpPr>
        <p:sp>
          <p:nvSpPr>
            <p:cNvPr id="30" name="AutoShape 28"/>
            <p:cNvSpPr>
              <a:spLocks noChangeArrowheads="1"/>
            </p:cNvSpPr>
            <p:nvPr/>
          </p:nvSpPr>
          <p:spPr bwMode="auto">
            <a:xfrm>
              <a:off x="4211960" y="5382344"/>
              <a:ext cx="1524000" cy="990600"/>
            </a:xfrm>
            <a:prstGeom prst="flowChartMagneticDisk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288160" y="5382344"/>
              <a:ext cx="129875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chemeClr val="tx1"/>
                  </a:solidFill>
                </a:rPr>
                <a:t>File catalogue</a:t>
              </a:r>
            </a:p>
          </p:txBody>
        </p:sp>
        <p:sp>
          <p:nvSpPr>
            <p:cNvPr id="32" name="AutoShape 30"/>
            <p:cNvSpPr>
              <a:spLocks noChangeArrowheads="1"/>
            </p:cNvSpPr>
            <p:nvPr/>
          </p:nvSpPr>
          <p:spPr bwMode="auto">
            <a:xfrm>
              <a:off x="4288160" y="5839544"/>
              <a:ext cx="419100" cy="381000"/>
            </a:xfrm>
            <a:prstGeom prst="flowChartDocumen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</a:rPr>
                <a:t>LFN</a:t>
              </a:r>
            </a:p>
          </p:txBody>
        </p:sp>
        <p:sp>
          <p:nvSpPr>
            <p:cNvPr id="33" name="AutoShape 31"/>
            <p:cNvSpPr>
              <a:spLocks noChangeArrowheads="1"/>
            </p:cNvSpPr>
            <p:nvPr/>
          </p:nvSpPr>
          <p:spPr bwMode="auto">
            <a:xfrm>
              <a:off x="4745360" y="5839544"/>
              <a:ext cx="457200" cy="457200"/>
            </a:xfrm>
            <a:prstGeom prst="flowChartDocumen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</a:rPr>
                <a:t>GUID</a:t>
              </a:r>
            </a:p>
          </p:txBody>
        </p:sp>
        <p:sp>
          <p:nvSpPr>
            <p:cNvPr id="34" name="AutoShape 32"/>
            <p:cNvSpPr>
              <a:spLocks noChangeArrowheads="1"/>
            </p:cNvSpPr>
            <p:nvPr/>
          </p:nvSpPr>
          <p:spPr bwMode="auto">
            <a:xfrm>
              <a:off x="5202560" y="5839544"/>
              <a:ext cx="457200" cy="457200"/>
            </a:xfrm>
            <a:prstGeom prst="flowChartDocumen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</a:rPr>
                <a:t>Meta</a:t>
              </a:r>
            </a:p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</a:rPr>
                <a:t>data</a:t>
              </a:r>
            </a:p>
          </p:txBody>
        </p:sp>
      </p:grpSp>
      <p:sp>
        <p:nvSpPr>
          <p:cNvPr id="35" name="Oval 7"/>
          <p:cNvSpPr>
            <a:spLocks noChangeArrowheads="1"/>
          </p:cNvSpPr>
          <p:nvPr/>
        </p:nvSpPr>
        <p:spPr bwMode="auto">
          <a:xfrm>
            <a:off x="5486400" y="2819400"/>
            <a:ext cx="838200" cy="762000"/>
          </a:xfrm>
          <a:prstGeom prst="ellipse">
            <a:avLst/>
          </a:prstGeom>
          <a:noFill/>
          <a:ln w="254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dirty="0" smtClean="0">
                <a:solidFill>
                  <a:schemeClr val="tx1"/>
                </a:solidFill>
              </a:rPr>
              <a:t>Job </a:t>
            </a:r>
            <a:endParaRPr lang="en-US" sz="1400" dirty="0">
              <a:solidFill>
                <a:schemeClr val="tx1"/>
              </a:solidFill>
            </a:endParaRPr>
          </a:p>
          <a:p>
            <a:pPr algn="ctr" eaLnBrk="0" hangingPunct="0"/>
            <a:r>
              <a:rPr lang="en-US" sz="1400" dirty="0" smtClean="0"/>
              <a:t>Optimizer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8" name="Oval 7"/>
          <p:cNvSpPr>
            <a:spLocks noChangeArrowheads="1"/>
          </p:cNvSpPr>
          <p:nvPr/>
        </p:nvSpPr>
        <p:spPr bwMode="auto">
          <a:xfrm>
            <a:off x="5105400" y="3581400"/>
            <a:ext cx="838200" cy="762000"/>
          </a:xfrm>
          <a:prstGeom prst="ellipse">
            <a:avLst/>
          </a:prstGeom>
          <a:noFill/>
          <a:ln w="254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dirty="0" smtClean="0">
                <a:solidFill>
                  <a:schemeClr val="tx1"/>
                </a:solidFill>
              </a:rPr>
              <a:t>Job </a:t>
            </a:r>
            <a:endParaRPr lang="en-US" sz="1400" dirty="0">
              <a:solidFill>
                <a:schemeClr val="tx1"/>
              </a:solidFill>
            </a:endParaRPr>
          </a:p>
          <a:p>
            <a:pPr algn="ctr" eaLnBrk="0" hangingPunct="0"/>
            <a:r>
              <a:rPr lang="en-US" sz="1400" dirty="0" smtClean="0">
                <a:solidFill>
                  <a:schemeClr val="tx1"/>
                </a:solidFill>
              </a:rPr>
              <a:t>Manager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114800" y="3730823"/>
            <a:ext cx="838200" cy="612577"/>
            <a:chOff x="4495800" y="3657601"/>
            <a:chExt cx="838200" cy="612577"/>
          </a:xfrm>
        </p:grpSpPr>
        <p:sp>
          <p:nvSpPr>
            <p:cNvPr id="39" name="TextBox 38"/>
            <p:cNvSpPr txBox="1"/>
            <p:nvPr/>
          </p:nvSpPr>
          <p:spPr>
            <a:xfrm>
              <a:off x="4495800" y="3657601"/>
              <a:ext cx="533400" cy="307777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Job</a:t>
              </a:r>
              <a:endParaRPr lang="en-US" sz="1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648200" y="3810001"/>
              <a:ext cx="533400" cy="307777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Job</a:t>
              </a:r>
              <a:endParaRPr lang="en-US" sz="1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800600" y="3962401"/>
              <a:ext cx="533400" cy="307777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Job</a:t>
              </a:r>
              <a:endParaRPr lang="en-US" sz="1400" dirty="0"/>
            </a:p>
          </p:txBody>
        </p:sp>
      </p:grpSp>
      <p:cxnSp>
        <p:nvCxnSpPr>
          <p:cNvPr id="44" name="Straight Arrow Connector 43"/>
          <p:cNvCxnSpPr/>
          <p:nvPr/>
        </p:nvCxnSpPr>
        <p:spPr bwMode="auto">
          <a:xfrm rot="5400000" flipH="1" flipV="1">
            <a:off x="4381500" y="3390900"/>
            <a:ext cx="3048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5791200" y="55626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Perl, C/C++, Bash scripting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~ 150 packages to maintain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5029200" y="1828800"/>
            <a:ext cx="1905000" cy="3657600"/>
          </a:xfrm>
          <a:prstGeom prst="roundRect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4572000" y="4495800"/>
            <a:ext cx="3048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Arrow Connector 49"/>
          <p:cNvCxnSpPr/>
          <p:nvPr/>
        </p:nvCxnSpPr>
        <p:spPr bwMode="auto">
          <a:xfrm rot="5400000">
            <a:off x="4686300" y="3467100"/>
            <a:ext cx="3048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Arrow Connector 53"/>
          <p:cNvCxnSpPr/>
          <p:nvPr/>
        </p:nvCxnSpPr>
        <p:spPr bwMode="auto">
          <a:xfrm rot="10800000">
            <a:off x="4724400" y="4419600"/>
            <a:ext cx="228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jAliEn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7713"/>
            <a:ext cx="8421688" cy="4114800"/>
          </a:xfrm>
        </p:spPr>
        <p:txBody>
          <a:bodyPr/>
          <a:lstStyle/>
          <a:p>
            <a:r>
              <a:rPr lang="en-US" sz="1800" dirty="0" smtClean="0"/>
              <a:t>ALICE uses MonALISA for monitoring</a:t>
            </a:r>
          </a:p>
          <a:p>
            <a:pPr lvl="1"/>
            <a:r>
              <a:rPr lang="en-US" sz="1600" dirty="0" smtClean="0"/>
              <a:t>Jobs, transfers, site services, central services, real-time and accounting data, network topology discovery, storage elements functional tests and many more</a:t>
            </a:r>
          </a:p>
          <a:p>
            <a:r>
              <a:rPr lang="en-US" sz="1800" dirty="0" smtClean="0"/>
              <a:t>Based on the monitoring information a framework was developed to steer in an automatic way central productions, data registration and replication</a:t>
            </a:r>
          </a:p>
          <a:p>
            <a:r>
              <a:rPr lang="en-US" sz="1800" dirty="0" smtClean="0"/>
              <a:t>Gradually this framework grew in a full implementation of the AliEn objects and interactions with the central databases</a:t>
            </a:r>
          </a:p>
          <a:p>
            <a:pPr lvl="1"/>
            <a:r>
              <a:rPr lang="en-US" sz="1600" dirty="0" smtClean="0"/>
              <a:t> File Catalogue: LFN, GUID, PFN, SE, booking table</a:t>
            </a:r>
          </a:p>
          <a:p>
            <a:pPr lvl="1"/>
            <a:r>
              <a:rPr lang="en-US" sz="1600" dirty="0" smtClean="0"/>
              <a:t> Job, JDL and </a:t>
            </a:r>
            <a:r>
              <a:rPr lang="en-US" sz="1600" dirty="0" err="1" smtClean="0"/>
              <a:t>TaskQueue</a:t>
            </a:r>
            <a:r>
              <a:rPr lang="en-US" sz="1600" dirty="0" smtClean="0"/>
              <a:t> interactions</a:t>
            </a:r>
          </a:p>
          <a:p>
            <a:pPr lvl="1"/>
            <a:r>
              <a:rPr lang="en-US" sz="1600" dirty="0" smtClean="0"/>
              <a:t> Users, quotas</a:t>
            </a:r>
          </a:p>
          <a:p>
            <a:pPr lvl="2"/>
            <a:r>
              <a:rPr lang="en-US" sz="1400" dirty="0" err="1" smtClean="0"/>
              <a:t>gLite</a:t>
            </a:r>
            <a:r>
              <a:rPr lang="en-US" sz="1400" dirty="0" smtClean="0"/>
              <a:t> packages for </a:t>
            </a:r>
            <a:r>
              <a:rPr lang="en-US" sz="1400" dirty="0" err="1" smtClean="0"/>
              <a:t>proxy­based</a:t>
            </a:r>
            <a:r>
              <a:rPr lang="en-US" sz="1400" dirty="0" smtClean="0"/>
              <a:t> authentication</a:t>
            </a:r>
          </a:p>
          <a:p>
            <a:pPr lvl="2"/>
            <a:r>
              <a:rPr lang="en-US" sz="1400" dirty="0" smtClean="0"/>
              <a:t>Support for signed JDLs by all parties involved</a:t>
            </a:r>
            <a:endParaRPr lang="en-US" sz="1200" dirty="0" smtClean="0"/>
          </a:p>
          <a:p>
            <a:pPr lvl="1"/>
            <a:r>
              <a:rPr lang="en-US" sz="1600" dirty="0" smtClean="0"/>
              <a:t>Access envelope generation, storage management, transfer methods</a:t>
            </a:r>
          </a:p>
          <a:p>
            <a:pPr lvl="2"/>
            <a:r>
              <a:rPr lang="en-US" sz="1200" dirty="0" smtClean="0"/>
              <a:t>Parallel replica uploads and downloads for efficient end-user interaction with the federated SE space</a:t>
            </a:r>
          </a:p>
          <a:p>
            <a:pPr lvl="1"/>
            <a:r>
              <a:rPr lang="en-US" sz="1600" dirty="0" smtClean="0"/>
              <a:t>and the rest of supporting objects and methods in AliEn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Why </a:t>
            </a:r>
            <a:r>
              <a:rPr lang="en-US" dirty="0" err="1" smtClean="0"/>
              <a:t>jAliEn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7712"/>
            <a:ext cx="8839200" cy="4154487"/>
          </a:xfrm>
          <a:noFill/>
          <a:ln/>
        </p:spPr>
        <p:txBody>
          <a:bodyPr lIns="182562" tIns="46038" rIns="182562" bIns="46038"/>
          <a:lstStyle/>
          <a:p>
            <a:r>
              <a:rPr lang="en-US" sz="2400" dirty="0" smtClean="0"/>
              <a:t>Next step is to provide a full end-to-end Java implementation of AliEn</a:t>
            </a:r>
          </a:p>
          <a:p>
            <a:r>
              <a:rPr lang="en-US" sz="2400" dirty="0" smtClean="0"/>
              <a:t>More efficient communication infrastructure</a:t>
            </a:r>
          </a:p>
          <a:p>
            <a:pPr lvl="1"/>
            <a:r>
              <a:rPr lang="en-US" sz="2000" dirty="0" smtClean="0"/>
              <a:t>Persistent, compressed, SSL channels</a:t>
            </a:r>
          </a:p>
          <a:p>
            <a:pPr lvl="1"/>
            <a:r>
              <a:rPr lang="en-US" sz="2000" dirty="0" smtClean="0"/>
              <a:t>Exchanging Java serialized objects</a:t>
            </a:r>
          </a:p>
          <a:p>
            <a:pPr lvl="1"/>
            <a:r>
              <a:rPr lang="en-US" sz="2000" dirty="0" smtClean="0"/>
              <a:t>Multi­layered channel multiplexing and object caching</a:t>
            </a:r>
          </a:p>
          <a:p>
            <a:pPr lvl="1"/>
            <a:r>
              <a:rPr lang="en-US" sz="2000" dirty="0" smtClean="0"/>
              <a:t>Logging and error propagation</a:t>
            </a:r>
          </a:p>
          <a:p>
            <a:r>
              <a:rPr lang="en-US" sz="2400" dirty="0" smtClean="0"/>
              <a:t>No tokens for authentication, simply use the Grid certificate</a:t>
            </a:r>
          </a:p>
          <a:p>
            <a:r>
              <a:rPr lang="en-US" sz="2400" dirty="0" smtClean="0"/>
              <a:t>Better </a:t>
            </a:r>
            <a:r>
              <a:rPr lang="en-US" sz="2400" dirty="0" err="1" smtClean="0"/>
              <a:t>real­time</a:t>
            </a:r>
            <a:r>
              <a:rPr lang="en-US" sz="2400" dirty="0" smtClean="0"/>
              <a:t> monitoring of all components</a:t>
            </a:r>
          </a:p>
          <a:p>
            <a:r>
              <a:rPr lang="en-US" sz="2400" dirty="0" err="1" smtClean="0"/>
              <a:t>Platform­independent</a:t>
            </a:r>
            <a:r>
              <a:rPr lang="en-US" sz="2400" dirty="0" smtClean="0"/>
              <a:t>, easily maintainable code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AliEn2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jAliEn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 dirty="0"/>
          </a:p>
        </p:txBody>
      </p:sp>
      <p:pic>
        <p:nvPicPr>
          <p:cNvPr id="7" name="Picture 6" descr="chep12_mo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371600"/>
            <a:ext cx="5334000" cy="508952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err="1" smtClean="0"/>
              <a:t>JCentral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114800"/>
          </a:xfrm>
          <a:noFill/>
          <a:ln/>
        </p:spPr>
        <p:txBody>
          <a:bodyPr lIns="182562" tIns="46038" rIns="182562" bIns="46038"/>
          <a:lstStyle/>
          <a:p>
            <a:r>
              <a:rPr lang="en-US" sz="2400" dirty="0" smtClean="0"/>
              <a:t>Implement all AliEn objects in Java (LFN, PFN, GUID, Job, SE, access envelopes, users etc)</a:t>
            </a:r>
          </a:p>
          <a:p>
            <a:r>
              <a:rPr lang="en-US" sz="2400" dirty="0" smtClean="0"/>
              <a:t>Direct connections to the DBs for all operations</a:t>
            </a:r>
          </a:p>
          <a:p>
            <a:pPr lvl="1"/>
            <a:r>
              <a:rPr lang="en-US" sz="2000" dirty="0" smtClean="0"/>
              <a:t>Only </a:t>
            </a:r>
            <a:r>
              <a:rPr lang="en-US" sz="2000" i="1" dirty="0" smtClean="0"/>
              <a:t>kill</a:t>
            </a:r>
            <a:r>
              <a:rPr lang="en-US" sz="2000" dirty="0" smtClean="0"/>
              <a:t> is </a:t>
            </a:r>
            <a:r>
              <a:rPr lang="en-US" sz="2000" smtClean="0"/>
              <a:t>handed out to AliEn</a:t>
            </a:r>
            <a:endParaRPr lang="en-US" sz="2000" dirty="0" smtClean="0"/>
          </a:p>
          <a:p>
            <a:r>
              <a:rPr lang="en-US" sz="2400" dirty="0" smtClean="0"/>
              <a:t>Delegates presentation to the end client</a:t>
            </a:r>
          </a:p>
          <a:p>
            <a:r>
              <a:rPr lang="en-US" sz="2400" dirty="0" smtClean="0"/>
              <a:t>Implement the minimal set of commands as API calls via </a:t>
            </a:r>
            <a:r>
              <a:rPr lang="en-US" sz="2400" dirty="0" err="1" smtClean="0"/>
              <a:t>serializable</a:t>
            </a:r>
            <a:r>
              <a:rPr lang="en-US" sz="2400" dirty="0" smtClean="0"/>
              <a:t> objects</a:t>
            </a:r>
          </a:p>
          <a:p>
            <a:pPr lvl="1"/>
            <a:r>
              <a:rPr lang="en-US" sz="2000" dirty="0" smtClean="0"/>
              <a:t>Encapsulating requester identity</a:t>
            </a:r>
          </a:p>
          <a:p>
            <a:r>
              <a:rPr lang="en-US" sz="2400" dirty="0" smtClean="0"/>
              <a:t>A single entity provides all functionality required by the clients, trivial to scale out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err="1" smtClean="0"/>
              <a:t>JSite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114800"/>
          </a:xfrm>
          <a:noFill/>
          <a:ln/>
        </p:spPr>
        <p:txBody>
          <a:bodyPr lIns="182562" tIns="46038" rIns="182562" bIns="46038"/>
          <a:lstStyle/>
          <a:p>
            <a:r>
              <a:rPr lang="en-US" sz="2400" dirty="0" smtClean="0"/>
              <a:t>Trusted entities that multiplex requests to the central services</a:t>
            </a:r>
          </a:p>
          <a:p>
            <a:r>
              <a:rPr lang="en-US" sz="2400" dirty="0" smtClean="0"/>
              <a:t>Some of the objects are cacheable and can be quickly returned to the requester</a:t>
            </a:r>
          </a:p>
          <a:p>
            <a:pPr lvl="1"/>
            <a:r>
              <a:rPr lang="en-US" sz="2000" dirty="0" smtClean="0"/>
              <a:t>For example OCDB file locations, SE status, Grid status …</a:t>
            </a:r>
          </a:p>
          <a:p>
            <a:r>
              <a:rPr lang="en-US" sz="2400" dirty="0" smtClean="0"/>
              <a:t>Can be cascaded indefinitely in order to reduce the number of sockets per server to a reasonable number</a:t>
            </a:r>
          </a:p>
          <a:p>
            <a:pPr lvl="1"/>
            <a:r>
              <a:rPr lang="en-US" sz="2000" dirty="0" smtClean="0"/>
              <a:t>Or can be missing altogether, for small sites or opportunistic resources</a:t>
            </a:r>
          </a:p>
          <a:p>
            <a:r>
              <a:rPr lang="en-US" sz="2400" dirty="0" smtClean="0"/>
              <a:t>Running as another AliEn service on the site </a:t>
            </a:r>
            <a:r>
              <a:rPr lang="en-US" sz="2400" dirty="0" err="1" smtClean="0"/>
              <a:t>VoBox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err="1" smtClean="0"/>
              <a:t>JBox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17713"/>
            <a:ext cx="8802688" cy="4114800"/>
          </a:xfrm>
          <a:noFill/>
          <a:ln/>
        </p:spPr>
        <p:txBody>
          <a:bodyPr lIns="182562" tIns="46038" rIns="182562" bIns="46038"/>
          <a:lstStyle/>
          <a:p>
            <a:r>
              <a:rPr lang="en-US" sz="2400" dirty="0" smtClean="0"/>
              <a:t>Authentication and authorization </a:t>
            </a:r>
          </a:p>
          <a:p>
            <a:pPr lvl="1"/>
            <a:r>
              <a:rPr lang="en-US" sz="2000" dirty="0" smtClean="0"/>
              <a:t>No more proxies for the users</a:t>
            </a:r>
          </a:p>
          <a:p>
            <a:r>
              <a:rPr lang="en-US" sz="2400" dirty="0" smtClean="0"/>
              <a:t>Communication</a:t>
            </a:r>
          </a:p>
          <a:p>
            <a:pPr lvl="1"/>
            <a:r>
              <a:rPr lang="en-US" sz="2000" dirty="0" smtClean="0"/>
              <a:t>Listing, opening and writing files</a:t>
            </a:r>
          </a:p>
          <a:p>
            <a:pPr lvl="1"/>
            <a:r>
              <a:rPr lang="en-US" sz="2000" dirty="0" smtClean="0"/>
              <a:t>Submitting and accessing job information</a:t>
            </a:r>
          </a:p>
          <a:p>
            <a:r>
              <a:rPr lang="en-US" sz="2400" dirty="0" smtClean="0"/>
              <a:t>Components</a:t>
            </a:r>
          </a:p>
          <a:p>
            <a:pPr lvl="1"/>
            <a:r>
              <a:rPr lang="en-US" sz="2000" dirty="0" smtClean="0"/>
              <a:t>Java daemon responsible for authentication/authorization and communication between user applications and central services </a:t>
            </a:r>
          </a:p>
          <a:p>
            <a:pPr lvl="1"/>
            <a:r>
              <a:rPr lang="en-US" sz="2000" dirty="0" smtClean="0"/>
              <a:t>Java shell client – same aspect and functionality as previous client </a:t>
            </a:r>
          </a:p>
          <a:p>
            <a:pPr lvl="2"/>
            <a:r>
              <a:rPr lang="en-US" sz="1600" dirty="0" smtClean="0"/>
              <a:t>Commands implemented as classes using introspection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ROOT implementation of </a:t>
            </a:r>
            <a:r>
              <a:rPr lang="en-US" sz="2000" dirty="0" err="1" smtClean="0">
                <a:solidFill>
                  <a:srgbClr val="C00000"/>
                </a:solidFill>
              </a:rPr>
              <a:t>TGrid</a:t>
            </a:r>
            <a:r>
              <a:rPr lang="en-US" sz="2000" dirty="0" smtClean="0">
                <a:solidFill>
                  <a:srgbClr val="C00000"/>
                </a:solidFill>
              </a:rPr>
              <a:t> functionality</a:t>
            </a: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114800"/>
          </a:xfrm>
          <a:noFill/>
          <a:ln/>
        </p:spPr>
        <p:txBody>
          <a:bodyPr lIns="182562" tIns="46038" rIns="182562" bIns="46038"/>
          <a:lstStyle/>
          <a:p>
            <a:r>
              <a:rPr lang="en-US" sz="2400" dirty="0" smtClean="0"/>
              <a:t>ALICE MonALISA uses it fully</a:t>
            </a:r>
          </a:p>
          <a:p>
            <a:pPr lvl="1"/>
            <a:r>
              <a:rPr lang="en-US" sz="2000" dirty="0" smtClean="0"/>
              <a:t>LPM and user job management and accounting</a:t>
            </a:r>
          </a:p>
          <a:p>
            <a:pPr lvl="1"/>
            <a:r>
              <a:rPr lang="en-US" sz="2000" dirty="0" smtClean="0"/>
              <a:t>Catalogue browser, file editing, quotas, collections...</a:t>
            </a:r>
          </a:p>
          <a:p>
            <a:r>
              <a:rPr lang="en-US" sz="2400" dirty="0" smtClean="0"/>
              <a:t>Storage cleanup, all scheduled file transfers</a:t>
            </a:r>
          </a:p>
          <a:p>
            <a:r>
              <a:rPr lang="en-US" sz="2400" dirty="0" smtClean="0"/>
              <a:t>Communication channels working fine</a:t>
            </a:r>
          </a:p>
          <a:p>
            <a:r>
              <a:rPr lang="en-US" sz="2400" dirty="0" smtClean="0"/>
              <a:t>Many </a:t>
            </a:r>
            <a:r>
              <a:rPr lang="en-US" sz="2400" dirty="0" err="1" smtClean="0"/>
              <a:t>end­user</a:t>
            </a:r>
            <a:r>
              <a:rPr lang="en-US" sz="2400" dirty="0" smtClean="0"/>
              <a:t> commands are implemented in </a:t>
            </a:r>
            <a:r>
              <a:rPr lang="en-US" sz="2400" dirty="0" err="1" smtClean="0"/>
              <a:t>JBox</a:t>
            </a:r>
            <a:endParaRPr lang="en-US" sz="2400" dirty="0" smtClean="0"/>
          </a:p>
          <a:p>
            <a:pPr lvl="1"/>
            <a:r>
              <a:rPr lang="en-US" sz="2000" dirty="0" smtClean="0"/>
              <a:t> cat, cp, </a:t>
            </a:r>
            <a:r>
              <a:rPr lang="en-US" sz="2000" dirty="0" err="1" smtClean="0"/>
              <a:t>mv</a:t>
            </a:r>
            <a:r>
              <a:rPr lang="en-US" sz="2000" dirty="0" smtClean="0"/>
              <a:t>, </a:t>
            </a:r>
            <a:r>
              <a:rPr lang="en-US" sz="2000" dirty="0" err="1" smtClean="0"/>
              <a:t>rm</a:t>
            </a:r>
            <a:r>
              <a:rPr lang="en-US" sz="2000" dirty="0" smtClean="0"/>
              <a:t>, </a:t>
            </a:r>
            <a:r>
              <a:rPr lang="en-US" sz="2000" dirty="0" err="1" smtClean="0"/>
              <a:t>rmdir</a:t>
            </a:r>
            <a:r>
              <a:rPr lang="en-US" sz="2000" dirty="0" smtClean="0"/>
              <a:t>, find, </a:t>
            </a:r>
            <a:r>
              <a:rPr lang="en-US" sz="2000" dirty="0" err="1" smtClean="0"/>
              <a:t>ls</a:t>
            </a:r>
            <a:r>
              <a:rPr lang="en-US" sz="2000" dirty="0" smtClean="0"/>
              <a:t>, </a:t>
            </a:r>
            <a:r>
              <a:rPr lang="en-US" sz="2000" dirty="0" err="1" smtClean="0"/>
              <a:t>cd</a:t>
            </a:r>
            <a:r>
              <a:rPr lang="en-US" sz="2000" dirty="0" smtClean="0"/>
              <a:t>, </a:t>
            </a:r>
            <a:r>
              <a:rPr lang="en-US" sz="2000" dirty="0" err="1" smtClean="0"/>
              <a:t>pwd</a:t>
            </a:r>
            <a:r>
              <a:rPr lang="en-US" sz="2000" dirty="0" smtClean="0"/>
              <a:t>, </a:t>
            </a:r>
            <a:r>
              <a:rPr lang="en-US" sz="2000" dirty="0" err="1" smtClean="0"/>
              <a:t>mkdir</a:t>
            </a:r>
            <a:r>
              <a:rPr lang="en-US" sz="2000" dirty="0" smtClean="0"/>
              <a:t>, guid2lfn, lfn2guid, </a:t>
            </a:r>
            <a:r>
              <a:rPr lang="en-US" sz="2000" dirty="0" err="1" smtClean="0"/>
              <a:t>ps</a:t>
            </a:r>
            <a:r>
              <a:rPr lang="en-US" sz="2000" dirty="0" smtClean="0"/>
              <a:t>, </a:t>
            </a:r>
            <a:r>
              <a:rPr lang="en-US" sz="2000" dirty="0" err="1" smtClean="0"/>
              <a:t>masterjob</a:t>
            </a:r>
            <a:r>
              <a:rPr lang="en-US" sz="2000" dirty="0" smtClean="0"/>
              <a:t>, packages, submit, kill, </a:t>
            </a:r>
            <a:r>
              <a:rPr lang="en-US" sz="2000" dirty="0" err="1" smtClean="0"/>
              <a:t>whereis</a:t>
            </a:r>
            <a:r>
              <a:rPr lang="en-US" sz="2000" dirty="0" smtClean="0"/>
              <a:t>, w, uptime, type, time, role, access, commit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ROOT implementation of the new </a:t>
            </a:r>
            <a:r>
              <a:rPr lang="en-US" sz="2400" dirty="0" err="1" smtClean="0">
                <a:solidFill>
                  <a:srgbClr val="C00000"/>
                </a:solidFill>
              </a:rPr>
              <a:t>plugin</a:t>
            </a:r>
            <a:r>
              <a:rPr lang="en-US" sz="2400" dirty="0" smtClean="0">
                <a:solidFill>
                  <a:srgbClr val="C00000"/>
                </a:solidFill>
              </a:rPr>
              <a:t> is next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Missing commands &amp; options, polishing, packaging …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14.06.2013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0B15-1145-4015-BF2F-AF08D6900F4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jAliEn - Offline Week 06.2013</a:t>
            </a:r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13022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8908A87-72A1-4D91-A70F-463A879FEB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</TotalTime>
  <Words>761</Words>
  <Application>Microsoft Office PowerPoint</Application>
  <PresentationFormat>On-screen Show (4:3)</PresentationFormat>
  <Paragraphs>153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01013022</vt:lpstr>
      <vt:lpstr>jAliEn Java AliEn middleware</vt:lpstr>
      <vt:lpstr>AliEn2 – Current status</vt:lpstr>
      <vt:lpstr>Why jAliEn</vt:lpstr>
      <vt:lpstr>Why jAliEn</vt:lpstr>
      <vt:lpstr>AliEn2 vs jAliEn</vt:lpstr>
      <vt:lpstr>JCentral</vt:lpstr>
      <vt:lpstr>JSite</vt:lpstr>
      <vt:lpstr>JBox</vt:lpstr>
      <vt:lpstr>Current status</vt:lpstr>
      <vt:lpstr>Conclusions</vt:lpstr>
      <vt:lpstr>Feedback is very welcome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Staff training presentation</dc:title>
  <dc:creator/>
  <cp:keywords/>
  <cp:lastModifiedBy>Costin</cp:lastModifiedBy>
  <cp:revision>161</cp:revision>
  <dcterms:modified xsi:type="dcterms:W3CDTF">2013-06-14T09:29:42Z</dcterms:modified>
  <cp:version/>
</cp:coreProperties>
</file>