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84" y="858"/>
      </p:cViewPr>
      <p:guideLst>
        <p:guide orient="horz" pos="215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4FBB6-B6A6-47D5-A43C-B28CD45006EA}" type="datetimeFigureOut">
              <a:rPr lang="fr-FR" smtClean="0"/>
              <a:pPr/>
              <a:t>12/06/2013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EE100-0046-475D-8746-DAD183289FF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56C2-4928-4F99-AB6D-F3ADB42BD93E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EB9C5-77CB-494A-A049-BC0AD186EC4C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8777-062A-44B4-A8F0-D078C996380B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27DC-6E59-46BB-A5FC-7B46FF75BA60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8C1-8032-4E49-8AD7-8A010108BDA4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2AF5-25BA-40D1-B107-7E0E6264F464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B12-3B92-44F7-9A05-85567437B137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9E0D-FEF1-466B-B01F-17010B8D3B14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52D0-D58D-45CE-8CEB-4616C430B336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78501" y="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FA72-EFB0-4A55-8F4E-D32EB74C3DCC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789F7-6264-4AE5-A433-0CADCC816925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BF49D-9558-49EC-9603-1F85F2EF6D63}" type="datetime1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4201" y="2378042"/>
            <a:ext cx="67755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CWG7 </a:t>
            </a:r>
            <a:br>
              <a:rPr lang="en-US" sz="2000" dirty="0" smtClean="0"/>
            </a:br>
            <a:r>
              <a:rPr lang="en-US" sz="2000" dirty="0" smtClean="0"/>
              <a:t>(reconstruction)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19446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R.Shahoyan</a:t>
            </a:r>
            <a:r>
              <a:rPr lang="en-US" sz="1600" smtClean="0"/>
              <a:t>, 12/06/2013</a:t>
            </a:r>
            <a:endParaRPr lang="fr-FR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652462" y="3594774"/>
            <a:ext cx="7839075" cy="298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 algn="ctr">
              <a:lnSpc>
                <a:spcPct val="110000"/>
              </a:lnSpc>
              <a:spcBef>
                <a:spcPts val="300"/>
              </a:spcBef>
              <a:buSzPct val="70000"/>
            </a:pPr>
            <a:r>
              <a:rPr lang="en-US" dirty="0" smtClean="0"/>
              <a:t>Case of single row Rolling Shutter</a:t>
            </a:r>
          </a:p>
          <a:p>
            <a:pPr marL="169863" indent="-169863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v"/>
            </a:pPr>
            <a:r>
              <a:rPr lang="en-US" sz="1600" b="1" i="1" dirty="0" smtClean="0"/>
              <a:t>N</a:t>
            </a:r>
            <a:r>
              <a:rPr lang="en-US" sz="1600" dirty="0" smtClean="0"/>
              <a:t> rows of sensor read out sequentially,  single row is read in time </a:t>
            </a:r>
            <a:r>
              <a:rPr lang="en-US" sz="1600" dirty="0" smtClean="0">
                <a:sym typeface="Symbol"/>
              </a:rPr>
              <a:t>, full cycle in </a:t>
            </a:r>
            <a:r>
              <a:rPr lang="en-US" sz="1600" b="1" i="1" dirty="0" smtClean="0">
                <a:sym typeface="Symbol"/>
              </a:rPr>
              <a:t>T = N</a:t>
            </a:r>
            <a:r>
              <a:rPr lang="en-US" sz="1600" b="1" dirty="0" smtClean="0">
                <a:sym typeface="Symbol"/>
              </a:rPr>
              <a:t></a:t>
            </a:r>
            <a:r>
              <a:rPr lang="en-US" sz="1600" dirty="0" smtClean="0">
                <a:sym typeface="Symbol"/>
              </a:rPr>
              <a:t/>
            </a:r>
            <a:br>
              <a:rPr lang="en-US" sz="1600" dirty="0" smtClean="0">
                <a:sym typeface="Symbol"/>
              </a:rPr>
            </a:br>
            <a:r>
              <a:rPr lang="en-US" sz="1600" dirty="0" smtClean="0">
                <a:sym typeface="Symbol"/>
              </a:rPr>
              <a:t>(</a:t>
            </a:r>
            <a:r>
              <a:rPr lang="en-US" sz="1600" b="1" i="1" dirty="0" smtClean="0">
                <a:sym typeface="Symbol"/>
              </a:rPr>
              <a:t>N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~ </a:t>
            </a:r>
            <a:r>
              <a:rPr lang="en-US" sz="1600" dirty="0" smtClean="0">
                <a:sym typeface="Symbol"/>
              </a:rPr>
              <a:t>600-700, </a:t>
            </a:r>
            <a:r>
              <a:rPr lang="en-US" sz="1600" b="1" dirty="0" smtClean="0">
                <a:sym typeface="Symbol"/>
              </a:rPr>
              <a:t>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~ </a:t>
            </a:r>
            <a:r>
              <a:rPr lang="en-US" sz="1600" dirty="0" smtClean="0">
                <a:sym typeface="Symbol"/>
              </a:rPr>
              <a:t>30 ns  </a:t>
            </a:r>
            <a:r>
              <a:rPr lang="en-US" sz="1600" b="1" i="1" dirty="0" smtClean="0">
                <a:sym typeface="Symbol"/>
              </a:rPr>
              <a:t>T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 ~ </a:t>
            </a:r>
            <a:r>
              <a:rPr lang="en-US" sz="1600" dirty="0" smtClean="0">
                <a:cs typeface="Arial" pitchFamily="34" charset="0"/>
                <a:sym typeface="Symbol"/>
              </a:rPr>
              <a:t>20 ns)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endParaRPr lang="en-US" sz="1600" dirty="0" smtClean="0">
              <a:cs typeface="Arial" pitchFamily="34" charset="0"/>
              <a:sym typeface="Symbol"/>
            </a:endParaRPr>
          </a:p>
          <a:p>
            <a:pPr marL="169863" indent="-169863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v"/>
            </a:pPr>
            <a:r>
              <a:rPr lang="en-US" sz="1600" dirty="0" smtClean="0">
                <a:cs typeface="Arial" pitchFamily="34" charset="0"/>
                <a:sym typeface="Symbol"/>
              </a:rPr>
              <a:t>Cycles are indexed, the start time of each cycle is known precisely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endParaRPr lang="en-US" sz="1600" dirty="0" smtClean="0">
              <a:cs typeface="Arial" pitchFamily="34" charset="0"/>
              <a:sym typeface="Symbol"/>
            </a:endParaRPr>
          </a:p>
          <a:p>
            <a:pPr marL="169863" indent="-169863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v"/>
            </a:pPr>
            <a:r>
              <a:rPr lang="en-US" sz="1600" dirty="0" smtClean="0">
                <a:cs typeface="Arial" pitchFamily="34" charset="0"/>
                <a:sym typeface="Symbol"/>
              </a:rPr>
              <a:t>Need </a:t>
            </a:r>
            <a:r>
              <a:rPr lang="en-US" sz="1600" u="sng" dirty="0" smtClean="0">
                <a:cs typeface="Arial" pitchFamily="34" charset="0"/>
                <a:sym typeface="Symbol"/>
              </a:rPr>
              <a:t>2 cycles</a:t>
            </a:r>
            <a:r>
              <a:rPr lang="en-US" sz="1600" dirty="0" smtClean="0">
                <a:cs typeface="Arial" pitchFamily="34" charset="0"/>
                <a:sym typeface="Symbol"/>
              </a:rPr>
              <a:t> to cover hits of single collision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endParaRPr lang="en-US" sz="1600" dirty="0" smtClean="0">
              <a:cs typeface="Arial" pitchFamily="34" charset="0"/>
              <a:sym typeface="Symbol"/>
            </a:endParaRPr>
          </a:p>
          <a:p>
            <a:pPr marL="169863" indent="-169863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v"/>
            </a:pPr>
            <a:r>
              <a:rPr lang="en-US" sz="1600" dirty="0" smtClean="0">
                <a:cs typeface="Arial" pitchFamily="34" charset="0"/>
                <a:sym typeface="Symbol"/>
              </a:rPr>
              <a:t>Collision time (</a:t>
            </a:r>
            <a:r>
              <a:rPr lang="en-US" sz="1600" baseline="-25000" dirty="0" smtClean="0">
                <a:cs typeface="Arial" pitchFamily="34" charset="0"/>
                <a:sym typeface="Symbol"/>
              </a:rPr>
              <a:t>t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~</a:t>
            </a:r>
            <a:r>
              <a:rPr lang="en-US" sz="1600" dirty="0" smtClean="0">
                <a:cs typeface="Arial" pitchFamily="34" charset="0"/>
                <a:sym typeface="Symbol"/>
              </a:rPr>
              <a:t>25ns &lt;&lt; </a:t>
            </a:r>
            <a:r>
              <a:rPr lang="en-US" sz="1600" b="1" dirty="0" smtClean="0">
                <a:cs typeface="Arial" pitchFamily="34" charset="0"/>
                <a:sym typeface="Symbol"/>
              </a:rPr>
              <a:t>T</a:t>
            </a:r>
            <a:r>
              <a:rPr lang="en-US" sz="1600" dirty="0" smtClean="0">
                <a:cs typeface="Arial" pitchFamily="34" charset="0"/>
                <a:sym typeface="Symbol"/>
              </a:rPr>
              <a:t>) is known from trigger 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cs typeface="Arial" pitchFamily="34" charset="0"/>
                <a:sym typeface="Symbol"/>
              </a:rPr>
              <a:t>  </a:t>
            </a:r>
            <a:r>
              <a:rPr lang="en-US" sz="1600" u="sng" dirty="0" smtClean="0">
                <a:latin typeface="Arial" pitchFamily="34" charset="0"/>
                <a:cs typeface="Arial" pitchFamily="34" charset="0"/>
                <a:sym typeface="Symbol"/>
              </a:rPr>
              <a:t>~</a:t>
            </a:r>
            <a:r>
              <a:rPr lang="en-US" sz="1600" u="sng" dirty="0" smtClean="0">
                <a:cs typeface="Arial" pitchFamily="34" charset="0"/>
                <a:sym typeface="Symbol"/>
              </a:rPr>
              <a:t> </a:t>
            </a:r>
            <a:r>
              <a:rPr lang="en-US" sz="1600" b="1" i="1" u="sng" dirty="0" smtClean="0">
                <a:cs typeface="Arial" pitchFamily="34" charset="0"/>
                <a:sym typeface="Symbol"/>
              </a:rPr>
              <a:t>T </a:t>
            </a:r>
            <a:r>
              <a:rPr lang="en-US" sz="1600" u="sng" dirty="0" smtClean="0">
                <a:cs typeface="Arial" pitchFamily="34" charset="0"/>
                <a:sym typeface="Symbol"/>
              </a:rPr>
              <a:t>effective integration time</a:t>
            </a:r>
            <a:r>
              <a:rPr lang="en-US" sz="1600" dirty="0" smtClean="0">
                <a:cs typeface="Arial" pitchFamily="34" charset="0"/>
                <a:sym typeface="Symbol"/>
              </a:rPr>
              <a:t> (for the pile-up…)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617580" y="516343"/>
            <a:ext cx="4483290" cy="26793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029200" y="649257"/>
          <a:ext cx="3733800" cy="146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725"/>
                <a:gridCol w="466725"/>
                <a:gridCol w="466725"/>
                <a:gridCol w="466725"/>
                <a:gridCol w="466725"/>
                <a:gridCol w="466725"/>
                <a:gridCol w="466725"/>
                <a:gridCol w="466725"/>
              </a:tblGrid>
              <a:tr h="12712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row</a:t>
                      </a:r>
                      <a:r>
                        <a:rPr lang="en-US" sz="900" baseline="0" dirty="0" smtClean="0"/>
                        <a:t> N</a:t>
                      </a:r>
                      <a:endParaRPr lang="fr-FR" sz="9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6824">
                <a:tc>
                  <a:txBody>
                    <a:bodyPr/>
                    <a:lstStyle/>
                    <a:p>
                      <a:pPr algn="ctr"/>
                      <a:endParaRPr lang="fr-FR" sz="9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4111">
                <a:tc>
                  <a:txBody>
                    <a:bodyPr/>
                    <a:lstStyle/>
                    <a:p>
                      <a:pPr algn="ctr"/>
                      <a:endParaRPr lang="fr-FR" sz="9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642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row k+1</a:t>
                      </a:r>
                      <a:endParaRPr lang="fr-FR" sz="9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712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row k</a:t>
                      </a:r>
                      <a:endParaRPr lang="fr-FR" sz="9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129">
                <a:tc>
                  <a:txBody>
                    <a:bodyPr/>
                    <a:lstStyle/>
                    <a:p>
                      <a:pPr algn="ctr"/>
                      <a:endParaRPr lang="fr-FR" sz="9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7129">
                <a:tc>
                  <a:txBody>
                    <a:bodyPr/>
                    <a:lstStyle/>
                    <a:p>
                      <a:pPr algn="ctr"/>
                      <a:endParaRPr lang="fr-FR" sz="9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712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row 1</a:t>
                      </a:r>
                      <a:endParaRPr lang="fr-FR" sz="9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9233" y="21266"/>
            <a:ext cx="868680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  <a:spcBef>
                <a:spcPts val="300"/>
              </a:spcBef>
            </a:pPr>
            <a:r>
              <a:rPr lang="en-US" b="1" dirty="0" smtClean="0"/>
              <a:t>New ITS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66140" y="1385445"/>
            <a:ext cx="2791047" cy="184666"/>
          </a:xfrm>
          <a:prstGeom prst="rect">
            <a:avLst/>
          </a:prstGeom>
          <a:noFill/>
          <a:ln w="19050">
            <a:noFill/>
          </a:ln>
        </p:spPr>
        <p:txBody>
          <a:bodyPr wrap="square" lIns="91440" tIns="0" bIns="0" rtlCol="0" anchor="ctr" anchorCtr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row  in readout at cycle J</a:t>
            </a:r>
            <a:endParaRPr lang="fr-FR" sz="1200" b="1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726957" y="665159"/>
            <a:ext cx="261610" cy="1469003"/>
            <a:chOff x="8726957" y="3444902"/>
            <a:chExt cx="261610" cy="1469003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8937268" y="3444902"/>
              <a:ext cx="0" cy="146900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 rot="16200000">
              <a:off x="8229609" y="4071068"/>
              <a:ext cx="125630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</a:rPr>
                <a:t>readout direction</a:t>
              </a:r>
              <a:endParaRPr lang="fr-FR" sz="11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65423" y="649257"/>
            <a:ext cx="276999" cy="734501"/>
            <a:chOff x="4665423" y="3429000"/>
            <a:chExt cx="276999" cy="734501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4883428" y="3429000"/>
              <a:ext cx="0" cy="73450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4489846" y="3668985"/>
              <a:ext cx="628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FF0000"/>
                  </a:solidFill>
                </a:rPr>
                <a:t>J</a:t>
              </a:r>
              <a:endParaRPr lang="fr-FR" sz="11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658798" y="1493421"/>
            <a:ext cx="276999" cy="624839"/>
            <a:chOff x="4658798" y="4273164"/>
            <a:chExt cx="276999" cy="624839"/>
          </a:xfrm>
        </p:grpSpPr>
        <p:cxnSp>
          <p:nvCxnSpPr>
            <p:cNvPr id="17" name="Straight Arrow Connector 16"/>
            <p:cNvCxnSpPr/>
            <p:nvPr/>
          </p:nvCxnSpPr>
          <p:spPr>
            <a:xfrm flipV="1">
              <a:off x="4876803" y="4273164"/>
              <a:ext cx="0" cy="62483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 rot="16200000">
              <a:off x="4530113" y="4456641"/>
              <a:ext cx="534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 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J+1</a:t>
              </a:r>
              <a:endParaRPr lang="fr-FR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635798" y="2121863"/>
            <a:ext cx="44444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39725" algn="l"/>
              </a:tabLst>
            </a:pPr>
            <a:r>
              <a:rPr lang="en-US" sz="1600" i="1" dirty="0" smtClean="0"/>
              <a:t>Collision happens during readout of row k at cycle </a:t>
            </a:r>
            <a:r>
              <a:rPr lang="en-US" sz="1600" b="1" i="1" dirty="0" smtClean="0"/>
              <a:t>J</a:t>
            </a: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i="1" dirty="0" smtClean="0">
                <a:sym typeface="Symbol"/>
              </a:rPr>
              <a:t> 	</a:t>
            </a:r>
            <a:r>
              <a:rPr lang="en-US" sz="1600" i="1" dirty="0" smtClean="0"/>
              <a:t>hits on rows </a:t>
            </a:r>
            <a:r>
              <a:rPr lang="en-US" sz="1600" b="1" i="1" dirty="0" smtClean="0"/>
              <a:t>k+1:N</a:t>
            </a:r>
            <a:r>
              <a:rPr lang="en-US" sz="1600" i="1" dirty="0" smtClean="0"/>
              <a:t> will be read at cycle </a:t>
            </a:r>
            <a:r>
              <a:rPr lang="en-US" sz="1600" b="1" i="1" dirty="0" smtClean="0"/>
              <a:t>J</a:t>
            </a:r>
            <a:r>
              <a:rPr lang="en-US" sz="1600" i="1" dirty="0" smtClean="0"/>
              <a:t>, </a:t>
            </a:r>
          </a:p>
          <a:p>
            <a:pPr>
              <a:tabLst>
                <a:tab pos="339725" algn="l"/>
              </a:tabLst>
            </a:pPr>
            <a:r>
              <a:rPr lang="en-US" sz="1600" i="1" dirty="0" smtClean="0"/>
              <a:t>	hits on rows </a:t>
            </a:r>
            <a:r>
              <a:rPr lang="en-US" sz="1600" b="1" i="1" dirty="0" smtClean="0"/>
              <a:t>1:k</a:t>
            </a:r>
            <a:r>
              <a:rPr lang="en-US" sz="1600" i="1" dirty="0" smtClean="0"/>
              <a:t> at cycle </a:t>
            </a:r>
            <a:r>
              <a:rPr lang="en-US" sz="1600" b="1" i="1" dirty="0" smtClean="0"/>
              <a:t>J+1</a:t>
            </a:r>
            <a:r>
              <a:rPr lang="fr-FR" sz="1600" b="1" i="1" dirty="0" smtClean="0"/>
              <a:t/>
            </a:r>
            <a:br>
              <a:rPr lang="fr-FR" sz="1600" b="1" i="1" dirty="0" smtClean="0"/>
            </a:br>
            <a:r>
              <a:rPr lang="fr-FR" sz="1600" i="1" dirty="0" err="1" smtClean="0"/>
              <a:t>row</a:t>
            </a:r>
            <a:r>
              <a:rPr lang="fr-FR" sz="1600" i="1" dirty="0" smtClean="0"/>
              <a:t> (</a:t>
            </a:r>
            <a:r>
              <a:rPr lang="fr-FR" sz="1600" b="1" i="1" dirty="0" smtClean="0"/>
              <a:t>k</a:t>
            </a:r>
            <a:r>
              <a:rPr lang="fr-FR" sz="1600" i="1" dirty="0" smtClean="0"/>
              <a:t>) </a:t>
            </a:r>
            <a:r>
              <a:rPr lang="fr-FR" sz="1600" i="1" dirty="0" err="1" smtClean="0"/>
              <a:t>is</a:t>
            </a:r>
            <a:r>
              <a:rPr lang="fr-FR" sz="1600" i="1" dirty="0" smtClean="0"/>
              <a:t> inefficient </a:t>
            </a:r>
            <a:r>
              <a:rPr lang="fr-FR" sz="1600" i="1" dirty="0" err="1" smtClean="0"/>
              <a:t>during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readout</a:t>
            </a:r>
            <a:endParaRPr lang="en-US" sz="1600" i="1" dirty="0" smtClean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14300" y="691122"/>
            <a:ext cx="677559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spcBef>
                <a:spcPts val="600"/>
              </a:spcBef>
              <a:buSzPct val="70000"/>
              <a:buFont typeface="Wingdings" pitchFamily="2" charset="2"/>
              <a:buChar char="v"/>
            </a:pPr>
            <a:r>
              <a:rPr lang="en-US" sz="1600" dirty="0" smtClean="0"/>
              <a:t>No principal decision on the readout type yet,</a:t>
            </a:r>
            <a:br>
              <a:rPr lang="en-US" sz="1600" dirty="0" smtClean="0"/>
            </a:br>
            <a:r>
              <a:rPr lang="en-US" sz="1600" dirty="0" smtClean="0"/>
              <a:t>different readout schemes are in study: </a:t>
            </a:r>
          </a:p>
          <a:p>
            <a:pPr marL="519113" lvl="1" indent="-287338">
              <a:spcBef>
                <a:spcPts val="600"/>
              </a:spcBef>
              <a:buSzPct val="70000"/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simultaneous snapshot of sensor matrix </a:t>
            </a:r>
            <a:br>
              <a:rPr lang="en-US" sz="1600" dirty="0" smtClean="0">
                <a:solidFill>
                  <a:srgbClr val="002060"/>
                </a:solidFill>
              </a:rPr>
            </a:br>
            <a:r>
              <a:rPr lang="en-US" sz="1600" dirty="0" smtClean="0">
                <a:solidFill>
                  <a:srgbClr val="002060"/>
                </a:solidFill>
              </a:rPr>
              <a:t>upon the trigger (not considered here since </a:t>
            </a:r>
            <a:br>
              <a:rPr lang="en-US" sz="1600" dirty="0" smtClean="0">
                <a:solidFill>
                  <a:srgbClr val="002060"/>
                </a:solidFill>
              </a:rPr>
            </a:br>
            <a:r>
              <a:rPr lang="en-US" sz="1600" dirty="0" smtClean="0">
                <a:solidFill>
                  <a:srgbClr val="002060"/>
                </a:solidFill>
              </a:rPr>
              <a:t>event data is already isolated)</a:t>
            </a:r>
          </a:p>
          <a:p>
            <a:pPr marL="509588" lvl="1" indent="-276225">
              <a:spcBef>
                <a:spcPts val="600"/>
              </a:spcBef>
              <a:buSzPct val="70000"/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sequential readout (rolling shutter)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-9079" y="396047"/>
            <a:ext cx="9048303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lnSpc>
                <a:spcPct val="110000"/>
              </a:lnSpc>
              <a:spcBef>
                <a:spcPts val="600"/>
              </a:spcBef>
              <a:buSzPct val="70000"/>
              <a:buFont typeface="Wingdings" pitchFamily="2" charset="2"/>
              <a:buChar char="v"/>
            </a:pPr>
            <a:r>
              <a:rPr lang="en-US" sz="1600" dirty="0" smtClean="0">
                <a:cs typeface="Arial" pitchFamily="34" charset="0"/>
                <a:sym typeface="Symbol"/>
              </a:rPr>
              <a:t>Alternative ways of data extraction from the 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cs typeface="Arial" pitchFamily="34" charset="0"/>
                <a:sym typeface="Symbol"/>
              </a:rPr>
              <a:t>detector upon the trigger signal:</a:t>
            </a:r>
          </a:p>
          <a:p>
            <a:pPr marL="404813" lvl="1" indent="-234950">
              <a:lnSpc>
                <a:spcPct val="110000"/>
              </a:lnSpc>
              <a:spcBef>
                <a:spcPts val="600"/>
              </a:spcBef>
              <a:buSzPct val="70000"/>
              <a:buFont typeface="Wingdings" pitchFamily="2" charset="2"/>
              <a:buChar char="Ø"/>
            </a:pPr>
            <a:r>
              <a:rPr lang="en-US" sz="1600" dirty="0" smtClean="0">
                <a:cs typeface="Arial" pitchFamily="34" charset="0"/>
                <a:sym typeface="Symbol"/>
              </a:rPr>
              <a:t>Continuous raw data: all cycles are read out 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u="sng" dirty="0" smtClean="0">
                <a:cs typeface="Arial" pitchFamily="34" charset="0"/>
                <a:sym typeface="Symbol"/>
              </a:rPr>
              <a:t>w/o interruption, reconstruction is responsible</a:t>
            </a:r>
            <a:br>
              <a:rPr lang="en-US" sz="1600" u="sng" dirty="0" smtClean="0">
                <a:cs typeface="Arial" pitchFamily="34" charset="0"/>
                <a:sym typeface="Symbol"/>
              </a:rPr>
            </a:br>
            <a:r>
              <a:rPr lang="en-US" sz="1600" u="sng" dirty="0" smtClean="0">
                <a:cs typeface="Arial" pitchFamily="34" charset="0"/>
                <a:sym typeface="Symbol"/>
              </a:rPr>
              <a:t>for isolating the triggered collision </a:t>
            </a:r>
            <a:r>
              <a:rPr lang="en-US" sz="1600" dirty="0" smtClean="0">
                <a:cs typeface="Arial" pitchFamily="34" charset="0"/>
                <a:sym typeface="Symbol"/>
              </a:rPr>
              <a:t/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cs typeface="Arial" pitchFamily="34" charset="0"/>
                <a:sym typeface="Symbol"/>
              </a:rPr>
              <a:t>using the trigger flag (time) as a reference.</a:t>
            </a:r>
          </a:p>
          <a:p>
            <a:pPr marL="404813" lvl="1" indent="-234950">
              <a:lnSpc>
                <a:spcPct val="110000"/>
              </a:lnSpc>
              <a:spcBef>
                <a:spcPts val="600"/>
              </a:spcBef>
              <a:buSzPct val="70000"/>
              <a:buFont typeface="Wingdings" pitchFamily="2" charset="2"/>
              <a:buChar char="Ø"/>
            </a:pPr>
            <a:r>
              <a:rPr lang="en-US" sz="1600" dirty="0" smtClean="0">
                <a:cs typeface="Arial" pitchFamily="34" charset="0"/>
                <a:sym typeface="Symbol"/>
              </a:rPr>
              <a:t>Only time frame relevant for trigger goes to 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cs typeface="Arial" pitchFamily="34" charset="0"/>
                <a:sym typeface="Symbol"/>
              </a:rPr>
              <a:t>raw data (smallest data size: preferred option?): 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cs typeface="Arial" pitchFamily="34" charset="0"/>
                <a:sym typeface="Symbol"/>
              </a:rPr>
              <a:t>cycle </a:t>
            </a:r>
            <a:r>
              <a:rPr lang="en-US" sz="1600" b="1" dirty="0" smtClean="0">
                <a:cs typeface="Arial" pitchFamily="34" charset="0"/>
                <a:sym typeface="Symbol"/>
              </a:rPr>
              <a:t>J (rows k+1:N) </a:t>
            </a:r>
            <a:r>
              <a:rPr lang="en-US" sz="1600" dirty="0" smtClean="0">
                <a:cs typeface="Arial" pitchFamily="34" charset="0"/>
                <a:sym typeface="Symbol"/>
              </a:rPr>
              <a:t>+ cycle </a:t>
            </a:r>
            <a:r>
              <a:rPr lang="en-US" sz="1600" b="1" dirty="0" smtClean="0">
                <a:cs typeface="Arial" pitchFamily="34" charset="0"/>
                <a:sym typeface="Symbol"/>
              </a:rPr>
              <a:t>J+1 (rows 1:k)</a:t>
            </a:r>
            <a:r>
              <a:rPr lang="en-US" sz="1600" dirty="0" smtClean="0">
                <a:cs typeface="Arial" pitchFamily="34" charset="0"/>
                <a:sym typeface="Symbol"/>
              </a:rPr>
              <a:t> </a:t>
            </a:r>
          </a:p>
          <a:p>
            <a:pPr marL="574675" lvl="2" indent="-169863">
              <a:lnSpc>
                <a:spcPct val="110000"/>
              </a:lnSpc>
              <a:spcBef>
                <a:spcPts val="600"/>
              </a:spcBef>
              <a:buSzPct val="70000"/>
              <a:buFont typeface="Wingdings" pitchFamily="2" charset="2"/>
              <a:buChar char="ü"/>
            </a:pPr>
            <a:r>
              <a:rPr lang="en-US" sz="1600" dirty="0" smtClean="0">
                <a:cs typeface="Arial" pitchFamily="34" charset="0"/>
                <a:sym typeface="Symbol"/>
              </a:rPr>
              <a:t>No problem of event separation(?): minimal time-frame covering triggered event is defined in DAQ</a:t>
            </a:r>
          </a:p>
          <a:p>
            <a:pPr marL="574675" lvl="2" indent="-169863">
              <a:lnSpc>
                <a:spcPct val="110000"/>
              </a:lnSpc>
              <a:spcBef>
                <a:spcPts val="600"/>
              </a:spcBef>
              <a:buSzPct val="70000"/>
              <a:buFont typeface="Wingdings" pitchFamily="2" charset="2"/>
              <a:buChar char="ü"/>
            </a:pPr>
            <a:r>
              <a:rPr lang="en-US" sz="1600" u="sng" dirty="0" smtClean="0">
                <a:cs typeface="Arial" pitchFamily="34" charset="0"/>
                <a:sym typeface="Symbol"/>
              </a:rPr>
              <a:t>But</a:t>
            </a:r>
            <a:r>
              <a:rPr lang="en-US" sz="1600" dirty="0" smtClean="0">
                <a:cs typeface="Arial" pitchFamily="34" charset="0"/>
                <a:sym typeface="Symbol"/>
              </a:rPr>
              <a:t>: need special handling for the case of 2</a:t>
            </a:r>
            <a:r>
              <a:rPr lang="en-US" sz="1600" baseline="30000" dirty="0" smtClean="0">
                <a:cs typeface="Arial" pitchFamily="34" charset="0"/>
                <a:sym typeface="Symbol"/>
              </a:rPr>
              <a:t>nd</a:t>
            </a:r>
            <a:r>
              <a:rPr lang="en-US" sz="1600" dirty="0" smtClean="0">
                <a:cs typeface="Arial" pitchFamily="34" charset="0"/>
                <a:sym typeface="Symbol"/>
              </a:rPr>
              <a:t> trigger whose data overlaps with 1</a:t>
            </a:r>
            <a:r>
              <a:rPr lang="en-US" sz="1600" baseline="30000" dirty="0" smtClean="0">
                <a:cs typeface="Arial" pitchFamily="34" charset="0"/>
                <a:sym typeface="Symbol"/>
              </a:rPr>
              <a:t>st</a:t>
            </a:r>
            <a:r>
              <a:rPr lang="en-US" sz="1600" dirty="0" smtClean="0">
                <a:cs typeface="Arial" pitchFamily="34" charset="0"/>
                <a:sym typeface="Symbol"/>
              </a:rPr>
              <a:t> one</a:t>
            </a:r>
          </a:p>
          <a:p>
            <a:pPr marL="796925" lvl="3" indent="-222250">
              <a:lnSpc>
                <a:spcPct val="110000"/>
              </a:lnSpc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en-US" sz="1600" dirty="0" smtClean="0">
                <a:cs typeface="Arial" pitchFamily="34" charset="0"/>
                <a:sym typeface="Symbol"/>
              </a:rPr>
              <a:t>store in the 2</a:t>
            </a:r>
            <a:r>
              <a:rPr lang="en-US" sz="1600" baseline="30000" dirty="0" smtClean="0">
                <a:cs typeface="Arial" pitchFamily="34" charset="0"/>
                <a:sym typeface="Symbol"/>
              </a:rPr>
              <a:t>nd</a:t>
            </a:r>
            <a:r>
              <a:rPr lang="en-US" sz="1600" dirty="0" smtClean="0">
                <a:cs typeface="Arial" pitchFamily="34" charset="0"/>
                <a:sym typeface="Symbol"/>
              </a:rPr>
              <a:t> event data of </a:t>
            </a:r>
            <a:r>
              <a:rPr lang="en-US" sz="1600" b="1" dirty="0" smtClean="0">
                <a:cs typeface="Arial" pitchFamily="34" charset="0"/>
                <a:sym typeface="Symbol"/>
              </a:rPr>
              <a:t>J(m+1:N)J+1(1:k)</a:t>
            </a:r>
            <a:r>
              <a:rPr lang="en-US" sz="1600" dirty="0" smtClean="0">
                <a:cs typeface="Arial" pitchFamily="34" charset="0"/>
                <a:sym typeface="Symbol"/>
              </a:rPr>
              <a:t> already stored for 1</a:t>
            </a:r>
            <a:r>
              <a:rPr lang="en-US" sz="1600" baseline="30000" dirty="0" smtClean="0">
                <a:cs typeface="Arial" pitchFamily="34" charset="0"/>
                <a:sym typeface="Symbol"/>
              </a:rPr>
              <a:t>st</a:t>
            </a:r>
            <a:r>
              <a:rPr lang="en-US" sz="1600" dirty="0" smtClean="0">
                <a:cs typeface="Arial" pitchFamily="34" charset="0"/>
                <a:sym typeface="Symbol"/>
              </a:rPr>
              <a:t> event 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cs typeface="Arial" pitchFamily="34" charset="0"/>
                <a:sym typeface="Symbol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cs typeface="Arial" pitchFamily="34" charset="0"/>
                <a:sym typeface="Symbol"/>
              </a:rPr>
              <a:t></a:t>
            </a:r>
            <a:r>
              <a:rPr lang="en-US" sz="1600" dirty="0" smtClean="0">
                <a:cs typeface="Arial" pitchFamily="34" charset="0"/>
                <a:sym typeface="Symbol"/>
              </a:rPr>
              <a:t> events are still isolated in the raw data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cs typeface="Arial" pitchFamily="34" charset="0"/>
                <a:sym typeface="Symbol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Arial" pitchFamily="34" charset="0"/>
                <a:sym typeface="Symbol"/>
              </a:rPr>
              <a:t></a:t>
            </a:r>
            <a:r>
              <a:rPr lang="en-US" sz="1600" dirty="0" smtClean="0">
                <a:cs typeface="Arial" pitchFamily="34" charset="0"/>
                <a:sym typeface="Symbol"/>
              </a:rPr>
              <a:t> at high int. rate (almost every cycle is triggered) overhead of 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cs typeface="Arial" pitchFamily="34" charset="0"/>
                <a:sym typeface="Symbol"/>
              </a:rPr>
              <a:t>      overlapping time frames may exceed the gain from reading only triggered cycles</a:t>
            </a:r>
          </a:p>
          <a:p>
            <a:pPr marL="796925" lvl="3" indent="-222250">
              <a:lnSpc>
                <a:spcPct val="110000"/>
              </a:lnSpc>
              <a:spcBef>
                <a:spcPts val="600"/>
              </a:spcBef>
              <a:buSzPct val="70000"/>
              <a:buFont typeface="Wingdings" pitchFamily="2" charset="2"/>
              <a:buChar char="q"/>
            </a:pPr>
            <a:r>
              <a:rPr lang="en-US" sz="1600" dirty="0" smtClean="0">
                <a:cs typeface="Arial" pitchFamily="34" charset="0"/>
                <a:sym typeface="Symbol"/>
              </a:rPr>
              <a:t>store 2</a:t>
            </a:r>
            <a:r>
              <a:rPr lang="en-US" sz="1600" baseline="30000" dirty="0" smtClean="0">
                <a:cs typeface="Arial" pitchFamily="34" charset="0"/>
                <a:sym typeface="Symbol"/>
              </a:rPr>
              <a:t>nd</a:t>
            </a:r>
            <a:r>
              <a:rPr lang="en-US" sz="1600" dirty="0" smtClean="0">
                <a:cs typeface="Arial" pitchFamily="34" charset="0"/>
                <a:sym typeface="Symbol"/>
              </a:rPr>
              <a:t> event data starting from last row stored for 1</a:t>
            </a:r>
            <a:r>
              <a:rPr lang="en-US" sz="1600" baseline="30000" dirty="0" smtClean="0">
                <a:cs typeface="Arial" pitchFamily="34" charset="0"/>
                <a:sym typeface="Symbol"/>
              </a:rPr>
              <a:t>st</a:t>
            </a:r>
            <a:r>
              <a:rPr lang="en-US" sz="1600" dirty="0" smtClean="0">
                <a:cs typeface="Arial" pitchFamily="34" charset="0"/>
                <a:sym typeface="Symbol"/>
              </a:rPr>
              <a:t> event: </a:t>
            </a:r>
            <a:r>
              <a:rPr lang="en-US" sz="1600" b="1" dirty="0" smtClean="0">
                <a:cs typeface="Arial" pitchFamily="34" charset="0"/>
                <a:sym typeface="Symbol"/>
              </a:rPr>
              <a:t>J+1 (row k+1)</a:t>
            </a:r>
            <a:br>
              <a:rPr lang="en-US" sz="1600" b="1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solidFill>
                  <a:srgbClr val="00B050"/>
                </a:solidFill>
                <a:cs typeface="Arial" pitchFamily="34" charset="0"/>
                <a:sym typeface="Symbol"/>
              </a:rPr>
              <a:t> </a:t>
            </a:r>
            <a:r>
              <a:rPr lang="en-US" sz="1600" dirty="0" smtClean="0">
                <a:cs typeface="Arial" pitchFamily="34" charset="0"/>
                <a:sym typeface="Symbol"/>
              </a:rPr>
              <a:t> no overhead in raw data from events overlap</a:t>
            </a:r>
            <a:br>
              <a:rPr lang="en-US" sz="1600" dirty="0" smtClean="0">
                <a:cs typeface="Arial" pitchFamily="34" charset="0"/>
                <a:sym typeface="Symbol"/>
              </a:rPr>
            </a:br>
            <a:r>
              <a:rPr lang="en-US" sz="1600" dirty="0" smtClean="0">
                <a:cs typeface="Arial" pitchFamily="34" charset="0"/>
                <a:sym typeface="Symbol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Arial" pitchFamily="34" charset="0"/>
                <a:sym typeface="Symbol"/>
              </a:rPr>
              <a:t></a:t>
            </a:r>
            <a:r>
              <a:rPr lang="en-US" sz="1600" dirty="0" smtClean="0">
                <a:cs typeface="Arial" pitchFamily="34" charset="0"/>
                <a:sym typeface="Symbol"/>
              </a:rPr>
              <a:t> events are not isolated: reconstruction needs to do this</a:t>
            </a:r>
          </a:p>
          <a:p>
            <a:pPr marL="404813" lvl="3" indent="-234950">
              <a:lnSpc>
                <a:spcPct val="110000"/>
              </a:lnSpc>
              <a:spcBef>
                <a:spcPts val="600"/>
              </a:spcBef>
              <a:buSzPct val="70000"/>
            </a:pPr>
            <a:r>
              <a:rPr lang="en-US" sz="1600" dirty="0" smtClean="0">
                <a:cs typeface="Arial" pitchFamily="34" charset="0"/>
                <a:sym typeface="Symbol"/>
              </a:rPr>
              <a:t> At high rates (always in p-p ?) both continuous and “triggered frames” raw data contains the same  information, just format  handling by reconstruction is different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9233" y="21266"/>
            <a:ext cx="868680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  <a:spcBef>
                <a:spcPts val="300"/>
              </a:spcBef>
            </a:pPr>
            <a:r>
              <a:rPr lang="en-US" dirty="0" smtClean="0"/>
              <a:t>Continuous readout with Rolling Shutter (case of single row RS)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4752410" y="685340"/>
            <a:ext cx="3925605" cy="2048334"/>
            <a:chOff x="1637735" y="1685465"/>
            <a:chExt cx="2738722" cy="1150671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2321541" y="2324119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378405" y="2288982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431734" y="2253353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477229" y="2216671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534093" y="2181534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587422" y="2145905"/>
              <a:ext cx="661916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628533" y="2111417"/>
              <a:ext cx="661916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685397" y="2076280"/>
              <a:ext cx="661916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738726" y="2040651"/>
              <a:ext cx="661916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769970" y="2006162"/>
              <a:ext cx="661916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826834" y="1971025"/>
              <a:ext cx="661916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2880163" y="1935396"/>
              <a:ext cx="661916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2924562" y="1900908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981426" y="1862482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007624" y="2323553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064488" y="2288416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117817" y="2252787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163312" y="2216105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220176" y="2180968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3273505" y="2145339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314616" y="2110851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371480" y="2075714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424809" y="2040085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3456053" y="2005596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3512917" y="1970459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566246" y="1934830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610645" y="1900342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667509" y="1861916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637735" y="2323553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1694599" y="2288416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1747928" y="2252787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793423" y="2216105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1850287" y="2180968"/>
              <a:ext cx="66191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1903616" y="2145339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1944727" y="2110851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2001591" y="2075714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2054920" y="2040085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086164" y="2005596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143028" y="1970459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2196357" y="1934830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2240756" y="1900342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297620" y="1861916"/>
              <a:ext cx="66191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V="1">
              <a:off x="1669034" y="2552842"/>
              <a:ext cx="2634424" cy="679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1691291" y="2434749"/>
              <a:ext cx="2685166" cy="155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  J                      J+1                           J+2                    time/cycle</a:t>
              </a:r>
              <a:endParaRPr lang="fr-FR" sz="1200" dirty="0">
                <a:solidFill>
                  <a:srgbClr val="002060"/>
                </a:solidFill>
              </a:endParaRPr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>
              <a:off x="2549442" y="1703028"/>
              <a:ext cx="0" cy="83621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2878603" y="1685465"/>
              <a:ext cx="0" cy="85378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2301297" y="2525648"/>
              <a:ext cx="0" cy="74783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2994178" y="2518283"/>
              <a:ext cx="0" cy="74783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3674030" y="2518283"/>
              <a:ext cx="0" cy="74783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" name="Group 68"/>
            <p:cNvGrpSpPr/>
            <p:nvPr/>
          </p:nvGrpSpPr>
          <p:grpSpPr>
            <a:xfrm>
              <a:off x="2243588" y="1861349"/>
              <a:ext cx="955253" cy="462203"/>
              <a:chOff x="2393156" y="2014316"/>
              <a:chExt cx="955253" cy="462203"/>
            </a:xfrm>
          </p:grpSpPr>
          <p:cxnSp>
            <p:nvCxnSpPr>
              <p:cNvPr id="102" name="Straight Connector 101"/>
              <p:cNvCxnSpPr/>
              <p:nvPr/>
            </p:nvCxnSpPr>
            <p:spPr>
              <a:xfrm>
                <a:off x="2473941" y="2476519"/>
                <a:ext cx="66191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2530805" y="2441382"/>
                <a:ext cx="66191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2584134" y="2405753"/>
                <a:ext cx="66191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2629629" y="2369071"/>
                <a:ext cx="66191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2686493" y="2333934"/>
                <a:ext cx="66191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2393156" y="2052742"/>
                <a:ext cx="66191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2450020" y="2014316"/>
                <a:ext cx="661916" cy="0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TextBox 99"/>
            <p:cNvSpPr txBox="1"/>
            <p:nvPr/>
          </p:nvSpPr>
          <p:spPr>
            <a:xfrm>
              <a:off x="2366214" y="2550952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trig1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687784" y="2559137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B050"/>
                  </a:solidFill>
                </a:rPr>
                <a:t>trig2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4825041" y="134971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k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310816" y="902038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m</a:t>
            </a:r>
            <a:endParaRPr lang="fr-FR" sz="1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814" y="0"/>
            <a:ext cx="8686800" cy="6623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300"/>
              </a:spcBef>
            </a:pPr>
            <a:r>
              <a:rPr lang="en-US" dirty="0" smtClean="0"/>
              <a:t>Possible reconstruction schemes </a:t>
            </a:r>
          </a:p>
          <a:p>
            <a:pPr marL="233363" indent="-233363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v"/>
            </a:pPr>
            <a:r>
              <a:rPr lang="en-US" sz="1600" u="sng" dirty="0" err="1" smtClean="0"/>
              <a:t>Clusterization</a:t>
            </a:r>
            <a:r>
              <a:rPr lang="en-US" sz="1600" u="sng" dirty="0" smtClean="0"/>
              <a:t>:</a:t>
            </a:r>
            <a:r>
              <a:rPr lang="en-US" sz="1600" dirty="0" smtClean="0"/>
              <a:t> Need to define:</a:t>
            </a:r>
          </a:p>
          <a:p>
            <a:pPr lvl="1" indent="-223838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Ø"/>
            </a:pPr>
            <a:r>
              <a:rPr lang="en-US" sz="1600" dirty="0" smtClean="0"/>
              <a:t>cluster format</a:t>
            </a:r>
          </a:p>
          <a:p>
            <a:pPr lvl="1" indent="-223838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Ø"/>
            </a:pPr>
            <a:r>
              <a:rPr lang="en-US" sz="1600" dirty="0" smtClean="0"/>
              <a:t>container: access level: layer, cycle, “row “ (e.g. in-cycle time slice)</a:t>
            </a:r>
          </a:p>
          <a:p>
            <a:pPr lvl="1" indent="-223838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Ø"/>
            </a:pPr>
            <a:r>
              <a:rPr lang="en-US" sz="1600" dirty="0" smtClean="0"/>
              <a:t>handling of clusters split between 2 cycles</a:t>
            </a:r>
          </a:p>
          <a:p>
            <a:pPr marL="233363" lvl="1" indent="-233363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v"/>
            </a:pPr>
            <a:r>
              <a:rPr lang="en-US" sz="1600" u="sng" dirty="0" smtClean="0"/>
              <a:t>Reconstruction:</a:t>
            </a:r>
            <a:r>
              <a:rPr lang="en-US" sz="1600" dirty="0" smtClean="0"/>
              <a:t> two extreme options</a:t>
            </a:r>
          </a:p>
          <a:p>
            <a:pPr lvl="1" indent="-223838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Ø"/>
            </a:pPr>
            <a:r>
              <a:rPr lang="en-US" sz="1600" u="sng" dirty="0" smtClean="0"/>
              <a:t>Short time-frames</a:t>
            </a:r>
            <a:r>
              <a:rPr lang="en-US" sz="1600" dirty="0" smtClean="0"/>
              <a:t>, reconstruction has clusters for cycles </a:t>
            </a:r>
            <a:r>
              <a:rPr lang="en-US" sz="1600" b="1" i="1" dirty="0" smtClean="0"/>
              <a:t>J, J+1</a:t>
            </a:r>
            <a:r>
              <a:rPr lang="en-US" sz="1600" dirty="0" smtClean="0"/>
              <a:t> only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buSzPct val="90000"/>
              <a:buFont typeface="+mj-lt"/>
              <a:buAutoNum type="arabicParenR"/>
            </a:pPr>
            <a:r>
              <a:rPr lang="en-US" sz="1600" dirty="0" smtClean="0"/>
              <a:t>  Find tracks fully covered by these cycles</a:t>
            </a:r>
            <a:br>
              <a:rPr lang="en-US" sz="1600" dirty="0" smtClean="0"/>
            </a:br>
            <a:r>
              <a:rPr lang="en-US" sz="1600" i="1" dirty="0" smtClean="0">
                <a:solidFill>
                  <a:srgbClr val="0070C0"/>
                </a:solidFill>
              </a:rPr>
              <a:t>IF continuous raw data or “triggered frames” merged together</a:t>
            </a:r>
          </a:p>
          <a:p>
            <a:pPr marL="690563" lvl="1" indent="-233363">
              <a:lnSpc>
                <a:spcPct val="110000"/>
              </a:lnSpc>
              <a:spcBef>
                <a:spcPts val="300"/>
              </a:spcBef>
              <a:buSzPct val="90000"/>
              <a:buFont typeface="+mj-lt"/>
              <a:buAutoNum type="arabicParenR"/>
            </a:pPr>
            <a:r>
              <a:rPr lang="en-US" sz="1600" dirty="0" smtClean="0"/>
              <a:t>Discard cycle </a:t>
            </a:r>
            <a:r>
              <a:rPr lang="en-US" sz="1600" b="1" i="1" dirty="0" smtClean="0"/>
              <a:t>J</a:t>
            </a:r>
            <a:r>
              <a:rPr lang="en-US" sz="1600" dirty="0" smtClean="0"/>
              <a:t>; </a:t>
            </a:r>
            <a:r>
              <a:rPr lang="en-US" sz="1600" i="1" dirty="0" smtClean="0"/>
              <a:t>if needed</a:t>
            </a:r>
            <a:r>
              <a:rPr lang="en-US" sz="1600" dirty="0" smtClean="0"/>
              <a:t>, suppresses used clusters of cycle </a:t>
            </a:r>
            <a:r>
              <a:rPr lang="en-US" sz="1600" b="1" i="1" dirty="0" smtClean="0"/>
              <a:t>J+1</a:t>
            </a:r>
          </a:p>
          <a:p>
            <a:pPr marL="690563" lvl="1" indent="-233363">
              <a:lnSpc>
                <a:spcPct val="110000"/>
              </a:lnSpc>
              <a:spcBef>
                <a:spcPts val="300"/>
              </a:spcBef>
              <a:buSzPct val="90000"/>
              <a:buFont typeface="+mj-lt"/>
              <a:buAutoNum type="arabicParenR"/>
            </a:pPr>
            <a:r>
              <a:rPr lang="en-US" sz="1600" dirty="0" smtClean="0"/>
              <a:t>Fetch clusters of cycle </a:t>
            </a:r>
            <a:r>
              <a:rPr lang="en-US" sz="1600" b="1" i="1" dirty="0" smtClean="0"/>
              <a:t>J+2</a:t>
            </a:r>
          </a:p>
          <a:p>
            <a:pPr marL="690563" lvl="1" indent="-233363">
              <a:lnSpc>
                <a:spcPct val="110000"/>
              </a:lnSpc>
              <a:spcBef>
                <a:spcPts val="300"/>
              </a:spcBef>
              <a:buSzPct val="90000"/>
              <a:buFont typeface="+mj-lt"/>
              <a:buAutoNum type="arabicParenR"/>
            </a:pPr>
            <a:r>
              <a:rPr lang="en-US" sz="1600" dirty="0" smtClean="0"/>
              <a:t>Repeat procedure</a:t>
            </a:r>
          </a:p>
          <a:p>
            <a:pPr marL="690563" lvl="1" indent="-233363">
              <a:lnSpc>
                <a:spcPct val="110000"/>
              </a:lnSpc>
              <a:spcBef>
                <a:spcPts val="300"/>
              </a:spcBef>
              <a:buSzPct val="90000"/>
            </a:pPr>
            <a:r>
              <a:rPr lang="en-US" sz="1600" dirty="0" smtClean="0">
                <a:solidFill>
                  <a:srgbClr val="FF0000"/>
                </a:solidFill>
                <a:sym typeface="Symbol"/>
              </a:rPr>
              <a:t></a:t>
            </a:r>
            <a:r>
              <a:rPr lang="en-US" sz="1600" dirty="0" smtClean="0">
                <a:sym typeface="Symbol"/>
              </a:rPr>
              <a:t> CPU-time overhead from considering collisions only </a:t>
            </a:r>
            <a:r>
              <a:rPr lang="en-US" sz="1600" u="sng" dirty="0" smtClean="0">
                <a:sym typeface="Symbol"/>
              </a:rPr>
              <a:t>partially covered </a:t>
            </a:r>
            <a:r>
              <a:rPr lang="en-US" sz="1600" dirty="0" smtClean="0">
                <a:sym typeface="Symbol"/>
              </a:rPr>
              <a:t>by the fetched cycles as background hits (increases </a:t>
            </a:r>
            <a:r>
              <a:rPr lang="en-US" sz="1600" dirty="0" err="1" smtClean="0">
                <a:sym typeface="Symbol"/>
              </a:rPr>
              <a:t>combinatorics</a:t>
            </a:r>
            <a:r>
              <a:rPr lang="en-US" sz="1600" dirty="0" smtClean="0">
                <a:sym typeface="Symbol"/>
              </a:rPr>
              <a:t> to test, but its tracks will be discarded: they will be reconstructed at next step)</a:t>
            </a:r>
          </a:p>
          <a:p>
            <a:pPr marL="690563" lvl="1" indent="-233363">
              <a:lnSpc>
                <a:spcPct val="110000"/>
              </a:lnSpc>
              <a:spcBef>
                <a:spcPts val="300"/>
              </a:spcBef>
              <a:buSzPct val="90000"/>
            </a:pPr>
            <a:r>
              <a:rPr lang="en-US" sz="1600" dirty="0" smtClean="0">
                <a:solidFill>
                  <a:srgbClr val="00B050"/>
                </a:solidFill>
                <a:sym typeface="Symbol"/>
              </a:rPr>
              <a:t>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1600" dirty="0" smtClean="0"/>
              <a:t>No memory overhead from keeping in scope large amount of clusters data</a:t>
            </a:r>
          </a:p>
          <a:p>
            <a:pPr lvl="1" indent="-223838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Ø"/>
            </a:pPr>
            <a:r>
              <a:rPr lang="en-US" sz="1600" u="sng" dirty="0" smtClean="0"/>
              <a:t>Large time-frames:</a:t>
            </a:r>
            <a:r>
              <a:rPr lang="en-US" sz="1600" dirty="0" smtClean="0"/>
              <a:t> reconstruction has access to clusters for “unlimited” amount of cycles.</a:t>
            </a:r>
            <a:br>
              <a:rPr lang="en-US" sz="1600" dirty="0" smtClean="0"/>
            </a:br>
            <a:r>
              <a:rPr lang="en-US" sz="1600" dirty="0" smtClean="0"/>
              <a:t>Tracks are built with local check on cluster’s time slice compatibility;</a:t>
            </a:r>
            <a:br>
              <a:rPr lang="en-US" sz="1600" dirty="0" smtClean="0"/>
            </a:br>
            <a:r>
              <a:rPr lang="en-US" sz="1600" dirty="0" smtClean="0">
                <a:sym typeface="Symbol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sym typeface="Symbol"/>
              </a:rPr>
              <a:t>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dirty="0" smtClean="0"/>
              <a:t>No overhead on discarding incomplete track candidates to consider them again at next step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FF0000"/>
                </a:solidFill>
                <a:sym typeface="Symbol"/>
              </a:rPr>
              <a:t> </a:t>
            </a:r>
            <a:r>
              <a:rPr lang="en-US" sz="1600" dirty="0" smtClean="0">
                <a:sym typeface="Symbol"/>
              </a:rPr>
              <a:t> Overhead on storing/accessing many clusters by reconstruction</a:t>
            </a:r>
          </a:p>
          <a:p>
            <a:pPr lvl="1" indent="-223838">
              <a:lnSpc>
                <a:spcPct val="110000"/>
              </a:lnSpc>
              <a:spcBef>
                <a:spcPts val="300"/>
              </a:spcBef>
              <a:buSzPct val="70000"/>
              <a:buFont typeface="Wingdings" pitchFamily="2" charset="2"/>
              <a:buChar char="Ø"/>
            </a:pPr>
            <a:r>
              <a:rPr lang="en-US" sz="1600" u="sng" dirty="0" smtClean="0">
                <a:sym typeface="Symbol"/>
              </a:rPr>
              <a:t>Algorithms</a:t>
            </a:r>
            <a:r>
              <a:rPr lang="en-US" sz="1600" dirty="0" smtClean="0">
                <a:sym typeface="Symbol"/>
              </a:rPr>
              <a:t>: most probably track finding will rely on ITS standalone </a:t>
            </a:r>
            <a:r>
              <a:rPr lang="en-US" sz="1600" dirty="0" err="1" smtClean="0">
                <a:sym typeface="Symbol"/>
              </a:rPr>
              <a:t>traking</a:t>
            </a:r>
            <a:r>
              <a:rPr lang="en-US" sz="1600" dirty="0" smtClean="0">
                <a:sym typeface="Symbol"/>
              </a:rPr>
              <a:t>;</a:t>
            </a:r>
            <a:br>
              <a:rPr lang="en-US" sz="1600" dirty="0" smtClean="0">
                <a:sym typeface="Symbol"/>
              </a:rPr>
            </a:br>
            <a:r>
              <a:rPr lang="en-US" sz="1600" dirty="0" smtClean="0">
                <a:sym typeface="Symbol"/>
              </a:rPr>
              <a:t>At the moment CA is prime candidate (CBM CA code is being adapted/assessed)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323850" y="400050"/>
            <a:ext cx="8410575" cy="6161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14000"/>
              </a:lnSpc>
              <a:spcBef>
                <a:spcPts val="300"/>
              </a:spcBef>
              <a:buSzPct val="80000"/>
            </a:pPr>
            <a:r>
              <a:rPr lang="en-US" sz="1600" dirty="0" smtClean="0"/>
              <a:t>      </a:t>
            </a:r>
            <a:r>
              <a:rPr lang="en-US" u="sng" dirty="0" smtClean="0"/>
              <a:t>Online reconstruction</a:t>
            </a:r>
            <a:r>
              <a:rPr lang="en-US" sz="1600" dirty="0" smtClean="0"/>
              <a:t>       </a:t>
            </a:r>
          </a:p>
          <a:p>
            <a:pPr marL="228600" indent="-228600">
              <a:lnSpc>
                <a:spcPct val="114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Current offline reconstruction is based on </a:t>
            </a:r>
            <a:br>
              <a:rPr lang="en-US" sz="1600" dirty="0" smtClean="0"/>
            </a:br>
            <a:r>
              <a:rPr lang="en-US" sz="1600" dirty="0" smtClean="0"/>
              <a:t>offline </a:t>
            </a:r>
            <a:r>
              <a:rPr lang="en-US" sz="1600" dirty="0" err="1" smtClean="0"/>
              <a:t>tracklets</a:t>
            </a:r>
            <a:r>
              <a:rPr lang="en-US" sz="1600" dirty="0" smtClean="0"/>
              <a:t>. </a:t>
            </a:r>
          </a:p>
          <a:p>
            <a:pPr marL="228600" indent="-228600">
              <a:lnSpc>
                <a:spcPct val="114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Idea is to use the online </a:t>
            </a:r>
            <a:r>
              <a:rPr lang="en-US" sz="1600" dirty="0" err="1" smtClean="0"/>
              <a:t>tracklets</a:t>
            </a:r>
            <a:r>
              <a:rPr lang="en-US" sz="1600" dirty="0" smtClean="0"/>
              <a:t> built in FEE. </a:t>
            </a:r>
            <a:br>
              <a:rPr lang="en-US" sz="1600" dirty="0" smtClean="0"/>
            </a:br>
            <a:r>
              <a:rPr lang="en-US" sz="1600" dirty="0" smtClean="0"/>
              <a:t>Main question:  quality of the online </a:t>
            </a:r>
            <a:r>
              <a:rPr lang="en-US" sz="1600" dirty="0" err="1" smtClean="0"/>
              <a:t>tracklets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(speed </a:t>
            </a:r>
            <a:r>
              <a:rPr lang="en-US" sz="1600" dirty="0" err="1" smtClean="0"/>
              <a:t>vs</a:t>
            </a:r>
            <a:r>
              <a:rPr lang="en-US" sz="1600" dirty="0" smtClean="0"/>
              <a:t> TRD triggering capabilities)</a:t>
            </a:r>
          </a:p>
          <a:p>
            <a:pPr marL="228600" indent="-228600">
              <a:lnSpc>
                <a:spcPct val="114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The efficiency of building the online </a:t>
            </a:r>
            <a:r>
              <a:rPr lang="en-US" sz="1600" dirty="0" err="1" smtClean="0"/>
              <a:t>tracklets</a:t>
            </a:r>
            <a:r>
              <a:rPr lang="en-US" sz="1600" dirty="0" smtClean="0"/>
              <a:t> is</a:t>
            </a:r>
            <a:br>
              <a:rPr lang="en-US" sz="1600" dirty="0" smtClean="0"/>
            </a:br>
            <a:r>
              <a:rPr lang="en-US" sz="1600" dirty="0" smtClean="0"/>
              <a:t>satisfactory (&gt;90% </a:t>
            </a:r>
            <a:r>
              <a:rPr lang="en-US" sz="1600" dirty="0" err="1" smtClean="0"/>
              <a:t>wrt</a:t>
            </a:r>
            <a:r>
              <a:rPr lang="en-US" sz="1600" dirty="0" smtClean="0"/>
              <a:t> offline for Pt&gt;1.5GeV)</a:t>
            </a:r>
          </a:p>
          <a:p>
            <a:pPr marL="228600" indent="-228600">
              <a:lnSpc>
                <a:spcPct val="114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The position resolution is also good but the </a:t>
            </a:r>
            <a:br>
              <a:rPr lang="en-US" sz="1600" dirty="0" smtClean="0"/>
            </a:br>
            <a:r>
              <a:rPr lang="en-US" sz="1600" dirty="0" smtClean="0"/>
              <a:t>angular resolution is significantly worse: </a:t>
            </a:r>
          </a:p>
          <a:p>
            <a:pPr lvl="1" indent="-228600">
              <a:lnSpc>
                <a:spcPct val="114000"/>
              </a:lnSpc>
              <a:spcBef>
                <a:spcPts val="300"/>
              </a:spcBef>
              <a:buSzPct val="80000"/>
              <a:buFont typeface="Wingdings" pitchFamily="2" charset="2"/>
              <a:buChar char="v"/>
            </a:pPr>
            <a:r>
              <a:rPr lang="en-US" sz="1600" u="sng" dirty="0" smtClean="0"/>
              <a:t>will not affect </a:t>
            </a:r>
            <a:r>
              <a:rPr lang="en-US" sz="1600" dirty="0" smtClean="0"/>
              <a:t>tracking </a:t>
            </a:r>
            <a:r>
              <a:rPr lang="en-US" sz="1600" dirty="0" err="1" smtClean="0"/>
              <a:t>capabilites</a:t>
            </a:r>
            <a:endParaRPr lang="en-US" sz="1600" dirty="0" smtClean="0"/>
          </a:p>
          <a:p>
            <a:pPr lvl="1" indent="-228600">
              <a:lnSpc>
                <a:spcPct val="114000"/>
              </a:lnSpc>
              <a:spcBef>
                <a:spcPts val="300"/>
              </a:spcBef>
              <a:buSzPct val="80000"/>
              <a:buFont typeface="Wingdings" pitchFamily="2" charset="2"/>
              <a:buChar char="v"/>
            </a:pPr>
            <a:r>
              <a:rPr lang="en-US" sz="1600" u="sng" dirty="0" smtClean="0"/>
              <a:t>will affect </a:t>
            </a:r>
            <a:r>
              <a:rPr lang="en-US" sz="1600" dirty="0" smtClean="0"/>
              <a:t>PID (need more study)</a:t>
            </a:r>
          </a:p>
          <a:p>
            <a:pPr marL="228600" lvl="1" indent="-228600">
              <a:lnSpc>
                <a:spcPct val="114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Organization of the work still to be discussed within the TRD</a:t>
            </a:r>
          </a:p>
          <a:p>
            <a:pPr marL="228600" lvl="1" indent="-228600">
              <a:lnSpc>
                <a:spcPct val="114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endParaRPr lang="en-US" sz="1600" dirty="0" smtClean="0"/>
          </a:p>
          <a:p>
            <a:pPr marL="228600" lvl="1" indent="-228600">
              <a:lnSpc>
                <a:spcPct val="114000"/>
              </a:lnSpc>
              <a:spcBef>
                <a:spcPts val="300"/>
              </a:spcBef>
              <a:buSzPct val="80000"/>
            </a:pPr>
            <a:r>
              <a:rPr lang="en-US" sz="1600" dirty="0" smtClean="0"/>
              <a:t>            </a:t>
            </a:r>
            <a:r>
              <a:rPr lang="en-US" u="sng" dirty="0" smtClean="0"/>
              <a:t>Possible improvement for Run2 (offline)</a:t>
            </a:r>
          </a:p>
          <a:p>
            <a:pPr marL="0" lvl="1">
              <a:lnSpc>
                <a:spcPct val="114000"/>
              </a:lnSpc>
              <a:spcBef>
                <a:spcPts val="300"/>
              </a:spcBef>
              <a:buSzPct val="80000"/>
            </a:pPr>
            <a:r>
              <a:rPr lang="en-US" sz="1600" dirty="0" smtClean="0"/>
              <a:t>Include TRD data into track kinematics update </a:t>
            </a:r>
            <a:br>
              <a:rPr lang="en-US" sz="1600" dirty="0" smtClean="0"/>
            </a:br>
            <a:r>
              <a:rPr lang="en-US" sz="1600" dirty="0" smtClean="0"/>
              <a:t>(larger lever arm </a:t>
            </a:r>
            <a:r>
              <a:rPr lang="en-US" sz="1600" dirty="0" smtClean="0">
                <a:sym typeface="Symbol"/>
              </a:rPr>
              <a:t> improved momentum resolution)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Need better calibration/alignment. </a:t>
            </a:r>
            <a:br>
              <a:rPr lang="en-US" sz="1600" dirty="0" smtClean="0"/>
            </a:br>
            <a:r>
              <a:rPr lang="en-US" sz="1600" dirty="0" smtClean="0"/>
              <a:t>Work on global calibration/alignment framework to </a:t>
            </a:r>
            <a:br>
              <a:rPr lang="en-US" sz="1600" dirty="0" smtClean="0"/>
            </a:br>
            <a:r>
              <a:rPr lang="en-US" sz="1600" dirty="0" smtClean="0"/>
              <a:t>(re)start in July/August</a:t>
            </a:r>
            <a:endParaRPr lang="fr-FR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1709737" y="28575"/>
            <a:ext cx="572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TRD</a:t>
            </a:r>
            <a:endParaRPr lang="fr-FR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2895600" y="447675"/>
            <a:ext cx="1228725" cy="33855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70C0"/>
                </a:solidFill>
              </a:rPr>
              <a:t>A.Bercuci</a:t>
            </a:r>
            <a:endParaRPr lang="fr-FR" sz="1600" dirty="0">
              <a:solidFill>
                <a:srgbClr val="0070C0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4572000" y="371475"/>
            <a:ext cx="4572000" cy="2847975"/>
            <a:chOff x="4572000" y="371475"/>
            <a:chExt cx="4572000" cy="28479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472595"/>
              <a:ext cx="4474896" cy="2746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" name="Rectangle 80"/>
            <p:cNvSpPr/>
            <p:nvPr/>
          </p:nvSpPr>
          <p:spPr>
            <a:xfrm>
              <a:off x="8601075" y="371475"/>
              <a:ext cx="542925" cy="352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724525" y="1628775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pp</a:t>
              </a:r>
              <a:endParaRPr lang="fr-FR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7534275" y="1647825"/>
              <a:ext cx="665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PbPb</a:t>
              </a:r>
              <a:endParaRPr lang="fr-FR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391150" y="2628900"/>
              <a:ext cx="10317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online/offline</a:t>
              </a:r>
              <a:endParaRPr lang="fr-FR" sz="12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543800" y="2638425"/>
              <a:ext cx="10317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online/offline</a:t>
              </a:r>
              <a:endParaRPr lang="fr-FR" sz="1200" dirty="0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800801" y="3228975"/>
            <a:ext cx="3247949" cy="3318129"/>
            <a:chOff x="5896051" y="3228975"/>
            <a:chExt cx="3247949" cy="3318129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177"/>
            <a:stretch>
              <a:fillRect/>
            </a:stretch>
          </p:blipFill>
          <p:spPr bwMode="auto">
            <a:xfrm>
              <a:off x="5910682" y="3228975"/>
              <a:ext cx="3233318" cy="3290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834577" y="3277236"/>
              <a:ext cx="1244461" cy="9640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Rectangle 89"/>
            <p:cNvSpPr/>
            <p:nvPr/>
          </p:nvSpPr>
          <p:spPr>
            <a:xfrm>
              <a:off x="5896051" y="6313018"/>
              <a:ext cx="914400" cy="234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6762750" y="492442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pp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09737" y="28575"/>
            <a:ext cx="572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MUON</a:t>
            </a:r>
            <a:endParaRPr lang="fr-FR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14300"/>
            <a:ext cx="1350335" cy="33855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70C0"/>
                </a:solidFill>
              </a:rPr>
              <a:t>L.Aphecetche</a:t>
            </a: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743486"/>
            <a:ext cx="8505825" cy="481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Goal for run3: have fully online reconstruction for Run3</a:t>
            </a:r>
          </a:p>
          <a:p>
            <a:pPr marL="171450" indent="-17145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As much as possible for Run2; If full online </a:t>
            </a:r>
            <a:r>
              <a:rPr lang="en-US" sz="1600" dirty="0" err="1" smtClean="0"/>
              <a:t>reco</a:t>
            </a:r>
            <a:r>
              <a:rPr lang="en-US" sz="1600" dirty="0" smtClean="0"/>
              <a:t> is impossible, then do online </a:t>
            </a:r>
            <a:r>
              <a:rPr lang="en-US" sz="1600" dirty="0" err="1" smtClean="0"/>
              <a:t>preclustering</a:t>
            </a:r>
            <a:r>
              <a:rPr lang="en-US" sz="1600" dirty="0" smtClean="0"/>
              <a:t>, </a:t>
            </a:r>
            <a:br>
              <a:rPr lang="en-US" sz="1600" dirty="0" smtClean="0"/>
            </a:br>
            <a:r>
              <a:rPr lang="en-US" sz="1600" dirty="0" smtClean="0"/>
              <a:t>store in </a:t>
            </a:r>
            <a:r>
              <a:rPr lang="en-US" sz="1600" dirty="0" err="1" smtClean="0"/>
              <a:t>hltESDTree</a:t>
            </a:r>
            <a:r>
              <a:rPr lang="en-US" sz="1600" dirty="0" smtClean="0"/>
              <a:t> to finish processing offline (much faster)</a:t>
            </a:r>
          </a:p>
          <a:p>
            <a:pPr marL="171450" indent="-17145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Current HLT code does not allow for full track reconstruction (but can be used as a starting point)</a:t>
            </a:r>
          </a:p>
          <a:p>
            <a:pPr marL="400050" lvl="1" indent="-22860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v"/>
            </a:pPr>
            <a:r>
              <a:rPr lang="en-US" sz="1600" dirty="0" smtClean="0"/>
              <a:t>simplified clustering</a:t>
            </a:r>
          </a:p>
          <a:p>
            <a:pPr marL="400050" lvl="1" indent="-22860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v"/>
            </a:pPr>
            <a:r>
              <a:rPr lang="en-US" sz="1600" dirty="0" smtClean="0"/>
              <a:t>Station within </a:t>
            </a:r>
            <a:r>
              <a:rPr lang="en-US" sz="1600" dirty="0" smtClean="0"/>
              <a:t>the dipole </a:t>
            </a:r>
            <a:r>
              <a:rPr lang="en-US" sz="1600" dirty="0" smtClean="0"/>
              <a:t>is not</a:t>
            </a:r>
            <a:r>
              <a:rPr lang="en-US" sz="1600" dirty="0" smtClean="0"/>
              <a:t> </a:t>
            </a:r>
            <a:r>
              <a:rPr lang="en-US" sz="1600" dirty="0" smtClean="0"/>
              <a:t>used</a:t>
            </a:r>
          </a:p>
          <a:p>
            <a:pPr marL="400050" lvl="1" indent="-22860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v"/>
            </a:pPr>
            <a:r>
              <a:rPr lang="en-US" sz="1600" dirty="0" smtClean="0"/>
              <a:t>trigger information used (will not be available in Run3)</a:t>
            </a:r>
          </a:p>
          <a:p>
            <a:pPr marL="171450" indent="-17145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Organizational difficulties: </a:t>
            </a:r>
            <a:r>
              <a:rPr lang="en-US" sz="1600" dirty="0" smtClean="0"/>
              <a:t>not much </a:t>
            </a:r>
            <a:r>
              <a:rPr lang="en-US" sz="1600" dirty="0" smtClean="0"/>
              <a:t>expertise in HLT (need training), </a:t>
            </a:r>
            <a:br>
              <a:rPr lang="en-US" sz="1600" dirty="0" smtClean="0"/>
            </a:br>
            <a:r>
              <a:rPr lang="en-US" sz="1600" dirty="0" smtClean="0"/>
              <a:t>some people who worked before for HLT Muon are not in Muon anymore. </a:t>
            </a:r>
            <a:br>
              <a:rPr lang="en-US" sz="1600" dirty="0" smtClean="0"/>
            </a:br>
            <a:r>
              <a:rPr lang="en-US" sz="1600" dirty="0" smtClean="0"/>
              <a:t>Even for the offline code some critical parts (clustering) was written by person who quit Alice</a:t>
            </a:r>
          </a:p>
          <a:p>
            <a:pPr marL="171450" indent="-17145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Currently assessing CPU/memory consumption. CPU hotspots identified (in p-</a:t>
            </a:r>
            <a:r>
              <a:rPr lang="en-US" sz="1600" dirty="0" err="1" smtClean="0"/>
              <a:t>Pb</a:t>
            </a:r>
            <a:r>
              <a:rPr lang="en-US" sz="1600" dirty="0" smtClean="0"/>
              <a:t>): </a:t>
            </a:r>
          </a:p>
          <a:p>
            <a:pPr marL="400050" indent="-22860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v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en-US" sz="1600" dirty="0" smtClean="0"/>
              <a:t>80% of time: </a:t>
            </a:r>
            <a:r>
              <a:rPr lang="en-US" sz="1600" dirty="0" err="1" smtClean="0"/>
              <a:t>clusterization</a:t>
            </a:r>
            <a:r>
              <a:rPr lang="en-US" sz="1600" dirty="0" smtClean="0"/>
              <a:t>, 20% : tracking/matching to trigger</a:t>
            </a:r>
          </a:p>
          <a:p>
            <a:pPr marL="400050" indent="-22860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v"/>
            </a:pPr>
            <a:r>
              <a:rPr lang="en-US" sz="1600" dirty="0" smtClean="0"/>
              <a:t>tracking dominated (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en-US" sz="1600" dirty="0" smtClean="0"/>
              <a:t>64%) by B-field queries (field map access can be optimized)</a:t>
            </a:r>
          </a:p>
          <a:p>
            <a:pPr marL="171450" indent="-171450">
              <a:lnSpc>
                <a:spcPct val="110000"/>
              </a:lnSpc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US" sz="1600" dirty="0" smtClean="0"/>
              <a:t>Short-term plans: once profiling CPU/profiling is done, investigate speed-up solutions </a:t>
            </a:r>
            <a:br>
              <a:rPr lang="en-US" sz="1600" dirty="0" smtClean="0"/>
            </a:br>
            <a:r>
              <a:rPr lang="en-US" sz="1600" dirty="0" smtClean="0"/>
              <a:t>for pre-clustering.</a:t>
            </a:r>
            <a:br>
              <a:rPr lang="en-US" sz="1600" dirty="0" smtClean="0"/>
            </a:br>
            <a:endParaRPr lang="fr-FR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216</Words>
  <Application>Microsoft Office PowerPoint</Application>
  <PresentationFormat>On-screen Show (4:3)</PresentationFormat>
  <Paragraphs>87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shahoian</dc:creator>
  <cp:lastModifiedBy>shahoian</cp:lastModifiedBy>
  <cp:revision>112</cp:revision>
  <dcterms:created xsi:type="dcterms:W3CDTF">2006-08-16T00:00:00Z</dcterms:created>
  <dcterms:modified xsi:type="dcterms:W3CDTF">2013-06-12T07:12:47Z</dcterms:modified>
</cp:coreProperties>
</file>