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74" r:id="rId4"/>
    <p:sldId id="270" r:id="rId5"/>
    <p:sldId id="273" r:id="rId6"/>
  </p:sldIdLst>
  <p:sldSz cx="9906000" cy="6858000" type="A4"/>
  <p:notesSz cx="7102475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FFCC"/>
    <a:srgbClr val="4D4D4D"/>
    <a:srgbClr val="000066"/>
    <a:srgbClr val="FE0036"/>
    <a:srgbClr val="FF3300"/>
    <a:srgbClr val="B8847E"/>
    <a:srgbClr val="FF7C8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10" autoAdjust="0"/>
    <p:restoredTop sz="94711" autoAdjust="0"/>
  </p:normalViewPr>
  <p:slideViewPr>
    <p:cSldViewPr>
      <p:cViewPr>
        <p:scale>
          <a:sx n="100" d="100"/>
          <a:sy n="100" d="100"/>
        </p:scale>
        <p:origin x="-342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19200"/>
  <ax:ocxPr ax:name="ExtentY" ax:value="14601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2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2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D1D213F-095C-4D85-AB24-561FDC10C3A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1050" y="768350"/>
            <a:ext cx="55403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1"/>
            <a:ext cx="568198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38F2D96-8946-4150-BA0A-DCE9B3B30B9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664D1-CB37-4E52-8C50-28F4FE944635}" type="slidenum">
              <a:rPr lang="en-GB"/>
              <a:pPr/>
              <a:t>1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3535C-20FC-49B6-A825-4CD6A13F2483}" type="slidenum">
              <a:rPr lang="en-GB"/>
              <a:pPr/>
              <a:t>2</a:t>
            </a:fld>
            <a:endParaRPr lang="en-GB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3535C-20FC-49B6-A825-4CD6A13F2483}" type="slidenum">
              <a:rPr lang="en-GB"/>
              <a:pPr/>
              <a:t>3</a:t>
            </a:fld>
            <a:endParaRPr lang="en-GB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 userDrawn="1"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5129" name="Picture 9" descr="HIP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19288" cy="1781175"/>
          </a:xfrm>
          <a:prstGeom prst="rect">
            <a:avLst/>
          </a:prstGeom>
          <a:noFill/>
        </p:spPr>
      </p:pic>
      <p:sp>
        <p:nvSpPr>
          <p:cNvPr id="10" name="Text Box 27"/>
          <p:cNvSpPr txBox="1">
            <a:spLocks noChangeArrowheads="1"/>
          </p:cNvSpPr>
          <p:nvPr userDrawn="1"/>
        </p:nvSpPr>
        <p:spPr bwMode="auto">
          <a:xfrm>
            <a:off x="193675" y="6567155"/>
            <a:ext cx="6447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rgbClr val="4D4D4D"/>
                </a:solidFill>
                <a:latin typeface="Tempus Sans ITC" pitchFamily="82" charset="0"/>
              </a:rPr>
              <a:t>25.05.13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 userDrawn="1"/>
        </p:nvSpPr>
        <p:spPr bwMode="auto">
          <a:xfrm>
            <a:off x="3884732" y="6578302"/>
            <a:ext cx="2868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Francisco </a:t>
            </a:r>
            <a:r>
              <a:rPr lang="en-GB" sz="1000" b="1" dirty="0" err="1" smtClean="0">
                <a:solidFill>
                  <a:srgbClr val="4D4D4D"/>
                </a:solidFill>
                <a:latin typeface="Tempus Sans ITC" pitchFamily="82" charset="0"/>
              </a:rPr>
              <a:t>García</a:t>
            </a:r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 – SuperFRS weekly meeting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44" name="AutoShape 20"/>
          <p:cNvSpPr>
            <a:spLocks noChangeArrowheads="1"/>
          </p:cNvSpPr>
          <p:nvPr userDrawn="1"/>
        </p:nvSpPr>
        <p:spPr bwMode="auto">
          <a:xfrm>
            <a:off x="1640633" y="44451"/>
            <a:ext cx="6840760" cy="457201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045" name="Picture 21" descr="HIP 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67942" y="76201"/>
            <a:ext cx="396074" cy="400051"/>
          </a:xfrm>
          <a:prstGeom prst="rect">
            <a:avLst/>
          </a:prstGeom>
          <a:noFill/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3010010" y="100014"/>
            <a:ext cx="49673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b="1" baseline="0" dirty="0" smtClean="0">
                <a:latin typeface="Comic Sans MS" pitchFamily="66" charset="0"/>
              </a:rPr>
              <a:t>Prototype Development Issues and Activities</a:t>
            </a:r>
            <a:endParaRPr lang="en-GB" b="1" dirty="0"/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884732" y="6578302"/>
            <a:ext cx="2868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Francisco </a:t>
            </a:r>
            <a:r>
              <a:rPr lang="en-GB" sz="1000" b="1" dirty="0" err="1" smtClean="0">
                <a:solidFill>
                  <a:srgbClr val="4D4D4D"/>
                </a:solidFill>
                <a:latin typeface="Tempus Sans ITC" pitchFamily="82" charset="0"/>
              </a:rPr>
              <a:t>García</a:t>
            </a:r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 – FAIR</a:t>
            </a:r>
            <a:r>
              <a:rPr lang="en-GB" sz="1000" b="1" baseline="0" dirty="0" smtClean="0">
                <a:solidFill>
                  <a:srgbClr val="4D4D4D"/>
                </a:solidFill>
                <a:latin typeface="Tempus Sans ITC" pitchFamily="82" charset="0"/>
              </a:rPr>
              <a:t> project at HIP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 userDrawn="1"/>
        </p:nvSpPr>
        <p:spPr bwMode="auto">
          <a:xfrm>
            <a:off x="193675" y="6567155"/>
            <a:ext cx="6447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rgbClr val="4D4D4D"/>
                </a:solidFill>
                <a:latin typeface="Tempus Sans ITC" pitchFamily="82" charset="0"/>
              </a:rPr>
              <a:t>25.05.13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2360712" y="692696"/>
            <a:ext cx="7200800" cy="3139321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E0036"/>
                </a:solidFill>
                <a:latin typeface="Comic Sans MS" pitchFamily="66" charset="0"/>
              </a:rPr>
              <a:t>PROTOTYPE DEVELOPMENT ISSUES AND ACTIVITIES</a:t>
            </a:r>
            <a:endParaRPr lang="en-US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496616" y="4653136"/>
            <a:ext cx="8208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endParaRPr lang="en-US" sz="2000" dirty="0" smtClean="0">
              <a:latin typeface="Comic Sans MS" pitchFamily="66" charset="0"/>
            </a:endParaRPr>
          </a:p>
          <a:p>
            <a:pPr marL="342900" indent="-342900" algn="r"/>
            <a:r>
              <a:rPr lang="en-US" sz="2000" dirty="0" smtClean="0">
                <a:latin typeface="Comic Sans MS" pitchFamily="66" charset="0"/>
              </a:rPr>
              <a:t>Francisco </a:t>
            </a:r>
            <a:r>
              <a:rPr lang="en-US" sz="2000" dirty="0" err="1" smtClean="0">
                <a:latin typeface="Comic Sans MS" pitchFamily="66" charset="0"/>
              </a:rPr>
              <a:t>García</a:t>
            </a:r>
            <a:endParaRPr lang="en-US" sz="2000" dirty="0" smtClean="0">
              <a:latin typeface="Comic Sans MS" pitchFamily="66" charset="0"/>
            </a:endParaRPr>
          </a:p>
          <a:p>
            <a:pPr marL="342900" indent="-342900"/>
            <a:endParaRPr lang="en-US" sz="2000" dirty="0" smtClean="0">
              <a:latin typeface="Comic Sans MS" pitchFamily="66" charset="0"/>
            </a:endParaRPr>
          </a:p>
          <a:p>
            <a:pPr marL="342900" indent="-342900"/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pPr marL="342900" indent="-342900"/>
            <a:r>
              <a:rPr lang="en-US" sz="2000" dirty="0" smtClean="0">
                <a:latin typeface="Comic Sans MS" pitchFamily="66" charset="0"/>
              </a:rPr>
              <a:t>       Helsinki Institute of Physics – University of Helsinki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856656" y="2420888"/>
            <a:ext cx="65527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Twin GEM-TPC BOX PRODUCTION and PROCUREMENT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GENERAL ISSUES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SUMMARY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60512" y="548680"/>
            <a:ext cx="8915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400" b="0" i="0" u="none" strike="noStrike" kern="0" cap="none" spc="0" normalizeH="0" baseline="0" noProof="0" smtClean="0">
                <a:ln>
                  <a:noFill/>
                </a:ln>
                <a:solidFill>
                  <a:srgbClr val="FE0036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OUTLINE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332656"/>
            <a:ext cx="99060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E0036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Twin GEM-TPC BOX PRODUCTION and PROCUREMENTS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E0036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2"/>
                </a:solidFill>
                <a:latin typeface="Comic Sans MS" pitchFamily="66" charset="0"/>
              </a:rPr>
              <a:t>3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6675" y="1403251"/>
            <a:ext cx="2720752" cy="5032147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The box has: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</a:rPr>
              <a:t> 1.- CNC machine too small at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</a:rPr>
              <a:t>      </a:t>
            </a:r>
            <a:r>
              <a:rPr lang="en-US" sz="1400" dirty="0" err="1" smtClean="0">
                <a:latin typeface="Comic Sans MS" pitchFamily="66" charset="0"/>
              </a:rPr>
              <a:t>Jyväskylä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 outsourced</a:t>
            </a:r>
            <a:endParaRPr lang="en-US" sz="14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</a:rPr>
              <a:t> 2.- Al 7000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</a:rPr>
              <a:t> 3.- Weight 7 kg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4.- Alignment slit on walls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5.- Windows frames: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     Al   Mylar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     Stainless Steel  Vacuum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</a:rPr>
              <a:t> 6.- Production </a:t>
            </a: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 few weeks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7.- </a:t>
            </a:r>
            <a:r>
              <a:rPr lang="en-US" sz="1400" dirty="0" smtClean="0">
                <a:latin typeface="Comic Sans MS" pitchFamily="66" charset="0"/>
              </a:rPr>
              <a:t> Price of brick </a:t>
            </a: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 450 €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8.- KF flange adapter modify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 9.- Handle will be change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>
                <a:latin typeface="Comic Sans MS" pitchFamily="66" charset="0"/>
                <a:sym typeface="Wingdings" pitchFamily="2" charset="2"/>
              </a:rPr>
              <a:t>10.- Tolerance of 100 will be match</a:t>
            </a:r>
          </a:p>
        </p:txBody>
      </p:sp>
    </p:spTree>
    <p:controls>
      <p:control spid="20482" name="WebBrowser1" r:id="rId2" imgW="6912000" imgH="525636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2"/>
                </a:solidFill>
                <a:latin typeface="Comic Sans MS" pitchFamily="66" charset="0"/>
              </a:rPr>
              <a:t>4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4858" y="477738"/>
            <a:ext cx="9834686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GENERAL ISSUES</a:t>
            </a:r>
            <a:endParaRPr lang="en-GB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04528" y="1580014"/>
            <a:ext cx="8784976" cy="4801314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Optical Images of foils are in progress and soon there will be ready a set of parameter per GEM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Leakage Current measurements are ready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GEM foils for the stack will be selected based on optical and leakage current criteria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Divider and Readout pad plane PCB are needed to start production the Test bench design and production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Capacitance measure setup will be adapt for the new Readout Pad plane characterization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Paper for the S417 beam test will be circulated soon: histogram source files are needed, the GEMEX operation will be described and conclusions are already presented in Waldorf meeting.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32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2"/>
                </a:solidFill>
                <a:latin typeface="Comic Sans MS" pitchFamily="66" charset="0"/>
              </a:rPr>
              <a:t>5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2480" y="476672"/>
            <a:ext cx="9361040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SUMMARY</a:t>
            </a:r>
            <a:endParaRPr lang="en-GB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88504" y="1718513"/>
            <a:ext cx="9001000" cy="4662815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The Boxes will be ready soon: one to GSI and one at HIP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dirty="0" smtClean="0">
                <a:latin typeface="Comic Sans MS" pitchFamily="66" charset="0"/>
              </a:rPr>
              <a:t> within 4 weeks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The Readout pad plane will be outsourced from a company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Production between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 6 – 8 weeks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Capacitance measurement for 4 readout pad planes PCBs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2 weeks expected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Filter PCBs are needed about 14 per detector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Production and test 4 weeks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  Top GEM foil filter with 10 </a:t>
            </a:r>
            <a:r>
              <a:rPr lang="en-US" dirty="0" err="1" smtClean="0">
                <a:latin typeface="Comic Sans MS" pitchFamily="66" charset="0"/>
                <a:sym typeface="Wingdings" pitchFamily="2" charset="2"/>
              </a:rPr>
              <a:t>Mohm</a:t>
            </a:r>
            <a:endParaRPr lang="en-US" dirty="0" smtClean="0">
              <a:latin typeface="Comic Sans MS" pitchFamily="66" charset="0"/>
              <a:sym typeface="Wingdings" pitchFamily="2" charset="2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  Bottom GEM foil filter with 1 </a:t>
            </a:r>
            <a:r>
              <a:rPr lang="en-US" dirty="0" err="1" smtClean="0">
                <a:latin typeface="Comic Sans MS" pitchFamily="66" charset="0"/>
                <a:sym typeface="Wingdings" pitchFamily="2" charset="2"/>
              </a:rPr>
              <a:t>Mohm</a:t>
            </a:r>
            <a:endParaRPr lang="en-US" dirty="0" smtClean="0">
              <a:latin typeface="Comic Sans MS" pitchFamily="66" charset="0"/>
              <a:sym typeface="Wingdings" pitchFamily="2" charset="2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Resistor divider 2 per field cage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Assembling and test at </a:t>
            </a:r>
            <a:r>
              <a:rPr lang="en-US" dirty="0" err="1" smtClean="0">
                <a:latin typeface="Comic Sans MS" pitchFamily="66" charset="0"/>
                <a:sym typeface="Wingdings" pitchFamily="2" charset="2"/>
              </a:rPr>
              <a:t>Comenious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Univ.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  <a:sym typeface="Wingdings" pitchFamily="2" charset="2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Detector Flanges, design is ready  production within 4 weeks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External and Internal Cables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production within 2 weeks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Air and Vacuum windows  Production within 3 weeks</a:t>
            </a:r>
            <a:r>
              <a:rPr lang="en-US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28980</TotalTime>
  <Words>362</Words>
  <Application>Microsoft Office PowerPoint</Application>
  <PresentationFormat>A4 Paper (210x297 mm)</PresentationFormat>
  <Paragraphs>58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PROTOTYPE DEVELOPMENT ISSUES AND ACTIVITIES</vt:lpstr>
      <vt:lpstr>Slide 2</vt:lpstr>
      <vt:lpstr>Slide 3</vt:lpstr>
      <vt:lpstr>GENERAL ISSUES</vt:lpstr>
      <vt:lpstr>SUMMARY</vt:lpstr>
    </vt:vector>
  </TitlesOfParts>
  <Company>University of Helsinki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fgarcia</dc:creator>
  <cp:lastModifiedBy>fgarcia</cp:lastModifiedBy>
  <cp:revision>1276</cp:revision>
  <cp:lastPrinted>2010-02-10T08:38:50Z</cp:lastPrinted>
  <dcterms:created xsi:type="dcterms:W3CDTF">2007-02-14T12:04:44Z</dcterms:created>
  <dcterms:modified xsi:type="dcterms:W3CDTF">2013-05-22T19:36:21Z</dcterms:modified>
</cp:coreProperties>
</file>