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5"/>
  </p:notesMasterIdLst>
  <p:handoutMasterIdLst>
    <p:handoutMasterId r:id="rId26"/>
  </p:handoutMasterIdLst>
  <p:sldIdLst>
    <p:sldId id="259" r:id="rId2"/>
    <p:sldId id="432" r:id="rId3"/>
    <p:sldId id="433" r:id="rId4"/>
    <p:sldId id="434" r:id="rId5"/>
    <p:sldId id="435" r:id="rId6"/>
    <p:sldId id="436" r:id="rId7"/>
    <p:sldId id="443" r:id="rId8"/>
    <p:sldId id="437" r:id="rId9"/>
    <p:sldId id="438" r:id="rId10"/>
    <p:sldId id="444" r:id="rId11"/>
    <p:sldId id="439" r:id="rId12"/>
    <p:sldId id="445" r:id="rId13"/>
    <p:sldId id="440" r:id="rId14"/>
    <p:sldId id="441" r:id="rId15"/>
    <p:sldId id="446" r:id="rId16"/>
    <p:sldId id="447" r:id="rId17"/>
    <p:sldId id="448" r:id="rId18"/>
    <p:sldId id="449" r:id="rId19"/>
    <p:sldId id="450" r:id="rId20"/>
    <p:sldId id="451" r:id="rId21"/>
    <p:sldId id="452" r:id="rId22"/>
    <p:sldId id="453" r:id="rId23"/>
    <p:sldId id="442" r:id="rId24"/>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FAD1"/>
    <a:srgbClr val="66FF66"/>
    <a:srgbClr val="CCECFF"/>
    <a:srgbClr val="000066"/>
    <a:srgbClr val="004EEA"/>
    <a:srgbClr val="008000"/>
    <a:srgbClr val="78D6B9"/>
    <a:srgbClr val="0EBE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16" autoAdjust="0"/>
    <p:restoredTop sz="98849" autoAdjust="0"/>
  </p:normalViewPr>
  <p:slideViewPr>
    <p:cSldViewPr snapToGrid="0">
      <p:cViewPr varScale="1">
        <p:scale>
          <a:sx n="87" d="100"/>
          <a:sy n="87" d="100"/>
        </p:scale>
        <p:origin x="-966" y="-84"/>
      </p:cViewPr>
      <p:guideLst>
        <p:guide orient="horz" pos="2160"/>
        <p:guide pos="2880"/>
      </p:guideLst>
    </p:cSldViewPr>
  </p:slideViewPr>
  <p:outlineViewPr>
    <p:cViewPr>
      <p:scale>
        <a:sx n="33" d="100"/>
        <a:sy n="33" d="100"/>
      </p:scale>
      <p:origin x="0" y="0"/>
    </p:cViewPr>
  </p:outlineViewPr>
  <p:notesTextViewPr>
    <p:cViewPr>
      <p:scale>
        <a:sx n="80" d="100"/>
        <a:sy n="8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890665" cy="496888"/>
          </a:xfrm>
          <a:prstGeom prst="rect">
            <a:avLst/>
          </a:prstGeom>
        </p:spPr>
        <p:txBody>
          <a:bodyPr vert="horz" lIns="91138" tIns="45569" rIns="91138" bIns="45569" rtlCol="0"/>
          <a:lstStyle>
            <a:lvl1pPr algn="l">
              <a:defRPr sz="1200"/>
            </a:lvl1pPr>
          </a:lstStyle>
          <a:p>
            <a:endParaRPr lang="en-US"/>
          </a:p>
        </p:txBody>
      </p:sp>
      <p:sp>
        <p:nvSpPr>
          <p:cNvPr id="3" name="Date Placeholder 2"/>
          <p:cNvSpPr>
            <a:spLocks noGrp="1"/>
          </p:cNvSpPr>
          <p:nvPr>
            <p:ph type="dt" sz="quarter" idx="1"/>
          </p:nvPr>
        </p:nvSpPr>
        <p:spPr>
          <a:xfrm>
            <a:off x="3776866" y="0"/>
            <a:ext cx="2890665" cy="496888"/>
          </a:xfrm>
          <a:prstGeom prst="rect">
            <a:avLst/>
          </a:prstGeom>
        </p:spPr>
        <p:txBody>
          <a:bodyPr vert="horz" lIns="91138" tIns="45569" rIns="91138" bIns="45569" rtlCol="0"/>
          <a:lstStyle>
            <a:lvl1pPr algn="r">
              <a:defRPr sz="1200"/>
            </a:lvl1pPr>
          </a:lstStyle>
          <a:p>
            <a:fld id="{02E37318-7E5C-4219-B18F-B7E3F7EE4C5E}" type="datetimeFigureOut">
              <a:rPr lang="en-US" smtClean="0"/>
              <a:pPr/>
              <a:t>7/22/2013</a:t>
            </a:fld>
            <a:endParaRPr lang="en-US"/>
          </a:p>
        </p:txBody>
      </p:sp>
      <p:sp>
        <p:nvSpPr>
          <p:cNvPr id="4" name="Footer Placeholder 3"/>
          <p:cNvSpPr>
            <a:spLocks noGrp="1"/>
          </p:cNvSpPr>
          <p:nvPr>
            <p:ph type="ftr" sz="quarter" idx="2"/>
          </p:nvPr>
        </p:nvSpPr>
        <p:spPr>
          <a:xfrm>
            <a:off x="2" y="9428166"/>
            <a:ext cx="2890665" cy="496887"/>
          </a:xfrm>
          <a:prstGeom prst="rect">
            <a:avLst/>
          </a:prstGeom>
        </p:spPr>
        <p:txBody>
          <a:bodyPr vert="horz" lIns="91138" tIns="45569" rIns="91138" bIns="45569" rtlCol="0" anchor="b"/>
          <a:lstStyle>
            <a:lvl1pPr algn="l">
              <a:defRPr sz="1200"/>
            </a:lvl1pPr>
          </a:lstStyle>
          <a:p>
            <a:endParaRPr lang="en-US"/>
          </a:p>
        </p:txBody>
      </p:sp>
      <p:sp>
        <p:nvSpPr>
          <p:cNvPr id="5" name="Slide Number Placeholder 4"/>
          <p:cNvSpPr>
            <a:spLocks noGrp="1"/>
          </p:cNvSpPr>
          <p:nvPr>
            <p:ph type="sldNum" sz="quarter" idx="3"/>
          </p:nvPr>
        </p:nvSpPr>
        <p:spPr>
          <a:xfrm>
            <a:off x="3776866" y="9428166"/>
            <a:ext cx="2890665" cy="496887"/>
          </a:xfrm>
          <a:prstGeom prst="rect">
            <a:avLst/>
          </a:prstGeom>
        </p:spPr>
        <p:txBody>
          <a:bodyPr vert="horz" lIns="91138" tIns="45569" rIns="91138" bIns="45569" rtlCol="0" anchor="b"/>
          <a:lstStyle>
            <a:lvl1pPr algn="r">
              <a:defRPr sz="1200"/>
            </a:lvl1pPr>
          </a:lstStyle>
          <a:p>
            <a:fld id="{8A42DC9B-40E1-4F9F-8D0F-1DED065CED77}" type="slidenum">
              <a:rPr lang="en-US" smtClean="0"/>
              <a:pPr/>
              <a:t>‹#›</a:t>
            </a:fld>
            <a:endParaRPr lang="en-US"/>
          </a:p>
        </p:txBody>
      </p:sp>
    </p:spTree>
    <p:extLst>
      <p:ext uri="{BB962C8B-B14F-4D97-AF65-F5344CB8AC3E}">
        <p14:creationId xmlns:p14="http://schemas.microsoft.com/office/powerpoint/2010/main" val="32229741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889939" cy="496331"/>
          </a:xfrm>
          <a:prstGeom prst="rect">
            <a:avLst/>
          </a:prstGeom>
        </p:spPr>
        <p:txBody>
          <a:bodyPr vert="horz" lIns="91886" tIns="45943" rIns="91886" bIns="45943" rtlCol="0"/>
          <a:lstStyle>
            <a:lvl1pPr algn="l">
              <a:defRPr sz="1200"/>
            </a:lvl1pPr>
          </a:lstStyle>
          <a:p>
            <a:endParaRPr lang="en-US"/>
          </a:p>
        </p:txBody>
      </p:sp>
      <p:sp>
        <p:nvSpPr>
          <p:cNvPr id="3" name="Date Placeholder 2"/>
          <p:cNvSpPr>
            <a:spLocks noGrp="1"/>
          </p:cNvSpPr>
          <p:nvPr>
            <p:ph type="dt" idx="1"/>
          </p:nvPr>
        </p:nvSpPr>
        <p:spPr>
          <a:xfrm>
            <a:off x="3777609" y="4"/>
            <a:ext cx="2889939" cy="496331"/>
          </a:xfrm>
          <a:prstGeom prst="rect">
            <a:avLst/>
          </a:prstGeom>
        </p:spPr>
        <p:txBody>
          <a:bodyPr vert="horz" lIns="91886" tIns="45943" rIns="91886" bIns="45943" rtlCol="0"/>
          <a:lstStyle>
            <a:lvl1pPr algn="r">
              <a:defRPr sz="1200"/>
            </a:lvl1pPr>
          </a:lstStyle>
          <a:p>
            <a:fld id="{F5D40B43-ED58-41C9-BA81-8D933DA11BE5}" type="datetimeFigureOut">
              <a:rPr lang="en-US" smtClean="0"/>
              <a:pPr/>
              <a:t>7/22/2013</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886" tIns="45943" rIns="91886" bIns="45943" rtlCol="0" anchor="ctr"/>
          <a:lstStyle/>
          <a:p>
            <a:endParaRPr lang="en-US"/>
          </a:p>
        </p:txBody>
      </p:sp>
      <p:sp>
        <p:nvSpPr>
          <p:cNvPr id="5" name="Notes Placeholder 4"/>
          <p:cNvSpPr>
            <a:spLocks noGrp="1"/>
          </p:cNvSpPr>
          <p:nvPr>
            <p:ph type="body" sz="quarter" idx="3"/>
          </p:nvPr>
        </p:nvSpPr>
        <p:spPr>
          <a:xfrm>
            <a:off x="666909" y="4715155"/>
            <a:ext cx="5335270" cy="4466988"/>
          </a:xfrm>
          <a:prstGeom prst="rect">
            <a:avLst/>
          </a:prstGeom>
        </p:spPr>
        <p:txBody>
          <a:bodyPr vert="horz" lIns="91886" tIns="45943" rIns="91886" bIns="459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428586"/>
            <a:ext cx="2889939" cy="496331"/>
          </a:xfrm>
          <a:prstGeom prst="rect">
            <a:avLst/>
          </a:prstGeom>
        </p:spPr>
        <p:txBody>
          <a:bodyPr vert="horz" lIns="91886" tIns="45943" rIns="91886" bIns="45943" rtlCol="0" anchor="b"/>
          <a:lstStyle>
            <a:lvl1pPr algn="l">
              <a:defRPr sz="1200"/>
            </a:lvl1pPr>
          </a:lstStyle>
          <a:p>
            <a:endParaRPr lang="en-US"/>
          </a:p>
        </p:txBody>
      </p:sp>
      <p:sp>
        <p:nvSpPr>
          <p:cNvPr id="7" name="Slide Number Placeholder 6"/>
          <p:cNvSpPr>
            <a:spLocks noGrp="1"/>
          </p:cNvSpPr>
          <p:nvPr>
            <p:ph type="sldNum" sz="quarter" idx="5"/>
          </p:nvPr>
        </p:nvSpPr>
        <p:spPr>
          <a:xfrm>
            <a:off x="3777609" y="9428586"/>
            <a:ext cx="2889939" cy="496331"/>
          </a:xfrm>
          <a:prstGeom prst="rect">
            <a:avLst/>
          </a:prstGeom>
        </p:spPr>
        <p:txBody>
          <a:bodyPr vert="horz" lIns="91886" tIns="45943" rIns="91886" bIns="45943" rtlCol="0" anchor="b"/>
          <a:lstStyle>
            <a:lvl1pPr algn="r">
              <a:defRPr sz="1200"/>
            </a:lvl1pPr>
          </a:lstStyle>
          <a:p>
            <a:fld id="{B2C8E8F8-9E14-4B1C-A206-FFAF434B4754}" type="slidenum">
              <a:rPr lang="en-US" smtClean="0"/>
              <a:pPr/>
              <a:t>‹#›</a:t>
            </a:fld>
            <a:endParaRPr lang="en-US"/>
          </a:p>
        </p:txBody>
      </p:sp>
    </p:spTree>
    <p:extLst>
      <p:ext uri="{BB962C8B-B14F-4D97-AF65-F5344CB8AC3E}">
        <p14:creationId xmlns:p14="http://schemas.microsoft.com/office/powerpoint/2010/main" val="2109914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0" y="6553200"/>
            <a:ext cx="2133600" cy="304800"/>
          </a:xfrm>
        </p:spPr>
        <p:txBody>
          <a:bodyPr/>
          <a:lstStyle/>
          <a:p>
            <a:r>
              <a:rPr lang="en-US" smtClean="0"/>
              <a:t>22nd-24th of July 2013</a:t>
            </a:r>
            <a:endParaRPr lang="en-GB" dirty="0"/>
          </a:p>
        </p:txBody>
      </p:sp>
      <p:sp>
        <p:nvSpPr>
          <p:cNvPr id="6" name="Slide Number Placeholder 5"/>
          <p:cNvSpPr>
            <a:spLocks noGrp="1"/>
          </p:cNvSpPr>
          <p:nvPr>
            <p:ph type="sldNum" sz="quarter" idx="11"/>
          </p:nvPr>
        </p:nvSpPr>
        <p:spPr/>
        <p:txBody>
          <a:bodyPr/>
          <a:lstStyle/>
          <a:p>
            <a:fld id="{42B8A188-07C7-43C5-B012-88751C6CB86A}" type="slidenum">
              <a:rPr lang="en-US" sz="1400" smtClean="0"/>
              <a:pPr/>
              <a:t>‹#›</a:t>
            </a:fld>
            <a:r>
              <a:rPr lang="en-US" sz="1400" dirty="0" smtClean="0"/>
              <a:t>/18</a:t>
            </a:r>
          </a:p>
          <a:p>
            <a:r>
              <a:rPr lang="en-US" sz="1400" dirty="0" err="1" smtClean="0"/>
              <a:t>J.Ph</a:t>
            </a:r>
            <a:r>
              <a:rPr lang="en-US" sz="1400" dirty="0" smtClean="0"/>
              <a:t>. Tock</a:t>
            </a:r>
            <a:endParaRPr lang="en-US" sz="1400" dirty="0"/>
          </a:p>
        </p:txBody>
      </p:sp>
      <p:sp>
        <p:nvSpPr>
          <p:cNvPr id="7" name="Footer Placeholder 6"/>
          <p:cNvSpPr>
            <a:spLocks noGrp="1"/>
          </p:cNvSpPr>
          <p:nvPr>
            <p:ph type="ftr" sz="quarter" idx="12"/>
          </p:nvPr>
        </p:nvSpPr>
        <p:spPr>
          <a:xfrm>
            <a:off x="3124200" y="6629400"/>
            <a:ext cx="2895600" cy="228600"/>
          </a:xfrm>
        </p:spPr>
        <p:txBody>
          <a:bodyPr/>
          <a:lstStyle/>
          <a:p>
            <a:r>
              <a:rPr lang="en-GB" smtClean="0"/>
              <a:t>Fourth LHC Splice Review </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3" name="Rectangle 3"/>
          <p:cNvSpPr>
            <a:spLocks noGrp="1" noChangeArrowheads="1"/>
          </p:cNvSpPr>
          <p:nvPr>
            <p:ph type="dt" sz="half" idx="2"/>
          </p:nvPr>
        </p:nvSpPr>
        <p:spPr bwMode="auto">
          <a:xfrm>
            <a:off x="0" y="6629400"/>
            <a:ext cx="22098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r>
              <a:rPr lang="en-US" smtClean="0"/>
              <a:t>22nd-24th of July 2013</a:t>
            </a:r>
            <a:endParaRPr lang="en-GB" dirty="0"/>
          </a:p>
        </p:txBody>
      </p:sp>
      <p:sp>
        <p:nvSpPr>
          <p:cNvPr id="25604" name="Rectangle 4"/>
          <p:cNvSpPr>
            <a:spLocks noGrp="1" noChangeArrowheads="1"/>
          </p:cNvSpPr>
          <p:nvPr>
            <p:ph type="ftr" sz="quarter" idx="3"/>
          </p:nvPr>
        </p:nvSpPr>
        <p:spPr bwMode="auto">
          <a:xfrm>
            <a:off x="3124200" y="6629400"/>
            <a:ext cx="28956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r>
              <a:rPr lang="en-US" smtClean="0"/>
              <a:t>Fourth LHC Splice Review </a:t>
            </a:r>
            <a:endParaRPr lang="en-GB" dirty="0"/>
          </a:p>
        </p:txBody>
      </p:sp>
      <p:sp>
        <p:nvSpPr>
          <p:cNvPr id="25605" name="Rectangle 5"/>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bg2"/>
                </a:solidFill>
              </a:defRPr>
            </a:lvl1pPr>
          </a:lstStyle>
          <a:p>
            <a:fld id="{42B8A188-07C7-43C5-B012-88751C6CB86A}" type="slidenum">
              <a:rPr lang="en-US" sz="1400" smtClean="0"/>
              <a:pPr/>
              <a:t>‹#›</a:t>
            </a:fld>
            <a:r>
              <a:rPr lang="en-US" sz="1400" dirty="0" smtClean="0"/>
              <a:t>/18</a:t>
            </a:r>
          </a:p>
          <a:p>
            <a:r>
              <a:rPr lang="en-US" sz="1400" dirty="0" err="1" smtClean="0"/>
              <a:t>J.Ph</a:t>
            </a:r>
            <a:r>
              <a:rPr lang="en-US" sz="1400" dirty="0" smtClean="0"/>
              <a:t>. Tock</a:t>
            </a:r>
            <a:endParaRPr lang="en-US" sz="1400" dirty="0"/>
          </a:p>
        </p:txBody>
      </p:sp>
      <p:sp>
        <p:nvSpPr>
          <p:cNvPr id="11" name="Text Placeholder 10"/>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Image 4" descr="logoBadgeWeb.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21946" cy="1535841"/>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6pPr>
      <a:lvl7pPr marL="9144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7pPr>
      <a:lvl8pPr marL="13716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8pPr>
      <a:lvl9pPr marL="18288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9pPr>
    </p:titleStyle>
    <p:bodyStyle>
      <a:lvl1pPr marL="342900" indent="-342900" algn="l" rtl="0" eaLnBrk="1" fontAlgn="base" hangingPunct="1">
        <a:spcBef>
          <a:spcPct val="20000"/>
        </a:spcBef>
        <a:spcAft>
          <a:spcPct val="0"/>
        </a:spcAft>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ea typeface="+mn-ea"/>
        </a:defRPr>
      </a:lvl2pPr>
      <a:lvl3pPr marL="1143000" indent="-228600" algn="l" rtl="0" eaLnBrk="1" fontAlgn="base" hangingPunct="1">
        <a:spcBef>
          <a:spcPct val="20000"/>
        </a:spcBef>
        <a:spcAft>
          <a:spcPct val="0"/>
        </a:spcAft>
        <a:buChar char="•"/>
        <a:defRPr sz="2400">
          <a:solidFill>
            <a:schemeClr val="bg1"/>
          </a:solidFill>
          <a:latin typeface="+mn-lt"/>
          <a:ea typeface="+mn-ea"/>
        </a:defRPr>
      </a:lvl3pPr>
      <a:lvl4pPr marL="1600200" indent="-228600" algn="l" rtl="0" eaLnBrk="1" fontAlgn="base" hangingPunct="1">
        <a:spcBef>
          <a:spcPct val="20000"/>
        </a:spcBef>
        <a:spcAft>
          <a:spcPct val="0"/>
        </a:spcAft>
        <a:buChar char="–"/>
        <a:defRPr sz="2000">
          <a:solidFill>
            <a:schemeClr val="bg1"/>
          </a:solidFill>
          <a:latin typeface="+mn-lt"/>
          <a:ea typeface="+mn-ea"/>
        </a:defRPr>
      </a:lvl4pPr>
      <a:lvl5pPr marL="2057400" indent="-228600" algn="l" rtl="0" eaLnBrk="1" fontAlgn="base" hangingPunct="1">
        <a:spcBef>
          <a:spcPct val="20000"/>
        </a:spcBef>
        <a:spcAft>
          <a:spcPct val="0"/>
        </a:spcAft>
        <a:buChar char="»"/>
        <a:defRPr sz="2000">
          <a:solidFill>
            <a:schemeClr val="bg1"/>
          </a:solidFill>
          <a:latin typeface="+mn-lt"/>
          <a:ea typeface="+mn-ea"/>
        </a:defRPr>
      </a:lvl5pPr>
      <a:lvl6pPr marL="2514600" indent="-228600" algn="l" rtl="0" eaLnBrk="1" fontAlgn="base" hangingPunct="1">
        <a:spcBef>
          <a:spcPct val="20000"/>
        </a:spcBef>
        <a:spcAft>
          <a:spcPct val="0"/>
        </a:spcAft>
        <a:buChar char="»"/>
        <a:defRPr sz="2000">
          <a:solidFill>
            <a:schemeClr val="bg1"/>
          </a:solidFill>
          <a:latin typeface="+mn-lt"/>
          <a:ea typeface="+mn-ea"/>
        </a:defRPr>
      </a:lvl6pPr>
      <a:lvl7pPr marL="2971800" indent="-228600" algn="l" rtl="0" eaLnBrk="1" fontAlgn="base" hangingPunct="1">
        <a:spcBef>
          <a:spcPct val="20000"/>
        </a:spcBef>
        <a:spcAft>
          <a:spcPct val="0"/>
        </a:spcAft>
        <a:buChar char="»"/>
        <a:defRPr sz="2000">
          <a:solidFill>
            <a:schemeClr val="bg1"/>
          </a:solidFill>
          <a:latin typeface="+mn-lt"/>
          <a:ea typeface="+mn-ea"/>
        </a:defRPr>
      </a:lvl7pPr>
      <a:lvl8pPr marL="3429000" indent="-228600" algn="l" rtl="0" eaLnBrk="1" fontAlgn="base" hangingPunct="1">
        <a:spcBef>
          <a:spcPct val="20000"/>
        </a:spcBef>
        <a:spcAft>
          <a:spcPct val="0"/>
        </a:spcAft>
        <a:buChar char="»"/>
        <a:defRPr sz="2000">
          <a:solidFill>
            <a:schemeClr val="bg1"/>
          </a:solidFill>
          <a:latin typeface="+mn-lt"/>
          <a:ea typeface="+mn-ea"/>
        </a:defRPr>
      </a:lvl8pPr>
      <a:lvl9pPr marL="3886200" indent="-228600" algn="l" rtl="0" eaLnBrk="1" fontAlgn="base" hangingPunct="1">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76400" y="228600"/>
            <a:ext cx="6553200" cy="1077218"/>
          </a:xfrm>
          <a:prstGeom prst="rect">
            <a:avLst/>
          </a:prstGeom>
        </p:spPr>
        <p:txBody>
          <a:bodyPr wrap="square">
            <a:spAutoFit/>
          </a:bodyPr>
          <a:lstStyle/>
          <a:p>
            <a:pPr algn="ctr"/>
            <a:r>
              <a:rPr lang="en-US" sz="3200" b="1" dirty="0"/>
              <a:t>Fourth LHC Splices Review</a:t>
            </a:r>
          </a:p>
          <a:p>
            <a:pPr algn="ctr"/>
            <a:r>
              <a:rPr lang="en-US" sz="3200" b="1" dirty="0"/>
              <a:t>Quality Assurance Review</a:t>
            </a:r>
            <a:endParaRPr lang="en-US" sz="3200" dirty="0"/>
          </a:p>
        </p:txBody>
      </p:sp>
      <p:sp>
        <p:nvSpPr>
          <p:cNvPr id="6" name="TextBox 5"/>
          <p:cNvSpPr txBox="1"/>
          <p:nvPr/>
        </p:nvSpPr>
        <p:spPr>
          <a:xfrm>
            <a:off x="2129853" y="1218118"/>
            <a:ext cx="6099747" cy="523220"/>
          </a:xfrm>
          <a:prstGeom prst="rect">
            <a:avLst/>
          </a:prstGeom>
          <a:noFill/>
        </p:spPr>
        <p:txBody>
          <a:bodyPr wrap="none" rtlCol="0">
            <a:spAutoFit/>
          </a:bodyPr>
          <a:lstStyle/>
          <a:p>
            <a:r>
              <a:rPr lang="en-US" sz="2800" u="sng" dirty="0" smtClean="0">
                <a:solidFill>
                  <a:srgbClr val="0070C0"/>
                </a:solidFill>
              </a:rPr>
              <a:t>Review of actions from 3 last reviews</a:t>
            </a:r>
            <a:endParaRPr lang="en-US" sz="2000" i="1" u="sng" dirty="0">
              <a:solidFill>
                <a:srgbClr val="0070C0"/>
              </a:solidFill>
            </a:endParaRPr>
          </a:p>
        </p:txBody>
      </p:sp>
      <p:sp>
        <p:nvSpPr>
          <p:cNvPr id="9" name="TextBox 8"/>
          <p:cNvSpPr txBox="1"/>
          <p:nvPr/>
        </p:nvSpPr>
        <p:spPr>
          <a:xfrm>
            <a:off x="381000" y="1613210"/>
            <a:ext cx="7971263" cy="1908215"/>
          </a:xfrm>
          <a:prstGeom prst="rect">
            <a:avLst/>
          </a:prstGeom>
          <a:noFill/>
        </p:spPr>
        <p:txBody>
          <a:bodyPr wrap="square" rtlCol="0">
            <a:spAutoFit/>
          </a:bodyPr>
          <a:lstStyle/>
          <a:p>
            <a:pPr>
              <a:buFont typeface="Arial" charset="0"/>
              <a:buChar char="•"/>
            </a:pPr>
            <a:endParaRPr lang="en-US" sz="3200" dirty="0" smtClean="0"/>
          </a:p>
          <a:p>
            <a:r>
              <a:rPr lang="en-US" dirty="0" smtClean="0"/>
              <a:t>NB : 	8 non-closed ones from 1</a:t>
            </a:r>
            <a:r>
              <a:rPr lang="en-US" baseline="30000" dirty="0" smtClean="0"/>
              <a:t>st</a:t>
            </a:r>
            <a:r>
              <a:rPr lang="en-US" dirty="0" smtClean="0"/>
              <a:t> review</a:t>
            </a:r>
          </a:p>
          <a:p>
            <a:r>
              <a:rPr lang="en-US"/>
              <a:t>	</a:t>
            </a:r>
            <a:r>
              <a:rPr lang="en-US" dirty="0" smtClean="0"/>
              <a:t>5</a:t>
            </a:r>
            <a:r>
              <a:rPr lang="en-US" smtClean="0"/>
              <a:t> </a:t>
            </a:r>
            <a:r>
              <a:rPr lang="en-US" dirty="0"/>
              <a:t>non-closed ones from </a:t>
            </a:r>
            <a:r>
              <a:rPr lang="en-US" dirty="0" smtClean="0"/>
              <a:t>2</a:t>
            </a:r>
            <a:r>
              <a:rPr lang="en-US" baseline="30000" dirty="0" smtClean="0"/>
              <a:t>nd</a:t>
            </a:r>
            <a:r>
              <a:rPr lang="en-US" dirty="0" smtClean="0"/>
              <a:t> review</a:t>
            </a:r>
            <a:endParaRPr lang="en-US" dirty="0"/>
          </a:p>
          <a:p>
            <a:r>
              <a:rPr lang="en-US" dirty="0" smtClean="0"/>
              <a:t>	18 </a:t>
            </a:r>
            <a:r>
              <a:rPr lang="en-US" dirty="0"/>
              <a:t>actions from </a:t>
            </a:r>
            <a:r>
              <a:rPr lang="en-US" dirty="0" smtClean="0"/>
              <a:t>third review</a:t>
            </a:r>
          </a:p>
          <a:p>
            <a:endParaRPr lang="en-US" sz="3200" dirty="0" smtClean="0"/>
          </a:p>
        </p:txBody>
      </p:sp>
      <p:sp>
        <p:nvSpPr>
          <p:cNvPr id="8" name="Date Placeholder 7"/>
          <p:cNvSpPr>
            <a:spLocks noGrp="1"/>
          </p:cNvSpPr>
          <p:nvPr>
            <p:ph type="dt" sz="half" idx="10"/>
          </p:nvPr>
        </p:nvSpPr>
        <p:spPr/>
        <p:txBody>
          <a:bodyPr/>
          <a:lstStyle/>
          <a:p>
            <a:r>
              <a:rPr lang="en-US" smtClean="0"/>
              <a:t>22nd-24th of July 2013</a:t>
            </a:r>
            <a:endParaRPr lang="en-GB" dirty="0"/>
          </a:p>
        </p:txBody>
      </p:sp>
      <p:sp>
        <p:nvSpPr>
          <p:cNvPr id="12" name="Footer Placeholder 11"/>
          <p:cNvSpPr>
            <a:spLocks noGrp="1"/>
          </p:cNvSpPr>
          <p:nvPr>
            <p:ph type="ftr" sz="quarter" idx="12"/>
          </p:nvPr>
        </p:nvSpPr>
        <p:spPr/>
        <p:txBody>
          <a:bodyPr/>
          <a:lstStyle/>
          <a:p>
            <a:r>
              <a:rPr lang="en-GB" smtClean="0"/>
              <a:t>Fourth LHC Splice Review </a:t>
            </a:r>
            <a:endParaRPr lang="en-GB" dirty="0"/>
          </a:p>
        </p:txBody>
      </p:sp>
      <p:sp>
        <p:nvSpPr>
          <p:cNvPr id="2" name="Slide Number Placeholder 1"/>
          <p:cNvSpPr>
            <a:spLocks noGrp="1"/>
          </p:cNvSpPr>
          <p:nvPr>
            <p:ph type="sldNum" sz="quarter" idx="11"/>
          </p:nvPr>
        </p:nvSpPr>
        <p:spPr/>
        <p:txBody>
          <a:bodyPr/>
          <a:lstStyle/>
          <a:p>
            <a:fld id="{42B8A188-07C7-43C5-B012-88751C6CB86A}" type="slidenum">
              <a:rPr lang="en-US" sz="1400" smtClean="0"/>
              <a:pPr/>
              <a:t>1</a:t>
            </a:fld>
            <a:r>
              <a:rPr lang="en-US" sz="1400" smtClean="0"/>
              <a:t>/18</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10</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7" name="TextBox 6"/>
          <p:cNvSpPr txBox="1"/>
          <p:nvPr/>
        </p:nvSpPr>
        <p:spPr>
          <a:xfrm>
            <a:off x="0" y="1610466"/>
            <a:ext cx="9144000" cy="861774"/>
          </a:xfrm>
          <a:prstGeom prst="rect">
            <a:avLst/>
          </a:prstGeom>
          <a:solidFill>
            <a:srgbClr val="FFFF00"/>
          </a:solidFill>
        </p:spPr>
        <p:txBody>
          <a:bodyPr wrap="square" rtlCol="0">
            <a:spAutoFit/>
          </a:bodyPr>
          <a:lstStyle/>
          <a:p>
            <a:r>
              <a:rPr lang="en-US" b="1" u="sng" dirty="0" smtClean="0">
                <a:solidFill>
                  <a:srgbClr val="0070C0"/>
                </a:solidFill>
              </a:rPr>
              <a:t>Review II: 6 II.2.2 p4/11 : Consolidated QC plan, clarify criteria</a:t>
            </a:r>
          </a:p>
          <a:p>
            <a:r>
              <a:rPr lang="en-GB" sz="1600" i="1" dirty="0">
                <a:solidFill>
                  <a:srgbClr val="0070C0"/>
                </a:solidFill>
              </a:rPr>
              <a:t>Consolidate the QC plan, in particular on how to implement the plans and procedures and some of the qualification criteria which have not yet been clarified.</a:t>
            </a:r>
            <a:endParaRPr lang="en-US" sz="1600" i="1" dirty="0">
              <a:solidFill>
                <a:srgbClr val="0070C0"/>
              </a:solidFill>
            </a:endParaRPr>
          </a:p>
        </p:txBody>
      </p:sp>
      <p:sp>
        <p:nvSpPr>
          <p:cNvPr id="8" name="TextBox 7"/>
          <p:cNvSpPr txBox="1"/>
          <p:nvPr/>
        </p:nvSpPr>
        <p:spPr>
          <a:xfrm>
            <a:off x="0" y="2582949"/>
            <a:ext cx="9144000" cy="1477328"/>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The QC plan appears to be complete and well detailed, including criteria. A QA plan </a:t>
            </a:r>
            <a:r>
              <a:rPr lang="en-GB" i="1" dirty="0" smtClean="0"/>
              <a:t>for interconnects </a:t>
            </a:r>
            <a:r>
              <a:rPr lang="en-GB" i="1" dirty="0"/>
              <a:t>has been established which covers all aspects: sequence of activities, </a:t>
            </a:r>
            <a:r>
              <a:rPr lang="en-GB" i="1" dirty="0" err="1" smtClean="0"/>
              <a:t>QC’s,calibration</a:t>
            </a:r>
            <a:r>
              <a:rPr lang="en-GB" i="1" dirty="0" smtClean="0"/>
              <a:t> </a:t>
            </a:r>
            <a:r>
              <a:rPr lang="en-GB" i="1" dirty="0"/>
              <a:t>of tools, training and audits of personnel and procedures, maintenance</a:t>
            </a:r>
            <a:r>
              <a:rPr lang="en-GB" i="1" dirty="0" smtClean="0"/>
              <a:t>, traceability</a:t>
            </a:r>
            <a:r>
              <a:rPr lang="en-GB" i="1" dirty="0"/>
              <a:t>, etc…Still to be addressed or detailed : a clear list of responsible personnel </a:t>
            </a:r>
            <a:r>
              <a:rPr lang="en-GB" i="1" dirty="0" smtClean="0"/>
              <a:t>for the </a:t>
            </a:r>
            <a:r>
              <a:rPr lang="en-GB" i="1" dirty="0"/>
              <a:t>different levels of NC management. </a:t>
            </a:r>
            <a:r>
              <a:rPr lang="en-GB" dirty="0"/>
              <a:t>=&gt; </a:t>
            </a:r>
            <a:r>
              <a:rPr lang="en-GB" b="1" i="1" dirty="0"/>
              <a:t>Open</a:t>
            </a:r>
            <a:endParaRPr lang="en-US" b="1" dirty="0" smtClean="0">
              <a:solidFill>
                <a:schemeClr val="accent6"/>
              </a:solidFill>
            </a:endParaRPr>
          </a:p>
        </p:txBody>
      </p:sp>
      <p:sp>
        <p:nvSpPr>
          <p:cNvPr id="9" name="TextBox 8"/>
          <p:cNvSpPr txBox="1"/>
          <p:nvPr/>
        </p:nvSpPr>
        <p:spPr>
          <a:xfrm>
            <a:off x="0" y="4268194"/>
            <a:ext cx="9144000" cy="369332"/>
          </a:xfrm>
          <a:prstGeom prst="rect">
            <a:avLst/>
          </a:prstGeom>
          <a:solidFill>
            <a:schemeClr val="accent1"/>
          </a:solidFill>
        </p:spPr>
        <p:txBody>
          <a:bodyPr wrap="square" rtlCol="0">
            <a:spAutoFit/>
          </a:bodyPr>
          <a:lstStyle/>
          <a:p>
            <a:r>
              <a:rPr lang="en-GB" dirty="0" smtClean="0"/>
              <a:t>See presentations at this review, probably to be closed</a:t>
            </a:r>
            <a:endParaRPr lang="en-US" b="1" dirty="0">
              <a:solidFill>
                <a:schemeClr val="accent6"/>
              </a:solidFill>
            </a:endParaRPr>
          </a:p>
        </p:txBody>
      </p:sp>
    </p:spTree>
    <p:extLst>
      <p:ext uri="{BB962C8B-B14F-4D97-AF65-F5344CB8AC3E}">
        <p14:creationId xmlns:p14="http://schemas.microsoft.com/office/powerpoint/2010/main" val="1125933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11</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21264" y="1054285"/>
            <a:ext cx="9144000" cy="1354217"/>
          </a:xfrm>
          <a:prstGeom prst="rect">
            <a:avLst/>
          </a:prstGeom>
          <a:solidFill>
            <a:srgbClr val="FFFF00"/>
          </a:solidFill>
        </p:spPr>
        <p:txBody>
          <a:bodyPr wrap="square" rtlCol="0">
            <a:spAutoFit/>
          </a:bodyPr>
          <a:lstStyle/>
          <a:p>
            <a:r>
              <a:rPr lang="en-US" b="1" u="sng" dirty="0" smtClean="0">
                <a:solidFill>
                  <a:srgbClr val="0070C0"/>
                </a:solidFill>
              </a:rPr>
              <a:t>Review II: 9 II.3.3 p6/11 : Consolidate DFBA splices</a:t>
            </a:r>
          </a:p>
          <a:p>
            <a:r>
              <a:rPr lang="en-GB" sz="1600" i="1" dirty="0" smtClean="0">
                <a:solidFill>
                  <a:srgbClr val="0070C0"/>
                </a:solidFill>
              </a:rPr>
              <a:t>Apply shunts to the 13 kA splices in all DFBAs, including the most difficult circuits  Repair these joint up to the same standards and based on the same designs as in the magnet to magnet interconnect. Splice repairs should be done by the same crew that repairs the magnet to magnet interconnects.</a:t>
            </a:r>
            <a:endParaRPr lang="en-US" sz="1600" i="1" dirty="0">
              <a:solidFill>
                <a:srgbClr val="0070C0"/>
              </a:solidFill>
            </a:endParaRPr>
          </a:p>
        </p:txBody>
      </p:sp>
      <p:sp>
        <p:nvSpPr>
          <p:cNvPr id="6" name="TextBox 5"/>
          <p:cNvSpPr txBox="1"/>
          <p:nvPr/>
        </p:nvSpPr>
        <p:spPr>
          <a:xfrm>
            <a:off x="0" y="2638136"/>
            <a:ext cx="9144000" cy="646331"/>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Work is in progress (see comments and recommendations in DFBs section), but it should </a:t>
            </a:r>
            <a:r>
              <a:rPr lang="en-GB" i="1" dirty="0" smtClean="0"/>
              <a:t>be the </a:t>
            </a:r>
            <a:r>
              <a:rPr lang="en-GB" i="1" dirty="0"/>
              <a:t>goal to complete all the tasks before LS1. </a:t>
            </a:r>
            <a:r>
              <a:rPr lang="en-GB" dirty="0"/>
              <a:t>=&gt; </a:t>
            </a:r>
            <a:r>
              <a:rPr lang="en-GB" b="1" i="1" dirty="0"/>
              <a:t>Open</a:t>
            </a:r>
            <a:endParaRPr lang="en-US" b="1" dirty="0" smtClean="0">
              <a:solidFill>
                <a:schemeClr val="accent6"/>
              </a:solidFill>
            </a:endParaRPr>
          </a:p>
        </p:txBody>
      </p:sp>
      <p:sp>
        <p:nvSpPr>
          <p:cNvPr id="9" name="TextBox 8"/>
          <p:cNvSpPr txBox="1"/>
          <p:nvPr/>
        </p:nvSpPr>
        <p:spPr>
          <a:xfrm>
            <a:off x="0" y="4268194"/>
            <a:ext cx="9144000" cy="369332"/>
          </a:xfrm>
          <a:prstGeom prst="rect">
            <a:avLst/>
          </a:prstGeom>
          <a:solidFill>
            <a:schemeClr val="accent1"/>
          </a:solidFill>
        </p:spPr>
        <p:txBody>
          <a:bodyPr wrap="square" rtlCol="0">
            <a:spAutoFit/>
          </a:bodyPr>
          <a:lstStyle/>
          <a:p>
            <a:r>
              <a:rPr lang="en-GB" dirty="0" smtClean="0"/>
              <a:t>See presentations at this review and DFBA review: probably to be closed</a:t>
            </a:r>
            <a:endParaRPr lang="en-US" b="1" dirty="0">
              <a:solidFill>
                <a:schemeClr val="accent6"/>
              </a:solidFill>
            </a:endParaRPr>
          </a:p>
        </p:txBody>
      </p:sp>
    </p:spTree>
    <p:extLst>
      <p:ext uri="{BB962C8B-B14F-4D97-AF65-F5344CB8AC3E}">
        <p14:creationId xmlns:p14="http://schemas.microsoft.com/office/powerpoint/2010/main" val="2331726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12</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7" name="TextBox 6"/>
          <p:cNvSpPr txBox="1"/>
          <p:nvPr/>
        </p:nvSpPr>
        <p:spPr>
          <a:xfrm>
            <a:off x="21264" y="1669097"/>
            <a:ext cx="9144000" cy="861774"/>
          </a:xfrm>
          <a:prstGeom prst="rect">
            <a:avLst/>
          </a:prstGeom>
          <a:solidFill>
            <a:srgbClr val="FFFF00"/>
          </a:solidFill>
        </p:spPr>
        <p:txBody>
          <a:bodyPr wrap="square" rtlCol="0">
            <a:spAutoFit/>
          </a:bodyPr>
          <a:lstStyle/>
          <a:p>
            <a:r>
              <a:rPr lang="en-US" b="1" u="sng" dirty="0" smtClean="0">
                <a:solidFill>
                  <a:srgbClr val="0070C0"/>
                </a:solidFill>
              </a:rPr>
              <a:t>Review II: 11 II.3.3 p6/11 : Study methods to lower risks for specific DFBAs</a:t>
            </a:r>
          </a:p>
          <a:p>
            <a:r>
              <a:rPr lang="en-GB" sz="1600" i="1" dirty="0">
                <a:solidFill>
                  <a:srgbClr val="0070C0"/>
                </a:solidFill>
              </a:rPr>
              <a:t>Investigate methods and/or procedures that would lower the risk of repair of the two DFBAs that require re-location to perform the work.</a:t>
            </a:r>
            <a:endParaRPr lang="en-US" sz="1600" i="1" dirty="0">
              <a:solidFill>
                <a:srgbClr val="0070C0"/>
              </a:solidFill>
            </a:endParaRPr>
          </a:p>
        </p:txBody>
      </p:sp>
      <p:sp>
        <p:nvSpPr>
          <p:cNvPr id="8" name="TextBox 7"/>
          <p:cNvSpPr txBox="1"/>
          <p:nvPr/>
        </p:nvSpPr>
        <p:spPr>
          <a:xfrm>
            <a:off x="42528" y="2639252"/>
            <a:ext cx="9144000" cy="646331"/>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err="1"/>
              <a:t>Ongoing</a:t>
            </a:r>
            <a:r>
              <a:rPr lang="en-GB" i="1" dirty="0"/>
              <a:t>. For DFBAP an external Cu bypass cable is proposed and for DFBAK a in </a:t>
            </a:r>
            <a:r>
              <a:rPr lang="en-GB" i="1" dirty="0" smtClean="0"/>
              <a:t>situ solution </a:t>
            </a:r>
            <a:r>
              <a:rPr lang="en-GB" i="1" dirty="0"/>
              <a:t>is being studied without disconnecting the HCM. </a:t>
            </a:r>
            <a:r>
              <a:rPr lang="en-GB" dirty="0"/>
              <a:t>=&gt; </a:t>
            </a:r>
            <a:r>
              <a:rPr lang="en-GB" b="1" i="1" dirty="0"/>
              <a:t>Open</a:t>
            </a:r>
            <a:endParaRPr lang="en-US" b="1" dirty="0" smtClean="0">
              <a:solidFill>
                <a:schemeClr val="accent6"/>
              </a:solidFill>
            </a:endParaRPr>
          </a:p>
        </p:txBody>
      </p:sp>
      <p:sp>
        <p:nvSpPr>
          <p:cNvPr id="9" name="TextBox 8"/>
          <p:cNvSpPr txBox="1"/>
          <p:nvPr/>
        </p:nvSpPr>
        <p:spPr>
          <a:xfrm>
            <a:off x="0" y="4268194"/>
            <a:ext cx="9144000" cy="369332"/>
          </a:xfrm>
          <a:prstGeom prst="rect">
            <a:avLst/>
          </a:prstGeom>
          <a:solidFill>
            <a:schemeClr val="accent1"/>
          </a:solidFill>
        </p:spPr>
        <p:txBody>
          <a:bodyPr wrap="square" rtlCol="0">
            <a:spAutoFit/>
          </a:bodyPr>
          <a:lstStyle/>
          <a:p>
            <a:r>
              <a:rPr lang="en-GB" dirty="0" smtClean="0"/>
              <a:t>See presentation at this review, probably to be closed</a:t>
            </a:r>
            <a:endParaRPr lang="en-US" b="1" dirty="0">
              <a:solidFill>
                <a:schemeClr val="accent6"/>
              </a:solidFill>
            </a:endParaRPr>
          </a:p>
        </p:txBody>
      </p:sp>
    </p:spTree>
    <p:extLst>
      <p:ext uri="{BB962C8B-B14F-4D97-AF65-F5344CB8AC3E}">
        <p14:creationId xmlns:p14="http://schemas.microsoft.com/office/powerpoint/2010/main" val="1429487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13</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739328"/>
            <a:ext cx="9144000" cy="646331"/>
          </a:xfrm>
          <a:prstGeom prst="rect">
            <a:avLst/>
          </a:prstGeom>
          <a:solidFill>
            <a:srgbClr val="FFFF00"/>
          </a:solidFill>
        </p:spPr>
        <p:txBody>
          <a:bodyPr wrap="square" rtlCol="0">
            <a:spAutoFit/>
          </a:bodyPr>
          <a:lstStyle/>
          <a:p>
            <a:r>
              <a:rPr lang="en-US" b="1" u="sng" dirty="0" smtClean="0">
                <a:solidFill>
                  <a:srgbClr val="0070C0"/>
                </a:solidFill>
              </a:rPr>
              <a:t>Review II</a:t>
            </a:r>
            <a:r>
              <a:rPr lang="en-US" b="1" u="sng" dirty="0">
                <a:solidFill>
                  <a:srgbClr val="0070C0"/>
                </a:solidFill>
              </a:rPr>
              <a:t>: </a:t>
            </a:r>
            <a:r>
              <a:rPr lang="en-US" b="1" u="sng" dirty="0" smtClean="0">
                <a:solidFill>
                  <a:srgbClr val="0070C0"/>
                </a:solidFill>
              </a:rPr>
              <a:t>II.4 p7/11 : </a:t>
            </a:r>
            <a:r>
              <a:rPr lang="en-GB" b="1" u="sng" dirty="0">
                <a:solidFill>
                  <a:srgbClr val="0070C0"/>
                </a:solidFill>
              </a:rPr>
              <a:t>Address the recommendations that remain open from the previous review before the next review</a:t>
            </a:r>
            <a:r>
              <a:rPr lang="en-GB" b="1" u="sng" dirty="0" smtClean="0">
                <a:solidFill>
                  <a:srgbClr val="0070C0"/>
                </a:solidFill>
              </a:rPr>
              <a:t>. </a:t>
            </a:r>
            <a:endParaRPr lang="en-US" sz="1600" i="1" dirty="0">
              <a:solidFill>
                <a:srgbClr val="0070C0"/>
              </a:solidFill>
            </a:endParaRPr>
          </a:p>
        </p:txBody>
      </p:sp>
      <p:sp>
        <p:nvSpPr>
          <p:cNvPr id="6" name="TextBox 5"/>
          <p:cNvSpPr txBox="1"/>
          <p:nvPr/>
        </p:nvSpPr>
        <p:spPr>
          <a:xfrm>
            <a:off x="0" y="2638136"/>
            <a:ext cx="9144000" cy="1200329"/>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Of the 17 recommendations from the 1st review that were open as of the 2nd review, 9 </a:t>
            </a:r>
            <a:r>
              <a:rPr lang="en-GB" i="1" dirty="0" smtClean="0"/>
              <a:t>are considered </a:t>
            </a:r>
            <a:r>
              <a:rPr lang="en-GB" i="1" dirty="0"/>
              <a:t>by us to be closed and 8 to remain open (including II.6.1, part of which </a:t>
            </a:r>
            <a:r>
              <a:rPr lang="en-GB" i="1" dirty="0" smtClean="0"/>
              <a:t>is closed</a:t>
            </a:r>
            <a:r>
              <a:rPr lang="en-GB" i="1" dirty="0"/>
              <a:t>). Of the 17 recommendations from the 2nd review (not counting this one), </a:t>
            </a:r>
            <a:r>
              <a:rPr lang="en-GB" i="1" dirty="0" smtClean="0"/>
              <a:t>we consider </a:t>
            </a:r>
            <a:r>
              <a:rPr lang="en-GB" i="1" dirty="0"/>
              <a:t>13 to be closed and 4 to remain open. </a:t>
            </a:r>
            <a:r>
              <a:rPr lang="en-GB" dirty="0"/>
              <a:t>=&gt; </a:t>
            </a:r>
            <a:r>
              <a:rPr lang="en-GB" b="1" i="1" dirty="0"/>
              <a:t>Open</a:t>
            </a:r>
            <a:endParaRPr lang="en-US" b="1" dirty="0" smtClean="0">
              <a:solidFill>
                <a:schemeClr val="accent6"/>
              </a:solidFill>
            </a:endParaRPr>
          </a:p>
        </p:txBody>
      </p:sp>
    </p:spTree>
    <p:extLst>
      <p:ext uri="{BB962C8B-B14F-4D97-AF65-F5344CB8AC3E}">
        <p14:creationId xmlns:p14="http://schemas.microsoft.com/office/powerpoint/2010/main" val="6283697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14</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739328"/>
            <a:ext cx="9144000" cy="646331"/>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 </a:t>
            </a:r>
            <a:r>
              <a:rPr lang="en-GB" b="1" dirty="0">
                <a:solidFill>
                  <a:srgbClr val="0070C0"/>
                </a:solidFill>
              </a:rPr>
              <a:t>The knowledge accumulated in the written procedures should be transfer through </a:t>
            </a:r>
            <a:r>
              <a:rPr lang="en-GB" b="1" dirty="0" smtClean="0">
                <a:solidFill>
                  <a:srgbClr val="0070C0"/>
                </a:solidFill>
              </a:rPr>
              <a:t>the training </a:t>
            </a:r>
            <a:r>
              <a:rPr lang="en-GB" b="1" dirty="0">
                <a:solidFill>
                  <a:srgbClr val="0070C0"/>
                </a:solidFill>
              </a:rPr>
              <a:t>courses to the new operators.</a:t>
            </a:r>
            <a:endParaRPr lang="en-US" sz="1600" i="1" dirty="0">
              <a:solidFill>
                <a:srgbClr val="0070C0"/>
              </a:solidFill>
            </a:endParaRPr>
          </a:p>
        </p:txBody>
      </p:sp>
      <p:sp>
        <p:nvSpPr>
          <p:cNvPr id="6" name="TextBox 5"/>
          <p:cNvSpPr txBox="1"/>
          <p:nvPr/>
        </p:nvSpPr>
        <p:spPr>
          <a:xfrm>
            <a:off x="0" y="2420004"/>
            <a:ext cx="9144000" cy="923330"/>
          </a:xfrm>
          <a:prstGeom prst="rect">
            <a:avLst/>
          </a:prstGeom>
          <a:solidFill>
            <a:schemeClr val="accent1"/>
          </a:solidFill>
        </p:spPr>
        <p:txBody>
          <a:bodyPr wrap="square" rtlCol="0">
            <a:spAutoFit/>
          </a:bodyPr>
          <a:lstStyle/>
          <a:p>
            <a:r>
              <a:rPr lang="en-GB" dirty="0" smtClean="0"/>
              <a:t>See presentation at this review, </a:t>
            </a:r>
          </a:p>
          <a:p>
            <a:r>
              <a:rPr lang="en-GB" dirty="0" smtClean="0"/>
              <a:t>Formal training course and certificate given to the operators</a:t>
            </a:r>
          </a:p>
          <a:p>
            <a:r>
              <a:rPr lang="en-GB" dirty="0"/>
              <a:t>P</a:t>
            </a:r>
            <a:r>
              <a:rPr lang="en-GB" dirty="0" smtClean="0"/>
              <a:t>robably to be closed</a:t>
            </a:r>
            <a:endParaRPr lang="en-GB" b="1" dirty="0">
              <a:solidFill>
                <a:schemeClr val="accent6"/>
              </a:solidFill>
            </a:endParaRPr>
          </a:p>
        </p:txBody>
      </p:sp>
      <p:sp>
        <p:nvSpPr>
          <p:cNvPr id="7" name="TextBox 6"/>
          <p:cNvSpPr txBox="1"/>
          <p:nvPr/>
        </p:nvSpPr>
        <p:spPr>
          <a:xfrm>
            <a:off x="0" y="3931924"/>
            <a:ext cx="9144000" cy="923330"/>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2 </a:t>
            </a:r>
            <a:r>
              <a:rPr lang="en-GB" b="1" dirty="0">
                <a:solidFill>
                  <a:srgbClr val="0070C0"/>
                </a:solidFill>
              </a:rPr>
              <a:t>Supervisors and activity managers should take care of the good execution of the procedures in all their details especially when the routine will be installed.</a:t>
            </a:r>
            <a:endParaRPr lang="en-US" sz="1600" i="1" dirty="0">
              <a:solidFill>
                <a:srgbClr val="0070C0"/>
              </a:solidFill>
            </a:endParaRPr>
          </a:p>
        </p:txBody>
      </p:sp>
      <p:sp>
        <p:nvSpPr>
          <p:cNvPr id="8" name="TextBox 7"/>
          <p:cNvSpPr txBox="1"/>
          <p:nvPr/>
        </p:nvSpPr>
        <p:spPr>
          <a:xfrm>
            <a:off x="0" y="4824119"/>
            <a:ext cx="9144000" cy="369332"/>
          </a:xfrm>
          <a:prstGeom prst="rect">
            <a:avLst/>
          </a:prstGeom>
          <a:solidFill>
            <a:schemeClr val="accent1"/>
          </a:solidFill>
        </p:spPr>
        <p:txBody>
          <a:bodyPr wrap="square" rtlCol="0">
            <a:spAutoFit/>
          </a:bodyPr>
          <a:lstStyle/>
          <a:p>
            <a:r>
              <a:rPr lang="en-GB" dirty="0" smtClean="0"/>
              <a:t>See presentations at this review and visit to the LHC tunnel</a:t>
            </a:r>
            <a:endParaRPr lang="en-GB" b="1" dirty="0">
              <a:solidFill>
                <a:schemeClr val="accent6"/>
              </a:solidFill>
            </a:endParaRPr>
          </a:p>
        </p:txBody>
      </p:sp>
    </p:spTree>
    <p:extLst>
      <p:ext uri="{BB962C8B-B14F-4D97-AF65-F5344CB8AC3E}">
        <p14:creationId xmlns:p14="http://schemas.microsoft.com/office/powerpoint/2010/main" val="8919440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15</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206403"/>
            <a:ext cx="9144000" cy="1200329"/>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3 </a:t>
            </a:r>
            <a:r>
              <a:rPr lang="en-GB" b="1" dirty="0">
                <a:solidFill>
                  <a:srgbClr val="0070C0"/>
                </a:solidFill>
              </a:rPr>
              <a:t>The management of both expected and “unknown” non-conformities and the flowchart for the decision should be detailed and the right level of approval (experts, activity manager, project leader, etc..) defined before the start of the work in April 2013.</a:t>
            </a:r>
            <a:endParaRPr lang="en-US" sz="1600" i="1" dirty="0">
              <a:solidFill>
                <a:srgbClr val="0070C0"/>
              </a:solidFill>
            </a:endParaRPr>
          </a:p>
        </p:txBody>
      </p:sp>
      <p:sp>
        <p:nvSpPr>
          <p:cNvPr id="6" name="TextBox 5"/>
          <p:cNvSpPr txBox="1"/>
          <p:nvPr/>
        </p:nvSpPr>
        <p:spPr>
          <a:xfrm>
            <a:off x="0" y="2420004"/>
            <a:ext cx="9144000" cy="646331"/>
          </a:xfrm>
          <a:prstGeom prst="rect">
            <a:avLst/>
          </a:prstGeom>
          <a:solidFill>
            <a:schemeClr val="accent1"/>
          </a:solidFill>
        </p:spPr>
        <p:txBody>
          <a:bodyPr wrap="square" rtlCol="0">
            <a:spAutoFit/>
          </a:bodyPr>
          <a:lstStyle/>
          <a:p>
            <a:r>
              <a:rPr lang="en-GB" dirty="0" smtClean="0"/>
              <a:t>See QA presentation at this review, </a:t>
            </a:r>
          </a:p>
          <a:p>
            <a:r>
              <a:rPr lang="en-GB" dirty="0" smtClean="0"/>
              <a:t>Probably to be closed</a:t>
            </a:r>
            <a:endParaRPr lang="en-GB" b="1" dirty="0">
              <a:solidFill>
                <a:schemeClr val="accent6"/>
              </a:solidFill>
            </a:endParaRPr>
          </a:p>
        </p:txBody>
      </p:sp>
      <p:sp>
        <p:nvSpPr>
          <p:cNvPr id="7" name="TextBox 6"/>
          <p:cNvSpPr txBox="1"/>
          <p:nvPr/>
        </p:nvSpPr>
        <p:spPr>
          <a:xfrm>
            <a:off x="0" y="3931924"/>
            <a:ext cx="9144000" cy="923330"/>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4 </a:t>
            </a:r>
            <a:r>
              <a:rPr lang="en-GB" b="1" dirty="0">
                <a:solidFill>
                  <a:srgbClr val="0070C0"/>
                </a:solidFill>
              </a:rPr>
              <a:t>Define the procedures and approvals for the case that “some acceptance criteria may be modified following the experience of the first LHC sector”.</a:t>
            </a:r>
            <a:endParaRPr lang="en-US" sz="1600" i="1" dirty="0">
              <a:solidFill>
                <a:srgbClr val="0070C0"/>
              </a:solidFill>
            </a:endParaRPr>
          </a:p>
        </p:txBody>
      </p:sp>
      <p:sp>
        <p:nvSpPr>
          <p:cNvPr id="9" name="TextBox 8"/>
          <p:cNvSpPr txBox="1"/>
          <p:nvPr/>
        </p:nvSpPr>
        <p:spPr>
          <a:xfrm>
            <a:off x="0" y="4840932"/>
            <a:ext cx="9144000" cy="646331"/>
          </a:xfrm>
          <a:prstGeom prst="rect">
            <a:avLst/>
          </a:prstGeom>
          <a:solidFill>
            <a:schemeClr val="accent1"/>
          </a:solidFill>
        </p:spPr>
        <p:txBody>
          <a:bodyPr wrap="square" rtlCol="0">
            <a:spAutoFit/>
          </a:bodyPr>
          <a:lstStyle/>
          <a:p>
            <a:r>
              <a:rPr lang="en-GB" dirty="0" smtClean="0"/>
              <a:t>See QA presentation at this review, </a:t>
            </a:r>
          </a:p>
          <a:p>
            <a:r>
              <a:rPr lang="en-GB" dirty="0" smtClean="0"/>
              <a:t>Probably to be closed</a:t>
            </a:r>
            <a:endParaRPr lang="en-GB" b="1" dirty="0">
              <a:solidFill>
                <a:schemeClr val="accent6"/>
              </a:solidFill>
            </a:endParaRPr>
          </a:p>
        </p:txBody>
      </p:sp>
    </p:spTree>
    <p:extLst>
      <p:ext uri="{BB962C8B-B14F-4D97-AF65-F5344CB8AC3E}">
        <p14:creationId xmlns:p14="http://schemas.microsoft.com/office/powerpoint/2010/main" val="1674845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16</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206403"/>
            <a:ext cx="9144000" cy="1200329"/>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5 </a:t>
            </a:r>
            <a:r>
              <a:rPr lang="en-GB" b="1" dirty="0">
                <a:solidFill>
                  <a:srgbClr val="0070C0"/>
                </a:solidFill>
              </a:rPr>
              <a:t>Open joints and make R8/R16 measurements of splices previously measured during 2009 as early in the shutdown as possible. Compare the current values with those from before the physics run and reconsider the 5 </a:t>
            </a:r>
            <a:r>
              <a:rPr lang="en-GB" b="1" dirty="0" smtClean="0">
                <a:solidFill>
                  <a:srgbClr val="0070C0"/>
                </a:solidFill>
              </a:rPr>
              <a:t>μ</a:t>
            </a:r>
            <a:r>
              <a:rPr lang="el-GR" b="1" dirty="0" smtClean="0">
                <a:solidFill>
                  <a:srgbClr val="0070C0"/>
                </a:solidFill>
              </a:rPr>
              <a:t>Ω</a:t>
            </a:r>
            <a:r>
              <a:rPr lang="en-GB" b="1" dirty="0" smtClean="0">
                <a:solidFill>
                  <a:srgbClr val="0070C0"/>
                </a:solidFill>
              </a:rPr>
              <a:t> </a:t>
            </a:r>
            <a:r>
              <a:rPr lang="en-GB" b="1" dirty="0">
                <a:solidFill>
                  <a:srgbClr val="0070C0"/>
                </a:solidFill>
              </a:rPr>
              <a:t>criterion if any significant changes are observed.</a:t>
            </a:r>
            <a:endParaRPr lang="en-US" sz="1600" i="1" dirty="0">
              <a:solidFill>
                <a:srgbClr val="0070C0"/>
              </a:solidFill>
            </a:endParaRPr>
          </a:p>
        </p:txBody>
      </p:sp>
      <p:sp>
        <p:nvSpPr>
          <p:cNvPr id="6" name="TextBox 5"/>
          <p:cNvSpPr txBox="1"/>
          <p:nvPr/>
        </p:nvSpPr>
        <p:spPr>
          <a:xfrm>
            <a:off x="0" y="2420004"/>
            <a:ext cx="9144000" cy="646331"/>
          </a:xfrm>
          <a:prstGeom prst="rect">
            <a:avLst/>
          </a:prstGeom>
          <a:solidFill>
            <a:schemeClr val="accent1"/>
          </a:solidFill>
        </p:spPr>
        <p:txBody>
          <a:bodyPr wrap="square" rtlCol="0">
            <a:spAutoFit/>
          </a:bodyPr>
          <a:lstStyle/>
          <a:p>
            <a:r>
              <a:rPr lang="en-GB" dirty="0" smtClean="0"/>
              <a:t>See ELQC presentation at this review, </a:t>
            </a:r>
          </a:p>
          <a:p>
            <a:r>
              <a:rPr lang="fr-CH" dirty="0" err="1" smtClean="0"/>
              <a:t>Planned</a:t>
            </a:r>
            <a:r>
              <a:rPr lang="fr-CH" dirty="0" smtClean="0"/>
              <a:t> and on-</a:t>
            </a:r>
            <a:r>
              <a:rPr lang="fr-CH" dirty="0" err="1" smtClean="0"/>
              <a:t>going</a:t>
            </a:r>
            <a:endParaRPr lang="en-GB" b="1" dirty="0">
              <a:solidFill>
                <a:schemeClr val="accent6"/>
              </a:solidFill>
            </a:endParaRPr>
          </a:p>
        </p:txBody>
      </p:sp>
      <p:sp>
        <p:nvSpPr>
          <p:cNvPr id="7" name="TextBox 6"/>
          <p:cNvSpPr txBox="1"/>
          <p:nvPr/>
        </p:nvSpPr>
        <p:spPr>
          <a:xfrm>
            <a:off x="0" y="3931924"/>
            <a:ext cx="9144000" cy="646331"/>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6</a:t>
            </a:r>
            <a:r>
              <a:rPr lang="en-US" b="1" u="sng" dirty="0" smtClean="0">
                <a:solidFill>
                  <a:srgbClr val="0070C0"/>
                </a:solidFill>
              </a:rPr>
              <a:t> </a:t>
            </a:r>
            <a:r>
              <a:rPr lang="en-GB" b="1" dirty="0">
                <a:solidFill>
                  <a:srgbClr val="0070C0"/>
                </a:solidFill>
              </a:rPr>
              <a:t>Finalize the design and the choice of the final solutions for the special DFBs by the end of January 2013.</a:t>
            </a:r>
            <a:endParaRPr lang="en-US" sz="1600" i="1" dirty="0">
              <a:solidFill>
                <a:srgbClr val="0070C0"/>
              </a:solidFill>
            </a:endParaRPr>
          </a:p>
        </p:txBody>
      </p:sp>
      <p:sp>
        <p:nvSpPr>
          <p:cNvPr id="9" name="TextBox 8"/>
          <p:cNvSpPr txBox="1"/>
          <p:nvPr/>
        </p:nvSpPr>
        <p:spPr>
          <a:xfrm>
            <a:off x="0" y="4578255"/>
            <a:ext cx="9144000" cy="646331"/>
          </a:xfrm>
          <a:prstGeom prst="rect">
            <a:avLst/>
          </a:prstGeom>
          <a:solidFill>
            <a:schemeClr val="accent1"/>
          </a:solidFill>
        </p:spPr>
        <p:txBody>
          <a:bodyPr wrap="square" rtlCol="0">
            <a:spAutoFit/>
          </a:bodyPr>
          <a:lstStyle/>
          <a:p>
            <a:r>
              <a:rPr lang="en-GB" dirty="0" smtClean="0"/>
              <a:t>See DFBA presentation at this review, </a:t>
            </a:r>
          </a:p>
          <a:p>
            <a:r>
              <a:rPr lang="en-GB" dirty="0" smtClean="0"/>
              <a:t>Probably to be closed</a:t>
            </a:r>
            <a:endParaRPr lang="en-GB" b="1" dirty="0">
              <a:solidFill>
                <a:schemeClr val="accent6"/>
              </a:solidFill>
            </a:endParaRPr>
          </a:p>
        </p:txBody>
      </p:sp>
    </p:spTree>
    <p:extLst>
      <p:ext uri="{BB962C8B-B14F-4D97-AF65-F5344CB8AC3E}">
        <p14:creationId xmlns:p14="http://schemas.microsoft.com/office/powerpoint/2010/main" val="26829821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17</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206403"/>
            <a:ext cx="9144000" cy="923330"/>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7 </a:t>
            </a:r>
            <a:r>
              <a:rPr lang="en-GB" b="1" dirty="0">
                <a:solidFill>
                  <a:srgbClr val="0070C0"/>
                </a:solidFill>
              </a:rPr>
              <a:t>Re-evaluate the proposed solution for the DFBAP of the copper bypass cable and present the analysis at a subsequent review prior to making a final decision.</a:t>
            </a:r>
            <a:endParaRPr lang="en-US" sz="1600" i="1" dirty="0">
              <a:solidFill>
                <a:srgbClr val="0070C0"/>
              </a:solidFill>
            </a:endParaRPr>
          </a:p>
        </p:txBody>
      </p:sp>
      <p:sp>
        <p:nvSpPr>
          <p:cNvPr id="7" name="TextBox 6"/>
          <p:cNvSpPr txBox="1"/>
          <p:nvPr/>
        </p:nvSpPr>
        <p:spPr>
          <a:xfrm>
            <a:off x="0" y="3931924"/>
            <a:ext cx="9144000" cy="646331"/>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8 </a:t>
            </a:r>
            <a:r>
              <a:rPr lang="en-GB" b="1" dirty="0">
                <a:solidFill>
                  <a:srgbClr val="0070C0"/>
                </a:solidFill>
              </a:rPr>
              <a:t>Complete the validation, qualification and tests of the DFBA repair solutions and procedures by the end of January 2013.</a:t>
            </a:r>
            <a:endParaRPr lang="en-US" sz="1600" i="1" dirty="0">
              <a:solidFill>
                <a:srgbClr val="0070C0"/>
              </a:solidFill>
            </a:endParaRPr>
          </a:p>
        </p:txBody>
      </p:sp>
      <p:sp>
        <p:nvSpPr>
          <p:cNvPr id="9" name="TextBox 8"/>
          <p:cNvSpPr txBox="1"/>
          <p:nvPr/>
        </p:nvSpPr>
        <p:spPr>
          <a:xfrm>
            <a:off x="0" y="2096838"/>
            <a:ext cx="9144000" cy="646331"/>
          </a:xfrm>
          <a:prstGeom prst="rect">
            <a:avLst/>
          </a:prstGeom>
          <a:solidFill>
            <a:schemeClr val="accent1"/>
          </a:solidFill>
        </p:spPr>
        <p:txBody>
          <a:bodyPr wrap="square" rtlCol="0">
            <a:spAutoFit/>
          </a:bodyPr>
          <a:lstStyle/>
          <a:p>
            <a:r>
              <a:rPr lang="en-GB" dirty="0" smtClean="0"/>
              <a:t>See DFBA presentation at this review and the DFBA review, </a:t>
            </a:r>
          </a:p>
          <a:p>
            <a:r>
              <a:rPr lang="en-GB" dirty="0" smtClean="0"/>
              <a:t>Probably to be closed</a:t>
            </a:r>
            <a:endParaRPr lang="en-GB" b="1" dirty="0">
              <a:solidFill>
                <a:schemeClr val="accent6"/>
              </a:solidFill>
            </a:endParaRPr>
          </a:p>
        </p:txBody>
      </p:sp>
      <p:sp>
        <p:nvSpPr>
          <p:cNvPr id="10" name="TextBox 9"/>
          <p:cNvSpPr txBox="1"/>
          <p:nvPr/>
        </p:nvSpPr>
        <p:spPr>
          <a:xfrm>
            <a:off x="0" y="4578255"/>
            <a:ext cx="9144000" cy="646331"/>
          </a:xfrm>
          <a:prstGeom prst="rect">
            <a:avLst/>
          </a:prstGeom>
          <a:solidFill>
            <a:schemeClr val="accent1"/>
          </a:solidFill>
        </p:spPr>
        <p:txBody>
          <a:bodyPr wrap="square" rtlCol="0">
            <a:spAutoFit/>
          </a:bodyPr>
          <a:lstStyle/>
          <a:p>
            <a:r>
              <a:rPr lang="en-GB" dirty="0" smtClean="0"/>
              <a:t>See DFBA presentation at this review and the DFBA review, </a:t>
            </a:r>
          </a:p>
          <a:p>
            <a:r>
              <a:rPr lang="en-GB" dirty="0" smtClean="0"/>
              <a:t>Probably to be closed</a:t>
            </a:r>
            <a:endParaRPr lang="en-GB" b="1" dirty="0">
              <a:solidFill>
                <a:schemeClr val="accent6"/>
              </a:solidFill>
            </a:endParaRPr>
          </a:p>
        </p:txBody>
      </p:sp>
    </p:spTree>
    <p:extLst>
      <p:ext uri="{BB962C8B-B14F-4D97-AF65-F5344CB8AC3E}">
        <p14:creationId xmlns:p14="http://schemas.microsoft.com/office/powerpoint/2010/main" val="3466779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18</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206403"/>
            <a:ext cx="9144000" cy="923330"/>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9 </a:t>
            </a:r>
            <a:r>
              <a:rPr lang="en-GB" b="1" dirty="0">
                <a:solidFill>
                  <a:srgbClr val="0070C0"/>
                </a:solidFill>
              </a:rPr>
              <a:t>Develop a detailed schedule for the DFBA repairs, including the sequence of operations, their durations and the required resources by the end of January 2013.</a:t>
            </a:r>
            <a:endParaRPr lang="en-US" sz="1600" i="1" dirty="0">
              <a:solidFill>
                <a:srgbClr val="0070C0"/>
              </a:solidFill>
            </a:endParaRPr>
          </a:p>
        </p:txBody>
      </p:sp>
      <p:sp>
        <p:nvSpPr>
          <p:cNvPr id="7" name="TextBox 6"/>
          <p:cNvSpPr txBox="1"/>
          <p:nvPr/>
        </p:nvSpPr>
        <p:spPr>
          <a:xfrm>
            <a:off x="0" y="3931924"/>
            <a:ext cx="9144000" cy="646331"/>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10 </a:t>
            </a:r>
            <a:r>
              <a:rPr lang="en-GB" b="1" dirty="0">
                <a:solidFill>
                  <a:srgbClr val="0070C0"/>
                </a:solidFill>
              </a:rPr>
              <a:t>Finalize procedures, QC plans and other documentation for the DFBA repairs before mid-February 2013.</a:t>
            </a:r>
            <a:endParaRPr lang="en-US" sz="1600" i="1" dirty="0">
              <a:solidFill>
                <a:srgbClr val="0070C0"/>
              </a:solidFill>
            </a:endParaRPr>
          </a:p>
        </p:txBody>
      </p:sp>
      <p:sp>
        <p:nvSpPr>
          <p:cNvPr id="9" name="TextBox 8"/>
          <p:cNvSpPr txBox="1"/>
          <p:nvPr/>
        </p:nvSpPr>
        <p:spPr>
          <a:xfrm>
            <a:off x="0" y="2096838"/>
            <a:ext cx="9144000" cy="1200329"/>
          </a:xfrm>
          <a:prstGeom prst="rect">
            <a:avLst/>
          </a:prstGeom>
          <a:solidFill>
            <a:schemeClr val="accent1"/>
          </a:solidFill>
        </p:spPr>
        <p:txBody>
          <a:bodyPr wrap="square" rtlCol="0">
            <a:spAutoFit/>
          </a:bodyPr>
          <a:lstStyle/>
          <a:p>
            <a:r>
              <a:rPr lang="en-GB" dirty="0" smtClean="0"/>
              <a:t>See DFBA presentation at this review and the DFBA review, </a:t>
            </a:r>
          </a:p>
          <a:p>
            <a:r>
              <a:rPr lang="fr-CH" dirty="0" err="1" smtClean="0"/>
              <a:t>Was</a:t>
            </a:r>
            <a:r>
              <a:rPr lang="fr-CH" dirty="0" smtClean="0"/>
              <a:t> </a:t>
            </a:r>
            <a:r>
              <a:rPr lang="fr-CH" dirty="0" err="1" smtClean="0"/>
              <a:t>done</a:t>
            </a:r>
            <a:endParaRPr lang="en-GB" dirty="0" smtClean="0"/>
          </a:p>
          <a:p>
            <a:r>
              <a:rPr lang="en-GB" dirty="0" smtClean="0"/>
              <a:t>Under revision with recent experience from DFBAK (L6)</a:t>
            </a:r>
          </a:p>
          <a:p>
            <a:endParaRPr lang="en-GB" b="1" dirty="0">
              <a:solidFill>
                <a:schemeClr val="accent6"/>
              </a:solidFill>
            </a:endParaRPr>
          </a:p>
        </p:txBody>
      </p:sp>
      <p:sp>
        <p:nvSpPr>
          <p:cNvPr id="10" name="TextBox 9"/>
          <p:cNvSpPr txBox="1"/>
          <p:nvPr/>
        </p:nvSpPr>
        <p:spPr>
          <a:xfrm>
            <a:off x="0" y="4578255"/>
            <a:ext cx="9144000" cy="369332"/>
          </a:xfrm>
          <a:prstGeom prst="rect">
            <a:avLst/>
          </a:prstGeom>
          <a:solidFill>
            <a:schemeClr val="accent1"/>
          </a:solidFill>
        </p:spPr>
        <p:txBody>
          <a:bodyPr wrap="square" rtlCol="0">
            <a:spAutoFit/>
          </a:bodyPr>
          <a:lstStyle/>
          <a:p>
            <a:r>
              <a:rPr lang="en-GB" dirty="0" smtClean="0"/>
              <a:t>See DFBA presentation at this review and the DFBA review, </a:t>
            </a:r>
          </a:p>
        </p:txBody>
      </p:sp>
    </p:spTree>
    <p:extLst>
      <p:ext uri="{BB962C8B-B14F-4D97-AF65-F5344CB8AC3E}">
        <p14:creationId xmlns:p14="http://schemas.microsoft.com/office/powerpoint/2010/main" val="9495080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19</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206403"/>
            <a:ext cx="9144000" cy="646331"/>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11 </a:t>
            </a:r>
            <a:r>
              <a:rPr lang="en-GB" b="1" dirty="0">
                <a:solidFill>
                  <a:srgbClr val="0070C0"/>
                </a:solidFill>
              </a:rPr>
              <a:t>Conduct a final design and production readiness review for the DFBA repairs no later than mid-February 2013.</a:t>
            </a:r>
            <a:endParaRPr lang="en-US" sz="1600" i="1" dirty="0">
              <a:solidFill>
                <a:srgbClr val="0070C0"/>
              </a:solidFill>
            </a:endParaRPr>
          </a:p>
        </p:txBody>
      </p:sp>
      <p:sp>
        <p:nvSpPr>
          <p:cNvPr id="7" name="TextBox 6"/>
          <p:cNvSpPr txBox="1"/>
          <p:nvPr/>
        </p:nvSpPr>
        <p:spPr>
          <a:xfrm>
            <a:off x="0" y="3931924"/>
            <a:ext cx="9144000" cy="923330"/>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12 </a:t>
            </a:r>
            <a:r>
              <a:rPr lang="en-GB" b="1" dirty="0">
                <a:solidFill>
                  <a:srgbClr val="0070C0"/>
                </a:solidFill>
              </a:rPr>
              <a:t>Revised bolting material and procedure for bolted contact in the </a:t>
            </a:r>
            <a:r>
              <a:rPr lang="en-GB" b="1" dirty="0" err="1">
                <a:solidFill>
                  <a:srgbClr val="0070C0"/>
                </a:solidFill>
              </a:rPr>
              <a:t>quadrupole</a:t>
            </a:r>
            <a:r>
              <a:rPr lang="en-GB" b="1" dirty="0">
                <a:solidFill>
                  <a:srgbClr val="0070C0"/>
                </a:solidFill>
              </a:rPr>
              <a:t> diode should be qualified and finalized before February 2013 that allows two month lead time for training the operators before LS1.</a:t>
            </a:r>
            <a:endParaRPr lang="en-US" sz="1600" i="1" dirty="0">
              <a:solidFill>
                <a:srgbClr val="0070C0"/>
              </a:solidFill>
            </a:endParaRPr>
          </a:p>
        </p:txBody>
      </p:sp>
      <p:sp>
        <p:nvSpPr>
          <p:cNvPr id="9" name="TextBox 8"/>
          <p:cNvSpPr txBox="1"/>
          <p:nvPr/>
        </p:nvSpPr>
        <p:spPr>
          <a:xfrm>
            <a:off x="0" y="2096838"/>
            <a:ext cx="9144000" cy="646331"/>
          </a:xfrm>
          <a:prstGeom prst="rect">
            <a:avLst/>
          </a:prstGeom>
          <a:solidFill>
            <a:schemeClr val="accent1"/>
          </a:solidFill>
        </p:spPr>
        <p:txBody>
          <a:bodyPr wrap="square" rtlCol="0">
            <a:spAutoFit/>
          </a:bodyPr>
          <a:lstStyle/>
          <a:p>
            <a:r>
              <a:rPr lang="en-GB" dirty="0" smtClean="0"/>
              <a:t>DFBA review was conducted in February 2013</a:t>
            </a:r>
          </a:p>
          <a:p>
            <a:r>
              <a:rPr lang="fr-CH" dirty="0" err="1" smtClean="0"/>
              <a:t>Probably</a:t>
            </a:r>
            <a:r>
              <a:rPr lang="fr-CH" dirty="0" smtClean="0"/>
              <a:t> to </a:t>
            </a:r>
            <a:r>
              <a:rPr lang="fr-CH" dirty="0" err="1" smtClean="0"/>
              <a:t>be</a:t>
            </a:r>
            <a:r>
              <a:rPr lang="fr-CH" dirty="0" smtClean="0"/>
              <a:t> </a:t>
            </a:r>
            <a:r>
              <a:rPr lang="fr-CH" dirty="0" err="1" smtClean="0"/>
              <a:t>closed</a:t>
            </a:r>
            <a:endParaRPr lang="en-GB" b="1" dirty="0">
              <a:solidFill>
                <a:schemeClr val="accent6"/>
              </a:solidFill>
            </a:endParaRPr>
          </a:p>
        </p:txBody>
      </p:sp>
      <p:sp>
        <p:nvSpPr>
          <p:cNvPr id="10" name="TextBox 9"/>
          <p:cNvSpPr txBox="1"/>
          <p:nvPr/>
        </p:nvSpPr>
        <p:spPr>
          <a:xfrm>
            <a:off x="0" y="4881384"/>
            <a:ext cx="9144000" cy="646331"/>
          </a:xfrm>
          <a:prstGeom prst="rect">
            <a:avLst/>
          </a:prstGeom>
          <a:solidFill>
            <a:schemeClr val="accent1"/>
          </a:solidFill>
        </p:spPr>
        <p:txBody>
          <a:bodyPr wrap="square" rtlCol="0">
            <a:spAutoFit/>
          </a:bodyPr>
          <a:lstStyle/>
          <a:p>
            <a:r>
              <a:rPr lang="en-GB" dirty="0" smtClean="0"/>
              <a:t>See presentation at this review</a:t>
            </a:r>
          </a:p>
          <a:p>
            <a:r>
              <a:rPr lang="fr-CH" dirty="0" err="1" smtClean="0"/>
              <a:t>Probably</a:t>
            </a:r>
            <a:r>
              <a:rPr lang="fr-CH" dirty="0" smtClean="0"/>
              <a:t> to </a:t>
            </a:r>
            <a:r>
              <a:rPr lang="fr-CH" dirty="0" err="1" smtClean="0"/>
              <a:t>be</a:t>
            </a:r>
            <a:r>
              <a:rPr lang="fr-CH" dirty="0" smtClean="0"/>
              <a:t> </a:t>
            </a:r>
            <a:r>
              <a:rPr lang="fr-CH" dirty="0" err="1" smtClean="0"/>
              <a:t>closed</a:t>
            </a:r>
            <a:endParaRPr lang="en-GB" dirty="0" smtClean="0"/>
          </a:p>
        </p:txBody>
      </p:sp>
    </p:spTree>
    <p:extLst>
      <p:ext uri="{BB962C8B-B14F-4D97-AF65-F5344CB8AC3E}">
        <p14:creationId xmlns:p14="http://schemas.microsoft.com/office/powerpoint/2010/main" val="1302321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2</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753347"/>
            <a:ext cx="9144000" cy="1354217"/>
          </a:xfrm>
          <a:prstGeom prst="rect">
            <a:avLst/>
          </a:prstGeom>
          <a:solidFill>
            <a:srgbClr val="FFFF00"/>
          </a:solidFill>
        </p:spPr>
        <p:txBody>
          <a:bodyPr wrap="square" rtlCol="0">
            <a:spAutoFit/>
          </a:bodyPr>
          <a:lstStyle/>
          <a:p>
            <a:r>
              <a:rPr lang="en-US" b="1" u="sng" dirty="0" smtClean="0">
                <a:solidFill>
                  <a:srgbClr val="0070C0"/>
                </a:solidFill>
              </a:rPr>
              <a:t>Review I: II.2 3)  p5/14 : </a:t>
            </a:r>
            <a:r>
              <a:rPr lang="en-GB" b="1" u="sng" dirty="0" smtClean="0">
                <a:solidFill>
                  <a:srgbClr val="0070C0"/>
                </a:solidFill>
              </a:rPr>
              <a:t>Hot spot calculations. </a:t>
            </a:r>
          </a:p>
          <a:p>
            <a:r>
              <a:rPr lang="en-GB" sz="1600" i="1" dirty="0" smtClean="0">
                <a:solidFill>
                  <a:srgbClr val="0070C0"/>
                </a:solidFill>
              </a:rPr>
              <a:t>Include </a:t>
            </a:r>
            <a:r>
              <a:rPr lang="en-GB" sz="1600" i="1" dirty="0">
                <a:solidFill>
                  <a:srgbClr val="0070C0"/>
                </a:solidFill>
              </a:rPr>
              <a:t>in the integrated system surveys the temperature limits of the various components of each circuit. Perform the calculations to determine the maximum temperatures for the components in the different circuits. Check to see that there is an appropriate margin for the maximum temperature of the circuit components and that the overall risk are balanced between voltage and temperature.</a:t>
            </a:r>
            <a:endParaRPr lang="en-US" sz="1600" i="1" dirty="0">
              <a:solidFill>
                <a:srgbClr val="0070C0"/>
              </a:solidFill>
            </a:endParaRPr>
          </a:p>
        </p:txBody>
      </p:sp>
      <p:sp>
        <p:nvSpPr>
          <p:cNvPr id="6" name="TextBox 5"/>
          <p:cNvSpPr txBox="1"/>
          <p:nvPr/>
        </p:nvSpPr>
        <p:spPr>
          <a:xfrm>
            <a:off x="0" y="2140107"/>
            <a:ext cx="9144000" cy="923330"/>
          </a:xfrm>
          <a:prstGeom prst="rect">
            <a:avLst/>
          </a:prstGeom>
          <a:solidFill>
            <a:srgbClr val="BEFAD1"/>
          </a:solidFill>
        </p:spPr>
        <p:txBody>
          <a:bodyPr wrap="square" rtlCol="0">
            <a:spAutoFit/>
          </a:bodyPr>
          <a:lstStyle/>
          <a:p>
            <a:r>
              <a:rPr lang="en-GB" b="1" u="sng" dirty="0" smtClean="0">
                <a:solidFill>
                  <a:schemeClr val="accent6"/>
                </a:solidFill>
              </a:rPr>
              <a:t>2</a:t>
            </a:r>
            <a:r>
              <a:rPr lang="en-GB" b="1" u="sng" baseline="30000" dirty="0" smtClean="0">
                <a:solidFill>
                  <a:schemeClr val="accent6"/>
                </a:solidFill>
              </a:rPr>
              <a:t>nd</a:t>
            </a:r>
            <a:r>
              <a:rPr lang="en-GB" b="1" u="sng" dirty="0" smtClean="0">
                <a:solidFill>
                  <a:schemeClr val="accent6"/>
                </a:solidFill>
              </a:rPr>
              <a:t> Review: </a:t>
            </a:r>
            <a:r>
              <a:rPr lang="en-US" i="1" dirty="0" smtClean="0"/>
              <a:t>Work </a:t>
            </a:r>
            <a:r>
              <a:rPr lang="en-US" i="1" dirty="0"/>
              <a:t>in progress.  This analysis should be completed, at least for the more critical elements, </a:t>
            </a:r>
            <a:r>
              <a:rPr lang="en-US" i="1" u="sng" dirty="0"/>
              <a:t>before</a:t>
            </a:r>
            <a:r>
              <a:rPr lang="en-US" i="1" dirty="0"/>
              <a:t> LS1 to be able to profit from anything that is learned from the analysis. </a:t>
            </a:r>
            <a:endParaRPr lang="en-US" b="1" dirty="0" smtClean="0">
              <a:solidFill>
                <a:schemeClr val="accent6"/>
              </a:solidFill>
            </a:endParaRPr>
          </a:p>
        </p:txBody>
      </p:sp>
      <p:sp>
        <p:nvSpPr>
          <p:cNvPr id="7" name="TextBox 6"/>
          <p:cNvSpPr txBox="1"/>
          <p:nvPr/>
        </p:nvSpPr>
        <p:spPr>
          <a:xfrm>
            <a:off x="0" y="3063437"/>
            <a:ext cx="9144000" cy="1477328"/>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In the second review, we recommended that this analysis should be completed, at least </a:t>
            </a:r>
            <a:r>
              <a:rPr lang="en-GB" i="1" dirty="0" smtClean="0"/>
              <a:t>for the </a:t>
            </a:r>
            <a:r>
              <a:rPr lang="en-GB" i="1" dirty="0"/>
              <a:t>more critical elements, before LS1 to be able to profit from anything that is learned </a:t>
            </a:r>
            <a:r>
              <a:rPr lang="en-GB" i="1" dirty="0" smtClean="0"/>
              <a:t>from the </a:t>
            </a:r>
            <a:r>
              <a:rPr lang="en-GB" i="1" dirty="0"/>
              <a:t>analysis. Models now exist that enable these calculations to be done; however </a:t>
            </a:r>
            <a:r>
              <a:rPr lang="en-GB" i="1" dirty="0" smtClean="0"/>
              <a:t>nothing specific </a:t>
            </a:r>
            <a:r>
              <a:rPr lang="en-GB" i="1" dirty="0"/>
              <a:t>regarding the balancing of temperature and voltage limits was presented at </a:t>
            </a:r>
            <a:r>
              <a:rPr lang="en-GB" i="1" dirty="0" smtClean="0"/>
              <a:t>this review</a:t>
            </a:r>
            <a:r>
              <a:rPr lang="en-GB" i="1" dirty="0"/>
              <a:t>. </a:t>
            </a:r>
            <a:r>
              <a:rPr lang="en-GB" dirty="0"/>
              <a:t>=&gt; </a:t>
            </a:r>
            <a:r>
              <a:rPr lang="en-GB" b="1" i="1" dirty="0"/>
              <a:t>Open</a:t>
            </a:r>
            <a:endParaRPr lang="en-US" b="1" dirty="0" smtClean="0">
              <a:solidFill>
                <a:schemeClr val="accent6"/>
              </a:solidFill>
            </a:endParaRPr>
          </a:p>
        </p:txBody>
      </p:sp>
      <p:sp>
        <p:nvSpPr>
          <p:cNvPr id="8" name="TextBox 7"/>
          <p:cNvSpPr txBox="1"/>
          <p:nvPr/>
        </p:nvSpPr>
        <p:spPr>
          <a:xfrm>
            <a:off x="0" y="4974771"/>
            <a:ext cx="9144000" cy="369332"/>
          </a:xfrm>
          <a:prstGeom prst="rect">
            <a:avLst/>
          </a:prstGeom>
          <a:solidFill>
            <a:schemeClr val="accent1"/>
          </a:solidFill>
        </p:spPr>
        <p:txBody>
          <a:bodyPr wrap="square" rtlCol="0">
            <a:spAutoFit/>
          </a:bodyPr>
          <a:lstStyle/>
          <a:p>
            <a:r>
              <a:rPr lang="en-GB" dirty="0" smtClean="0"/>
              <a:t>Not part of this review, probably still open</a:t>
            </a:r>
            <a:endParaRPr lang="en-GB" dirty="0"/>
          </a:p>
        </p:txBody>
      </p:sp>
    </p:spTree>
    <p:extLst>
      <p:ext uri="{BB962C8B-B14F-4D97-AF65-F5344CB8AC3E}">
        <p14:creationId xmlns:p14="http://schemas.microsoft.com/office/powerpoint/2010/main" val="22127543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20</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206403"/>
            <a:ext cx="9144000" cy="923330"/>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13 </a:t>
            </a:r>
            <a:r>
              <a:rPr lang="en-GB" b="1" dirty="0">
                <a:solidFill>
                  <a:srgbClr val="0070C0"/>
                </a:solidFill>
              </a:rPr>
              <a:t>Resource-loaded schedule for production and testing of the diode stack should be planned as soon as possible in order to dispatch the work to technicians.</a:t>
            </a:r>
            <a:endParaRPr lang="en-US" sz="1600" i="1" dirty="0">
              <a:solidFill>
                <a:srgbClr val="0070C0"/>
              </a:solidFill>
            </a:endParaRPr>
          </a:p>
        </p:txBody>
      </p:sp>
      <p:sp>
        <p:nvSpPr>
          <p:cNvPr id="7" name="TextBox 6"/>
          <p:cNvSpPr txBox="1"/>
          <p:nvPr/>
        </p:nvSpPr>
        <p:spPr>
          <a:xfrm>
            <a:off x="0" y="3931924"/>
            <a:ext cx="9144000" cy="923330"/>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14 </a:t>
            </a:r>
            <a:r>
              <a:rPr lang="en-GB" b="1" dirty="0">
                <a:solidFill>
                  <a:srgbClr val="0070C0"/>
                </a:solidFill>
              </a:rPr>
              <a:t>Perform a risk analysis considering all the things that can go wrong, and develop mitigation strategies to deal with each, should it occur, prior to the start of the LS1 work in the </a:t>
            </a:r>
            <a:r>
              <a:rPr lang="en-GB" b="1" dirty="0" smtClean="0">
                <a:solidFill>
                  <a:srgbClr val="0070C0"/>
                </a:solidFill>
              </a:rPr>
              <a:t>tunnel</a:t>
            </a:r>
            <a:endParaRPr lang="en-US" sz="1600" i="1" dirty="0">
              <a:solidFill>
                <a:srgbClr val="0070C0"/>
              </a:solidFill>
            </a:endParaRPr>
          </a:p>
        </p:txBody>
      </p:sp>
      <p:sp>
        <p:nvSpPr>
          <p:cNvPr id="9" name="TextBox 8"/>
          <p:cNvSpPr txBox="1"/>
          <p:nvPr/>
        </p:nvSpPr>
        <p:spPr>
          <a:xfrm>
            <a:off x="0" y="2096838"/>
            <a:ext cx="9144000" cy="369332"/>
          </a:xfrm>
          <a:prstGeom prst="rect">
            <a:avLst/>
          </a:prstGeom>
          <a:solidFill>
            <a:schemeClr val="accent1"/>
          </a:solidFill>
        </p:spPr>
        <p:txBody>
          <a:bodyPr wrap="square" rtlCol="0">
            <a:spAutoFit/>
          </a:bodyPr>
          <a:lstStyle/>
          <a:p>
            <a:r>
              <a:rPr lang="en-GB" dirty="0" smtClean="0"/>
              <a:t>Not part of this review</a:t>
            </a:r>
            <a:endParaRPr lang="en-GB" b="1" dirty="0">
              <a:solidFill>
                <a:schemeClr val="accent6"/>
              </a:solidFill>
            </a:endParaRPr>
          </a:p>
        </p:txBody>
      </p:sp>
      <p:sp>
        <p:nvSpPr>
          <p:cNvPr id="10" name="TextBox 9"/>
          <p:cNvSpPr txBox="1"/>
          <p:nvPr/>
        </p:nvSpPr>
        <p:spPr>
          <a:xfrm>
            <a:off x="0" y="4859778"/>
            <a:ext cx="9144000" cy="923330"/>
          </a:xfrm>
          <a:prstGeom prst="rect">
            <a:avLst/>
          </a:prstGeom>
          <a:solidFill>
            <a:schemeClr val="accent1"/>
          </a:solidFill>
        </p:spPr>
        <p:txBody>
          <a:bodyPr wrap="square" rtlCol="0">
            <a:spAutoFit/>
          </a:bodyPr>
          <a:lstStyle/>
          <a:p>
            <a:r>
              <a:rPr lang="en-GB" dirty="0" smtClean="0"/>
              <a:t>Contingency was put in the schedule</a:t>
            </a:r>
          </a:p>
          <a:p>
            <a:r>
              <a:rPr lang="en-GB" dirty="0" smtClean="0"/>
              <a:t>As early start as possible philosophy applied</a:t>
            </a:r>
          </a:p>
          <a:p>
            <a:r>
              <a:rPr lang="en-GB" dirty="0" smtClean="0"/>
              <a:t>Inventory of trained immediately efficient staff was drawn</a:t>
            </a:r>
          </a:p>
        </p:txBody>
      </p:sp>
    </p:spTree>
    <p:extLst>
      <p:ext uri="{BB962C8B-B14F-4D97-AF65-F5344CB8AC3E}">
        <p14:creationId xmlns:p14="http://schemas.microsoft.com/office/powerpoint/2010/main" val="15129674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21</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206403"/>
            <a:ext cx="9144000" cy="923330"/>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15 </a:t>
            </a:r>
            <a:r>
              <a:rPr lang="en-GB" b="1" dirty="0">
                <a:solidFill>
                  <a:srgbClr val="0070C0"/>
                </a:solidFill>
              </a:rPr>
              <a:t>Put in place a plan to develop and increase the number of highly experienced staff and supervisors over the course of the shutdown, the number of whom seems to set the limit on the rate of work.</a:t>
            </a:r>
            <a:endParaRPr lang="en-US" sz="1600" i="1" dirty="0">
              <a:solidFill>
                <a:srgbClr val="0070C0"/>
              </a:solidFill>
            </a:endParaRPr>
          </a:p>
        </p:txBody>
      </p:sp>
      <p:sp>
        <p:nvSpPr>
          <p:cNvPr id="7" name="TextBox 6"/>
          <p:cNvSpPr txBox="1"/>
          <p:nvPr/>
        </p:nvSpPr>
        <p:spPr>
          <a:xfrm>
            <a:off x="0" y="3583581"/>
            <a:ext cx="9144000" cy="1754326"/>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16 </a:t>
            </a:r>
            <a:r>
              <a:rPr lang="en-GB" b="1" dirty="0">
                <a:solidFill>
                  <a:srgbClr val="0070C0"/>
                </a:solidFill>
              </a:rPr>
              <a:t>Develop a list of “scope contingency” items among the tasks planned during LS1; that is, work which is less essential to complete during LS1 which could be dropped in order to allow the essential work to be completed on schedule. Although this review committee is charged to look only at the SMACC Project, we believe that this recommendation should apply globally to the work done by CERN during LS1.</a:t>
            </a:r>
            <a:endParaRPr lang="en-US" sz="1600" i="1" dirty="0">
              <a:solidFill>
                <a:srgbClr val="0070C0"/>
              </a:solidFill>
            </a:endParaRPr>
          </a:p>
        </p:txBody>
      </p:sp>
      <p:sp>
        <p:nvSpPr>
          <p:cNvPr id="9" name="TextBox 8"/>
          <p:cNvSpPr txBox="1"/>
          <p:nvPr/>
        </p:nvSpPr>
        <p:spPr>
          <a:xfrm>
            <a:off x="0" y="2129733"/>
            <a:ext cx="9144000" cy="646331"/>
          </a:xfrm>
          <a:prstGeom prst="rect">
            <a:avLst/>
          </a:prstGeom>
          <a:solidFill>
            <a:schemeClr val="accent1"/>
          </a:solidFill>
        </p:spPr>
        <p:txBody>
          <a:bodyPr wrap="square" rtlCol="0">
            <a:spAutoFit/>
          </a:bodyPr>
          <a:lstStyle/>
          <a:p>
            <a:r>
              <a:rPr lang="en-GB" dirty="0"/>
              <a:t>Inventory of trained immediately efficient staff was </a:t>
            </a:r>
            <a:r>
              <a:rPr lang="en-GB" dirty="0" smtClean="0"/>
              <a:t>drawn</a:t>
            </a:r>
          </a:p>
          <a:p>
            <a:r>
              <a:rPr lang="fr-CH" dirty="0" err="1" smtClean="0"/>
              <a:t>Probably</a:t>
            </a:r>
            <a:r>
              <a:rPr lang="fr-CH" dirty="0" smtClean="0"/>
              <a:t> </a:t>
            </a:r>
            <a:r>
              <a:rPr lang="fr-CH" dirty="0" err="1" smtClean="0"/>
              <a:t>still</a:t>
            </a:r>
            <a:r>
              <a:rPr lang="fr-CH" dirty="0" smtClean="0"/>
              <a:t> open, </a:t>
            </a:r>
            <a:r>
              <a:rPr lang="fr-CH" dirty="0" err="1" smtClean="0"/>
              <a:t>obsolete</a:t>
            </a:r>
            <a:r>
              <a:rPr lang="fr-CH" dirty="0" smtClean="0"/>
              <a:t> ?</a:t>
            </a:r>
            <a:endParaRPr lang="en-GB" dirty="0"/>
          </a:p>
        </p:txBody>
      </p:sp>
      <p:sp>
        <p:nvSpPr>
          <p:cNvPr id="10" name="TextBox 9"/>
          <p:cNvSpPr txBox="1"/>
          <p:nvPr/>
        </p:nvSpPr>
        <p:spPr>
          <a:xfrm>
            <a:off x="0" y="5337907"/>
            <a:ext cx="9144000" cy="923330"/>
          </a:xfrm>
          <a:prstGeom prst="rect">
            <a:avLst/>
          </a:prstGeom>
          <a:solidFill>
            <a:schemeClr val="accent1"/>
          </a:solidFill>
        </p:spPr>
        <p:txBody>
          <a:bodyPr wrap="square" rtlCol="0">
            <a:spAutoFit/>
          </a:bodyPr>
          <a:lstStyle/>
          <a:p>
            <a:r>
              <a:rPr lang="en-GB" dirty="0" smtClean="0"/>
              <a:t>Critical choice of activities to be included was done</a:t>
            </a:r>
          </a:p>
          <a:p>
            <a:r>
              <a:rPr lang="en-GB" dirty="0" smtClean="0"/>
              <a:t>Any further modification is </a:t>
            </a:r>
            <a:r>
              <a:rPr lang="en-GB" dirty="0" err="1" smtClean="0"/>
              <a:t>srutinized</a:t>
            </a:r>
            <a:r>
              <a:rPr lang="en-GB" dirty="0" smtClean="0"/>
              <a:t> carefully by CERN management</a:t>
            </a:r>
          </a:p>
          <a:p>
            <a:r>
              <a:rPr lang="en-GB" dirty="0" smtClean="0"/>
              <a:t>Probably still open, obsolete ?</a:t>
            </a:r>
            <a:endParaRPr lang="en-GB" dirty="0"/>
          </a:p>
        </p:txBody>
      </p:sp>
    </p:spTree>
    <p:extLst>
      <p:ext uri="{BB962C8B-B14F-4D97-AF65-F5344CB8AC3E}">
        <p14:creationId xmlns:p14="http://schemas.microsoft.com/office/powerpoint/2010/main" val="9628225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22</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206403"/>
            <a:ext cx="9144000" cy="1200329"/>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17 </a:t>
            </a:r>
            <a:r>
              <a:rPr lang="en-GB" b="1" dirty="0">
                <a:solidFill>
                  <a:srgbClr val="0070C0"/>
                </a:solidFill>
              </a:rPr>
              <a:t>Keep a strong focus on safety and quality as higher priority than schedule and to the extent possible, shield those doing the work from stress due to schedule pressure, in order to guard against the risk of mistakes being made or shortcuts being taken due to schedule pressure.</a:t>
            </a:r>
            <a:endParaRPr lang="en-US" sz="1600" i="1" dirty="0">
              <a:solidFill>
                <a:srgbClr val="0070C0"/>
              </a:solidFill>
            </a:endParaRPr>
          </a:p>
        </p:txBody>
      </p:sp>
      <p:sp>
        <p:nvSpPr>
          <p:cNvPr id="7" name="TextBox 6"/>
          <p:cNvSpPr txBox="1"/>
          <p:nvPr/>
        </p:nvSpPr>
        <p:spPr>
          <a:xfrm>
            <a:off x="0" y="3583581"/>
            <a:ext cx="9144000" cy="1200329"/>
          </a:xfrm>
          <a:prstGeom prst="rect">
            <a:avLst/>
          </a:prstGeom>
          <a:solidFill>
            <a:srgbClr val="FFFF00"/>
          </a:solidFill>
        </p:spPr>
        <p:txBody>
          <a:bodyPr wrap="square" rtlCol="0">
            <a:spAutoFit/>
          </a:bodyPr>
          <a:lstStyle/>
          <a:p>
            <a:r>
              <a:rPr lang="en-US" b="1" u="sng" dirty="0" smtClean="0">
                <a:solidFill>
                  <a:srgbClr val="0070C0"/>
                </a:solidFill>
              </a:rPr>
              <a:t>Review III</a:t>
            </a:r>
            <a:r>
              <a:rPr lang="en-US" b="1" u="sng" dirty="0">
                <a:solidFill>
                  <a:srgbClr val="0070C0"/>
                </a:solidFill>
              </a:rPr>
              <a:t>: </a:t>
            </a:r>
            <a:r>
              <a:rPr lang="en-US" b="1" u="sng" dirty="0" smtClean="0">
                <a:solidFill>
                  <a:srgbClr val="0070C0"/>
                </a:solidFill>
              </a:rPr>
              <a:t>18 </a:t>
            </a:r>
            <a:r>
              <a:rPr lang="en-GB" b="1" dirty="0">
                <a:solidFill>
                  <a:srgbClr val="0070C0"/>
                </a:solidFill>
              </a:rPr>
              <a:t>Identify, before the start of the shutdown, the individuals and groups that will be responsible to make judgments on non-routine non-conformities to ensure both that the required expertise exists and that there are enough experts that decisions can be made in a timely way without undue stress on the experts.</a:t>
            </a:r>
            <a:endParaRPr lang="en-US" sz="1600" i="1" dirty="0">
              <a:solidFill>
                <a:srgbClr val="0070C0"/>
              </a:solidFill>
            </a:endParaRPr>
          </a:p>
        </p:txBody>
      </p:sp>
      <p:sp>
        <p:nvSpPr>
          <p:cNvPr id="9" name="TextBox 8"/>
          <p:cNvSpPr txBox="1"/>
          <p:nvPr/>
        </p:nvSpPr>
        <p:spPr>
          <a:xfrm>
            <a:off x="0" y="2406732"/>
            <a:ext cx="9144000" cy="646331"/>
          </a:xfrm>
          <a:prstGeom prst="rect">
            <a:avLst/>
          </a:prstGeom>
          <a:solidFill>
            <a:schemeClr val="accent1"/>
          </a:solidFill>
        </p:spPr>
        <p:txBody>
          <a:bodyPr wrap="square" rtlCol="0">
            <a:spAutoFit/>
          </a:bodyPr>
          <a:lstStyle/>
          <a:p>
            <a:r>
              <a:rPr lang="en-GB" dirty="0" smtClean="0"/>
              <a:t>So far OK</a:t>
            </a:r>
          </a:p>
          <a:p>
            <a:r>
              <a:rPr lang="en-GB" dirty="0" smtClean="0"/>
              <a:t>Continuous ? To be reinforced ?</a:t>
            </a:r>
            <a:endParaRPr lang="en-GB" dirty="0"/>
          </a:p>
        </p:txBody>
      </p:sp>
      <p:sp>
        <p:nvSpPr>
          <p:cNvPr id="10" name="TextBox 9"/>
          <p:cNvSpPr txBox="1"/>
          <p:nvPr/>
        </p:nvSpPr>
        <p:spPr>
          <a:xfrm>
            <a:off x="0" y="4783910"/>
            <a:ext cx="9144000" cy="646331"/>
          </a:xfrm>
          <a:prstGeom prst="rect">
            <a:avLst/>
          </a:prstGeom>
          <a:solidFill>
            <a:schemeClr val="accent1"/>
          </a:solidFill>
        </p:spPr>
        <p:txBody>
          <a:bodyPr wrap="square" rtlCol="0">
            <a:spAutoFit/>
          </a:bodyPr>
          <a:lstStyle/>
          <a:p>
            <a:r>
              <a:rPr lang="en-GB" dirty="0"/>
              <a:t>See </a:t>
            </a:r>
            <a:r>
              <a:rPr lang="en-GB" dirty="0" smtClean="0"/>
              <a:t>presentations </a:t>
            </a:r>
            <a:r>
              <a:rPr lang="en-GB" dirty="0"/>
              <a:t>at this review</a:t>
            </a:r>
          </a:p>
          <a:p>
            <a:r>
              <a:rPr lang="fr-CH" dirty="0" err="1"/>
              <a:t>Probably</a:t>
            </a:r>
            <a:r>
              <a:rPr lang="fr-CH" dirty="0"/>
              <a:t> to </a:t>
            </a:r>
            <a:r>
              <a:rPr lang="fr-CH" dirty="0" err="1"/>
              <a:t>be</a:t>
            </a:r>
            <a:r>
              <a:rPr lang="fr-CH" dirty="0"/>
              <a:t> </a:t>
            </a:r>
            <a:r>
              <a:rPr lang="fr-CH" dirty="0" err="1"/>
              <a:t>closed</a:t>
            </a:r>
            <a:endParaRPr lang="en-GB" b="1" dirty="0">
              <a:solidFill>
                <a:schemeClr val="accent6"/>
              </a:solidFill>
            </a:endParaRPr>
          </a:p>
        </p:txBody>
      </p:sp>
    </p:spTree>
    <p:extLst>
      <p:ext uri="{BB962C8B-B14F-4D97-AF65-F5344CB8AC3E}">
        <p14:creationId xmlns:p14="http://schemas.microsoft.com/office/powerpoint/2010/main" val="24058785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23</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774084068"/>
              </p:ext>
            </p:extLst>
          </p:nvPr>
        </p:nvGraphicFramePr>
        <p:xfrm>
          <a:off x="1426024" y="1277258"/>
          <a:ext cx="6259205" cy="2494280"/>
        </p:xfrm>
        <a:graphic>
          <a:graphicData uri="http://schemas.openxmlformats.org/drawingml/2006/table">
            <a:tbl>
              <a:tblPr firstRow="1" bandRow="1">
                <a:tableStyleId>{5C22544A-7EE6-4342-B048-85BDC9FD1C3A}</a:tableStyleId>
              </a:tblPr>
              <a:tblGrid>
                <a:gridCol w="1219205"/>
                <a:gridCol w="1260000"/>
                <a:gridCol w="1260000"/>
                <a:gridCol w="1260000"/>
                <a:gridCol w="1260000"/>
              </a:tblGrid>
              <a:tr h="370840">
                <a:tc>
                  <a:txBody>
                    <a:bodyPr/>
                    <a:lstStyle/>
                    <a:p>
                      <a:pPr algn="ctr"/>
                      <a:r>
                        <a:rPr lang="fr-CH" dirty="0" err="1" smtClean="0"/>
                        <a:t>Review</a:t>
                      </a:r>
                      <a:endParaRPr lang="fr-CH" dirty="0" smtClean="0"/>
                    </a:p>
                    <a:p>
                      <a:pPr algn="ctr"/>
                      <a:r>
                        <a:rPr lang="fr-CH" dirty="0" smtClean="0"/>
                        <a:t>Date</a:t>
                      </a:r>
                      <a:endParaRPr lang="en-GB" dirty="0"/>
                    </a:p>
                  </a:txBody>
                  <a:tcPr/>
                </a:tc>
                <a:tc>
                  <a:txBody>
                    <a:bodyPr/>
                    <a:lstStyle/>
                    <a:p>
                      <a:pPr algn="ctr"/>
                      <a:r>
                        <a:rPr lang="fr-CH" dirty="0" err="1" smtClean="0"/>
                        <a:t>Rev</a:t>
                      </a:r>
                      <a:r>
                        <a:rPr lang="fr-CH" dirty="0" smtClean="0"/>
                        <a:t> 1</a:t>
                      </a:r>
                    </a:p>
                    <a:p>
                      <a:pPr algn="ctr"/>
                      <a:r>
                        <a:rPr lang="fr-CH" dirty="0" smtClean="0"/>
                        <a:t>Oct-10</a:t>
                      </a:r>
                      <a:endParaRPr lang="en-GB" dirty="0"/>
                    </a:p>
                  </a:txBody>
                  <a:tcPr/>
                </a:tc>
                <a:tc>
                  <a:txBody>
                    <a:bodyPr/>
                    <a:lstStyle/>
                    <a:p>
                      <a:pPr algn="ctr"/>
                      <a:r>
                        <a:rPr lang="fr-CH" dirty="0" err="1" smtClean="0"/>
                        <a:t>Rev</a:t>
                      </a:r>
                      <a:r>
                        <a:rPr lang="fr-CH" dirty="0" smtClean="0"/>
                        <a:t> 2</a:t>
                      </a:r>
                    </a:p>
                    <a:p>
                      <a:pPr algn="ctr"/>
                      <a:r>
                        <a:rPr lang="fr-CH" dirty="0" smtClean="0"/>
                        <a:t>Nov-11</a:t>
                      </a:r>
                      <a:endParaRPr lang="en-GB" dirty="0"/>
                    </a:p>
                  </a:txBody>
                  <a:tcPr/>
                </a:tc>
                <a:tc>
                  <a:txBody>
                    <a:bodyPr/>
                    <a:lstStyle/>
                    <a:p>
                      <a:pPr algn="ctr"/>
                      <a:r>
                        <a:rPr lang="fr-CH" dirty="0" err="1" smtClean="0"/>
                        <a:t>Rev</a:t>
                      </a:r>
                      <a:r>
                        <a:rPr lang="fr-CH" baseline="0" dirty="0" smtClean="0"/>
                        <a:t> 3 </a:t>
                      </a:r>
                      <a:r>
                        <a:rPr lang="fr-CH" dirty="0" smtClean="0"/>
                        <a:t>Nov-12</a:t>
                      </a:r>
                      <a:endParaRPr lang="en-GB" dirty="0"/>
                    </a:p>
                  </a:txBody>
                  <a:tcPr/>
                </a:tc>
                <a:tc>
                  <a:txBody>
                    <a:bodyPr/>
                    <a:lstStyle/>
                    <a:p>
                      <a:pPr algn="ctr"/>
                      <a:r>
                        <a:rPr lang="fr-CH" dirty="0" err="1" smtClean="0"/>
                        <a:t>Rev</a:t>
                      </a:r>
                      <a:r>
                        <a:rPr lang="fr-CH" dirty="0" smtClean="0"/>
                        <a:t> 4</a:t>
                      </a:r>
                    </a:p>
                    <a:p>
                      <a:pPr algn="ctr"/>
                      <a:r>
                        <a:rPr lang="fr-CH" dirty="0" smtClean="0"/>
                        <a:t>July-13</a:t>
                      </a:r>
                      <a:endParaRPr lang="en-GB" dirty="0"/>
                    </a:p>
                  </a:txBody>
                  <a:tcPr/>
                </a:tc>
              </a:tr>
              <a:tr h="370840">
                <a:tc>
                  <a:txBody>
                    <a:bodyPr/>
                    <a:lstStyle/>
                    <a:p>
                      <a:r>
                        <a:rPr lang="fr-CH" dirty="0" smtClean="0"/>
                        <a:t>1</a:t>
                      </a:r>
                      <a:endParaRPr lang="en-GB" dirty="0"/>
                    </a:p>
                  </a:txBody>
                  <a:tcPr/>
                </a:tc>
                <a:tc>
                  <a:txBody>
                    <a:bodyPr/>
                    <a:lstStyle/>
                    <a:p>
                      <a:r>
                        <a:rPr lang="fr-CH" dirty="0" smtClean="0"/>
                        <a:t>29</a:t>
                      </a:r>
                      <a:endParaRPr lang="en-GB" dirty="0"/>
                    </a:p>
                  </a:txBody>
                  <a:tcPr/>
                </a:tc>
                <a:tc>
                  <a:txBody>
                    <a:bodyPr/>
                    <a:lstStyle/>
                    <a:p>
                      <a:r>
                        <a:rPr lang="fr-CH" dirty="0" smtClean="0"/>
                        <a:t>17 (12)</a:t>
                      </a:r>
                      <a:endParaRPr lang="en-GB" dirty="0"/>
                    </a:p>
                  </a:txBody>
                  <a:tcPr/>
                </a:tc>
                <a:tc>
                  <a:txBody>
                    <a:bodyPr/>
                    <a:lstStyle/>
                    <a:p>
                      <a:r>
                        <a:rPr lang="fr-CH" dirty="0" smtClean="0"/>
                        <a:t>8 (9)</a:t>
                      </a:r>
                      <a:endParaRPr lang="en-GB" dirty="0"/>
                    </a:p>
                  </a:txBody>
                  <a:tcPr/>
                </a:tc>
                <a:tc>
                  <a:txBody>
                    <a:bodyPr/>
                    <a:lstStyle/>
                    <a:p>
                      <a:endParaRPr lang="en-GB" dirty="0"/>
                    </a:p>
                  </a:txBody>
                  <a:tcPr/>
                </a:tc>
              </a:tr>
              <a:tr h="370840">
                <a:tc>
                  <a:txBody>
                    <a:bodyPr/>
                    <a:lstStyle/>
                    <a:p>
                      <a:r>
                        <a:rPr lang="fr-CH" dirty="0" smtClean="0"/>
                        <a:t>2</a:t>
                      </a:r>
                      <a:endParaRPr lang="en-GB" dirty="0"/>
                    </a:p>
                  </a:txBody>
                  <a:tcPr/>
                </a:tc>
                <a:tc>
                  <a:txBody>
                    <a:bodyPr/>
                    <a:lstStyle/>
                    <a:p>
                      <a:endParaRPr lang="en-GB" dirty="0"/>
                    </a:p>
                  </a:txBody>
                  <a:tcPr/>
                </a:tc>
                <a:tc>
                  <a:txBody>
                    <a:bodyPr/>
                    <a:lstStyle/>
                    <a:p>
                      <a:r>
                        <a:rPr lang="fr-CH" dirty="0" smtClean="0"/>
                        <a:t>18</a:t>
                      </a:r>
                      <a:endParaRPr lang="en-GB" dirty="0"/>
                    </a:p>
                  </a:txBody>
                  <a:tcPr/>
                </a:tc>
                <a:tc>
                  <a:txBody>
                    <a:bodyPr/>
                    <a:lstStyle/>
                    <a:p>
                      <a:r>
                        <a:rPr lang="fr-CH" dirty="0" smtClean="0"/>
                        <a:t>5 (13)</a:t>
                      </a:r>
                      <a:endParaRPr lang="en-GB" dirty="0"/>
                    </a:p>
                  </a:txBody>
                  <a:tcPr/>
                </a:tc>
                <a:tc>
                  <a:txBody>
                    <a:bodyPr/>
                    <a:lstStyle/>
                    <a:p>
                      <a:endParaRPr lang="en-GB" dirty="0"/>
                    </a:p>
                  </a:txBody>
                  <a:tcPr/>
                </a:tc>
              </a:tr>
              <a:tr h="370840">
                <a:tc>
                  <a:txBody>
                    <a:bodyPr/>
                    <a:lstStyle/>
                    <a:p>
                      <a:r>
                        <a:rPr lang="fr-CH" dirty="0" smtClean="0"/>
                        <a:t>3</a:t>
                      </a:r>
                      <a:endParaRPr lang="en-GB" dirty="0"/>
                    </a:p>
                  </a:txBody>
                  <a:tcPr/>
                </a:tc>
                <a:tc>
                  <a:txBody>
                    <a:bodyPr/>
                    <a:lstStyle/>
                    <a:p>
                      <a:endParaRPr lang="en-GB" dirty="0"/>
                    </a:p>
                  </a:txBody>
                  <a:tcPr/>
                </a:tc>
                <a:tc>
                  <a:txBody>
                    <a:bodyPr/>
                    <a:lstStyle/>
                    <a:p>
                      <a:endParaRPr lang="en-GB" dirty="0"/>
                    </a:p>
                  </a:txBody>
                  <a:tcPr/>
                </a:tc>
                <a:tc>
                  <a:txBody>
                    <a:bodyPr/>
                    <a:lstStyle/>
                    <a:p>
                      <a:r>
                        <a:rPr lang="fr-CH" dirty="0" smtClean="0"/>
                        <a:t>18</a:t>
                      </a:r>
                      <a:endParaRPr lang="en-GB" dirty="0"/>
                    </a:p>
                  </a:txBody>
                  <a:tcPr/>
                </a:tc>
                <a:tc>
                  <a:txBody>
                    <a:bodyPr/>
                    <a:lstStyle/>
                    <a:p>
                      <a:endParaRPr lang="en-GB" dirty="0"/>
                    </a:p>
                  </a:txBody>
                  <a:tcPr/>
                </a:tc>
              </a:tr>
              <a:tr h="370840">
                <a:tc>
                  <a:txBody>
                    <a:bodyPr/>
                    <a:lstStyle/>
                    <a:p>
                      <a:r>
                        <a:rPr lang="fr-CH" dirty="0" smtClean="0"/>
                        <a:t>4</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r h="370840">
                <a:tc>
                  <a:txBody>
                    <a:bodyPr/>
                    <a:lstStyle/>
                    <a:p>
                      <a:r>
                        <a:rPr lang="fr-CH" dirty="0" smtClean="0"/>
                        <a:t>TOT</a:t>
                      </a:r>
                      <a:r>
                        <a:rPr lang="fr-CH" baseline="0" dirty="0" smtClean="0"/>
                        <a:t> open</a:t>
                      </a:r>
                      <a:endParaRPr lang="en-GB" dirty="0"/>
                    </a:p>
                  </a:txBody>
                  <a:tcPr/>
                </a:tc>
                <a:tc>
                  <a:txBody>
                    <a:bodyPr/>
                    <a:lstStyle/>
                    <a:p>
                      <a:r>
                        <a:rPr lang="fr-CH" dirty="0" smtClean="0"/>
                        <a:t>29</a:t>
                      </a:r>
                      <a:endParaRPr lang="en-GB" dirty="0"/>
                    </a:p>
                  </a:txBody>
                  <a:tcPr/>
                </a:tc>
                <a:tc>
                  <a:txBody>
                    <a:bodyPr/>
                    <a:lstStyle/>
                    <a:p>
                      <a:r>
                        <a:rPr lang="fr-CH" dirty="0" smtClean="0"/>
                        <a:t>35 (12)</a:t>
                      </a:r>
                      <a:endParaRPr lang="en-GB" dirty="0"/>
                    </a:p>
                  </a:txBody>
                  <a:tcPr/>
                </a:tc>
                <a:tc>
                  <a:txBody>
                    <a:bodyPr/>
                    <a:lstStyle/>
                    <a:p>
                      <a:r>
                        <a:rPr lang="fr-CH" dirty="0" smtClean="0"/>
                        <a:t>31 (22)</a:t>
                      </a:r>
                      <a:endParaRPr lang="en-GB" dirty="0"/>
                    </a:p>
                  </a:txBody>
                  <a:tcPr/>
                </a:tc>
                <a:tc>
                  <a:txBody>
                    <a:bodyPr/>
                    <a:lstStyle/>
                    <a:p>
                      <a:endParaRPr lang="en-GB" dirty="0"/>
                    </a:p>
                  </a:txBody>
                  <a:tcPr/>
                </a:tc>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164" y="4332513"/>
            <a:ext cx="8025947" cy="201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bwMode="auto">
          <a:xfrm>
            <a:off x="5475512" y="4811484"/>
            <a:ext cx="1458685" cy="0"/>
          </a:xfrm>
          <a:prstGeom prst="straightConnector1">
            <a:avLst/>
          </a:prstGeom>
          <a:solidFill>
            <a:schemeClr val="accent1"/>
          </a:solidFill>
          <a:ln w="25400" cap="flat" cmpd="sng" algn="ctr">
            <a:solidFill>
              <a:srgbClr val="0070C0"/>
            </a:solidFill>
            <a:prstDash val="solid"/>
            <a:round/>
            <a:headEnd type="none" w="med" len="med"/>
            <a:tailEnd type="arrow"/>
          </a:ln>
          <a:effectLst/>
        </p:spPr>
      </p:cxnSp>
      <p:cxnSp>
        <p:nvCxnSpPr>
          <p:cNvPr id="9" name="Straight Arrow Connector 8"/>
          <p:cNvCxnSpPr/>
          <p:nvPr/>
        </p:nvCxnSpPr>
        <p:spPr bwMode="auto">
          <a:xfrm>
            <a:off x="5475512" y="4826564"/>
            <a:ext cx="1458685" cy="659836"/>
          </a:xfrm>
          <a:prstGeom prst="straightConnector1">
            <a:avLst/>
          </a:prstGeom>
          <a:solidFill>
            <a:schemeClr val="accent1"/>
          </a:solidFill>
          <a:ln w="25400" cap="flat" cmpd="sng" algn="ctr">
            <a:solidFill>
              <a:srgbClr val="00B050"/>
            </a:solidFill>
            <a:prstDash val="solid"/>
            <a:round/>
            <a:headEnd type="none" w="med" len="med"/>
            <a:tailEnd type="arrow"/>
          </a:ln>
          <a:effectLst/>
        </p:spPr>
      </p:cxnSp>
      <p:cxnSp>
        <p:nvCxnSpPr>
          <p:cNvPr id="12" name="Straight Arrow Connector 11"/>
          <p:cNvCxnSpPr/>
          <p:nvPr/>
        </p:nvCxnSpPr>
        <p:spPr bwMode="auto">
          <a:xfrm flipV="1">
            <a:off x="5475512" y="4474029"/>
            <a:ext cx="1349831" cy="337455"/>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14" name="TextBox 13"/>
          <p:cNvSpPr txBox="1"/>
          <p:nvPr/>
        </p:nvSpPr>
        <p:spPr>
          <a:xfrm>
            <a:off x="7587343" y="4602484"/>
            <a:ext cx="65314" cy="1107996"/>
          </a:xfrm>
          <a:prstGeom prst="rect">
            <a:avLst/>
          </a:prstGeom>
          <a:noFill/>
        </p:spPr>
        <p:txBody>
          <a:bodyPr wrap="square" rtlCol="0">
            <a:spAutoFit/>
          </a:bodyPr>
          <a:lstStyle/>
          <a:p>
            <a:r>
              <a:rPr lang="fr-CH" sz="6600" dirty="0" smtClean="0"/>
              <a:t>?</a:t>
            </a:r>
            <a:endParaRPr lang="en-GB" sz="6600" dirty="0"/>
          </a:p>
        </p:txBody>
      </p:sp>
    </p:spTree>
    <p:extLst>
      <p:ext uri="{BB962C8B-B14F-4D97-AF65-F5344CB8AC3E}">
        <p14:creationId xmlns:p14="http://schemas.microsoft.com/office/powerpoint/2010/main" val="3792131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3</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753347"/>
            <a:ext cx="9144000" cy="1107996"/>
          </a:xfrm>
          <a:prstGeom prst="rect">
            <a:avLst/>
          </a:prstGeom>
          <a:solidFill>
            <a:srgbClr val="FFFF00"/>
          </a:solidFill>
        </p:spPr>
        <p:txBody>
          <a:bodyPr wrap="square" rtlCol="0">
            <a:spAutoFit/>
          </a:bodyPr>
          <a:lstStyle/>
          <a:p>
            <a:r>
              <a:rPr lang="en-US" b="1" u="sng" dirty="0" smtClean="0">
                <a:solidFill>
                  <a:srgbClr val="0070C0"/>
                </a:solidFill>
              </a:rPr>
              <a:t>Review I: II.3 3) p7/14 : </a:t>
            </a:r>
            <a:r>
              <a:rPr lang="en-GB" b="1" u="sng" dirty="0" smtClean="0">
                <a:solidFill>
                  <a:srgbClr val="0070C0"/>
                </a:solidFill>
              </a:rPr>
              <a:t>Multiple samples </a:t>
            </a:r>
            <a:r>
              <a:rPr lang="en-GB" b="1" u="sng" dirty="0">
                <a:solidFill>
                  <a:srgbClr val="0070C0"/>
                </a:solidFill>
              </a:rPr>
              <a:t>to get </a:t>
            </a:r>
            <a:r>
              <a:rPr lang="en-GB" b="1" u="sng" dirty="0" smtClean="0">
                <a:solidFill>
                  <a:srgbClr val="0070C0"/>
                </a:solidFill>
              </a:rPr>
              <a:t>experience</a:t>
            </a:r>
          </a:p>
          <a:p>
            <a:r>
              <a:rPr lang="en-GB" sz="1600" i="1" dirty="0">
                <a:solidFill>
                  <a:srgbClr val="0070C0"/>
                </a:solidFill>
              </a:rPr>
              <a:t>Make multiple samples/trials of critical steps, as part of a qualification plan to be developed, to get a statistically significant basis for assessing the risks of there being any important imperfections in the machine after installation</a:t>
            </a:r>
            <a:endParaRPr lang="en-US" sz="1600" i="1" dirty="0">
              <a:solidFill>
                <a:srgbClr val="0070C0"/>
              </a:solidFill>
            </a:endParaRPr>
          </a:p>
        </p:txBody>
      </p:sp>
      <p:sp>
        <p:nvSpPr>
          <p:cNvPr id="6" name="TextBox 5"/>
          <p:cNvSpPr txBox="1"/>
          <p:nvPr/>
        </p:nvSpPr>
        <p:spPr>
          <a:xfrm>
            <a:off x="0" y="1857186"/>
            <a:ext cx="9144000" cy="923330"/>
          </a:xfrm>
          <a:prstGeom prst="rect">
            <a:avLst/>
          </a:prstGeom>
          <a:solidFill>
            <a:srgbClr val="BEFAD1"/>
          </a:solidFill>
        </p:spPr>
        <p:txBody>
          <a:bodyPr wrap="square" rtlCol="0">
            <a:spAutoFit/>
          </a:bodyPr>
          <a:lstStyle/>
          <a:p>
            <a:r>
              <a:rPr lang="en-GB" b="1" u="sng" dirty="0" smtClean="0">
                <a:solidFill>
                  <a:schemeClr val="accent6"/>
                </a:solidFill>
              </a:rPr>
              <a:t>2</a:t>
            </a:r>
            <a:r>
              <a:rPr lang="en-GB" b="1" u="sng" baseline="30000" dirty="0" smtClean="0">
                <a:solidFill>
                  <a:schemeClr val="accent6"/>
                </a:solidFill>
              </a:rPr>
              <a:t>nd</a:t>
            </a:r>
            <a:r>
              <a:rPr lang="en-GB" b="1" u="sng" dirty="0" smtClean="0">
                <a:solidFill>
                  <a:schemeClr val="accent6"/>
                </a:solidFill>
              </a:rPr>
              <a:t> Review : </a:t>
            </a:r>
            <a:r>
              <a:rPr lang="en-US" i="1" dirty="0"/>
              <a:t>Have done multiple tests on many variants of the splice repair components.  Once the design is completed, a statistically significant number of samples of the final design still need to be </a:t>
            </a:r>
            <a:r>
              <a:rPr lang="en-US" i="1" dirty="0" smtClean="0"/>
              <a:t>tested</a:t>
            </a:r>
          </a:p>
        </p:txBody>
      </p:sp>
      <p:sp>
        <p:nvSpPr>
          <p:cNvPr id="7" name="TextBox 6"/>
          <p:cNvSpPr txBox="1"/>
          <p:nvPr/>
        </p:nvSpPr>
        <p:spPr>
          <a:xfrm>
            <a:off x="0" y="3063437"/>
            <a:ext cx="9144000" cy="923330"/>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In the second review, we commented that a statistically significant number of samples of </a:t>
            </a:r>
            <a:r>
              <a:rPr lang="en-GB" i="1" dirty="0" smtClean="0"/>
              <a:t>the final </a:t>
            </a:r>
            <a:r>
              <a:rPr lang="en-GB" i="1" dirty="0"/>
              <a:t>design still need to be tested. Large number of splice test for database purpose has </a:t>
            </a:r>
            <a:r>
              <a:rPr lang="en-GB" i="1" dirty="0" smtClean="0"/>
              <a:t>not yet </a:t>
            </a:r>
            <a:r>
              <a:rPr lang="en-GB" i="1" dirty="0"/>
              <a:t>been demonstrated. </a:t>
            </a:r>
            <a:r>
              <a:rPr lang="en-GB" b="1" i="1" dirty="0"/>
              <a:t>=&gt; Open</a:t>
            </a:r>
            <a:endParaRPr lang="en-US" b="1" dirty="0" smtClean="0">
              <a:solidFill>
                <a:schemeClr val="accent6"/>
              </a:solidFill>
            </a:endParaRPr>
          </a:p>
        </p:txBody>
      </p:sp>
      <p:sp>
        <p:nvSpPr>
          <p:cNvPr id="8" name="TextBox 7"/>
          <p:cNvSpPr txBox="1"/>
          <p:nvPr/>
        </p:nvSpPr>
        <p:spPr>
          <a:xfrm>
            <a:off x="0" y="4974771"/>
            <a:ext cx="9144000" cy="369332"/>
          </a:xfrm>
          <a:prstGeom prst="rect">
            <a:avLst/>
          </a:prstGeom>
          <a:solidFill>
            <a:schemeClr val="accent1"/>
          </a:solidFill>
        </p:spPr>
        <p:txBody>
          <a:bodyPr wrap="square" rtlCol="0">
            <a:spAutoFit/>
          </a:bodyPr>
          <a:lstStyle/>
          <a:p>
            <a:r>
              <a:rPr lang="en-GB" dirty="0" smtClean="0"/>
              <a:t>More was done, now sufficient return from production so probably to be closed</a:t>
            </a:r>
            <a:endParaRPr lang="en-GB" dirty="0"/>
          </a:p>
        </p:txBody>
      </p:sp>
    </p:spTree>
    <p:extLst>
      <p:ext uri="{BB962C8B-B14F-4D97-AF65-F5344CB8AC3E}">
        <p14:creationId xmlns:p14="http://schemas.microsoft.com/office/powerpoint/2010/main" val="1959627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4</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687212"/>
            <a:ext cx="9144000" cy="1600438"/>
          </a:xfrm>
          <a:prstGeom prst="rect">
            <a:avLst/>
          </a:prstGeom>
          <a:solidFill>
            <a:srgbClr val="FFFF00"/>
          </a:solidFill>
        </p:spPr>
        <p:txBody>
          <a:bodyPr wrap="square" rtlCol="0">
            <a:spAutoFit/>
          </a:bodyPr>
          <a:lstStyle/>
          <a:p>
            <a:r>
              <a:rPr lang="en-US" b="1" u="sng" dirty="0" smtClean="0">
                <a:solidFill>
                  <a:srgbClr val="0070C0"/>
                </a:solidFill>
              </a:rPr>
              <a:t>Review I: II.4 4) p9/14 : Contingency and extra resources</a:t>
            </a:r>
            <a:endParaRPr lang="en-GB" b="1" u="sng" dirty="0" smtClean="0">
              <a:solidFill>
                <a:srgbClr val="0070C0"/>
              </a:solidFill>
            </a:endParaRPr>
          </a:p>
          <a:p>
            <a:r>
              <a:rPr lang="en-GB" sz="1600" i="1" dirty="0">
                <a:solidFill>
                  <a:srgbClr val="0070C0"/>
                </a:solidFill>
              </a:rPr>
              <a:t>The planning needs to take account of the possibility of unforeseen developments that will slow down or disrupt the orderly work flow. For example, a larger number of splices than the currently estimated 15% may be required to be remade, or problems with the machining of the copper stabilizer could arise. Include schedule contingency into the baseline and ensure that additional resources are available to able to maintain the schedule.</a:t>
            </a:r>
          </a:p>
        </p:txBody>
      </p:sp>
      <p:sp>
        <p:nvSpPr>
          <p:cNvPr id="6" name="TextBox 5"/>
          <p:cNvSpPr txBox="1"/>
          <p:nvPr/>
        </p:nvSpPr>
        <p:spPr>
          <a:xfrm>
            <a:off x="0" y="3287650"/>
            <a:ext cx="9153293" cy="369332"/>
          </a:xfrm>
          <a:prstGeom prst="rect">
            <a:avLst/>
          </a:prstGeom>
          <a:solidFill>
            <a:srgbClr val="BEFAD1"/>
          </a:solidFill>
        </p:spPr>
        <p:txBody>
          <a:bodyPr wrap="square" rtlCol="0">
            <a:spAutoFit/>
          </a:bodyPr>
          <a:lstStyle/>
          <a:p>
            <a:r>
              <a:rPr lang="en-GB" b="1" u="sng" dirty="0" smtClean="0">
                <a:solidFill>
                  <a:schemeClr val="accent6"/>
                </a:solidFill>
              </a:rPr>
              <a:t>2</a:t>
            </a:r>
            <a:r>
              <a:rPr lang="en-GB" b="1" u="sng" baseline="30000" dirty="0" smtClean="0">
                <a:solidFill>
                  <a:schemeClr val="accent6"/>
                </a:solidFill>
              </a:rPr>
              <a:t>nd</a:t>
            </a:r>
            <a:r>
              <a:rPr lang="en-GB" b="1" u="sng" dirty="0" smtClean="0">
                <a:solidFill>
                  <a:schemeClr val="accent6"/>
                </a:solidFill>
              </a:rPr>
              <a:t> Review: </a:t>
            </a:r>
            <a:r>
              <a:rPr lang="en-US" i="1" dirty="0" smtClean="0"/>
              <a:t>Little </a:t>
            </a:r>
            <a:r>
              <a:rPr lang="en-US" i="1" dirty="0"/>
              <a:t>progress since last </a:t>
            </a:r>
            <a:r>
              <a:rPr lang="en-US" i="1" dirty="0" smtClean="0"/>
              <a:t>year</a:t>
            </a:r>
          </a:p>
        </p:txBody>
      </p:sp>
      <p:sp>
        <p:nvSpPr>
          <p:cNvPr id="7" name="TextBox 6"/>
          <p:cNvSpPr txBox="1"/>
          <p:nvPr/>
        </p:nvSpPr>
        <p:spPr>
          <a:xfrm>
            <a:off x="0" y="3758098"/>
            <a:ext cx="9144000" cy="646331"/>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The manpower and budget contingency are minimum. The number of special </a:t>
            </a:r>
            <a:r>
              <a:rPr lang="en-GB" i="1" dirty="0" smtClean="0"/>
              <a:t>intervention teams </a:t>
            </a:r>
            <a:r>
              <a:rPr lang="en-GB" i="1" dirty="0"/>
              <a:t>may not be sufficient. </a:t>
            </a:r>
            <a:r>
              <a:rPr lang="en-GB" dirty="0"/>
              <a:t>=&gt; </a:t>
            </a:r>
            <a:r>
              <a:rPr lang="en-GB" b="1" i="1" dirty="0"/>
              <a:t>Open</a:t>
            </a:r>
            <a:endParaRPr lang="en-US" b="1" dirty="0" smtClean="0">
              <a:solidFill>
                <a:schemeClr val="accent6"/>
              </a:solidFill>
            </a:endParaRPr>
          </a:p>
        </p:txBody>
      </p:sp>
      <p:sp>
        <p:nvSpPr>
          <p:cNvPr id="8" name="TextBox 7"/>
          <p:cNvSpPr txBox="1"/>
          <p:nvPr/>
        </p:nvSpPr>
        <p:spPr>
          <a:xfrm>
            <a:off x="0" y="4974771"/>
            <a:ext cx="9144000" cy="369332"/>
          </a:xfrm>
          <a:prstGeom prst="rect">
            <a:avLst/>
          </a:prstGeom>
          <a:solidFill>
            <a:schemeClr val="accent1"/>
          </a:solidFill>
        </p:spPr>
        <p:txBody>
          <a:bodyPr wrap="square" rtlCol="0">
            <a:spAutoFit/>
          </a:bodyPr>
          <a:lstStyle/>
          <a:p>
            <a:r>
              <a:rPr lang="en-GB" dirty="0" smtClean="0"/>
              <a:t>Not formally part of this review, 3</a:t>
            </a:r>
            <a:r>
              <a:rPr lang="en-GB" baseline="30000" dirty="0" smtClean="0"/>
              <a:t>rd</a:t>
            </a:r>
            <a:r>
              <a:rPr lang="en-GB" dirty="0" smtClean="0"/>
              <a:t> review’s comment probably still valid </a:t>
            </a:r>
            <a:r>
              <a:rPr lang="en-GB" dirty="0"/>
              <a:t>=&gt; </a:t>
            </a:r>
            <a:r>
              <a:rPr lang="en-GB" b="1" i="1" dirty="0" smtClean="0"/>
              <a:t>Open</a:t>
            </a:r>
            <a:endParaRPr lang="en-US" b="1" dirty="0">
              <a:solidFill>
                <a:schemeClr val="accent6"/>
              </a:solidFill>
            </a:endParaRPr>
          </a:p>
        </p:txBody>
      </p:sp>
    </p:spTree>
    <p:extLst>
      <p:ext uri="{BB962C8B-B14F-4D97-AF65-F5344CB8AC3E}">
        <p14:creationId xmlns:p14="http://schemas.microsoft.com/office/powerpoint/2010/main" val="1709829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5</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11681" y="1754681"/>
            <a:ext cx="9144000" cy="861774"/>
          </a:xfrm>
          <a:prstGeom prst="rect">
            <a:avLst/>
          </a:prstGeom>
          <a:solidFill>
            <a:srgbClr val="FFFF00"/>
          </a:solidFill>
        </p:spPr>
        <p:txBody>
          <a:bodyPr wrap="square" rtlCol="0">
            <a:spAutoFit/>
          </a:bodyPr>
          <a:lstStyle/>
          <a:p>
            <a:r>
              <a:rPr lang="en-US" b="1" u="sng" dirty="0" smtClean="0">
                <a:solidFill>
                  <a:srgbClr val="0070C0"/>
                </a:solidFill>
              </a:rPr>
              <a:t>Review I: II.5 4) p11/14 : Tooling calibration plan</a:t>
            </a:r>
            <a:endParaRPr lang="en-GB" b="1" u="sng" dirty="0" smtClean="0">
              <a:solidFill>
                <a:srgbClr val="0070C0"/>
              </a:solidFill>
            </a:endParaRPr>
          </a:p>
          <a:p>
            <a:r>
              <a:rPr lang="en-GB" sz="1600" i="1" dirty="0">
                <a:solidFill>
                  <a:srgbClr val="0070C0"/>
                </a:solidFill>
              </a:rPr>
              <a:t>A verification and calibration plan for the special tooling should be drawn up and implemented to assure a constant quality of the work throughout the production</a:t>
            </a:r>
          </a:p>
        </p:txBody>
      </p:sp>
      <p:sp>
        <p:nvSpPr>
          <p:cNvPr id="6" name="TextBox 5"/>
          <p:cNvSpPr txBox="1"/>
          <p:nvPr/>
        </p:nvSpPr>
        <p:spPr>
          <a:xfrm>
            <a:off x="23362" y="2576962"/>
            <a:ext cx="9144000" cy="369332"/>
          </a:xfrm>
          <a:prstGeom prst="rect">
            <a:avLst/>
          </a:prstGeom>
          <a:solidFill>
            <a:srgbClr val="BEFAD1"/>
          </a:solidFill>
        </p:spPr>
        <p:txBody>
          <a:bodyPr wrap="square" rtlCol="0">
            <a:spAutoFit/>
          </a:bodyPr>
          <a:lstStyle/>
          <a:p>
            <a:r>
              <a:rPr lang="en-GB" b="1" u="sng" dirty="0" smtClean="0">
                <a:solidFill>
                  <a:schemeClr val="accent6"/>
                </a:solidFill>
              </a:rPr>
              <a:t>2</a:t>
            </a:r>
            <a:r>
              <a:rPr lang="en-GB" b="1" u="sng" baseline="30000" dirty="0" smtClean="0">
                <a:solidFill>
                  <a:schemeClr val="accent6"/>
                </a:solidFill>
              </a:rPr>
              <a:t>nd</a:t>
            </a:r>
            <a:r>
              <a:rPr lang="en-GB" b="1" u="sng" dirty="0" smtClean="0">
                <a:solidFill>
                  <a:schemeClr val="accent6"/>
                </a:solidFill>
              </a:rPr>
              <a:t> Review: </a:t>
            </a:r>
            <a:r>
              <a:rPr lang="en-US" i="1" dirty="0" smtClean="0"/>
              <a:t>Nothing </a:t>
            </a:r>
            <a:r>
              <a:rPr lang="en-US" i="1" dirty="0"/>
              <a:t>presented at this </a:t>
            </a:r>
            <a:r>
              <a:rPr lang="en-US" i="1" dirty="0" smtClean="0"/>
              <a:t>review.</a:t>
            </a:r>
          </a:p>
        </p:txBody>
      </p:sp>
      <p:sp>
        <p:nvSpPr>
          <p:cNvPr id="7" name="TextBox 6"/>
          <p:cNvSpPr txBox="1"/>
          <p:nvPr/>
        </p:nvSpPr>
        <p:spPr>
          <a:xfrm>
            <a:off x="0" y="3063437"/>
            <a:ext cx="9144000" cy="1477328"/>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All the special tooling developed for the main bus-bar splices are well developed and tested</a:t>
            </a:r>
            <a:r>
              <a:rPr lang="en-GB" i="1" dirty="0" smtClean="0"/>
              <a:t>. However</a:t>
            </a:r>
            <a:r>
              <a:rPr lang="en-GB" i="1" dirty="0"/>
              <a:t>, little was presented to us regarding a QA program for the tooling itself, </a:t>
            </a:r>
            <a:r>
              <a:rPr lang="en-GB" i="1" dirty="0" err="1" smtClean="0"/>
              <a:t>i.e.procedures</a:t>
            </a:r>
            <a:r>
              <a:rPr lang="en-GB" i="1" dirty="0" smtClean="0"/>
              <a:t> </a:t>
            </a:r>
            <a:r>
              <a:rPr lang="en-GB" i="1" dirty="0"/>
              <a:t>and standards which would verify the proper functioning of the special tooling</a:t>
            </a:r>
            <a:r>
              <a:rPr lang="en-GB" i="1" dirty="0" smtClean="0"/>
              <a:t>, including </a:t>
            </a:r>
            <a:r>
              <a:rPr lang="en-GB" i="1" dirty="0"/>
              <a:t>both the tools used to do the repair work and the tools used to verify the quality </a:t>
            </a:r>
            <a:r>
              <a:rPr lang="en-GB" i="1" dirty="0" smtClean="0"/>
              <a:t>of the </a:t>
            </a:r>
            <a:r>
              <a:rPr lang="en-GB" i="1" dirty="0"/>
              <a:t>work. </a:t>
            </a:r>
            <a:r>
              <a:rPr lang="en-GB" dirty="0"/>
              <a:t>=&gt; </a:t>
            </a:r>
            <a:r>
              <a:rPr lang="en-GB" b="1" i="1" dirty="0"/>
              <a:t>Open</a:t>
            </a:r>
            <a:endParaRPr lang="en-US" b="1" dirty="0" smtClean="0">
              <a:solidFill>
                <a:schemeClr val="accent6"/>
              </a:solidFill>
            </a:endParaRPr>
          </a:p>
        </p:txBody>
      </p:sp>
      <p:sp>
        <p:nvSpPr>
          <p:cNvPr id="8" name="TextBox 7"/>
          <p:cNvSpPr txBox="1"/>
          <p:nvPr/>
        </p:nvSpPr>
        <p:spPr>
          <a:xfrm>
            <a:off x="0" y="4952608"/>
            <a:ext cx="9144000" cy="369332"/>
          </a:xfrm>
          <a:prstGeom prst="rect">
            <a:avLst/>
          </a:prstGeom>
          <a:solidFill>
            <a:schemeClr val="accent1"/>
          </a:solidFill>
        </p:spPr>
        <p:txBody>
          <a:bodyPr wrap="square" rtlCol="0">
            <a:spAutoFit/>
          </a:bodyPr>
          <a:lstStyle/>
          <a:p>
            <a:r>
              <a:rPr lang="en-GB" dirty="0" smtClean="0"/>
              <a:t>See presentations from this review</a:t>
            </a:r>
            <a:endParaRPr lang="en-US" b="1" dirty="0">
              <a:solidFill>
                <a:schemeClr val="accent6"/>
              </a:solidFill>
            </a:endParaRPr>
          </a:p>
        </p:txBody>
      </p:sp>
    </p:spTree>
    <p:extLst>
      <p:ext uri="{BB962C8B-B14F-4D97-AF65-F5344CB8AC3E}">
        <p14:creationId xmlns:p14="http://schemas.microsoft.com/office/powerpoint/2010/main" val="3866259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6</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689499"/>
            <a:ext cx="9144000" cy="1107996"/>
          </a:xfrm>
          <a:prstGeom prst="rect">
            <a:avLst/>
          </a:prstGeom>
          <a:solidFill>
            <a:srgbClr val="FFFF00"/>
          </a:solidFill>
        </p:spPr>
        <p:txBody>
          <a:bodyPr wrap="square" rtlCol="0">
            <a:spAutoFit/>
          </a:bodyPr>
          <a:lstStyle/>
          <a:p>
            <a:r>
              <a:rPr lang="en-US" b="1" u="sng" dirty="0" smtClean="0">
                <a:solidFill>
                  <a:srgbClr val="0070C0"/>
                </a:solidFill>
              </a:rPr>
              <a:t>Review I: II.6 1) p12/14 : Alternative scenario with unforeseen issues</a:t>
            </a:r>
            <a:endParaRPr lang="en-GB" b="1" u="sng" dirty="0" smtClean="0">
              <a:solidFill>
                <a:srgbClr val="0070C0"/>
              </a:solidFill>
            </a:endParaRPr>
          </a:p>
          <a:p>
            <a:r>
              <a:rPr lang="en-GB" sz="1600" i="1" dirty="0">
                <a:solidFill>
                  <a:srgbClr val="0070C0"/>
                </a:solidFill>
              </a:rPr>
              <a:t>Study alternate scenarios in view of optimizing the utilization of the critical resources that will certainly be limited (in terms of qualification and experience). Study unforeseen/unexpected scenarios</a:t>
            </a:r>
          </a:p>
        </p:txBody>
      </p:sp>
      <p:sp>
        <p:nvSpPr>
          <p:cNvPr id="6" name="TextBox 5"/>
          <p:cNvSpPr txBox="1"/>
          <p:nvPr/>
        </p:nvSpPr>
        <p:spPr>
          <a:xfrm>
            <a:off x="0" y="2929045"/>
            <a:ext cx="9144000" cy="369332"/>
          </a:xfrm>
          <a:prstGeom prst="rect">
            <a:avLst/>
          </a:prstGeom>
          <a:solidFill>
            <a:srgbClr val="BEFAD1"/>
          </a:solidFill>
        </p:spPr>
        <p:txBody>
          <a:bodyPr wrap="square" rtlCol="0">
            <a:spAutoFit/>
          </a:bodyPr>
          <a:lstStyle/>
          <a:p>
            <a:r>
              <a:rPr lang="en-GB" b="1" u="sng" dirty="0" smtClean="0">
                <a:solidFill>
                  <a:schemeClr val="accent6"/>
                </a:solidFill>
              </a:rPr>
              <a:t>2</a:t>
            </a:r>
            <a:r>
              <a:rPr lang="en-GB" b="1" u="sng" baseline="30000" dirty="0" smtClean="0">
                <a:solidFill>
                  <a:schemeClr val="accent6"/>
                </a:solidFill>
              </a:rPr>
              <a:t>nd</a:t>
            </a:r>
            <a:r>
              <a:rPr lang="en-GB" b="1" u="sng" dirty="0" smtClean="0">
                <a:solidFill>
                  <a:schemeClr val="accent6"/>
                </a:solidFill>
              </a:rPr>
              <a:t> Review: </a:t>
            </a:r>
            <a:r>
              <a:rPr lang="en-US" i="1" dirty="0" smtClean="0"/>
              <a:t>No </a:t>
            </a:r>
            <a:r>
              <a:rPr lang="en-US" i="1" dirty="0"/>
              <a:t>evidence that this has </a:t>
            </a:r>
            <a:r>
              <a:rPr lang="en-US" i="1" dirty="0" smtClean="0"/>
              <a:t>started</a:t>
            </a:r>
          </a:p>
        </p:txBody>
      </p:sp>
      <p:sp>
        <p:nvSpPr>
          <p:cNvPr id="7" name="TextBox 6"/>
          <p:cNvSpPr txBox="1"/>
          <p:nvPr/>
        </p:nvSpPr>
        <p:spPr>
          <a:xfrm>
            <a:off x="0" y="3405512"/>
            <a:ext cx="9144000" cy="1200329"/>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A well planned schedule including allocation of resources in time and space has </a:t>
            </a:r>
            <a:r>
              <a:rPr lang="en-GB" i="1" dirty="0" smtClean="0"/>
              <a:t>been developed</a:t>
            </a:r>
            <a:r>
              <a:rPr lang="en-GB" i="1" dirty="0"/>
              <a:t>. This plan seems adequately optimized. </a:t>
            </a:r>
            <a:r>
              <a:rPr lang="en-GB" dirty="0"/>
              <a:t>=&gt; </a:t>
            </a:r>
            <a:r>
              <a:rPr lang="en-GB" b="1" i="1" dirty="0"/>
              <a:t>Closed</a:t>
            </a:r>
          </a:p>
          <a:p>
            <a:r>
              <a:rPr lang="en-GB" dirty="0"/>
              <a:t>Study unforeseen/unexpected scenarios.</a:t>
            </a:r>
          </a:p>
          <a:p>
            <a:r>
              <a:rPr lang="en-GB" i="1" dirty="0"/>
              <a:t>Nothing was presented regarding any risk analysis. </a:t>
            </a:r>
            <a:r>
              <a:rPr lang="en-GB" dirty="0"/>
              <a:t>=&gt; </a:t>
            </a:r>
            <a:r>
              <a:rPr lang="en-GB" b="1" i="1" dirty="0"/>
              <a:t>Open</a:t>
            </a:r>
            <a:endParaRPr lang="en-US" b="1" dirty="0" smtClean="0">
              <a:solidFill>
                <a:schemeClr val="accent6"/>
              </a:solidFill>
            </a:endParaRPr>
          </a:p>
        </p:txBody>
      </p:sp>
      <p:sp>
        <p:nvSpPr>
          <p:cNvPr id="11" name="TextBox 10"/>
          <p:cNvSpPr txBox="1"/>
          <p:nvPr/>
        </p:nvSpPr>
        <p:spPr>
          <a:xfrm>
            <a:off x="0" y="5168040"/>
            <a:ext cx="9144000" cy="646331"/>
          </a:xfrm>
          <a:prstGeom prst="rect">
            <a:avLst/>
          </a:prstGeom>
          <a:solidFill>
            <a:schemeClr val="accent1"/>
          </a:solidFill>
        </p:spPr>
        <p:txBody>
          <a:bodyPr wrap="square" rtlCol="0">
            <a:spAutoFit/>
          </a:bodyPr>
          <a:lstStyle/>
          <a:p>
            <a:r>
              <a:rPr lang="en-GB" dirty="0" smtClean="0"/>
              <a:t>Not formally part of this review, as many contingency as possible has been included</a:t>
            </a:r>
          </a:p>
          <a:p>
            <a:r>
              <a:rPr lang="en-GB" dirty="0" smtClean="0"/>
              <a:t>List of competent staff not involved in SMACC has been defined</a:t>
            </a:r>
            <a:endParaRPr lang="en-US" b="1" dirty="0">
              <a:solidFill>
                <a:schemeClr val="accent6"/>
              </a:solidFill>
            </a:endParaRPr>
          </a:p>
        </p:txBody>
      </p:sp>
    </p:spTree>
    <p:extLst>
      <p:ext uri="{BB962C8B-B14F-4D97-AF65-F5344CB8AC3E}">
        <p14:creationId xmlns:p14="http://schemas.microsoft.com/office/powerpoint/2010/main" val="3668860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7</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8" name="TextBox 7"/>
          <p:cNvSpPr txBox="1"/>
          <p:nvPr/>
        </p:nvSpPr>
        <p:spPr>
          <a:xfrm>
            <a:off x="0" y="1617050"/>
            <a:ext cx="9144000" cy="861774"/>
          </a:xfrm>
          <a:prstGeom prst="rect">
            <a:avLst/>
          </a:prstGeom>
          <a:solidFill>
            <a:srgbClr val="FFFF00"/>
          </a:solidFill>
        </p:spPr>
        <p:txBody>
          <a:bodyPr wrap="square" rtlCol="0">
            <a:spAutoFit/>
          </a:bodyPr>
          <a:lstStyle/>
          <a:p>
            <a:r>
              <a:rPr lang="en-US" b="1" u="sng" dirty="0" smtClean="0">
                <a:solidFill>
                  <a:srgbClr val="0070C0"/>
                </a:solidFill>
              </a:rPr>
              <a:t>Review I: II.6 2) p12/14 : Risk analysis</a:t>
            </a:r>
            <a:endParaRPr lang="en-GB" b="1" u="sng" dirty="0" smtClean="0">
              <a:solidFill>
                <a:srgbClr val="0070C0"/>
              </a:solidFill>
            </a:endParaRPr>
          </a:p>
          <a:p>
            <a:r>
              <a:rPr lang="en-GB" sz="1600" i="1" dirty="0">
                <a:solidFill>
                  <a:srgbClr val="0070C0"/>
                </a:solidFill>
              </a:rPr>
              <a:t>CERN should insure that enough resources are allocated to ensure that the risk assessment and subsequent risk analysis can be executed on the planned time scale</a:t>
            </a:r>
          </a:p>
        </p:txBody>
      </p:sp>
      <p:sp>
        <p:nvSpPr>
          <p:cNvPr id="9" name="TextBox 8"/>
          <p:cNvSpPr txBox="1"/>
          <p:nvPr/>
        </p:nvSpPr>
        <p:spPr>
          <a:xfrm>
            <a:off x="0" y="2704562"/>
            <a:ext cx="9144000" cy="923330"/>
          </a:xfrm>
          <a:prstGeom prst="rect">
            <a:avLst/>
          </a:prstGeom>
          <a:solidFill>
            <a:srgbClr val="BEFAD1"/>
          </a:solidFill>
        </p:spPr>
        <p:txBody>
          <a:bodyPr wrap="square" rtlCol="0">
            <a:spAutoFit/>
          </a:bodyPr>
          <a:lstStyle/>
          <a:p>
            <a:r>
              <a:rPr lang="en-GB" b="1" u="sng" dirty="0" smtClean="0">
                <a:solidFill>
                  <a:schemeClr val="accent6"/>
                </a:solidFill>
              </a:rPr>
              <a:t>2</a:t>
            </a:r>
            <a:r>
              <a:rPr lang="en-GB" b="1" u="sng" baseline="30000" dirty="0" smtClean="0">
                <a:solidFill>
                  <a:schemeClr val="accent6"/>
                </a:solidFill>
              </a:rPr>
              <a:t>nd</a:t>
            </a:r>
            <a:r>
              <a:rPr lang="en-GB" b="1" u="sng" dirty="0" smtClean="0">
                <a:solidFill>
                  <a:schemeClr val="accent6"/>
                </a:solidFill>
              </a:rPr>
              <a:t> Review: </a:t>
            </a:r>
            <a:r>
              <a:rPr lang="en-US" i="1" dirty="0" smtClean="0"/>
              <a:t>Excellent </a:t>
            </a:r>
            <a:r>
              <a:rPr lang="en-US" i="1" dirty="0"/>
              <a:t>work was done on the screening exercise, but it is important that the recommendations that result be implemented.  It should be the goal to complete the critical ones before </a:t>
            </a:r>
            <a:r>
              <a:rPr lang="en-US" i="1" dirty="0" smtClean="0"/>
              <a:t>LS1</a:t>
            </a:r>
          </a:p>
        </p:txBody>
      </p:sp>
      <p:sp>
        <p:nvSpPr>
          <p:cNvPr id="10" name="TextBox 9"/>
          <p:cNvSpPr txBox="1"/>
          <p:nvPr/>
        </p:nvSpPr>
        <p:spPr>
          <a:xfrm>
            <a:off x="0" y="4270149"/>
            <a:ext cx="9144000" cy="923330"/>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This has been done for all required consolidation activities except for the DFBA </a:t>
            </a:r>
            <a:r>
              <a:rPr lang="en-GB" i="1" dirty="0" smtClean="0"/>
              <a:t>repairs where </a:t>
            </a:r>
            <a:r>
              <a:rPr lang="en-GB" i="1" dirty="0"/>
              <a:t>both the design of the repairs and the tooling and procedures are still </a:t>
            </a:r>
            <a:r>
              <a:rPr lang="en-GB" i="1" dirty="0" smtClean="0"/>
              <a:t>being developed</a:t>
            </a:r>
            <a:r>
              <a:rPr lang="en-GB" i="1" dirty="0"/>
              <a:t>. </a:t>
            </a:r>
            <a:r>
              <a:rPr lang="en-GB" dirty="0"/>
              <a:t>=&gt; </a:t>
            </a:r>
            <a:r>
              <a:rPr lang="en-GB" b="1" i="1" dirty="0"/>
              <a:t>Open</a:t>
            </a:r>
            <a:endParaRPr lang="en-US" b="1" dirty="0" smtClean="0">
              <a:solidFill>
                <a:schemeClr val="accent6"/>
              </a:solidFill>
            </a:endParaRPr>
          </a:p>
        </p:txBody>
      </p:sp>
      <p:sp>
        <p:nvSpPr>
          <p:cNvPr id="12" name="TextBox 11"/>
          <p:cNvSpPr txBox="1"/>
          <p:nvPr/>
        </p:nvSpPr>
        <p:spPr>
          <a:xfrm>
            <a:off x="0" y="5498280"/>
            <a:ext cx="9144000" cy="369332"/>
          </a:xfrm>
          <a:prstGeom prst="rect">
            <a:avLst/>
          </a:prstGeom>
          <a:solidFill>
            <a:schemeClr val="accent1"/>
          </a:solidFill>
        </p:spPr>
        <p:txBody>
          <a:bodyPr wrap="square" rtlCol="0">
            <a:spAutoFit/>
          </a:bodyPr>
          <a:lstStyle/>
          <a:p>
            <a:r>
              <a:rPr lang="en-GB" dirty="0" smtClean="0"/>
              <a:t>See presentations from this review</a:t>
            </a:r>
            <a:endParaRPr lang="en-US" b="1" dirty="0">
              <a:solidFill>
                <a:schemeClr val="accent6"/>
              </a:solidFill>
            </a:endParaRPr>
          </a:p>
        </p:txBody>
      </p:sp>
    </p:spTree>
    <p:extLst>
      <p:ext uri="{BB962C8B-B14F-4D97-AF65-F5344CB8AC3E}">
        <p14:creationId xmlns:p14="http://schemas.microsoft.com/office/powerpoint/2010/main" val="3086746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8</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821048"/>
            <a:ext cx="9144000" cy="615553"/>
          </a:xfrm>
          <a:prstGeom prst="rect">
            <a:avLst/>
          </a:prstGeom>
          <a:solidFill>
            <a:srgbClr val="FFFF00"/>
          </a:solidFill>
        </p:spPr>
        <p:txBody>
          <a:bodyPr wrap="square" rtlCol="0">
            <a:spAutoFit/>
          </a:bodyPr>
          <a:lstStyle/>
          <a:p>
            <a:r>
              <a:rPr lang="en-US" b="1" u="sng" dirty="0" smtClean="0">
                <a:solidFill>
                  <a:srgbClr val="0070C0"/>
                </a:solidFill>
              </a:rPr>
              <a:t>Review I: II.7 3) p14/14 : </a:t>
            </a:r>
            <a:r>
              <a:rPr lang="en-GB" b="1" u="sng" dirty="0">
                <a:solidFill>
                  <a:srgbClr val="0070C0"/>
                </a:solidFill>
              </a:rPr>
              <a:t>Actual operating </a:t>
            </a:r>
            <a:r>
              <a:rPr lang="en-GB" b="1" u="sng" dirty="0" smtClean="0">
                <a:solidFill>
                  <a:srgbClr val="0070C0"/>
                </a:solidFill>
              </a:rPr>
              <a:t>voltages</a:t>
            </a:r>
          </a:p>
          <a:p>
            <a:r>
              <a:rPr lang="en-GB" sz="1600" i="1" dirty="0">
                <a:solidFill>
                  <a:srgbClr val="0070C0"/>
                </a:solidFill>
              </a:rPr>
              <a:t>Determine the actual operating voltages to judge required </a:t>
            </a:r>
            <a:r>
              <a:rPr lang="en-GB" sz="1600" i="1" dirty="0" err="1">
                <a:solidFill>
                  <a:srgbClr val="0070C0"/>
                </a:solidFill>
              </a:rPr>
              <a:t>hipot</a:t>
            </a:r>
            <a:r>
              <a:rPr lang="en-GB" sz="1600" i="1" dirty="0">
                <a:solidFill>
                  <a:srgbClr val="0070C0"/>
                </a:solidFill>
              </a:rPr>
              <a:t> levels</a:t>
            </a:r>
          </a:p>
        </p:txBody>
      </p:sp>
      <p:sp>
        <p:nvSpPr>
          <p:cNvPr id="6" name="TextBox 5"/>
          <p:cNvSpPr txBox="1"/>
          <p:nvPr/>
        </p:nvSpPr>
        <p:spPr>
          <a:xfrm>
            <a:off x="0" y="1436071"/>
            <a:ext cx="9144000" cy="369332"/>
          </a:xfrm>
          <a:prstGeom prst="rect">
            <a:avLst/>
          </a:prstGeom>
          <a:solidFill>
            <a:srgbClr val="BEFAD1"/>
          </a:solidFill>
        </p:spPr>
        <p:txBody>
          <a:bodyPr wrap="square" rtlCol="0">
            <a:spAutoFit/>
          </a:bodyPr>
          <a:lstStyle/>
          <a:p>
            <a:r>
              <a:rPr lang="en-GB" b="1" u="sng" dirty="0" smtClean="0">
                <a:solidFill>
                  <a:schemeClr val="accent6"/>
                </a:solidFill>
              </a:rPr>
              <a:t>2</a:t>
            </a:r>
            <a:r>
              <a:rPr lang="en-GB" b="1" u="sng" baseline="30000" dirty="0" smtClean="0">
                <a:solidFill>
                  <a:schemeClr val="accent6"/>
                </a:solidFill>
              </a:rPr>
              <a:t>nd</a:t>
            </a:r>
            <a:r>
              <a:rPr lang="en-GB" b="1" u="sng" dirty="0" smtClean="0">
                <a:solidFill>
                  <a:schemeClr val="accent6"/>
                </a:solidFill>
              </a:rPr>
              <a:t> Review: </a:t>
            </a:r>
            <a:r>
              <a:rPr lang="en-US" i="1" dirty="0" smtClean="0"/>
              <a:t>In </a:t>
            </a:r>
            <a:r>
              <a:rPr lang="en-US" i="1" dirty="0"/>
              <a:t>progress, but new </a:t>
            </a:r>
            <a:r>
              <a:rPr lang="en-US" i="1" dirty="0" err="1"/>
              <a:t>hipot</a:t>
            </a:r>
            <a:r>
              <a:rPr lang="en-US" i="1" dirty="0"/>
              <a:t> voltages have not been formally established</a:t>
            </a:r>
            <a:r>
              <a:rPr lang="en-US" i="1" dirty="0" smtClean="0"/>
              <a:t>.</a:t>
            </a:r>
          </a:p>
        </p:txBody>
      </p:sp>
      <p:sp>
        <p:nvSpPr>
          <p:cNvPr id="7" name="TextBox 6"/>
          <p:cNvSpPr txBox="1"/>
          <p:nvPr/>
        </p:nvSpPr>
        <p:spPr>
          <a:xfrm>
            <a:off x="0" y="1805403"/>
            <a:ext cx="9144000" cy="1200329"/>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A new set of </a:t>
            </a:r>
            <a:r>
              <a:rPr lang="en-GB" i="1" dirty="0" err="1"/>
              <a:t>hipot</a:t>
            </a:r>
            <a:r>
              <a:rPr lang="en-GB" i="1" dirty="0"/>
              <a:t> test voltages has been proposed following a systematic analysis of </a:t>
            </a:r>
            <a:r>
              <a:rPr lang="en-GB" i="1" dirty="0" smtClean="0"/>
              <a:t>the operating </a:t>
            </a:r>
            <a:r>
              <a:rPr lang="en-GB" i="1" dirty="0"/>
              <a:t>voltages. However, the previous specification (LHC-PM-ES-0001 rev. 2.0) </a:t>
            </a:r>
            <a:r>
              <a:rPr lang="en-GB" i="1" dirty="0" smtClean="0"/>
              <a:t>has not </a:t>
            </a:r>
            <a:r>
              <a:rPr lang="en-GB" i="1" dirty="0"/>
              <a:t>yet been updated and therefore the previous test voltages remain the official ones</a:t>
            </a:r>
            <a:r>
              <a:rPr lang="en-GB" i="1" dirty="0" smtClean="0"/>
              <a:t>. </a:t>
            </a:r>
            <a:r>
              <a:rPr lang="en-GB" dirty="0" smtClean="0"/>
              <a:t>=&gt; </a:t>
            </a:r>
            <a:r>
              <a:rPr lang="en-GB" b="1" i="1" dirty="0"/>
              <a:t>Open</a:t>
            </a:r>
            <a:endParaRPr lang="en-US" b="1" dirty="0" smtClean="0">
              <a:solidFill>
                <a:schemeClr val="accent6"/>
              </a:solidFill>
            </a:endParaRPr>
          </a:p>
        </p:txBody>
      </p:sp>
      <p:sp>
        <p:nvSpPr>
          <p:cNvPr id="8" name="TextBox 7"/>
          <p:cNvSpPr txBox="1"/>
          <p:nvPr/>
        </p:nvSpPr>
        <p:spPr>
          <a:xfrm>
            <a:off x="0" y="3654325"/>
            <a:ext cx="9144000" cy="861774"/>
          </a:xfrm>
          <a:prstGeom prst="rect">
            <a:avLst/>
          </a:prstGeom>
          <a:solidFill>
            <a:srgbClr val="FFFF00"/>
          </a:solidFill>
        </p:spPr>
        <p:txBody>
          <a:bodyPr wrap="square" rtlCol="0">
            <a:spAutoFit/>
          </a:bodyPr>
          <a:lstStyle/>
          <a:p>
            <a:r>
              <a:rPr lang="en-US" b="1" u="sng" dirty="0" smtClean="0">
                <a:solidFill>
                  <a:srgbClr val="0070C0"/>
                </a:solidFill>
              </a:rPr>
              <a:t>Review I: II.7 5) p14/14 : </a:t>
            </a:r>
            <a:r>
              <a:rPr lang="en-GB" b="1" u="sng" dirty="0" smtClean="0">
                <a:solidFill>
                  <a:srgbClr val="0070C0"/>
                </a:solidFill>
              </a:rPr>
              <a:t>Simultaneous </a:t>
            </a:r>
            <a:r>
              <a:rPr lang="en-GB" b="1" u="sng" dirty="0" err="1" smtClean="0">
                <a:solidFill>
                  <a:srgbClr val="0070C0"/>
                </a:solidFill>
              </a:rPr>
              <a:t>hipots</a:t>
            </a:r>
            <a:r>
              <a:rPr lang="en-GB" b="1" u="sng" dirty="0" smtClean="0">
                <a:solidFill>
                  <a:srgbClr val="0070C0"/>
                </a:solidFill>
              </a:rPr>
              <a:t> of different buses</a:t>
            </a:r>
          </a:p>
          <a:p>
            <a:r>
              <a:rPr lang="en-GB" sz="1600" i="1" dirty="0">
                <a:solidFill>
                  <a:srgbClr val="0070C0"/>
                </a:solidFill>
              </a:rPr>
              <a:t>Consider simultaneous </a:t>
            </a:r>
            <a:r>
              <a:rPr lang="en-GB" sz="1600" i="1" dirty="0" err="1">
                <a:solidFill>
                  <a:srgbClr val="0070C0"/>
                </a:solidFill>
              </a:rPr>
              <a:t>hipots</a:t>
            </a:r>
            <a:r>
              <a:rPr lang="en-GB" sz="1600" i="1" dirty="0">
                <a:solidFill>
                  <a:srgbClr val="0070C0"/>
                </a:solidFill>
              </a:rPr>
              <a:t> of different buses to test bus-to bus withstand capability without going to needlessly high </a:t>
            </a:r>
            <a:r>
              <a:rPr lang="en-GB" sz="1600" i="1" dirty="0" err="1">
                <a:solidFill>
                  <a:srgbClr val="0070C0"/>
                </a:solidFill>
              </a:rPr>
              <a:t>hipot</a:t>
            </a:r>
            <a:r>
              <a:rPr lang="en-GB" sz="1600" i="1" dirty="0">
                <a:solidFill>
                  <a:srgbClr val="0070C0"/>
                </a:solidFill>
              </a:rPr>
              <a:t> stresses</a:t>
            </a:r>
          </a:p>
        </p:txBody>
      </p:sp>
      <p:sp>
        <p:nvSpPr>
          <p:cNvPr id="9" name="TextBox 8"/>
          <p:cNvSpPr txBox="1"/>
          <p:nvPr/>
        </p:nvSpPr>
        <p:spPr>
          <a:xfrm>
            <a:off x="0" y="4516099"/>
            <a:ext cx="9144000" cy="646331"/>
          </a:xfrm>
          <a:prstGeom prst="rect">
            <a:avLst/>
          </a:prstGeom>
          <a:solidFill>
            <a:srgbClr val="BEFAD1"/>
          </a:solidFill>
        </p:spPr>
        <p:txBody>
          <a:bodyPr wrap="square" rtlCol="0">
            <a:spAutoFit/>
          </a:bodyPr>
          <a:lstStyle/>
          <a:p>
            <a:r>
              <a:rPr lang="en-GB" b="1" u="sng" dirty="0" smtClean="0">
                <a:solidFill>
                  <a:schemeClr val="accent6"/>
                </a:solidFill>
              </a:rPr>
              <a:t>2</a:t>
            </a:r>
            <a:r>
              <a:rPr lang="en-GB" b="1" u="sng" baseline="30000" dirty="0" smtClean="0">
                <a:solidFill>
                  <a:schemeClr val="accent6"/>
                </a:solidFill>
              </a:rPr>
              <a:t>nd</a:t>
            </a:r>
            <a:r>
              <a:rPr lang="en-GB" b="1" u="sng" dirty="0" smtClean="0">
                <a:solidFill>
                  <a:schemeClr val="accent6"/>
                </a:solidFill>
              </a:rPr>
              <a:t> Review: </a:t>
            </a:r>
            <a:r>
              <a:rPr lang="en-US" i="1" dirty="0" smtClean="0"/>
              <a:t>This </a:t>
            </a:r>
            <a:r>
              <a:rPr lang="en-US" i="1" dirty="0"/>
              <a:t>technique seems not to have been considered as part of the re-evaluation of </a:t>
            </a:r>
            <a:r>
              <a:rPr lang="en-US" i="1" dirty="0" err="1"/>
              <a:t>hipot</a:t>
            </a:r>
            <a:r>
              <a:rPr lang="en-US" i="1" dirty="0"/>
              <a:t> voltages.  It should still be considered</a:t>
            </a:r>
            <a:r>
              <a:rPr lang="en-US" i="1" dirty="0" smtClean="0"/>
              <a:t>.</a:t>
            </a:r>
          </a:p>
        </p:txBody>
      </p:sp>
      <p:sp>
        <p:nvSpPr>
          <p:cNvPr id="10" name="TextBox 9"/>
          <p:cNvSpPr txBox="1"/>
          <p:nvPr/>
        </p:nvSpPr>
        <p:spPr>
          <a:xfrm>
            <a:off x="0" y="5174995"/>
            <a:ext cx="9144000" cy="923330"/>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The evaluation of bus-to-bus and coil to heater voltages has been included in </a:t>
            </a:r>
            <a:r>
              <a:rPr lang="en-GB" i="1" dirty="0" smtClean="0"/>
              <a:t>the development </a:t>
            </a:r>
            <a:r>
              <a:rPr lang="en-GB" i="1" dirty="0"/>
              <a:t>of new </a:t>
            </a:r>
            <a:r>
              <a:rPr lang="en-GB" i="1" dirty="0" err="1"/>
              <a:t>hipot</a:t>
            </a:r>
            <a:r>
              <a:rPr lang="en-GB" i="1" dirty="0"/>
              <a:t> test voltages, but the </a:t>
            </a:r>
            <a:r>
              <a:rPr lang="en-GB" i="1" dirty="0" err="1"/>
              <a:t>hipot</a:t>
            </a:r>
            <a:r>
              <a:rPr lang="en-GB" i="1" dirty="0"/>
              <a:t> voltage specification (</a:t>
            </a:r>
            <a:r>
              <a:rPr lang="en-GB" i="1" dirty="0" smtClean="0"/>
              <a:t>LHC-PM-ES-0001 </a:t>
            </a:r>
            <a:r>
              <a:rPr lang="en-GB" i="1" dirty="0"/>
              <a:t>rev. 2.0) has not yet been updated. </a:t>
            </a:r>
            <a:r>
              <a:rPr lang="en-GB" dirty="0"/>
              <a:t>=&gt; </a:t>
            </a:r>
            <a:r>
              <a:rPr lang="en-GB" b="1" i="1" dirty="0"/>
              <a:t>Open</a:t>
            </a:r>
            <a:endParaRPr lang="en-US" b="1" dirty="0" smtClean="0">
              <a:solidFill>
                <a:schemeClr val="accent6"/>
              </a:solidFill>
            </a:endParaRPr>
          </a:p>
        </p:txBody>
      </p:sp>
      <p:sp>
        <p:nvSpPr>
          <p:cNvPr id="11" name="TextBox 10"/>
          <p:cNvSpPr txBox="1"/>
          <p:nvPr/>
        </p:nvSpPr>
        <p:spPr>
          <a:xfrm>
            <a:off x="0" y="6107880"/>
            <a:ext cx="9144000" cy="369332"/>
          </a:xfrm>
          <a:prstGeom prst="rect">
            <a:avLst/>
          </a:prstGeom>
          <a:solidFill>
            <a:schemeClr val="accent1"/>
          </a:solidFill>
        </p:spPr>
        <p:txBody>
          <a:bodyPr wrap="square" rtlCol="0">
            <a:spAutoFit/>
          </a:bodyPr>
          <a:lstStyle/>
          <a:p>
            <a:r>
              <a:rPr lang="en-GB" dirty="0" smtClean="0"/>
              <a:t>See ELQA presentation at this review</a:t>
            </a:r>
            <a:endParaRPr lang="en-US" b="1" dirty="0">
              <a:solidFill>
                <a:schemeClr val="accent6"/>
              </a:solidFill>
            </a:endParaRPr>
          </a:p>
        </p:txBody>
      </p:sp>
      <p:sp>
        <p:nvSpPr>
          <p:cNvPr id="12" name="TextBox 11"/>
          <p:cNvSpPr txBox="1"/>
          <p:nvPr/>
        </p:nvSpPr>
        <p:spPr>
          <a:xfrm>
            <a:off x="0" y="3005732"/>
            <a:ext cx="9144000" cy="369332"/>
          </a:xfrm>
          <a:prstGeom prst="rect">
            <a:avLst/>
          </a:prstGeom>
          <a:solidFill>
            <a:schemeClr val="accent1"/>
          </a:solidFill>
        </p:spPr>
        <p:txBody>
          <a:bodyPr wrap="square" rtlCol="0">
            <a:spAutoFit/>
          </a:bodyPr>
          <a:lstStyle/>
          <a:p>
            <a:r>
              <a:rPr lang="en-GB" dirty="0" smtClean="0"/>
              <a:t>See ELQA presentation at this review</a:t>
            </a:r>
            <a:endParaRPr lang="en-US" b="1" dirty="0">
              <a:solidFill>
                <a:schemeClr val="accent6"/>
              </a:solidFill>
            </a:endParaRPr>
          </a:p>
        </p:txBody>
      </p:sp>
    </p:spTree>
    <p:extLst>
      <p:ext uri="{BB962C8B-B14F-4D97-AF65-F5344CB8AC3E}">
        <p14:creationId xmlns:p14="http://schemas.microsoft.com/office/powerpoint/2010/main" val="2338089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22nd-24th of July 2013</a:t>
            </a:r>
            <a:endParaRPr lang="en-GB" dirty="0"/>
          </a:p>
        </p:txBody>
      </p:sp>
      <p:sp>
        <p:nvSpPr>
          <p:cNvPr id="3" name="Slide Number Placeholder 2"/>
          <p:cNvSpPr>
            <a:spLocks noGrp="1"/>
          </p:cNvSpPr>
          <p:nvPr>
            <p:ph type="sldNum" sz="quarter" idx="11"/>
          </p:nvPr>
        </p:nvSpPr>
        <p:spPr/>
        <p:txBody>
          <a:bodyPr/>
          <a:lstStyle/>
          <a:p>
            <a:fld id="{42B8A188-07C7-43C5-B012-88751C6CB86A}" type="slidenum">
              <a:rPr lang="en-US" sz="1400" smtClean="0"/>
              <a:pPr/>
              <a:t>9</a:t>
            </a:fld>
            <a:r>
              <a:rPr lang="en-US" sz="1400" smtClean="0"/>
              <a:t>/18</a:t>
            </a:r>
          </a:p>
          <a:p>
            <a:r>
              <a:rPr lang="en-US" sz="1400" smtClean="0"/>
              <a:t>J.Ph. Tock</a:t>
            </a:r>
            <a:endParaRPr lang="en-US" sz="1400" dirty="0"/>
          </a:p>
        </p:txBody>
      </p:sp>
      <p:sp>
        <p:nvSpPr>
          <p:cNvPr id="4" name="Footer Placeholder 3"/>
          <p:cNvSpPr>
            <a:spLocks noGrp="1"/>
          </p:cNvSpPr>
          <p:nvPr>
            <p:ph type="ftr" sz="quarter" idx="12"/>
          </p:nvPr>
        </p:nvSpPr>
        <p:spPr/>
        <p:txBody>
          <a:bodyPr/>
          <a:lstStyle/>
          <a:p>
            <a:r>
              <a:rPr lang="en-GB" smtClean="0"/>
              <a:t>Fourth LHC Splice Review </a:t>
            </a:r>
            <a:endParaRPr lang="en-GB" dirty="0"/>
          </a:p>
        </p:txBody>
      </p:sp>
      <p:sp>
        <p:nvSpPr>
          <p:cNvPr id="5" name="TextBox 4"/>
          <p:cNvSpPr txBox="1"/>
          <p:nvPr/>
        </p:nvSpPr>
        <p:spPr>
          <a:xfrm>
            <a:off x="0" y="1624162"/>
            <a:ext cx="9144000" cy="861774"/>
          </a:xfrm>
          <a:prstGeom prst="rect">
            <a:avLst/>
          </a:prstGeom>
          <a:solidFill>
            <a:srgbClr val="FFFF00"/>
          </a:solidFill>
        </p:spPr>
        <p:txBody>
          <a:bodyPr wrap="square" rtlCol="0">
            <a:spAutoFit/>
          </a:bodyPr>
          <a:lstStyle/>
          <a:p>
            <a:r>
              <a:rPr lang="en-US" b="1" u="sng" dirty="0" smtClean="0">
                <a:solidFill>
                  <a:srgbClr val="0070C0"/>
                </a:solidFill>
              </a:rPr>
              <a:t>Review II: 4 II.1 p4/11 : </a:t>
            </a:r>
            <a:r>
              <a:rPr lang="en-US" b="1" u="sng" dirty="0">
                <a:solidFill>
                  <a:srgbClr val="0070C0"/>
                </a:solidFill>
              </a:rPr>
              <a:t>Procedures for training</a:t>
            </a:r>
            <a:endParaRPr lang="en-US" b="1" u="sng" dirty="0" smtClean="0">
              <a:solidFill>
                <a:srgbClr val="0070C0"/>
              </a:solidFill>
            </a:endParaRPr>
          </a:p>
          <a:p>
            <a:r>
              <a:rPr lang="en-GB" sz="1600" i="1" dirty="0">
                <a:solidFill>
                  <a:srgbClr val="0070C0"/>
                </a:solidFill>
              </a:rPr>
              <a:t>Write detailed manufacturing procedures and QA procedures within the next few months in order to be used for the training of the crews.</a:t>
            </a:r>
            <a:endParaRPr lang="en-US" sz="1600" i="1" dirty="0">
              <a:solidFill>
                <a:srgbClr val="0070C0"/>
              </a:solidFill>
            </a:endParaRPr>
          </a:p>
        </p:txBody>
      </p:sp>
      <p:sp>
        <p:nvSpPr>
          <p:cNvPr id="6" name="TextBox 5"/>
          <p:cNvSpPr txBox="1"/>
          <p:nvPr/>
        </p:nvSpPr>
        <p:spPr>
          <a:xfrm>
            <a:off x="0" y="2638136"/>
            <a:ext cx="9144000" cy="1477328"/>
          </a:xfrm>
          <a:prstGeom prst="rect">
            <a:avLst/>
          </a:prstGeom>
          <a:solidFill>
            <a:srgbClr val="BEFAD1"/>
          </a:solidFill>
        </p:spPr>
        <p:txBody>
          <a:bodyPr wrap="square" rtlCol="0">
            <a:spAutoFit/>
          </a:bodyPr>
          <a:lstStyle/>
          <a:p>
            <a:r>
              <a:rPr lang="en-GB" b="1" u="sng" dirty="0">
                <a:solidFill>
                  <a:schemeClr val="accent6"/>
                </a:solidFill>
              </a:rPr>
              <a:t>3</a:t>
            </a:r>
            <a:r>
              <a:rPr lang="en-GB" b="1" u="sng" baseline="30000" dirty="0" smtClean="0">
                <a:solidFill>
                  <a:schemeClr val="accent6"/>
                </a:solidFill>
              </a:rPr>
              <a:t>rd</a:t>
            </a:r>
            <a:r>
              <a:rPr lang="en-GB" b="1" u="sng" dirty="0" smtClean="0">
                <a:solidFill>
                  <a:schemeClr val="accent6"/>
                </a:solidFill>
              </a:rPr>
              <a:t> Review: </a:t>
            </a:r>
            <a:r>
              <a:rPr lang="en-GB" i="1" dirty="0"/>
              <a:t>Most if not all procedures have been written, a number are released, others being at </a:t>
            </a:r>
            <a:r>
              <a:rPr lang="en-GB" i="1" dirty="0" smtClean="0"/>
              <a:t>the approval </a:t>
            </a:r>
            <a:r>
              <a:rPr lang="en-GB" i="1" dirty="0"/>
              <a:t>stage. Most notably, the assembly and QC procedures for the DFBA repairs </a:t>
            </a:r>
            <a:r>
              <a:rPr lang="en-GB" i="1" dirty="0" smtClean="0"/>
              <a:t>are still </a:t>
            </a:r>
            <a:r>
              <a:rPr lang="en-GB" i="1" dirty="0"/>
              <a:t>under development, and these need to be completed soon to ensure adequate time </a:t>
            </a:r>
            <a:r>
              <a:rPr lang="en-GB" i="1" dirty="0" smtClean="0"/>
              <a:t>for checking </a:t>
            </a:r>
            <a:r>
              <a:rPr lang="en-GB" i="1" dirty="0"/>
              <a:t>them and then using them to train the repair personnel. </a:t>
            </a:r>
            <a:r>
              <a:rPr lang="en-GB" dirty="0"/>
              <a:t>=&gt; </a:t>
            </a:r>
            <a:r>
              <a:rPr lang="en-GB" b="1" i="1" dirty="0"/>
              <a:t>Open</a:t>
            </a:r>
            <a:endParaRPr lang="en-US" b="1" dirty="0" smtClean="0">
              <a:solidFill>
                <a:schemeClr val="accent6"/>
              </a:solidFill>
            </a:endParaRPr>
          </a:p>
        </p:txBody>
      </p:sp>
      <p:sp>
        <p:nvSpPr>
          <p:cNvPr id="9" name="TextBox 8"/>
          <p:cNvSpPr txBox="1"/>
          <p:nvPr/>
        </p:nvSpPr>
        <p:spPr>
          <a:xfrm>
            <a:off x="0" y="4268194"/>
            <a:ext cx="9144000" cy="369332"/>
          </a:xfrm>
          <a:prstGeom prst="rect">
            <a:avLst/>
          </a:prstGeom>
          <a:solidFill>
            <a:schemeClr val="accent1"/>
          </a:solidFill>
        </p:spPr>
        <p:txBody>
          <a:bodyPr wrap="square" rtlCol="0">
            <a:spAutoFit/>
          </a:bodyPr>
          <a:lstStyle/>
          <a:p>
            <a:r>
              <a:rPr lang="en-GB" dirty="0" smtClean="0"/>
              <a:t>See presentations at this review and DFBA review, probably to be closed</a:t>
            </a:r>
            <a:endParaRPr lang="en-US" b="1" dirty="0">
              <a:solidFill>
                <a:schemeClr val="accent6"/>
              </a:solidFill>
            </a:endParaRPr>
          </a:p>
        </p:txBody>
      </p:sp>
    </p:spTree>
    <p:extLst>
      <p:ext uri="{BB962C8B-B14F-4D97-AF65-F5344CB8AC3E}">
        <p14:creationId xmlns:p14="http://schemas.microsoft.com/office/powerpoint/2010/main" val="2691141218"/>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_presentation">
  <a:themeElements>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6">
      <a:majorFont>
        <a:latin typeface="Arial"/>
        <a:ea typeface="ＭＳ Ｐゴシック"/>
        <a:cs typeface="ＭＳ Ｐゴシック"/>
      </a:majorFont>
      <a:minorFont>
        <a:latin typeface="Optima Medium"/>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Powerpoint_presentation</Template>
  <TotalTime>3721</TotalTime>
  <Words>2803</Words>
  <Application>Microsoft Office PowerPoint</Application>
  <PresentationFormat>On-screen Show (4:3)</PresentationFormat>
  <Paragraphs>240</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Powerpoint_presentation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Author  Date</dc:title>
  <dc:creator>jtock</dc:creator>
  <cp:lastModifiedBy>Jean-Philippe Tock</cp:lastModifiedBy>
  <cp:revision>379</cp:revision>
  <cp:lastPrinted>2012-11-08T10:26:22Z</cp:lastPrinted>
  <dcterms:created xsi:type="dcterms:W3CDTF">2010-01-18T19:33:10Z</dcterms:created>
  <dcterms:modified xsi:type="dcterms:W3CDTF">2013-07-22T17:34:19Z</dcterms:modified>
</cp:coreProperties>
</file>