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21"/>
  </p:notesMasterIdLst>
  <p:handoutMasterIdLst>
    <p:handoutMasterId r:id="rId22"/>
  </p:handoutMasterIdLst>
  <p:sldIdLst>
    <p:sldId id="259" r:id="rId2"/>
    <p:sldId id="360" r:id="rId3"/>
    <p:sldId id="358" r:id="rId4"/>
    <p:sldId id="359" r:id="rId5"/>
    <p:sldId id="346" r:id="rId6"/>
    <p:sldId id="376" r:id="rId7"/>
    <p:sldId id="377" r:id="rId8"/>
    <p:sldId id="375" r:id="rId9"/>
    <p:sldId id="374" r:id="rId10"/>
    <p:sldId id="371" r:id="rId11"/>
    <p:sldId id="351" r:id="rId12"/>
    <p:sldId id="379" r:id="rId13"/>
    <p:sldId id="353" r:id="rId14"/>
    <p:sldId id="354" r:id="rId15"/>
    <p:sldId id="367" r:id="rId16"/>
    <p:sldId id="368" r:id="rId17"/>
    <p:sldId id="369" r:id="rId18"/>
    <p:sldId id="357" r:id="rId19"/>
    <p:sldId id="370" r:id="rId20"/>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BEFAD1"/>
    <a:srgbClr val="CCECFF"/>
    <a:srgbClr val="000066"/>
    <a:srgbClr val="004EEA"/>
    <a:srgbClr val="008000"/>
    <a:srgbClr val="66FF66"/>
    <a:srgbClr val="78D6B9"/>
    <a:srgbClr val="0EBE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32" autoAdjust="0"/>
    <p:restoredTop sz="98817" autoAdjust="0"/>
  </p:normalViewPr>
  <p:slideViewPr>
    <p:cSldViewPr snapToGrid="0">
      <p:cViewPr varScale="1">
        <p:scale>
          <a:sx n="87" d="100"/>
          <a:sy n="87" d="100"/>
        </p:scale>
        <p:origin x="-1608" y="-84"/>
      </p:cViewPr>
      <p:guideLst>
        <p:guide orient="horz" pos="2160"/>
        <p:guide pos="2880"/>
      </p:guideLst>
    </p:cSldViewPr>
  </p:slideViewPr>
  <p:outlineViewPr>
    <p:cViewPr>
      <p:scale>
        <a:sx n="33" d="100"/>
        <a:sy n="33" d="100"/>
      </p:scale>
      <p:origin x="0" y="0"/>
    </p:cViewPr>
  </p:outlineViewPr>
  <p:notesTextViewPr>
    <p:cViewPr>
      <p:scale>
        <a:sx n="80" d="100"/>
        <a:sy n="8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88C896-A1A1-4E68-8A13-C5AAB67FB4FD}" type="doc">
      <dgm:prSet loTypeId="urn:microsoft.com/office/officeart/2005/8/layout/hProcess9" loCatId="process" qsTypeId="urn:microsoft.com/office/officeart/2005/8/quickstyle/simple1" qsCatId="simple" csTypeId="urn:microsoft.com/office/officeart/2005/8/colors/accent1_2" csCatId="accent1" phldr="1"/>
      <dgm:spPr/>
    </dgm:pt>
    <dgm:pt modelId="{CD5058FC-10DB-4F69-99D2-F6D4FA730D1C}">
      <dgm:prSet phldrT="[Text]"/>
      <dgm:spPr/>
      <dgm:t>
        <a:bodyPr/>
        <a:lstStyle/>
        <a:p>
          <a:r>
            <a:rPr lang="en-GB" dirty="0" smtClean="0"/>
            <a:t>Powering Tests</a:t>
          </a:r>
          <a:endParaRPr lang="en-GB" dirty="0"/>
        </a:p>
      </dgm:t>
    </dgm:pt>
    <dgm:pt modelId="{653A914E-C75C-40B7-88E6-1952D6EFC7F1}" type="parTrans" cxnId="{37BD697E-EF8F-4FD9-BAF3-E7A56ADFF023}">
      <dgm:prSet/>
      <dgm:spPr/>
      <dgm:t>
        <a:bodyPr/>
        <a:lstStyle/>
        <a:p>
          <a:endParaRPr lang="en-GB"/>
        </a:p>
      </dgm:t>
    </dgm:pt>
    <dgm:pt modelId="{D12186D4-5752-48C2-AEB0-535588935B0B}" type="sibTrans" cxnId="{37BD697E-EF8F-4FD9-BAF3-E7A56ADFF023}">
      <dgm:prSet/>
      <dgm:spPr/>
      <dgm:t>
        <a:bodyPr/>
        <a:lstStyle/>
        <a:p>
          <a:endParaRPr lang="en-GB"/>
        </a:p>
      </dgm:t>
    </dgm:pt>
    <dgm:pt modelId="{2693B042-5C8B-440E-9714-377592F7F531}">
      <dgm:prSet phldrT="[Text]"/>
      <dgm:spPr/>
      <dgm:t>
        <a:bodyPr/>
        <a:lstStyle/>
        <a:p>
          <a:r>
            <a:rPr lang="en-GB" dirty="0" smtClean="0"/>
            <a:t>Start of intervention</a:t>
          </a:r>
          <a:endParaRPr lang="en-GB" dirty="0"/>
        </a:p>
      </dgm:t>
    </dgm:pt>
    <dgm:pt modelId="{9D7C99B6-BFE5-41EF-BF43-F92913D7580A}" type="parTrans" cxnId="{930B8AC9-27F0-4385-A424-6D5D5F3DBB5D}">
      <dgm:prSet/>
      <dgm:spPr/>
      <dgm:t>
        <a:bodyPr/>
        <a:lstStyle/>
        <a:p>
          <a:endParaRPr lang="en-GB"/>
        </a:p>
      </dgm:t>
    </dgm:pt>
    <dgm:pt modelId="{0D8D0F17-0501-4994-A94A-C3C9EC22D682}" type="sibTrans" cxnId="{930B8AC9-27F0-4385-A424-6D5D5F3DBB5D}">
      <dgm:prSet/>
      <dgm:spPr/>
      <dgm:t>
        <a:bodyPr/>
        <a:lstStyle/>
        <a:p>
          <a:endParaRPr lang="en-GB"/>
        </a:p>
      </dgm:t>
    </dgm:pt>
    <dgm:pt modelId="{17C0237D-D117-4E6D-BA8A-BF42A40AF536}">
      <dgm:prSet phldrT="[Text]"/>
      <dgm:spPr/>
      <dgm:t>
        <a:bodyPr/>
        <a:lstStyle/>
        <a:p>
          <a:r>
            <a:rPr lang="en-GB" dirty="0" smtClean="0"/>
            <a:t>End of SMACC</a:t>
          </a:r>
          <a:endParaRPr lang="en-GB" dirty="0"/>
        </a:p>
      </dgm:t>
    </dgm:pt>
    <dgm:pt modelId="{6CA2DBDF-5781-466B-B9C8-4CA8C3113683}" type="parTrans" cxnId="{F2AB4976-3D5D-439D-AEB1-424BBFA95E42}">
      <dgm:prSet/>
      <dgm:spPr/>
      <dgm:t>
        <a:bodyPr/>
        <a:lstStyle/>
        <a:p>
          <a:endParaRPr lang="en-GB"/>
        </a:p>
      </dgm:t>
    </dgm:pt>
    <dgm:pt modelId="{D7BCB3BB-E1AF-4218-B65D-D143EBE63005}" type="sibTrans" cxnId="{F2AB4976-3D5D-439D-AEB1-424BBFA95E42}">
      <dgm:prSet/>
      <dgm:spPr/>
      <dgm:t>
        <a:bodyPr/>
        <a:lstStyle/>
        <a:p>
          <a:endParaRPr lang="en-GB"/>
        </a:p>
      </dgm:t>
    </dgm:pt>
    <dgm:pt modelId="{7E803A96-A272-4CFF-8EB1-DA3FA988C660}">
      <dgm:prSet phldrT="[Text]"/>
      <dgm:spPr/>
      <dgm:t>
        <a:bodyPr/>
        <a:lstStyle/>
        <a:p>
          <a:r>
            <a:rPr lang="en-GB" dirty="0" smtClean="0"/>
            <a:t>Warm-up</a:t>
          </a:r>
          <a:endParaRPr lang="en-GB" dirty="0"/>
        </a:p>
      </dgm:t>
    </dgm:pt>
    <dgm:pt modelId="{178D9674-AD0B-45EF-B373-6B22D2FCDE4C}" type="parTrans" cxnId="{245912AB-A19B-4DC0-A878-7C819642701E}">
      <dgm:prSet/>
      <dgm:spPr/>
      <dgm:t>
        <a:bodyPr/>
        <a:lstStyle/>
        <a:p>
          <a:endParaRPr lang="en-GB"/>
        </a:p>
      </dgm:t>
    </dgm:pt>
    <dgm:pt modelId="{6D202874-35F4-4B82-913B-81BABF614F8C}" type="sibTrans" cxnId="{245912AB-A19B-4DC0-A878-7C819642701E}">
      <dgm:prSet/>
      <dgm:spPr/>
      <dgm:t>
        <a:bodyPr/>
        <a:lstStyle/>
        <a:p>
          <a:endParaRPr lang="en-GB"/>
        </a:p>
      </dgm:t>
    </dgm:pt>
    <dgm:pt modelId="{DE7176D6-51C9-4B0F-8CC1-775D739CC980}">
      <dgm:prSet phldrT="[Text]"/>
      <dgm:spPr/>
      <dgm:t>
        <a:bodyPr/>
        <a:lstStyle/>
        <a:p>
          <a:r>
            <a:rPr lang="fr-CH" dirty="0" err="1" smtClean="0"/>
            <a:t>Closure</a:t>
          </a:r>
          <a:r>
            <a:rPr lang="fr-CH" dirty="0" smtClean="0"/>
            <a:t> of 1st </a:t>
          </a:r>
          <a:r>
            <a:rPr lang="fr-CH" dirty="0" err="1" smtClean="0"/>
            <a:t>sector</a:t>
          </a:r>
          <a:endParaRPr lang="en-GB" dirty="0"/>
        </a:p>
      </dgm:t>
    </dgm:pt>
    <dgm:pt modelId="{60B543DE-8C06-494D-BB6F-00FBDBAFAF29}" type="parTrans" cxnId="{FEEB526F-D931-4D55-B1AF-EDF72E67AC7B}">
      <dgm:prSet/>
      <dgm:spPr/>
      <dgm:t>
        <a:bodyPr/>
        <a:lstStyle/>
        <a:p>
          <a:endParaRPr lang="en-GB"/>
        </a:p>
      </dgm:t>
    </dgm:pt>
    <dgm:pt modelId="{69B63A3B-C7D8-499D-B6FF-71DF4D357ACB}" type="sibTrans" cxnId="{FEEB526F-D931-4D55-B1AF-EDF72E67AC7B}">
      <dgm:prSet/>
      <dgm:spPr/>
      <dgm:t>
        <a:bodyPr/>
        <a:lstStyle/>
        <a:p>
          <a:endParaRPr lang="en-GB"/>
        </a:p>
      </dgm:t>
    </dgm:pt>
    <dgm:pt modelId="{020D6FB3-7E2B-4634-BDA8-0D93DB2F405F}" type="pres">
      <dgm:prSet presAssocID="{3188C896-A1A1-4E68-8A13-C5AAB67FB4FD}" presName="CompostProcess" presStyleCnt="0">
        <dgm:presLayoutVars>
          <dgm:dir/>
          <dgm:resizeHandles val="exact"/>
        </dgm:presLayoutVars>
      </dgm:prSet>
      <dgm:spPr/>
    </dgm:pt>
    <dgm:pt modelId="{CBB9D450-4926-420D-A31A-B8BC8A2C3C69}" type="pres">
      <dgm:prSet presAssocID="{3188C896-A1A1-4E68-8A13-C5AAB67FB4FD}" presName="arrow" presStyleLbl="bgShp" presStyleIdx="0" presStyleCnt="1" custLinFactNeighborX="630" custLinFactNeighborY="-263"/>
      <dgm:spPr/>
    </dgm:pt>
    <dgm:pt modelId="{B5ACA415-1C15-4809-A679-7744CB418CE7}" type="pres">
      <dgm:prSet presAssocID="{3188C896-A1A1-4E68-8A13-C5AAB67FB4FD}" presName="linearProcess" presStyleCnt="0"/>
      <dgm:spPr/>
    </dgm:pt>
    <dgm:pt modelId="{93175585-6D60-4050-9503-3D7D3E99CA53}" type="pres">
      <dgm:prSet presAssocID="{CD5058FC-10DB-4F69-99D2-F6D4FA730D1C}" presName="textNode" presStyleLbl="node1" presStyleIdx="0" presStyleCnt="5">
        <dgm:presLayoutVars>
          <dgm:bulletEnabled val="1"/>
        </dgm:presLayoutVars>
      </dgm:prSet>
      <dgm:spPr/>
      <dgm:t>
        <a:bodyPr/>
        <a:lstStyle/>
        <a:p>
          <a:endParaRPr lang="en-GB"/>
        </a:p>
      </dgm:t>
    </dgm:pt>
    <dgm:pt modelId="{062FFFF5-3872-497D-A23F-C207A679824A}" type="pres">
      <dgm:prSet presAssocID="{D12186D4-5752-48C2-AEB0-535588935B0B}" presName="sibTrans" presStyleCnt="0"/>
      <dgm:spPr/>
    </dgm:pt>
    <dgm:pt modelId="{1ECB316C-BFA0-436E-9F3A-3A1E75373CAF}" type="pres">
      <dgm:prSet presAssocID="{7E803A96-A272-4CFF-8EB1-DA3FA988C660}" presName="textNode" presStyleLbl="node1" presStyleIdx="1" presStyleCnt="5">
        <dgm:presLayoutVars>
          <dgm:bulletEnabled val="1"/>
        </dgm:presLayoutVars>
      </dgm:prSet>
      <dgm:spPr/>
      <dgm:t>
        <a:bodyPr/>
        <a:lstStyle/>
        <a:p>
          <a:endParaRPr lang="en-GB"/>
        </a:p>
      </dgm:t>
    </dgm:pt>
    <dgm:pt modelId="{5C0A1C35-48DC-483D-87EA-FF695E5A8B8D}" type="pres">
      <dgm:prSet presAssocID="{6D202874-35F4-4B82-913B-81BABF614F8C}" presName="sibTrans" presStyleCnt="0"/>
      <dgm:spPr/>
    </dgm:pt>
    <dgm:pt modelId="{71AD09EA-DA63-46A0-8CBB-27217F35DEEC}" type="pres">
      <dgm:prSet presAssocID="{2693B042-5C8B-440E-9714-377592F7F531}" presName="textNode" presStyleLbl="node1" presStyleIdx="2" presStyleCnt="5">
        <dgm:presLayoutVars>
          <dgm:bulletEnabled val="1"/>
        </dgm:presLayoutVars>
      </dgm:prSet>
      <dgm:spPr/>
      <dgm:t>
        <a:bodyPr/>
        <a:lstStyle/>
        <a:p>
          <a:endParaRPr lang="en-GB"/>
        </a:p>
      </dgm:t>
    </dgm:pt>
    <dgm:pt modelId="{EBC28F09-F585-4E4C-97A0-46E6F39C3373}" type="pres">
      <dgm:prSet presAssocID="{0D8D0F17-0501-4994-A94A-C3C9EC22D682}" presName="sibTrans" presStyleCnt="0"/>
      <dgm:spPr/>
    </dgm:pt>
    <dgm:pt modelId="{CBF93A77-5236-4A5E-85C9-90BBEA8D04F1}" type="pres">
      <dgm:prSet presAssocID="{DE7176D6-51C9-4B0F-8CC1-775D739CC980}" presName="textNode" presStyleLbl="node1" presStyleIdx="3" presStyleCnt="5">
        <dgm:presLayoutVars>
          <dgm:bulletEnabled val="1"/>
        </dgm:presLayoutVars>
      </dgm:prSet>
      <dgm:spPr/>
      <dgm:t>
        <a:bodyPr/>
        <a:lstStyle/>
        <a:p>
          <a:endParaRPr lang="en-GB"/>
        </a:p>
      </dgm:t>
    </dgm:pt>
    <dgm:pt modelId="{3863DFF8-99C9-4593-AF9D-6AE326C4E057}" type="pres">
      <dgm:prSet presAssocID="{69B63A3B-C7D8-499D-B6FF-71DF4D357ACB}" presName="sibTrans" presStyleCnt="0"/>
      <dgm:spPr/>
    </dgm:pt>
    <dgm:pt modelId="{F08E56C4-62F1-4CE8-95AA-F6C3062531DE}" type="pres">
      <dgm:prSet presAssocID="{17C0237D-D117-4E6D-BA8A-BF42A40AF536}" presName="textNode" presStyleLbl="node1" presStyleIdx="4" presStyleCnt="5">
        <dgm:presLayoutVars>
          <dgm:bulletEnabled val="1"/>
        </dgm:presLayoutVars>
      </dgm:prSet>
      <dgm:spPr/>
      <dgm:t>
        <a:bodyPr/>
        <a:lstStyle/>
        <a:p>
          <a:endParaRPr lang="en-GB"/>
        </a:p>
      </dgm:t>
    </dgm:pt>
  </dgm:ptLst>
  <dgm:cxnLst>
    <dgm:cxn modelId="{3BC275C6-05E2-4B64-ABF4-E290D3E65EF8}" type="presOf" srcId="{DE7176D6-51C9-4B0F-8CC1-775D739CC980}" destId="{CBF93A77-5236-4A5E-85C9-90BBEA8D04F1}" srcOrd="0" destOrd="0" presId="urn:microsoft.com/office/officeart/2005/8/layout/hProcess9"/>
    <dgm:cxn modelId="{F2AB4976-3D5D-439D-AEB1-424BBFA95E42}" srcId="{3188C896-A1A1-4E68-8A13-C5AAB67FB4FD}" destId="{17C0237D-D117-4E6D-BA8A-BF42A40AF536}" srcOrd="4" destOrd="0" parTransId="{6CA2DBDF-5781-466B-B9C8-4CA8C3113683}" sibTransId="{D7BCB3BB-E1AF-4218-B65D-D143EBE63005}"/>
    <dgm:cxn modelId="{FEEB526F-D931-4D55-B1AF-EDF72E67AC7B}" srcId="{3188C896-A1A1-4E68-8A13-C5AAB67FB4FD}" destId="{DE7176D6-51C9-4B0F-8CC1-775D739CC980}" srcOrd="3" destOrd="0" parTransId="{60B543DE-8C06-494D-BB6F-00FBDBAFAF29}" sibTransId="{69B63A3B-C7D8-499D-B6FF-71DF4D357ACB}"/>
    <dgm:cxn modelId="{37BD697E-EF8F-4FD9-BAF3-E7A56ADFF023}" srcId="{3188C896-A1A1-4E68-8A13-C5AAB67FB4FD}" destId="{CD5058FC-10DB-4F69-99D2-F6D4FA730D1C}" srcOrd="0" destOrd="0" parTransId="{653A914E-C75C-40B7-88E6-1952D6EFC7F1}" sibTransId="{D12186D4-5752-48C2-AEB0-535588935B0B}"/>
    <dgm:cxn modelId="{7895065F-4AED-42D9-845A-104A52DF7238}" type="presOf" srcId="{2693B042-5C8B-440E-9714-377592F7F531}" destId="{71AD09EA-DA63-46A0-8CBB-27217F35DEEC}" srcOrd="0" destOrd="0" presId="urn:microsoft.com/office/officeart/2005/8/layout/hProcess9"/>
    <dgm:cxn modelId="{245912AB-A19B-4DC0-A878-7C819642701E}" srcId="{3188C896-A1A1-4E68-8A13-C5AAB67FB4FD}" destId="{7E803A96-A272-4CFF-8EB1-DA3FA988C660}" srcOrd="1" destOrd="0" parTransId="{178D9674-AD0B-45EF-B373-6B22D2FCDE4C}" sibTransId="{6D202874-35F4-4B82-913B-81BABF614F8C}"/>
    <dgm:cxn modelId="{DC2B42A0-691C-4924-8152-A89CF3011A20}" type="presOf" srcId="{17C0237D-D117-4E6D-BA8A-BF42A40AF536}" destId="{F08E56C4-62F1-4CE8-95AA-F6C3062531DE}" srcOrd="0" destOrd="0" presId="urn:microsoft.com/office/officeart/2005/8/layout/hProcess9"/>
    <dgm:cxn modelId="{36250341-5B22-4BF1-B744-578347153078}" type="presOf" srcId="{7E803A96-A272-4CFF-8EB1-DA3FA988C660}" destId="{1ECB316C-BFA0-436E-9F3A-3A1E75373CAF}" srcOrd="0" destOrd="0" presId="urn:microsoft.com/office/officeart/2005/8/layout/hProcess9"/>
    <dgm:cxn modelId="{A3ABBFDF-D6D0-4B9A-9EF3-C00EB2926274}" type="presOf" srcId="{3188C896-A1A1-4E68-8A13-C5AAB67FB4FD}" destId="{020D6FB3-7E2B-4634-BDA8-0D93DB2F405F}" srcOrd="0" destOrd="0" presId="urn:microsoft.com/office/officeart/2005/8/layout/hProcess9"/>
    <dgm:cxn modelId="{930B8AC9-27F0-4385-A424-6D5D5F3DBB5D}" srcId="{3188C896-A1A1-4E68-8A13-C5AAB67FB4FD}" destId="{2693B042-5C8B-440E-9714-377592F7F531}" srcOrd="2" destOrd="0" parTransId="{9D7C99B6-BFE5-41EF-BF43-F92913D7580A}" sibTransId="{0D8D0F17-0501-4994-A94A-C3C9EC22D682}"/>
    <dgm:cxn modelId="{5EF02E36-BE8F-4743-8CB4-B0CD4C8CBEC4}" type="presOf" srcId="{CD5058FC-10DB-4F69-99D2-F6D4FA730D1C}" destId="{93175585-6D60-4050-9503-3D7D3E99CA53}" srcOrd="0" destOrd="0" presId="urn:microsoft.com/office/officeart/2005/8/layout/hProcess9"/>
    <dgm:cxn modelId="{3DCB9705-C1BB-4848-9558-82F3BC0A2A6F}" type="presParOf" srcId="{020D6FB3-7E2B-4634-BDA8-0D93DB2F405F}" destId="{CBB9D450-4926-420D-A31A-B8BC8A2C3C69}" srcOrd="0" destOrd="0" presId="urn:microsoft.com/office/officeart/2005/8/layout/hProcess9"/>
    <dgm:cxn modelId="{F33AD46F-7491-42E3-86E9-62A1254D13D1}" type="presParOf" srcId="{020D6FB3-7E2B-4634-BDA8-0D93DB2F405F}" destId="{B5ACA415-1C15-4809-A679-7744CB418CE7}" srcOrd="1" destOrd="0" presId="urn:microsoft.com/office/officeart/2005/8/layout/hProcess9"/>
    <dgm:cxn modelId="{2892BEB0-EAEC-4588-862E-8CA09843CCFD}" type="presParOf" srcId="{B5ACA415-1C15-4809-A679-7744CB418CE7}" destId="{93175585-6D60-4050-9503-3D7D3E99CA53}" srcOrd="0" destOrd="0" presId="urn:microsoft.com/office/officeart/2005/8/layout/hProcess9"/>
    <dgm:cxn modelId="{D09E3AC1-F4C2-4FEF-94B7-E89A6E9D15B7}" type="presParOf" srcId="{B5ACA415-1C15-4809-A679-7744CB418CE7}" destId="{062FFFF5-3872-497D-A23F-C207A679824A}" srcOrd="1" destOrd="0" presId="urn:microsoft.com/office/officeart/2005/8/layout/hProcess9"/>
    <dgm:cxn modelId="{8AE0A112-5D4C-477E-8837-0156693CEA1C}" type="presParOf" srcId="{B5ACA415-1C15-4809-A679-7744CB418CE7}" destId="{1ECB316C-BFA0-436E-9F3A-3A1E75373CAF}" srcOrd="2" destOrd="0" presId="urn:microsoft.com/office/officeart/2005/8/layout/hProcess9"/>
    <dgm:cxn modelId="{6C2FA188-D92F-4C81-981B-809723A13344}" type="presParOf" srcId="{B5ACA415-1C15-4809-A679-7744CB418CE7}" destId="{5C0A1C35-48DC-483D-87EA-FF695E5A8B8D}" srcOrd="3" destOrd="0" presId="urn:microsoft.com/office/officeart/2005/8/layout/hProcess9"/>
    <dgm:cxn modelId="{687D4CB8-9FBC-41FB-B57F-7A4CDEDF3CF6}" type="presParOf" srcId="{B5ACA415-1C15-4809-A679-7744CB418CE7}" destId="{71AD09EA-DA63-46A0-8CBB-27217F35DEEC}" srcOrd="4" destOrd="0" presId="urn:microsoft.com/office/officeart/2005/8/layout/hProcess9"/>
    <dgm:cxn modelId="{CEEDE0EC-7091-4BA0-BFB1-B98E302C9732}" type="presParOf" srcId="{B5ACA415-1C15-4809-A679-7744CB418CE7}" destId="{EBC28F09-F585-4E4C-97A0-46E6F39C3373}" srcOrd="5" destOrd="0" presId="urn:microsoft.com/office/officeart/2005/8/layout/hProcess9"/>
    <dgm:cxn modelId="{82BDA225-7698-4BAA-B945-A983C8201203}" type="presParOf" srcId="{B5ACA415-1C15-4809-A679-7744CB418CE7}" destId="{CBF93A77-5236-4A5E-85C9-90BBEA8D04F1}" srcOrd="6" destOrd="0" presId="urn:microsoft.com/office/officeart/2005/8/layout/hProcess9"/>
    <dgm:cxn modelId="{F39CF38D-A14C-44ED-AEF5-F1B52CF0719D}" type="presParOf" srcId="{B5ACA415-1C15-4809-A679-7744CB418CE7}" destId="{3863DFF8-99C9-4593-AF9D-6AE326C4E057}" srcOrd="7" destOrd="0" presId="urn:microsoft.com/office/officeart/2005/8/layout/hProcess9"/>
    <dgm:cxn modelId="{266984F3-9E74-41D7-913C-EEE45555BA03}" type="presParOf" srcId="{B5ACA415-1C15-4809-A679-7744CB418CE7}" destId="{F08E56C4-62F1-4CE8-95AA-F6C3062531DE}" srcOrd="8"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B9D450-4926-420D-A31A-B8BC8A2C3C69}">
      <dsp:nvSpPr>
        <dsp:cNvPr id="0" name=""/>
        <dsp:cNvSpPr/>
      </dsp:nvSpPr>
      <dsp:spPr>
        <a:xfrm>
          <a:off x="456967" y="0"/>
          <a:ext cx="4833828" cy="1748971"/>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175585-6D60-4050-9503-3D7D3E99CA53}">
      <dsp:nvSpPr>
        <dsp:cNvPr id="0" name=""/>
        <dsp:cNvSpPr/>
      </dsp:nvSpPr>
      <dsp:spPr>
        <a:xfrm>
          <a:off x="2499" y="524691"/>
          <a:ext cx="1092665" cy="69958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kern="1200" dirty="0" smtClean="0"/>
            <a:t>Powering Tests</a:t>
          </a:r>
          <a:endParaRPr lang="en-GB" sz="1300" kern="1200" dirty="0"/>
        </a:p>
      </dsp:txBody>
      <dsp:txXfrm>
        <a:off x="36650" y="558842"/>
        <a:ext cx="1024363" cy="631286"/>
      </dsp:txXfrm>
    </dsp:sp>
    <dsp:sp modelId="{1ECB316C-BFA0-436E-9F3A-3A1E75373CAF}">
      <dsp:nvSpPr>
        <dsp:cNvPr id="0" name=""/>
        <dsp:cNvSpPr/>
      </dsp:nvSpPr>
      <dsp:spPr>
        <a:xfrm>
          <a:off x="1149797" y="524691"/>
          <a:ext cx="1092665" cy="69958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kern="1200" dirty="0" smtClean="0"/>
            <a:t>Warm-up</a:t>
          </a:r>
          <a:endParaRPr lang="en-GB" sz="1300" kern="1200" dirty="0"/>
        </a:p>
      </dsp:txBody>
      <dsp:txXfrm>
        <a:off x="1183948" y="558842"/>
        <a:ext cx="1024363" cy="631286"/>
      </dsp:txXfrm>
    </dsp:sp>
    <dsp:sp modelId="{71AD09EA-DA63-46A0-8CBB-27217F35DEEC}">
      <dsp:nvSpPr>
        <dsp:cNvPr id="0" name=""/>
        <dsp:cNvSpPr/>
      </dsp:nvSpPr>
      <dsp:spPr>
        <a:xfrm>
          <a:off x="2297095" y="524691"/>
          <a:ext cx="1092665" cy="69958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kern="1200" dirty="0" smtClean="0"/>
            <a:t>Start of intervention</a:t>
          </a:r>
          <a:endParaRPr lang="en-GB" sz="1300" kern="1200" dirty="0"/>
        </a:p>
      </dsp:txBody>
      <dsp:txXfrm>
        <a:off x="2331246" y="558842"/>
        <a:ext cx="1024363" cy="631286"/>
      </dsp:txXfrm>
    </dsp:sp>
    <dsp:sp modelId="{CBF93A77-5236-4A5E-85C9-90BBEA8D04F1}">
      <dsp:nvSpPr>
        <dsp:cNvPr id="0" name=""/>
        <dsp:cNvSpPr/>
      </dsp:nvSpPr>
      <dsp:spPr>
        <a:xfrm>
          <a:off x="3444394" y="524691"/>
          <a:ext cx="1092665" cy="69958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CH" sz="1300" kern="1200" dirty="0" err="1" smtClean="0"/>
            <a:t>Closure</a:t>
          </a:r>
          <a:r>
            <a:rPr lang="fr-CH" sz="1300" kern="1200" dirty="0" smtClean="0"/>
            <a:t> of 1st </a:t>
          </a:r>
          <a:r>
            <a:rPr lang="fr-CH" sz="1300" kern="1200" dirty="0" err="1" smtClean="0"/>
            <a:t>sector</a:t>
          </a:r>
          <a:endParaRPr lang="en-GB" sz="1300" kern="1200" dirty="0"/>
        </a:p>
      </dsp:txBody>
      <dsp:txXfrm>
        <a:off x="3478545" y="558842"/>
        <a:ext cx="1024363" cy="631286"/>
      </dsp:txXfrm>
    </dsp:sp>
    <dsp:sp modelId="{F08E56C4-62F1-4CE8-95AA-F6C3062531DE}">
      <dsp:nvSpPr>
        <dsp:cNvPr id="0" name=""/>
        <dsp:cNvSpPr/>
      </dsp:nvSpPr>
      <dsp:spPr>
        <a:xfrm>
          <a:off x="4591692" y="524691"/>
          <a:ext cx="1092665" cy="69958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kern="1200" dirty="0" smtClean="0"/>
            <a:t>End of SMACC</a:t>
          </a:r>
          <a:endParaRPr lang="en-GB" sz="1300" kern="1200" dirty="0"/>
        </a:p>
      </dsp:txBody>
      <dsp:txXfrm>
        <a:off x="4625843" y="558842"/>
        <a:ext cx="1024363" cy="63128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65" cy="496888"/>
          </a:xfrm>
          <a:prstGeom prst="rect">
            <a:avLst/>
          </a:prstGeom>
        </p:spPr>
        <p:txBody>
          <a:bodyPr vert="horz" lIns="91143" tIns="45572" rIns="91143" bIns="45572" rtlCol="0"/>
          <a:lstStyle>
            <a:lvl1pPr algn="l">
              <a:defRPr sz="1200"/>
            </a:lvl1pPr>
          </a:lstStyle>
          <a:p>
            <a:endParaRPr lang="en-US"/>
          </a:p>
        </p:txBody>
      </p:sp>
      <p:sp>
        <p:nvSpPr>
          <p:cNvPr id="3" name="Date Placeholder 2"/>
          <p:cNvSpPr>
            <a:spLocks noGrp="1"/>
          </p:cNvSpPr>
          <p:nvPr>
            <p:ph type="dt" sz="quarter" idx="1"/>
          </p:nvPr>
        </p:nvSpPr>
        <p:spPr>
          <a:xfrm>
            <a:off x="3776866" y="0"/>
            <a:ext cx="2890665" cy="496888"/>
          </a:xfrm>
          <a:prstGeom prst="rect">
            <a:avLst/>
          </a:prstGeom>
        </p:spPr>
        <p:txBody>
          <a:bodyPr vert="horz" lIns="91143" tIns="45572" rIns="91143" bIns="45572" rtlCol="0"/>
          <a:lstStyle>
            <a:lvl1pPr algn="r">
              <a:defRPr sz="1200"/>
            </a:lvl1pPr>
          </a:lstStyle>
          <a:p>
            <a:fld id="{02E37318-7E5C-4219-B18F-B7E3F7EE4C5E}" type="datetimeFigureOut">
              <a:rPr lang="en-US" smtClean="0"/>
              <a:pPr/>
              <a:t>7/22/2013</a:t>
            </a:fld>
            <a:endParaRPr lang="en-US"/>
          </a:p>
        </p:txBody>
      </p:sp>
      <p:sp>
        <p:nvSpPr>
          <p:cNvPr id="4" name="Footer Placeholder 3"/>
          <p:cNvSpPr>
            <a:spLocks noGrp="1"/>
          </p:cNvSpPr>
          <p:nvPr>
            <p:ph type="ftr" sz="quarter" idx="2"/>
          </p:nvPr>
        </p:nvSpPr>
        <p:spPr>
          <a:xfrm>
            <a:off x="0" y="9428165"/>
            <a:ext cx="2890665" cy="496887"/>
          </a:xfrm>
          <a:prstGeom prst="rect">
            <a:avLst/>
          </a:prstGeom>
        </p:spPr>
        <p:txBody>
          <a:bodyPr vert="horz" lIns="91143" tIns="45572" rIns="91143" bIns="45572" rtlCol="0" anchor="b"/>
          <a:lstStyle>
            <a:lvl1pPr algn="l">
              <a:defRPr sz="1200"/>
            </a:lvl1pPr>
          </a:lstStyle>
          <a:p>
            <a:endParaRPr lang="en-US"/>
          </a:p>
        </p:txBody>
      </p:sp>
      <p:sp>
        <p:nvSpPr>
          <p:cNvPr id="5" name="Slide Number Placeholder 4"/>
          <p:cNvSpPr>
            <a:spLocks noGrp="1"/>
          </p:cNvSpPr>
          <p:nvPr>
            <p:ph type="sldNum" sz="quarter" idx="3"/>
          </p:nvPr>
        </p:nvSpPr>
        <p:spPr>
          <a:xfrm>
            <a:off x="3776866" y="9428165"/>
            <a:ext cx="2890665" cy="496887"/>
          </a:xfrm>
          <a:prstGeom prst="rect">
            <a:avLst/>
          </a:prstGeom>
        </p:spPr>
        <p:txBody>
          <a:bodyPr vert="horz" lIns="91143" tIns="45572" rIns="91143" bIns="45572" rtlCol="0" anchor="b"/>
          <a:lstStyle>
            <a:lvl1pPr algn="r">
              <a:defRPr sz="1200"/>
            </a:lvl1pPr>
          </a:lstStyle>
          <a:p>
            <a:fld id="{8A42DC9B-40E1-4F9F-8D0F-1DED065CED77}" type="slidenum">
              <a:rPr lang="en-US" smtClean="0"/>
              <a:pPr/>
              <a:t>‹#›</a:t>
            </a:fld>
            <a:endParaRPr lang="en-US"/>
          </a:p>
        </p:txBody>
      </p:sp>
    </p:spTree>
    <p:extLst>
      <p:ext uri="{BB962C8B-B14F-4D97-AF65-F5344CB8AC3E}">
        <p14:creationId xmlns:p14="http://schemas.microsoft.com/office/powerpoint/2010/main" val="32229741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889939" cy="496331"/>
          </a:xfrm>
          <a:prstGeom prst="rect">
            <a:avLst/>
          </a:prstGeom>
        </p:spPr>
        <p:txBody>
          <a:bodyPr vert="horz" lIns="91891" tIns="45946" rIns="91891" bIns="45946" rtlCol="0"/>
          <a:lstStyle>
            <a:lvl1pPr algn="l">
              <a:defRPr sz="1200"/>
            </a:lvl1pPr>
          </a:lstStyle>
          <a:p>
            <a:endParaRPr lang="en-US"/>
          </a:p>
        </p:txBody>
      </p:sp>
      <p:sp>
        <p:nvSpPr>
          <p:cNvPr id="3" name="Date Placeholder 2"/>
          <p:cNvSpPr>
            <a:spLocks noGrp="1"/>
          </p:cNvSpPr>
          <p:nvPr>
            <p:ph type="dt" idx="1"/>
          </p:nvPr>
        </p:nvSpPr>
        <p:spPr>
          <a:xfrm>
            <a:off x="3777607" y="2"/>
            <a:ext cx="2889939" cy="496331"/>
          </a:xfrm>
          <a:prstGeom prst="rect">
            <a:avLst/>
          </a:prstGeom>
        </p:spPr>
        <p:txBody>
          <a:bodyPr vert="horz" lIns="91891" tIns="45946" rIns="91891" bIns="45946" rtlCol="0"/>
          <a:lstStyle>
            <a:lvl1pPr algn="r">
              <a:defRPr sz="1200"/>
            </a:lvl1pPr>
          </a:lstStyle>
          <a:p>
            <a:fld id="{F5D40B43-ED58-41C9-BA81-8D933DA11BE5}" type="datetimeFigureOut">
              <a:rPr lang="en-US" smtClean="0"/>
              <a:pPr/>
              <a:t>7/22/2013</a:t>
            </a:fld>
            <a:endParaRPr lang="en-US"/>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891" tIns="45946" rIns="91891" bIns="45946" rtlCol="0" anchor="ctr"/>
          <a:lstStyle/>
          <a:p>
            <a:endParaRPr lang="en-US"/>
          </a:p>
        </p:txBody>
      </p:sp>
      <p:sp>
        <p:nvSpPr>
          <p:cNvPr id="5" name="Notes Placeholder 4"/>
          <p:cNvSpPr>
            <a:spLocks noGrp="1"/>
          </p:cNvSpPr>
          <p:nvPr>
            <p:ph type="body" sz="quarter" idx="3"/>
          </p:nvPr>
        </p:nvSpPr>
        <p:spPr>
          <a:xfrm>
            <a:off x="666909" y="4715154"/>
            <a:ext cx="5335270" cy="4466988"/>
          </a:xfrm>
          <a:prstGeom prst="rect">
            <a:avLst/>
          </a:prstGeom>
        </p:spPr>
        <p:txBody>
          <a:bodyPr vert="horz" lIns="91891" tIns="45946" rIns="91891" bIns="4594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5"/>
            <a:ext cx="2889939" cy="496331"/>
          </a:xfrm>
          <a:prstGeom prst="rect">
            <a:avLst/>
          </a:prstGeom>
        </p:spPr>
        <p:txBody>
          <a:bodyPr vert="horz" lIns="91891" tIns="45946" rIns="91891" bIns="45946"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28585"/>
            <a:ext cx="2889939" cy="496331"/>
          </a:xfrm>
          <a:prstGeom prst="rect">
            <a:avLst/>
          </a:prstGeom>
        </p:spPr>
        <p:txBody>
          <a:bodyPr vert="horz" lIns="91891" tIns="45946" rIns="91891" bIns="45946" rtlCol="0" anchor="b"/>
          <a:lstStyle>
            <a:lvl1pPr algn="r">
              <a:defRPr sz="1200"/>
            </a:lvl1pPr>
          </a:lstStyle>
          <a:p>
            <a:fld id="{B2C8E8F8-9E14-4B1C-A206-FFAF434B4754}" type="slidenum">
              <a:rPr lang="en-US" smtClean="0"/>
              <a:pPr/>
              <a:t>‹#›</a:t>
            </a:fld>
            <a:endParaRPr lang="en-US"/>
          </a:p>
        </p:txBody>
      </p:sp>
    </p:spTree>
    <p:extLst>
      <p:ext uri="{BB962C8B-B14F-4D97-AF65-F5344CB8AC3E}">
        <p14:creationId xmlns:p14="http://schemas.microsoft.com/office/powerpoint/2010/main" val="2109914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0" y="6553200"/>
            <a:ext cx="2133600" cy="304800"/>
          </a:xfrm>
        </p:spPr>
        <p:txBody>
          <a:bodyPr/>
          <a:lstStyle/>
          <a:p>
            <a:r>
              <a:rPr lang="en-US" smtClean="0"/>
              <a:t>22nd-24th of July 2013</a:t>
            </a:r>
            <a:endParaRPr lang="en-GB" dirty="0"/>
          </a:p>
        </p:txBody>
      </p:sp>
      <p:sp>
        <p:nvSpPr>
          <p:cNvPr id="6" name="Slide Number Placeholder 5"/>
          <p:cNvSpPr>
            <a:spLocks noGrp="1"/>
          </p:cNvSpPr>
          <p:nvPr>
            <p:ph type="sldNum" sz="quarter" idx="11"/>
          </p:nvPr>
        </p:nvSpPr>
        <p:spPr/>
        <p:txBody>
          <a:bodyPr/>
          <a:lstStyle/>
          <a:p>
            <a:fld id="{42B8A188-07C7-43C5-B012-88751C6CB86A}" type="slidenum">
              <a:rPr lang="en-US" sz="1400" smtClean="0"/>
              <a:pPr/>
              <a:t>‹#›</a:t>
            </a:fld>
            <a:r>
              <a:rPr lang="en-US" sz="1400" dirty="0" smtClean="0"/>
              <a:t>/18</a:t>
            </a:r>
          </a:p>
          <a:p>
            <a:r>
              <a:rPr lang="en-US" sz="1400" dirty="0" err="1" smtClean="0"/>
              <a:t>J.Ph</a:t>
            </a:r>
            <a:r>
              <a:rPr lang="en-US" sz="1400" dirty="0" smtClean="0"/>
              <a:t>. Tock</a:t>
            </a:r>
            <a:endParaRPr lang="en-US" sz="1400" dirty="0"/>
          </a:p>
        </p:txBody>
      </p:sp>
      <p:sp>
        <p:nvSpPr>
          <p:cNvPr id="7" name="Footer Placeholder 6"/>
          <p:cNvSpPr>
            <a:spLocks noGrp="1"/>
          </p:cNvSpPr>
          <p:nvPr>
            <p:ph type="ftr" sz="quarter" idx="12"/>
          </p:nvPr>
        </p:nvSpPr>
        <p:spPr>
          <a:xfrm>
            <a:off x="3124200" y="6629400"/>
            <a:ext cx="2895600" cy="228600"/>
          </a:xfrm>
        </p:spPr>
        <p:txBody>
          <a:bodyPr/>
          <a:lstStyle/>
          <a:p>
            <a:r>
              <a:rPr lang="en-GB" smtClean="0"/>
              <a:t>Fourth LHC Splice Review </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603" name="Rectangle 3"/>
          <p:cNvSpPr>
            <a:spLocks noGrp="1" noChangeArrowheads="1"/>
          </p:cNvSpPr>
          <p:nvPr>
            <p:ph type="dt" sz="half" idx="2"/>
          </p:nvPr>
        </p:nvSpPr>
        <p:spPr bwMode="auto">
          <a:xfrm>
            <a:off x="0" y="6629400"/>
            <a:ext cx="22098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r>
              <a:rPr lang="en-US" smtClean="0"/>
              <a:t>22nd-24th of July 2013</a:t>
            </a:r>
            <a:endParaRPr lang="en-GB" dirty="0"/>
          </a:p>
        </p:txBody>
      </p:sp>
      <p:sp>
        <p:nvSpPr>
          <p:cNvPr id="25604" name="Rectangle 4"/>
          <p:cNvSpPr>
            <a:spLocks noGrp="1" noChangeArrowheads="1"/>
          </p:cNvSpPr>
          <p:nvPr>
            <p:ph type="ftr" sz="quarter" idx="3"/>
          </p:nvPr>
        </p:nvSpPr>
        <p:spPr bwMode="auto">
          <a:xfrm>
            <a:off x="3124200" y="6629400"/>
            <a:ext cx="28956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r>
              <a:rPr lang="en-US" smtClean="0"/>
              <a:t>Fourth LHC Splice Review </a:t>
            </a:r>
            <a:endParaRPr lang="en-GB" dirty="0"/>
          </a:p>
        </p:txBody>
      </p:sp>
      <p:sp>
        <p:nvSpPr>
          <p:cNvPr id="25605" name="Rectangle 5"/>
          <p:cNvSpPr>
            <a:spLocks noGrp="1" noChangeArrowheads="1"/>
          </p:cNvSpPr>
          <p:nvPr>
            <p:ph type="sldNum" sz="quarter" idx="4"/>
          </p:nvPr>
        </p:nvSpPr>
        <p:spPr bwMode="auto">
          <a:xfrm>
            <a:off x="72390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000">
                <a:solidFill>
                  <a:schemeClr val="bg2"/>
                </a:solidFill>
              </a:defRPr>
            </a:lvl1pPr>
          </a:lstStyle>
          <a:p>
            <a:fld id="{42B8A188-07C7-43C5-B012-88751C6CB86A}" type="slidenum">
              <a:rPr lang="en-US" sz="1400" smtClean="0"/>
              <a:pPr/>
              <a:t>‹#›</a:t>
            </a:fld>
            <a:r>
              <a:rPr lang="en-US" sz="1400" dirty="0" smtClean="0"/>
              <a:t>/18</a:t>
            </a:r>
          </a:p>
          <a:p>
            <a:r>
              <a:rPr lang="en-US" sz="1400" dirty="0" err="1" smtClean="0"/>
              <a:t>J.Ph</a:t>
            </a:r>
            <a:r>
              <a:rPr lang="en-US" sz="1400" dirty="0" smtClean="0"/>
              <a:t>. Tock</a:t>
            </a:r>
            <a:endParaRPr lang="en-US" sz="1400" dirty="0"/>
          </a:p>
        </p:txBody>
      </p:sp>
      <p:sp>
        <p:nvSpPr>
          <p:cNvPr id="11" name="Text Placeholder 10"/>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Image 4" descr="logoBadgeWeb.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21946" cy="1535841"/>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hf hd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2pPr>
      <a:lvl3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3pPr>
      <a:lvl4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4pPr>
      <a:lvl5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5pPr>
      <a:lvl6pPr marL="4572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6pPr>
      <a:lvl7pPr marL="9144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7pPr>
      <a:lvl8pPr marL="13716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8pPr>
      <a:lvl9pPr marL="18288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9pPr>
    </p:titleStyle>
    <p:bodyStyle>
      <a:lvl1pPr marL="342900" indent="-342900" algn="l" rtl="0" eaLnBrk="1" fontAlgn="base" hangingPunct="1">
        <a:spcBef>
          <a:spcPct val="20000"/>
        </a:spcBef>
        <a:spcAft>
          <a:spcPct val="0"/>
        </a:spcAft>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ea typeface="+mn-ea"/>
        </a:defRPr>
      </a:lvl2pPr>
      <a:lvl3pPr marL="1143000" indent="-228600" algn="l" rtl="0" eaLnBrk="1" fontAlgn="base" hangingPunct="1">
        <a:spcBef>
          <a:spcPct val="20000"/>
        </a:spcBef>
        <a:spcAft>
          <a:spcPct val="0"/>
        </a:spcAft>
        <a:buChar char="•"/>
        <a:defRPr sz="2400">
          <a:solidFill>
            <a:schemeClr val="bg1"/>
          </a:solidFill>
          <a:latin typeface="+mn-lt"/>
          <a:ea typeface="+mn-ea"/>
        </a:defRPr>
      </a:lvl3pPr>
      <a:lvl4pPr marL="1600200" indent="-228600" algn="l" rtl="0" eaLnBrk="1" fontAlgn="base" hangingPunct="1">
        <a:spcBef>
          <a:spcPct val="20000"/>
        </a:spcBef>
        <a:spcAft>
          <a:spcPct val="0"/>
        </a:spcAft>
        <a:buChar char="–"/>
        <a:defRPr sz="2000">
          <a:solidFill>
            <a:schemeClr val="bg1"/>
          </a:solidFill>
          <a:latin typeface="+mn-lt"/>
          <a:ea typeface="+mn-ea"/>
        </a:defRPr>
      </a:lvl4pPr>
      <a:lvl5pPr marL="2057400" indent="-228600" algn="l" rtl="0" eaLnBrk="1" fontAlgn="base" hangingPunct="1">
        <a:spcBef>
          <a:spcPct val="20000"/>
        </a:spcBef>
        <a:spcAft>
          <a:spcPct val="0"/>
        </a:spcAft>
        <a:buChar char="»"/>
        <a:defRPr sz="2000">
          <a:solidFill>
            <a:schemeClr val="bg1"/>
          </a:solidFill>
          <a:latin typeface="+mn-lt"/>
          <a:ea typeface="+mn-ea"/>
        </a:defRPr>
      </a:lvl5pPr>
      <a:lvl6pPr marL="2514600" indent="-228600" algn="l" rtl="0" eaLnBrk="1" fontAlgn="base" hangingPunct="1">
        <a:spcBef>
          <a:spcPct val="20000"/>
        </a:spcBef>
        <a:spcAft>
          <a:spcPct val="0"/>
        </a:spcAft>
        <a:buChar char="»"/>
        <a:defRPr sz="2000">
          <a:solidFill>
            <a:schemeClr val="bg1"/>
          </a:solidFill>
          <a:latin typeface="+mn-lt"/>
          <a:ea typeface="+mn-ea"/>
        </a:defRPr>
      </a:lvl6pPr>
      <a:lvl7pPr marL="2971800" indent="-228600" algn="l" rtl="0" eaLnBrk="1" fontAlgn="base" hangingPunct="1">
        <a:spcBef>
          <a:spcPct val="20000"/>
        </a:spcBef>
        <a:spcAft>
          <a:spcPct val="0"/>
        </a:spcAft>
        <a:buChar char="»"/>
        <a:defRPr sz="2000">
          <a:solidFill>
            <a:schemeClr val="bg1"/>
          </a:solidFill>
          <a:latin typeface="+mn-lt"/>
          <a:ea typeface="+mn-ea"/>
        </a:defRPr>
      </a:lvl7pPr>
      <a:lvl8pPr marL="3429000" indent="-228600" algn="l" rtl="0" eaLnBrk="1" fontAlgn="base" hangingPunct="1">
        <a:spcBef>
          <a:spcPct val="20000"/>
        </a:spcBef>
        <a:spcAft>
          <a:spcPct val="0"/>
        </a:spcAft>
        <a:buChar char="»"/>
        <a:defRPr sz="2000">
          <a:solidFill>
            <a:schemeClr val="bg1"/>
          </a:solidFill>
          <a:latin typeface="+mn-lt"/>
          <a:ea typeface="+mn-ea"/>
        </a:defRPr>
      </a:lvl8pPr>
      <a:lvl9pPr marL="3886200" indent="-228600" algn="l" rtl="0" eaLnBrk="1" fontAlgn="base" hangingPunct="1">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wmf"/><Relationship Id="rId4" Type="http://schemas.openxmlformats.org/officeDocument/2006/relationships/image" Target="../media/image8.jpeg"/></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76400" y="228600"/>
            <a:ext cx="6553200" cy="1077218"/>
          </a:xfrm>
          <a:prstGeom prst="rect">
            <a:avLst/>
          </a:prstGeom>
        </p:spPr>
        <p:txBody>
          <a:bodyPr wrap="square">
            <a:spAutoFit/>
          </a:bodyPr>
          <a:lstStyle/>
          <a:p>
            <a:pPr algn="ctr"/>
            <a:r>
              <a:rPr lang="en-US" sz="3200" b="1" dirty="0" smtClean="0"/>
              <a:t>Fourth LHC Splices Review</a:t>
            </a:r>
          </a:p>
          <a:p>
            <a:pPr algn="ctr"/>
            <a:r>
              <a:rPr lang="en-US" sz="3200" b="1" dirty="0" smtClean="0"/>
              <a:t>Quality Assurance Review</a:t>
            </a:r>
            <a:endParaRPr lang="en-US" sz="3200" dirty="0"/>
          </a:p>
        </p:txBody>
      </p:sp>
      <p:sp>
        <p:nvSpPr>
          <p:cNvPr id="6" name="TextBox 5"/>
          <p:cNvSpPr txBox="1"/>
          <p:nvPr/>
        </p:nvSpPr>
        <p:spPr>
          <a:xfrm>
            <a:off x="4267200" y="1219200"/>
            <a:ext cx="2064989" cy="523220"/>
          </a:xfrm>
          <a:prstGeom prst="rect">
            <a:avLst/>
          </a:prstGeom>
          <a:noFill/>
        </p:spPr>
        <p:txBody>
          <a:bodyPr wrap="none" rtlCol="0">
            <a:spAutoFit/>
          </a:bodyPr>
          <a:lstStyle/>
          <a:p>
            <a:r>
              <a:rPr lang="en-US" sz="2800" u="sng" dirty="0" smtClean="0">
                <a:solidFill>
                  <a:srgbClr val="0070C0"/>
                </a:solidFill>
              </a:rPr>
              <a:t>Introduction</a:t>
            </a:r>
            <a:endParaRPr lang="en-US" sz="2000" i="1" u="sng" dirty="0">
              <a:solidFill>
                <a:srgbClr val="0070C0"/>
              </a:solidFill>
            </a:endParaRPr>
          </a:p>
        </p:txBody>
      </p:sp>
      <p:sp>
        <p:nvSpPr>
          <p:cNvPr id="9" name="TextBox 8"/>
          <p:cNvSpPr txBox="1"/>
          <p:nvPr/>
        </p:nvSpPr>
        <p:spPr>
          <a:xfrm>
            <a:off x="1236022" y="1628668"/>
            <a:ext cx="7230061" cy="4616648"/>
          </a:xfrm>
          <a:prstGeom prst="rect">
            <a:avLst/>
          </a:prstGeom>
          <a:noFill/>
        </p:spPr>
        <p:txBody>
          <a:bodyPr wrap="square" rtlCol="0">
            <a:spAutoFit/>
          </a:bodyPr>
          <a:lstStyle/>
          <a:p>
            <a:pPr>
              <a:lnSpc>
                <a:spcPct val="150000"/>
              </a:lnSpc>
              <a:buFont typeface="Arial" charset="0"/>
              <a:buChar char="•"/>
            </a:pPr>
            <a:r>
              <a:rPr lang="en-US" sz="2800" dirty="0" smtClean="0"/>
              <a:t> Why this 4</a:t>
            </a:r>
            <a:r>
              <a:rPr lang="en-US" sz="2800" baseline="30000" dirty="0" smtClean="0"/>
              <a:t>th</a:t>
            </a:r>
            <a:r>
              <a:rPr lang="en-US" sz="2800" dirty="0" smtClean="0"/>
              <a:t> review ? </a:t>
            </a:r>
          </a:p>
          <a:p>
            <a:pPr>
              <a:lnSpc>
                <a:spcPct val="150000"/>
              </a:lnSpc>
              <a:buFont typeface="Arial" charset="0"/>
              <a:buChar char="•"/>
            </a:pPr>
            <a:r>
              <a:rPr lang="en-US" sz="2800" dirty="0" smtClean="0"/>
              <a:t> Committee, mandate</a:t>
            </a:r>
          </a:p>
          <a:p>
            <a:pPr>
              <a:lnSpc>
                <a:spcPct val="150000"/>
              </a:lnSpc>
              <a:buFont typeface="Arial" charset="0"/>
              <a:buChar char="•"/>
            </a:pPr>
            <a:r>
              <a:rPr lang="en-US" sz="2800" dirty="0" smtClean="0"/>
              <a:t> Questions to the reviewers</a:t>
            </a:r>
          </a:p>
          <a:p>
            <a:pPr lvl="1">
              <a:lnSpc>
                <a:spcPct val="150000"/>
              </a:lnSpc>
              <a:buFont typeface="Arial" charset="0"/>
              <a:buChar char="•"/>
            </a:pPr>
            <a:r>
              <a:rPr lang="en-US" sz="2800" dirty="0" smtClean="0"/>
              <a:t> Overall </a:t>
            </a:r>
            <a:r>
              <a:rPr lang="en-US" sz="2800" dirty="0"/>
              <a:t>Quality Assurance Aspects</a:t>
            </a:r>
          </a:p>
          <a:p>
            <a:pPr lvl="1">
              <a:lnSpc>
                <a:spcPct val="150000"/>
              </a:lnSpc>
              <a:buFont typeface="Arial" charset="0"/>
              <a:buChar char="•"/>
            </a:pPr>
            <a:r>
              <a:rPr lang="en-US" sz="2800" dirty="0" smtClean="0"/>
              <a:t> Specific </a:t>
            </a:r>
            <a:r>
              <a:rPr lang="en-US" sz="2800" dirty="0"/>
              <a:t>questions</a:t>
            </a:r>
          </a:p>
          <a:p>
            <a:pPr lvl="1">
              <a:lnSpc>
                <a:spcPct val="150000"/>
              </a:lnSpc>
              <a:buFont typeface="Arial" charset="0"/>
              <a:buChar char="•"/>
            </a:pPr>
            <a:r>
              <a:rPr lang="en-US" sz="2800" dirty="0" smtClean="0"/>
              <a:t> Follow-up </a:t>
            </a:r>
          </a:p>
          <a:p>
            <a:pPr>
              <a:lnSpc>
                <a:spcPct val="150000"/>
              </a:lnSpc>
              <a:buFont typeface="Arial" charset="0"/>
              <a:buChar char="•"/>
            </a:pPr>
            <a:r>
              <a:rPr lang="en-US" sz="2800" dirty="0" err="1" smtClean="0"/>
              <a:t>Programme</a:t>
            </a:r>
            <a:r>
              <a:rPr lang="en-US" sz="2800" dirty="0" smtClean="0"/>
              <a:t> of the review</a:t>
            </a:r>
            <a:endParaRPr lang="en-US" sz="2800" dirty="0"/>
          </a:p>
        </p:txBody>
      </p:sp>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dirty="0" smtClean="0"/>
              <a:t>Fourth LHC Splice Review </a:t>
            </a:r>
            <a:endParaRPr lang="en-GB" dirty="0"/>
          </a:p>
        </p:txBody>
      </p:sp>
      <p:sp>
        <p:nvSpPr>
          <p:cNvPr id="2" name="Slide Number Placeholder 1"/>
          <p:cNvSpPr>
            <a:spLocks noGrp="1"/>
          </p:cNvSpPr>
          <p:nvPr>
            <p:ph type="sldNum" sz="quarter" idx="11"/>
          </p:nvPr>
        </p:nvSpPr>
        <p:spPr/>
        <p:txBody>
          <a:bodyPr/>
          <a:lstStyle/>
          <a:p>
            <a:fld id="{42B8A188-07C7-43C5-B012-88751C6CB86A}" type="slidenum">
              <a:rPr lang="en-US" sz="1400" smtClean="0"/>
              <a:pPr/>
              <a:t>1</a:t>
            </a:fld>
            <a:r>
              <a:rPr lang="en-US" sz="1400" smtClean="0"/>
              <a:t>/18</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17" name="TextBox 16"/>
          <p:cNvSpPr txBox="1"/>
          <p:nvPr/>
        </p:nvSpPr>
        <p:spPr>
          <a:xfrm>
            <a:off x="2671948" y="968829"/>
            <a:ext cx="6482938" cy="523220"/>
          </a:xfrm>
          <a:prstGeom prst="rect">
            <a:avLst/>
          </a:prstGeom>
          <a:solidFill>
            <a:schemeClr val="bg1"/>
          </a:solidFill>
        </p:spPr>
        <p:txBody>
          <a:bodyPr wrap="square" rtlCol="0">
            <a:spAutoFit/>
          </a:bodyPr>
          <a:lstStyle/>
          <a:p>
            <a:r>
              <a:rPr lang="en-US" sz="2800" b="1" u="sng" dirty="0" smtClean="0">
                <a:solidFill>
                  <a:srgbClr val="0070C0"/>
                </a:solidFill>
              </a:rPr>
              <a:t>Where are we today ?</a:t>
            </a:r>
            <a:endParaRPr lang="en-US" sz="2000" i="1" u="sng" dirty="0">
              <a:solidFill>
                <a:srgbClr val="0070C0"/>
              </a:solidFill>
            </a:endParaRPr>
          </a:p>
        </p:txBody>
      </p:sp>
      <p:sp>
        <p:nvSpPr>
          <p:cNvPr id="2" name="Slide Number Placeholder 1"/>
          <p:cNvSpPr>
            <a:spLocks noGrp="1"/>
          </p:cNvSpPr>
          <p:nvPr>
            <p:ph type="sldNum" sz="quarter" idx="11"/>
          </p:nvPr>
        </p:nvSpPr>
        <p:spPr/>
        <p:txBody>
          <a:bodyPr/>
          <a:lstStyle/>
          <a:p>
            <a:fld id="{42B8A188-07C7-43C5-B012-88751C6CB86A}" type="slidenum">
              <a:rPr lang="en-US" sz="1400" smtClean="0"/>
              <a:pPr/>
              <a:t>10</a:t>
            </a:fld>
            <a:r>
              <a:rPr lang="en-US" sz="1400" smtClean="0"/>
              <a:t>/18</a:t>
            </a:r>
          </a:p>
          <a:p>
            <a:r>
              <a:rPr lang="en-US" sz="1400" smtClean="0"/>
              <a:t>J.Ph. Tock</a:t>
            </a:r>
            <a:endParaRPr lang="en-US" sz="1400" dirty="0"/>
          </a:p>
        </p:txBody>
      </p:sp>
      <p:sp>
        <p:nvSpPr>
          <p:cNvPr id="9" name="Rectangle 8"/>
          <p:cNvSpPr/>
          <p:nvPr/>
        </p:nvSpPr>
        <p:spPr>
          <a:xfrm>
            <a:off x="1752600" y="0"/>
            <a:ext cx="6553200" cy="1015663"/>
          </a:xfrm>
          <a:prstGeom prst="rect">
            <a:avLst/>
          </a:prstGeom>
        </p:spPr>
        <p:txBody>
          <a:bodyPr wrap="square">
            <a:spAutoFit/>
          </a:bodyPr>
          <a:lstStyle/>
          <a:p>
            <a:pPr algn="ctr"/>
            <a:r>
              <a:rPr lang="en-US" sz="2800" b="1" dirty="0" smtClean="0"/>
              <a:t>Fourth LHC Splices Review</a:t>
            </a:r>
          </a:p>
          <a:p>
            <a:pPr algn="ctr"/>
            <a:r>
              <a:rPr lang="en-US" sz="3200" b="1" dirty="0" smtClean="0"/>
              <a:t>Quality Assurance Review</a:t>
            </a:r>
            <a:endParaRPr lang="en-US" sz="32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492049"/>
            <a:ext cx="9144001" cy="4976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1464"/>
          <a:stretch/>
        </p:blipFill>
        <p:spPr bwMode="auto">
          <a:xfrm>
            <a:off x="10886" y="2560122"/>
            <a:ext cx="4226578" cy="3907939"/>
          </a:xfrm>
          <a:prstGeom prst="rect">
            <a:avLst/>
          </a:prstGeom>
          <a:solidFill>
            <a:schemeClr val="bg1"/>
          </a:solidFill>
          <a:ln>
            <a:noFill/>
          </a:ln>
          <a:effectLst/>
        </p:spPr>
      </p:pic>
      <p:sp>
        <p:nvSpPr>
          <p:cNvPr id="25" name="Rectangle 24"/>
          <p:cNvSpPr/>
          <p:nvPr/>
        </p:nvSpPr>
        <p:spPr bwMode="auto">
          <a:xfrm>
            <a:off x="3468029" y="1492048"/>
            <a:ext cx="5675971" cy="4976013"/>
          </a:xfrm>
          <a:prstGeom prst="rect">
            <a:avLst/>
          </a:prstGeom>
          <a:solidFill>
            <a:srgbClr val="BEFAD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graphicFrame>
        <p:nvGraphicFramePr>
          <p:cNvPr id="29" name="Diagram 28"/>
          <p:cNvGraphicFramePr/>
          <p:nvPr>
            <p:extLst>
              <p:ext uri="{D42A27DB-BD31-4B8C-83A1-F6EECF244321}">
                <p14:modId xmlns:p14="http://schemas.microsoft.com/office/powerpoint/2010/main" val="3857800600"/>
              </p:ext>
            </p:extLst>
          </p:nvPr>
        </p:nvGraphicFramePr>
        <p:xfrm>
          <a:off x="3468029" y="2147289"/>
          <a:ext cx="5686857" cy="174897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3" name="Left-Right Arrow 32"/>
          <p:cNvSpPr/>
          <p:nvPr/>
        </p:nvSpPr>
        <p:spPr bwMode="auto">
          <a:xfrm>
            <a:off x="6127667" y="1623848"/>
            <a:ext cx="1528947" cy="936274"/>
          </a:xfrm>
          <a:prstGeom prst="leftRightArrow">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400" dirty="0" smtClean="0">
                <a:latin typeface="Arial" pitchFamily="-112" charset="0"/>
                <a:ea typeface="ＭＳ Ｐゴシック" pitchFamily="-112" charset="-128"/>
                <a:cs typeface="ＭＳ Ｐゴシック" pitchFamily="-112" charset="-128"/>
              </a:rPr>
              <a:t>Today</a:t>
            </a:r>
            <a:endParaRPr kumimoji="0" lang="en-GB" sz="2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6" name="TextBox 25"/>
          <p:cNvSpPr txBox="1"/>
          <p:nvPr/>
        </p:nvSpPr>
        <p:spPr>
          <a:xfrm>
            <a:off x="3894529" y="4441720"/>
            <a:ext cx="5128327" cy="923330"/>
          </a:xfrm>
          <a:prstGeom prst="rect">
            <a:avLst/>
          </a:prstGeom>
          <a:noFill/>
        </p:spPr>
        <p:txBody>
          <a:bodyPr wrap="none" rtlCol="0">
            <a:spAutoFit/>
          </a:bodyPr>
          <a:lstStyle/>
          <a:p>
            <a:r>
              <a:rPr lang="fr-CH" dirty="0" smtClean="0"/>
              <a:t>08.04.2013: First </a:t>
            </a:r>
            <a:r>
              <a:rPr lang="fr-CH" dirty="0" err="1" smtClean="0"/>
              <a:t>opening</a:t>
            </a:r>
            <a:r>
              <a:rPr lang="fr-CH" dirty="0" smtClean="0"/>
              <a:t> of IC	</a:t>
            </a:r>
            <a:r>
              <a:rPr lang="fr-CH" dirty="0" err="1" smtClean="0"/>
              <a:t>Now</a:t>
            </a:r>
            <a:r>
              <a:rPr lang="fr-CH" dirty="0" smtClean="0"/>
              <a:t>: &gt; 55%</a:t>
            </a:r>
          </a:p>
          <a:p>
            <a:r>
              <a:rPr lang="fr-CH" dirty="0" smtClean="0"/>
              <a:t>24.04.2013: First shunt installation	</a:t>
            </a:r>
            <a:r>
              <a:rPr lang="fr-CH" dirty="0" err="1" smtClean="0"/>
              <a:t>Now</a:t>
            </a:r>
            <a:r>
              <a:rPr lang="fr-CH" dirty="0" smtClean="0"/>
              <a:t>: &gt; 15%</a:t>
            </a:r>
          </a:p>
          <a:p>
            <a:r>
              <a:rPr lang="fr-CH" dirty="0" smtClean="0"/>
              <a:t>08.05.2013: First M line </a:t>
            </a:r>
            <a:r>
              <a:rPr lang="fr-CH" dirty="0" err="1" smtClean="0"/>
              <a:t>welding</a:t>
            </a:r>
            <a:r>
              <a:rPr lang="fr-CH" dirty="0" smtClean="0"/>
              <a:t>	</a:t>
            </a:r>
            <a:r>
              <a:rPr lang="fr-CH" dirty="0" err="1" smtClean="0"/>
              <a:t>Now</a:t>
            </a:r>
            <a:r>
              <a:rPr lang="fr-CH" dirty="0" smtClean="0"/>
              <a:t>: ≈ 3%</a:t>
            </a:r>
            <a:endParaRPr lang="en-GB" dirty="0"/>
          </a:p>
        </p:txBody>
      </p:sp>
      <p:sp>
        <p:nvSpPr>
          <p:cNvPr id="28" name="TextBox 27"/>
          <p:cNvSpPr txBox="1"/>
          <p:nvPr/>
        </p:nvSpPr>
        <p:spPr>
          <a:xfrm>
            <a:off x="6846125" y="3384468"/>
            <a:ext cx="1620981" cy="646331"/>
          </a:xfrm>
          <a:prstGeom prst="rect">
            <a:avLst/>
          </a:prstGeom>
          <a:noFill/>
        </p:spPr>
        <p:txBody>
          <a:bodyPr wrap="square" rtlCol="0">
            <a:spAutoFit/>
          </a:bodyPr>
          <a:lstStyle/>
          <a:p>
            <a:r>
              <a:rPr lang="fr-CH" dirty="0" smtClean="0"/>
              <a:t>August-</a:t>
            </a:r>
            <a:r>
              <a:rPr lang="fr-CH" dirty="0" err="1" smtClean="0"/>
              <a:t>October</a:t>
            </a:r>
            <a:r>
              <a:rPr lang="fr-CH" dirty="0" smtClean="0"/>
              <a:t> 2013</a:t>
            </a:r>
            <a:endParaRPr lang="en-GB" dirty="0"/>
          </a:p>
        </p:txBody>
      </p:sp>
      <p:sp>
        <p:nvSpPr>
          <p:cNvPr id="36" name="TextBox 35"/>
          <p:cNvSpPr txBox="1"/>
          <p:nvPr/>
        </p:nvSpPr>
        <p:spPr>
          <a:xfrm>
            <a:off x="7944593" y="2375456"/>
            <a:ext cx="1250866" cy="369332"/>
          </a:xfrm>
          <a:prstGeom prst="rect">
            <a:avLst/>
          </a:prstGeom>
          <a:noFill/>
        </p:spPr>
        <p:txBody>
          <a:bodyPr wrap="square" rtlCol="0">
            <a:spAutoFit/>
          </a:bodyPr>
          <a:lstStyle/>
          <a:p>
            <a:r>
              <a:rPr lang="fr-CH" dirty="0" smtClean="0"/>
              <a:t>July 2014</a:t>
            </a:r>
            <a:endParaRPr lang="en-GB" dirty="0"/>
          </a:p>
        </p:txBody>
      </p:sp>
    </p:spTree>
    <p:extLst>
      <p:ext uri="{BB962C8B-B14F-4D97-AF65-F5344CB8AC3E}">
        <p14:creationId xmlns:p14="http://schemas.microsoft.com/office/powerpoint/2010/main" val="312344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left)">
                                      <p:cBhvr>
                                        <p:cTn id="10" dur="500"/>
                                        <p:tgtEl>
                                          <p:spTgt spid="25"/>
                                        </p:tgtEl>
                                      </p:cBhvr>
                                    </p:animEffect>
                                  </p:childTnLst>
                                </p:cTn>
                              </p:par>
                            </p:childTnLst>
                          </p:cTn>
                        </p:par>
                        <p:par>
                          <p:cTn id="11" fill="hold">
                            <p:stCondLst>
                              <p:cond delay="500"/>
                            </p:stCondLst>
                            <p:childTnLst>
                              <p:par>
                                <p:cTn id="12" presetID="16" presetClass="entr" presetSubtype="37"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barn(outVertical)">
                                      <p:cBhvr>
                                        <p:cTn id="14" dur="500"/>
                                        <p:tgtEl>
                                          <p:spTgt spid="33"/>
                                        </p:tgtEl>
                                      </p:cBhvr>
                                    </p:animEffect>
                                  </p:childTnLst>
                                </p:cTn>
                              </p:par>
                              <p:par>
                                <p:cTn id="15" presetID="16" presetClass="entr" presetSubtype="37"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barn(outVertical)">
                                      <p:cBhvr>
                                        <p:cTn id="17" dur="500"/>
                                        <p:tgtEl>
                                          <p:spTgt spid="29"/>
                                        </p:tgtEl>
                                      </p:cBhvr>
                                    </p:animEffect>
                                  </p:childTnLst>
                                </p:cTn>
                              </p:par>
                            </p:childTnLst>
                          </p:cTn>
                        </p:par>
                        <p:par>
                          <p:cTn id="18" fill="hold">
                            <p:stCondLst>
                              <p:cond delay="1000"/>
                            </p:stCondLst>
                            <p:childTnLst>
                              <p:par>
                                <p:cTn id="19" presetID="2" presetClass="entr" presetSubtype="4" fill="hold" grpId="0" nodeType="afterEffect">
                                  <p:stCondLst>
                                    <p:cond delay="100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ppt_x"/>
                                          </p:val>
                                        </p:tav>
                                        <p:tav tm="100000">
                                          <p:val>
                                            <p:strVal val="#ppt_x"/>
                                          </p:val>
                                        </p:tav>
                                      </p:tavLst>
                                    </p:anim>
                                    <p:anim calcmode="lin" valueType="num">
                                      <p:cBhvr additive="base">
                                        <p:cTn id="22" dur="500" fill="hold"/>
                                        <p:tgtEl>
                                          <p:spTgt spid="26"/>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42" presetClass="entr" presetSubtype="0" fill="hold" grpId="0" nodeType="afterEffect">
                                  <p:stCondLst>
                                    <p:cond delay="2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1000"/>
                                        <p:tgtEl>
                                          <p:spTgt spid="28"/>
                                        </p:tgtEl>
                                      </p:cBhvr>
                                    </p:animEffect>
                                    <p:anim calcmode="lin" valueType="num">
                                      <p:cBhvr>
                                        <p:cTn id="27" dur="1000" fill="hold"/>
                                        <p:tgtEl>
                                          <p:spTgt spid="28"/>
                                        </p:tgtEl>
                                        <p:attrNameLst>
                                          <p:attrName>ppt_x</p:attrName>
                                        </p:attrNameLst>
                                      </p:cBhvr>
                                      <p:tavLst>
                                        <p:tav tm="0">
                                          <p:val>
                                            <p:strVal val="#ppt_x"/>
                                          </p:val>
                                        </p:tav>
                                        <p:tav tm="100000">
                                          <p:val>
                                            <p:strVal val="#ppt_x"/>
                                          </p:val>
                                        </p:tav>
                                      </p:tavLst>
                                    </p:anim>
                                    <p:anim calcmode="lin" valueType="num">
                                      <p:cBhvr>
                                        <p:cTn id="2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grpId="0" nodeType="clickEffect">
                                  <p:stCondLst>
                                    <p:cond delay="20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1000"/>
                                        <p:tgtEl>
                                          <p:spTgt spid="36"/>
                                        </p:tgtEl>
                                      </p:cBhvr>
                                    </p:animEffect>
                                    <p:anim calcmode="lin" valueType="num">
                                      <p:cBhvr>
                                        <p:cTn id="34" dur="1000" fill="hold"/>
                                        <p:tgtEl>
                                          <p:spTgt spid="36"/>
                                        </p:tgtEl>
                                        <p:attrNameLst>
                                          <p:attrName>ppt_x</p:attrName>
                                        </p:attrNameLst>
                                      </p:cBhvr>
                                      <p:tavLst>
                                        <p:tav tm="0">
                                          <p:val>
                                            <p:strVal val="#ppt_x"/>
                                          </p:val>
                                        </p:tav>
                                        <p:tav tm="100000">
                                          <p:val>
                                            <p:strVal val="#ppt_x"/>
                                          </p:val>
                                        </p:tav>
                                      </p:tavLst>
                                    </p:anim>
                                    <p:anim calcmode="lin" valueType="num">
                                      <p:cBhvr>
                                        <p:cTn id="35"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Graphic spid="29" grpId="0">
        <p:bldAsOne/>
      </p:bldGraphic>
      <p:bldP spid="33" grpId="0" animBg="1"/>
      <p:bldP spid="26" grpId="0"/>
      <p:bldP spid="28" grpId="0"/>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18" name="Rectangle 17"/>
          <p:cNvSpPr/>
          <p:nvPr/>
        </p:nvSpPr>
        <p:spPr bwMode="auto">
          <a:xfrm>
            <a:off x="8001000" y="3922643"/>
            <a:ext cx="990600" cy="3445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6" name="TextBox 15"/>
          <p:cNvSpPr txBox="1"/>
          <p:nvPr/>
        </p:nvSpPr>
        <p:spPr>
          <a:xfrm>
            <a:off x="0" y="1226143"/>
            <a:ext cx="9143999" cy="4616648"/>
          </a:xfrm>
          <a:prstGeom prst="rect">
            <a:avLst/>
          </a:prstGeom>
          <a:solidFill>
            <a:srgbClr val="BEFAD1"/>
          </a:solidFill>
        </p:spPr>
        <p:txBody>
          <a:bodyPr wrap="square" rtlCol="0">
            <a:spAutoFit/>
          </a:bodyPr>
          <a:lstStyle/>
          <a:p>
            <a:pPr lvl="0"/>
            <a:r>
              <a:rPr lang="en-US" sz="2400" b="1" u="sng" dirty="0" smtClean="0"/>
              <a:t>Overall Quality Assurance Aspects</a:t>
            </a:r>
          </a:p>
          <a:p>
            <a:pPr lvl="0"/>
            <a:endParaRPr lang="en-US" b="1" u="sng" dirty="0"/>
          </a:p>
          <a:p>
            <a:pPr marL="285750" lvl="0" indent="-285750">
              <a:buFont typeface="Wingdings" pitchFamily="2" charset="2"/>
              <a:buChar char="Ø"/>
            </a:pPr>
            <a:r>
              <a:rPr lang="en-US" b="1" u="sng" dirty="0" smtClean="0"/>
              <a:t>Is the previously defined and approved baseline correctly implemented ?</a:t>
            </a:r>
          </a:p>
          <a:p>
            <a:pPr marL="285750" lvl="0" indent="-285750">
              <a:buFont typeface="Wingdings" pitchFamily="2" charset="2"/>
              <a:buChar char="Ø"/>
            </a:pPr>
            <a:endParaRPr lang="en-US" b="1" u="sng" dirty="0"/>
          </a:p>
          <a:p>
            <a:pPr marL="285750" lvl="0" indent="-285750">
              <a:buFont typeface="Wingdings" pitchFamily="2" charset="2"/>
              <a:buChar char="Ø"/>
            </a:pPr>
            <a:r>
              <a:rPr lang="en-US" b="1" u="sng" dirty="0" smtClean="0"/>
              <a:t>Are modifications/adaptations triggered by the worksite experience correctly managed and justified?</a:t>
            </a:r>
          </a:p>
          <a:p>
            <a:pPr marL="285750" lvl="0" indent="-285750">
              <a:buFont typeface="Wingdings" pitchFamily="2" charset="2"/>
              <a:buChar char="Ø"/>
            </a:pPr>
            <a:endParaRPr lang="en-US" b="1" u="sng" dirty="0"/>
          </a:p>
          <a:p>
            <a:pPr marL="285750" lvl="0" indent="-285750">
              <a:buFont typeface="Wingdings" pitchFamily="2" charset="2"/>
              <a:buChar char="Ø"/>
            </a:pPr>
            <a:r>
              <a:rPr lang="en-US" b="1" u="sng" dirty="0" smtClean="0"/>
              <a:t>Are there critical activities / teams especially QA-QC ones for which resources should be reinforced ?</a:t>
            </a:r>
          </a:p>
          <a:p>
            <a:pPr marL="285750" lvl="0" indent="-285750">
              <a:buFont typeface="Wingdings" pitchFamily="2" charset="2"/>
              <a:buChar char="Ø"/>
            </a:pPr>
            <a:endParaRPr lang="en-US" b="1" u="sng" dirty="0"/>
          </a:p>
          <a:p>
            <a:pPr marL="285750" lvl="0" indent="-285750">
              <a:buFont typeface="Wingdings" pitchFamily="2" charset="2"/>
              <a:buChar char="Ø"/>
            </a:pPr>
            <a:r>
              <a:rPr lang="en-US" b="1" u="sng" dirty="0" smtClean="0"/>
              <a:t>Is the decision line for NC management clear and adequate ?</a:t>
            </a:r>
          </a:p>
          <a:p>
            <a:pPr marL="285750" lvl="0" indent="-285750">
              <a:buFont typeface="Wingdings" pitchFamily="2" charset="2"/>
              <a:buChar char="Ø"/>
            </a:pPr>
            <a:endParaRPr lang="en-US" b="1" u="sng" dirty="0"/>
          </a:p>
          <a:p>
            <a:pPr marL="285750" indent="-285750">
              <a:buFont typeface="Wingdings" pitchFamily="2" charset="2"/>
              <a:buChar char="Ø"/>
            </a:pPr>
            <a:r>
              <a:rPr lang="en-US" b="1" u="sng" dirty="0"/>
              <a:t>Is the daily/weekly QA follow-up adequate, allowing to reach the </a:t>
            </a:r>
            <a:r>
              <a:rPr lang="en-US" b="1" u="sng" dirty="0" smtClean="0"/>
              <a:t>required </a:t>
            </a:r>
            <a:r>
              <a:rPr lang="fr-CH" b="1" u="sng" dirty="0" smtClean="0"/>
              <a:t>(</a:t>
            </a:r>
            <a:r>
              <a:rPr lang="fr-CH" b="1" u="sng" dirty="0" err="1" smtClean="0"/>
              <a:t>safety</a:t>
            </a:r>
            <a:r>
              <a:rPr lang="fr-CH" b="1" u="sng" dirty="0" smtClean="0"/>
              <a:t>),</a:t>
            </a:r>
            <a:r>
              <a:rPr lang="en-US" b="1" u="sng" dirty="0" smtClean="0"/>
              <a:t> </a:t>
            </a:r>
            <a:r>
              <a:rPr lang="en-US" b="1" u="sng" dirty="0"/>
              <a:t>quality </a:t>
            </a:r>
            <a:r>
              <a:rPr lang="en-US" b="1" u="sng" dirty="0" smtClean="0"/>
              <a:t>(and production) </a:t>
            </a:r>
            <a:r>
              <a:rPr lang="en-US" b="1" u="sng" dirty="0"/>
              <a:t>SMACC objectives ? </a:t>
            </a:r>
          </a:p>
          <a:p>
            <a:pPr marL="285750" lvl="0" indent="-285750">
              <a:buFont typeface="Wingdings" pitchFamily="2" charset="2"/>
              <a:buChar char="Ø"/>
            </a:pPr>
            <a:endParaRPr lang="en-US" b="1" u="sng" dirty="0"/>
          </a:p>
          <a:p>
            <a:pPr marL="285750" lvl="0" indent="-285750">
              <a:buFont typeface="Wingdings" pitchFamily="2" charset="2"/>
              <a:buChar char="Ø"/>
            </a:pPr>
            <a:r>
              <a:rPr lang="en-US" b="1" u="sng" dirty="0" smtClean="0"/>
              <a:t>What can be improved (realistically) ? What should be the priorities ?</a:t>
            </a:r>
            <a:endParaRPr lang="en-GB" sz="1600" dirty="0"/>
          </a:p>
        </p:txBody>
      </p:sp>
      <p:sp>
        <p:nvSpPr>
          <p:cNvPr id="17" name="TextBox 16"/>
          <p:cNvSpPr txBox="1"/>
          <p:nvPr/>
        </p:nvSpPr>
        <p:spPr>
          <a:xfrm>
            <a:off x="1676401" y="477613"/>
            <a:ext cx="7315200" cy="523220"/>
          </a:xfrm>
          <a:prstGeom prst="rect">
            <a:avLst/>
          </a:prstGeom>
          <a:solidFill>
            <a:schemeClr val="bg1"/>
          </a:solidFill>
        </p:spPr>
        <p:txBody>
          <a:bodyPr wrap="square" rtlCol="0">
            <a:spAutoFit/>
          </a:bodyPr>
          <a:lstStyle/>
          <a:p>
            <a:r>
              <a:rPr lang="en-US" sz="2800" b="1" u="sng" dirty="0" smtClean="0">
                <a:solidFill>
                  <a:srgbClr val="0070C0"/>
                </a:solidFill>
              </a:rPr>
              <a:t>Questions to reviewers (1/3)</a:t>
            </a:r>
            <a:endParaRPr lang="en-US" sz="2000" i="1" u="sng" dirty="0">
              <a:solidFill>
                <a:srgbClr val="0070C0"/>
              </a:solidFill>
            </a:endParaRPr>
          </a:p>
        </p:txBody>
      </p:sp>
      <p:sp>
        <p:nvSpPr>
          <p:cNvPr id="9" name="Rectangle 8"/>
          <p:cNvSpPr/>
          <p:nvPr/>
        </p:nvSpPr>
        <p:spPr>
          <a:xfrm>
            <a:off x="1600200" y="-1"/>
            <a:ext cx="6553200" cy="461665"/>
          </a:xfrm>
          <a:prstGeom prst="rect">
            <a:avLst/>
          </a:prstGeom>
        </p:spPr>
        <p:txBody>
          <a:bodyPr wrap="square">
            <a:spAutoFit/>
          </a:bodyPr>
          <a:lstStyle/>
          <a:p>
            <a:pPr algn="ctr"/>
            <a:r>
              <a:rPr lang="en-US" sz="2400" b="1" dirty="0" smtClean="0"/>
              <a:t>Fourth LHC Splices Review</a:t>
            </a:r>
            <a:endParaRPr lang="en-US" sz="2400" dirty="0"/>
          </a:p>
        </p:txBody>
      </p:sp>
      <p:sp>
        <p:nvSpPr>
          <p:cNvPr id="2" name="Slide Number Placeholder 1"/>
          <p:cNvSpPr>
            <a:spLocks noGrp="1"/>
          </p:cNvSpPr>
          <p:nvPr>
            <p:ph type="sldNum" sz="quarter" idx="11"/>
          </p:nvPr>
        </p:nvSpPr>
        <p:spPr/>
        <p:txBody>
          <a:bodyPr/>
          <a:lstStyle/>
          <a:p>
            <a:fld id="{42B8A188-07C7-43C5-B012-88751C6CB86A}" type="slidenum">
              <a:rPr lang="en-US" sz="1400" smtClean="0"/>
              <a:pPr/>
              <a:t>11</a:t>
            </a:fld>
            <a:r>
              <a:rPr lang="en-US" sz="1400" smtClean="0"/>
              <a:t>/18</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18" name="Rectangle 17"/>
          <p:cNvSpPr/>
          <p:nvPr/>
        </p:nvSpPr>
        <p:spPr bwMode="auto">
          <a:xfrm>
            <a:off x="8001000" y="3922643"/>
            <a:ext cx="990600" cy="3445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6" name="TextBox 15"/>
          <p:cNvSpPr txBox="1"/>
          <p:nvPr/>
        </p:nvSpPr>
        <p:spPr>
          <a:xfrm>
            <a:off x="0" y="997266"/>
            <a:ext cx="9143999" cy="4555093"/>
          </a:xfrm>
          <a:prstGeom prst="rect">
            <a:avLst/>
          </a:prstGeom>
          <a:solidFill>
            <a:srgbClr val="BEFAD1"/>
          </a:solidFill>
        </p:spPr>
        <p:txBody>
          <a:bodyPr wrap="square" rtlCol="0">
            <a:spAutoFit/>
          </a:bodyPr>
          <a:lstStyle/>
          <a:p>
            <a:pPr lvl="0"/>
            <a:r>
              <a:rPr lang="en-US" sz="2400" b="1" u="sng" dirty="0" smtClean="0"/>
              <a:t>Specific questions</a:t>
            </a:r>
          </a:p>
          <a:p>
            <a:pPr lvl="0"/>
            <a:endParaRPr lang="en-US" b="1" u="sng" dirty="0"/>
          </a:p>
          <a:p>
            <a:pPr marL="285750" lvl="0" indent="-285750">
              <a:buFont typeface="Wingdings" pitchFamily="2" charset="2"/>
              <a:buChar char="Ø"/>
            </a:pPr>
            <a:r>
              <a:rPr lang="en-US" b="1" u="sng" dirty="0" smtClean="0"/>
              <a:t>More splices have to be redone, mainly for geometrical reasons. The present strategy is to undo and redo splices according to the validated procedure. Would you recommend to develop an alternative procedure, able to cope with larger geometry defects ?</a:t>
            </a:r>
          </a:p>
          <a:p>
            <a:pPr lvl="0"/>
            <a:endParaRPr lang="en-US" b="1" u="sng" dirty="0">
              <a:solidFill>
                <a:srgbClr val="000000"/>
              </a:solidFill>
            </a:endParaRPr>
          </a:p>
          <a:p>
            <a:pPr marL="285750" lvl="0" indent="-285750">
              <a:buFont typeface="Wingdings" pitchFamily="2" charset="2"/>
              <a:buChar char="Ø"/>
            </a:pPr>
            <a:r>
              <a:rPr lang="en-US" b="1" u="sng" dirty="0" smtClean="0">
                <a:solidFill>
                  <a:srgbClr val="000000"/>
                </a:solidFill>
              </a:rPr>
              <a:t>Are there (EL)QC that could be skipped ? (R_8 after Cu machining,….)</a:t>
            </a:r>
          </a:p>
          <a:p>
            <a:pPr marL="285750" lvl="0" indent="-285750">
              <a:buFont typeface="Wingdings" pitchFamily="2" charset="2"/>
              <a:buChar char="Ø"/>
            </a:pPr>
            <a:endParaRPr lang="en-US" b="1" u="sng" dirty="0">
              <a:solidFill>
                <a:srgbClr val="000000"/>
              </a:solidFill>
            </a:endParaRPr>
          </a:p>
          <a:p>
            <a:pPr marL="285750" lvl="0" indent="-285750">
              <a:buFont typeface="Wingdings" pitchFamily="2" charset="2"/>
              <a:buChar char="Ø"/>
            </a:pPr>
            <a:r>
              <a:rPr lang="en-US" b="1" u="sng" dirty="0" smtClean="0">
                <a:solidFill>
                  <a:srgbClr val="000000"/>
                </a:solidFill>
              </a:rPr>
              <a:t>Is the frequency of ELQA test (daily) adequate ? Could it be safely reduced?</a:t>
            </a:r>
          </a:p>
          <a:p>
            <a:pPr marL="285750" lvl="0" indent="-285750">
              <a:buFont typeface="Wingdings" pitchFamily="2" charset="2"/>
              <a:buChar char="Ø"/>
            </a:pPr>
            <a:endParaRPr lang="en-US" sz="1600" b="1" u="sng" dirty="0">
              <a:solidFill>
                <a:srgbClr val="000000"/>
              </a:solidFill>
            </a:endParaRPr>
          </a:p>
          <a:p>
            <a:pPr marL="285750" lvl="0" indent="-285750">
              <a:buFont typeface="Wingdings" pitchFamily="2" charset="2"/>
              <a:buChar char="Ø"/>
            </a:pPr>
            <a:r>
              <a:rPr lang="en-US" b="1" u="sng" dirty="0" smtClean="0">
                <a:solidFill>
                  <a:srgbClr val="000000"/>
                </a:solidFill>
              </a:rPr>
              <a:t>Comment on the damaged cable in sector 56? Can you comment on an intervention strategy ?</a:t>
            </a:r>
          </a:p>
          <a:p>
            <a:pPr marL="285750" lvl="0" indent="-285750">
              <a:buFont typeface="Wingdings" pitchFamily="2" charset="2"/>
              <a:buChar char="Ø"/>
            </a:pPr>
            <a:endParaRPr lang="en-US" sz="1600" b="1" u="sng" dirty="0">
              <a:solidFill>
                <a:srgbClr val="000000"/>
              </a:solidFill>
            </a:endParaRPr>
          </a:p>
          <a:p>
            <a:pPr marL="285750" lvl="0" indent="-285750">
              <a:buFont typeface="Wingdings" pitchFamily="2" charset="2"/>
              <a:buChar char="Ø"/>
            </a:pPr>
            <a:r>
              <a:rPr lang="en-US" b="1" u="sng" dirty="0">
                <a:solidFill>
                  <a:srgbClr val="000000"/>
                </a:solidFill>
              </a:rPr>
              <a:t>W</a:t>
            </a:r>
            <a:r>
              <a:rPr lang="en-US" b="1" u="sng" dirty="0" smtClean="0">
                <a:solidFill>
                  <a:srgbClr val="000000"/>
                </a:solidFill>
              </a:rPr>
              <a:t>hat is your feedback on the </a:t>
            </a:r>
            <a:r>
              <a:rPr lang="en-GB" b="1" u="sng" dirty="0">
                <a:solidFill>
                  <a:srgbClr val="000000"/>
                </a:solidFill>
              </a:rPr>
              <a:t>Review of the Design and Production Readiness of the DFBA Splice </a:t>
            </a:r>
            <a:r>
              <a:rPr lang="en-GB" b="1" u="sng" dirty="0" smtClean="0">
                <a:solidFill>
                  <a:srgbClr val="000000"/>
                </a:solidFill>
              </a:rPr>
              <a:t>Consolidation ?</a:t>
            </a:r>
            <a:endParaRPr lang="en-GB" dirty="0"/>
          </a:p>
        </p:txBody>
      </p:sp>
      <p:sp>
        <p:nvSpPr>
          <p:cNvPr id="17" name="TextBox 16"/>
          <p:cNvSpPr txBox="1"/>
          <p:nvPr/>
        </p:nvSpPr>
        <p:spPr>
          <a:xfrm>
            <a:off x="1676401" y="477613"/>
            <a:ext cx="7315200" cy="523220"/>
          </a:xfrm>
          <a:prstGeom prst="rect">
            <a:avLst/>
          </a:prstGeom>
          <a:solidFill>
            <a:schemeClr val="bg1"/>
          </a:solidFill>
        </p:spPr>
        <p:txBody>
          <a:bodyPr wrap="square" rtlCol="0">
            <a:spAutoFit/>
          </a:bodyPr>
          <a:lstStyle/>
          <a:p>
            <a:r>
              <a:rPr lang="en-US" sz="2800" b="1" u="sng" dirty="0" smtClean="0">
                <a:solidFill>
                  <a:srgbClr val="0070C0"/>
                </a:solidFill>
              </a:rPr>
              <a:t>Questions to reviewers (2/3)</a:t>
            </a:r>
            <a:endParaRPr lang="en-US" sz="2000" i="1" u="sng" dirty="0">
              <a:solidFill>
                <a:srgbClr val="0070C0"/>
              </a:solidFill>
            </a:endParaRPr>
          </a:p>
        </p:txBody>
      </p:sp>
      <p:sp>
        <p:nvSpPr>
          <p:cNvPr id="9" name="Rectangle 8"/>
          <p:cNvSpPr/>
          <p:nvPr/>
        </p:nvSpPr>
        <p:spPr>
          <a:xfrm>
            <a:off x="1600200" y="-1"/>
            <a:ext cx="6553200" cy="461665"/>
          </a:xfrm>
          <a:prstGeom prst="rect">
            <a:avLst/>
          </a:prstGeom>
        </p:spPr>
        <p:txBody>
          <a:bodyPr wrap="square">
            <a:spAutoFit/>
          </a:bodyPr>
          <a:lstStyle/>
          <a:p>
            <a:pPr algn="ctr"/>
            <a:r>
              <a:rPr lang="en-US" sz="2400" b="1" dirty="0" smtClean="0"/>
              <a:t>Fourth LHC Splices Review</a:t>
            </a:r>
            <a:endParaRPr lang="en-US" sz="2400" dirty="0"/>
          </a:p>
        </p:txBody>
      </p:sp>
      <p:sp>
        <p:nvSpPr>
          <p:cNvPr id="2" name="Slide Number Placeholder 1"/>
          <p:cNvSpPr>
            <a:spLocks noGrp="1"/>
          </p:cNvSpPr>
          <p:nvPr>
            <p:ph type="sldNum" sz="quarter" idx="11"/>
          </p:nvPr>
        </p:nvSpPr>
        <p:spPr/>
        <p:txBody>
          <a:bodyPr/>
          <a:lstStyle/>
          <a:p>
            <a:fld id="{42B8A188-07C7-43C5-B012-88751C6CB86A}" type="slidenum">
              <a:rPr lang="en-US" sz="1400" smtClean="0"/>
              <a:pPr/>
              <a:t>12</a:t>
            </a:fld>
            <a:r>
              <a:rPr lang="en-US" sz="1400" smtClean="0"/>
              <a:t>/18</a:t>
            </a:r>
          </a:p>
          <a:p>
            <a:r>
              <a:rPr lang="en-US" sz="1400" smtClean="0"/>
              <a:t>J.Ph. Tock</a:t>
            </a:r>
            <a:endParaRPr lang="en-US" sz="1400" dirty="0"/>
          </a:p>
        </p:txBody>
      </p:sp>
      <p:sp>
        <p:nvSpPr>
          <p:cNvPr id="10" name="TextBox 9"/>
          <p:cNvSpPr txBox="1"/>
          <p:nvPr/>
        </p:nvSpPr>
        <p:spPr>
          <a:xfrm>
            <a:off x="-1" y="5657671"/>
            <a:ext cx="9144000" cy="1200329"/>
          </a:xfrm>
          <a:prstGeom prst="rect">
            <a:avLst/>
          </a:prstGeom>
          <a:solidFill>
            <a:srgbClr val="FFFF00"/>
          </a:solidFill>
          <a:ln>
            <a:solidFill>
              <a:schemeClr val="accent1"/>
            </a:solidFill>
          </a:ln>
        </p:spPr>
        <p:txBody>
          <a:bodyPr wrap="square" rtlCol="0">
            <a:spAutoFit/>
          </a:bodyPr>
          <a:lstStyle/>
          <a:p>
            <a:r>
              <a:rPr lang="en-GB" u="sng" dirty="0" smtClean="0"/>
              <a:t>Some technical aspects to be watched closely:</a:t>
            </a:r>
          </a:p>
          <a:p>
            <a:pPr marL="742950" lvl="1" indent="-285750">
              <a:buFont typeface="Arial" charset="0"/>
              <a:buChar char="•"/>
            </a:pPr>
            <a:r>
              <a:rPr lang="en-GB" dirty="0" smtClean="0"/>
              <a:t>DFBA, Consolidation of the diodes, Insulation system modification,  shortening of the long RQF/RQD </a:t>
            </a:r>
            <a:r>
              <a:rPr lang="en-GB" dirty="0" err="1" smtClean="0"/>
              <a:t>busbar</a:t>
            </a:r>
            <a:r>
              <a:rPr lang="en-GB" dirty="0" smtClean="0"/>
              <a:t> segments (</a:t>
            </a:r>
            <a:r>
              <a:rPr lang="en-GB" dirty="0" err="1" smtClean="0"/>
              <a:t>Pts</a:t>
            </a:r>
            <a:r>
              <a:rPr lang="en-GB" dirty="0" smtClean="0"/>
              <a:t> 1&amp;5),… </a:t>
            </a:r>
          </a:p>
          <a:p>
            <a:pPr marL="173038" lvl="1"/>
            <a:r>
              <a:rPr lang="en-GB" dirty="0" smtClean="0"/>
              <a:t>NB: CSCM out of scope</a:t>
            </a:r>
            <a:endParaRPr lang="en-GB" dirty="0"/>
          </a:p>
        </p:txBody>
      </p:sp>
    </p:spTree>
    <p:extLst>
      <p:ext uri="{BB962C8B-B14F-4D97-AF65-F5344CB8AC3E}">
        <p14:creationId xmlns:p14="http://schemas.microsoft.com/office/powerpoint/2010/main" val="31246006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18" name="Rectangle 17"/>
          <p:cNvSpPr/>
          <p:nvPr/>
        </p:nvSpPr>
        <p:spPr bwMode="auto">
          <a:xfrm>
            <a:off x="8001000" y="3922643"/>
            <a:ext cx="990600" cy="3445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6" name="TextBox 15"/>
          <p:cNvSpPr txBox="1"/>
          <p:nvPr/>
        </p:nvSpPr>
        <p:spPr>
          <a:xfrm>
            <a:off x="0" y="1001024"/>
            <a:ext cx="9144000" cy="3785652"/>
          </a:xfrm>
          <a:prstGeom prst="rect">
            <a:avLst/>
          </a:prstGeom>
          <a:solidFill>
            <a:srgbClr val="BEFAD1"/>
          </a:solidFill>
          <a:ln>
            <a:solidFill>
              <a:schemeClr val="accent1"/>
            </a:solidFill>
          </a:ln>
        </p:spPr>
        <p:txBody>
          <a:bodyPr wrap="square" rtlCol="0">
            <a:spAutoFit/>
          </a:bodyPr>
          <a:lstStyle/>
          <a:p>
            <a:pPr marL="342900" lvl="0" indent="-342900">
              <a:buFont typeface="Wingdings" pitchFamily="2" charset="2"/>
              <a:buChar char="Ø"/>
            </a:pPr>
            <a:r>
              <a:rPr lang="en-US" sz="2400" b="1" u="sng" dirty="0" smtClean="0"/>
              <a:t>Have the recommendations from last reviews been correctly implemented and followed-up? </a:t>
            </a:r>
          </a:p>
          <a:p>
            <a:pPr marL="342900" lvl="0" indent="-342900">
              <a:buFont typeface="Wingdings" pitchFamily="2" charset="2"/>
              <a:buChar char="Ø"/>
            </a:pPr>
            <a:endParaRPr lang="en-US" sz="2400" b="1" i="1" u="sng" dirty="0"/>
          </a:p>
          <a:p>
            <a:pPr marL="342900" lvl="0" indent="-342900">
              <a:buFont typeface="Wingdings" pitchFamily="2" charset="2"/>
              <a:buChar char="Ø"/>
            </a:pPr>
            <a:r>
              <a:rPr lang="en-US" sz="2400" b="1" u="sng" dirty="0" smtClean="0"/>
              <a:t>Do you see a 5</a:t>
            </a:r>
            <a:r>
              <a:rPr lang="en-US" sz="2400" b="1" u="sng" baseline="30000" dirty="0" smtClean="0"/>
              <a:t>th</a:t>
            </a:r>
            <a:r>
              <a:rPr lang="en-US" sz="2400" b="1" u="sng" dirty="0" smtClean="0"/>
              <a:t> review useful to compile lessons learnt / prepare LHC (re)commissioning tests ? When ?</a:t>
            </a:r>
          </a:p>
          <a:p>
            <a:pPr marL="342900" lvl="0" indent="-342900">
              <a:buFont typeface="Wingdings" pitchFamily="2" charset="2"/>
              <a:buChar char="Ø"/>
            </a:pPr>
            <a:endParaRPr lang="en-US" sz="2400" b="1" u="sng" dirty="0"/>
          </a:p>
          <a:p>
            <a:pPr marL="342900" lvl="0" indent="-342900">
              <a:buFont typeface="Wingdings" pitchFamily="2" charset="2"/>
              <a:buChar char="Ø"/>
            </a:pPr>
            <a:r>
              <a:rPr lang="en-US" sz="2400" b="1" u="sng" dirty="0" smtClean="0"/>
              <a:t>Do you see an (internal) </a:t>
            </a:r>
            <a:r>
              <a:rPr lang="en-US" sz="2400" b="1" u="sng" dirty="0" err="1" smtClean="0"/>
              <a:t>organisation</a:t>
            </a:r>
            <a:r>
              <a:rPr lang="en-US" sz="2400" b="1" u="sng" dirty="0"/>
              <a:t> </a:t>
            </a:r>
            <a:r>
              <a:rPr lang="en-US" sz="2400" b="1" u="sng" dirty="0" smtClean="0"/>
              <a:t>review useful ? </a:t>
            </a:r>
            <a:br>
              <a:rPr lang="en-US" sz="2400" b="1" u="sng" dirty="0" smtClean="0"/>
            </a:br>
            <a:r>
              <a:rPr lang="en-US" sz="2400" b="1" u="sng" dirty="0" smtClean="0"/>
              <a:t>At the end of the first sector (Sept-Oct 2013)?</a:t>
            </a:r>
          </a:p>
          <a:p>
            <a:pPr marL="342900" lvl="0" indent="-342900">
              <a:buFont typeface="Wingdings" pitchFamily="2" charset="2"/>
              <a:buChar char="Ø"/>
            </a:pPr>
            <a:endParaRPr lang="en-US" sz="2400" dirty="0" smtClean="0"/>
          </a:p>
          <a:p>
            <a:pPr marL="342900" lvl="0" indent="-342900">
              <a:buFont typeface="Wingdings" pitchFamily="2" charset="2"/>
              <a:buChar char="Ø"/>
            </a:pPr>
            <a:r>
              <a:rPr lang="en-US" sz="2400" i="1" dirty="0" smtClean="0"/>
              <a:t>Do you have proposals for improvements ? </a:t>
            </a:r>
          </a:p>
        </p:txBody>
      </p:sp>
      <p:sp>
        <p:nvSpPr>
          <p:cNvPr id="17" name="TextBox 16"/>
          <p:cNvSpPr txBox="1"/>
          <p:nvPr/>
        </p:nvSpPr>
        <p:spPr>
          <a:xfrm>
            <a:off x="2122714" y="461664"/>
            <a:ext cx="6226629" cy="523220"/>
          </a:xfrm>
          <a:prstGeom prst="rect">
            <a:avLst/>
          </a:prstGeom>
          <a:solidFill>
            <a:schemeClr val="bg1"/>
          </a:solidFill>
        </p:spPr>
        <p:txBody>
          <a:bodyPr wrap="square" rtlCol="0">
            <a:spAutoFit/>
          </a:bodyPr>
          <a:lstStyle/>
          <a:p>
            <a:pPr algn="ctr"/>
            <a:r>
              <a:rPr lang="en-US" sz="2800" b="1" u="sng" dirty="0" smtClean="0">
                <a:solidFill>
                  <a:srgbClr val="0070C0"/>
                </a:solidFill>
              </a:rPr>
              <a:t>Follow-up</a:t>
            </a:r>
            <a:endParaRPr lang="en-US" sz="2000" i="1" u="sng" dirty="0">
              <a:solidFill>
                <a:srgbClr val="0070C0"/>
              </a:solidFill>
            </a:endParaRPr>
          </a:p>
        </p:txBody>
      </p:sp>
      <p:sp>
        <p:nvSpPr>
          <p:cNvPr id="2" name="Slide Number Placeholder 1"/>
          <p:cNvSpPr>
            <a:spLocks noGrp="1"/>
          </p:cNvSpPr>
          <p:nvPr>
            <p:ph type="sldNum" sz="quarter" idx="11"/>
          </p:nvPr>
        </p:nvSpPr>
        <p:spPr/>
        <p:txBody>
          <a:bodyPr/>
          <a:lstStyle/>
          <a:p>
            <a:fld id="{42B8A188-07C7-43C5-B012-88751C6CB86A}" type="slidenum">
              <a:rPr lang="en-US" sz="1400" smtClean="0"/>
              <a:pPr/>
              <a:t>13</a:t>
            </a:fld>
            <a:r>
              <a:rPr lang="en-US" sz="1400" smtClean="0"/>
              <a:t>/18</a:t>
            </a:r>
          </a:p>
          <a:p>
            <a:r>
              <a:rPr lang="en-US" sz="1400" smtClean="0"/>
              <a:t>J.Ph. Tock</a:t>
            </a:r>
            <a:endParaRPr lang="en-US" sz="1400" dirty="0"/>
          </a:p>
        </p:txBody>
      </p:sp>
      <p:sp>
        <p:nvSpPr>
          <p:cNvPr id="9" name="Rectangle 8"/>
          <p:cNvSpPr/>
          <p:nvPr/>
        </p:nvSpPr>
        <p:spPr>
          <a:xfrm>
            <a:off x="1600200" y="-1"/>
            <a:ext cx="6553200" cy="461665"/>
          </a:xfrm>
          <a:prstGeom prst="rect">
            <a:avLst/>
          </a:prstGeom>
        </p:spPr>
        <p:txBody>
          <a:bodyPr wrap="square">
            <a:spAutoFit/>
          </a:bodyPr>
          <a:lstStyle/>
          <a:p>
            <a:pPr algn="ctr"/>
            <a:r>
              <a:rPr lang="en-US" sz="2400" b="1" dirty="0" smtClean="0"/>
              <a:t>Fourth LHC Splices Review</a:t>
            </a:r>
            <a:endParaRPr lang="en-US" sz="2400" dirty="0"/>
          </a:p>
        </p:txBody>
      </p:sp>
      <p:sp>
        <p:nvSpPr>
          <p:cNvPr id="11" name="TextBox 10"/>
          <p:cNvSpPr txBox="1"/>
          <p:nvPr/>
        </p:nvSpPr>
        <p:spPr>
          <a:xfrm>
            <a:off x="0" y="4919008"/>
            <a:ext cx="9144000" cy="1323439"/>
          </a:xfrm>
          <a:prstGeom prst="rect">
            <a:avLst/>
          </a:prstGeom>
          <a:solidFill>
            <a:srgbClr val="FFFF00"/>
          </a:solidFill>
          <a:ln>
            <a:solidFill>
              <a:schemeClr val="accent1"/>
            </a:solidFill>
          </a:ln>
        </p:spPr>
        <p:txBody>
          <a:bodyPr wrap="square" rtlCol="0">
            <a:spAutoFit/>
          </a:bodyPr>
          <a:lstStyle/>
          <a:p>
            <a:pPr marL="1166813" lvl="0" indent="-1166813"/>
            <a:r>
              <a:rPr lang="en-US" sz="2000" dirty="0" smtClean="0"/>
              <a:t>NB: 	* The SMACC projects ends technically sector by sector, with the pressure tests (and the possible ensuing corrective actions)</a:t>
            </a:r>
          </a:p>
          <a:p>
            <a:pPr marL="1166813" lvl="0"/>
            <a:r>
              <a:rPr lang="en-US" sz="2000" dirty="0" smtClean="0"/>
              <a:t>* Time and resources are limited</a:t>
            </a:r>
          </a:p>
          <a:p>
            <a:pPr marL="1166813" lvl="0"/>
            <a:r>
              <a:rPr lang="en-US" sz="2000" dirty="0" smtClean="0"/>
              <a:t>* </a:t>
            </a:r>
            <a:r>
              <a:rPr lang="en-GB" sz="2000" dirty="0"/>
              <a:t>Do not hesitate to ask for clarifications, </a:t>
            </a:r>
            <a:r>
              <a:rPr lang="en-GB" sz="2000" dirty="0" smtClean="0"/>
              <a:t>demonstrations</a:t>
            </a:r>
            <a:endParaRPr lang="en-US" sz="2000" i="1"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18" name="Rectangle 17"/>
          <p:cNvSpPr/>
          <p:nvPr/>
        </p:nvSpPr>
        <p:spPr bwMode="auto">
          <a:xfrm>
            <a:off x="8001000" y="3922643"/>
            <a:ext cx="990600" cy="3445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4" name="TextBox 13"/>
          <p:cNvSpPr txBox="1"/>
          <p:nvPr/>
        </p:nvSpPr>
        <p:spPr>
          <a:xfrm>
            <a:off x="2270051" y="461664"/>
            <a:ext cx="5562600" cy="523220"/>
          </a:xfrm>
          <a:prstGeom prst="rect">
            <a:avLst/>
          </a:prstGeom>
          <a:solidFill>
            <a:schemeClr val="bg1"/>
          </a:solidFill>
        </p:spPr>
        <p:txBody>
          <a:bodyPr wrap="square" rtlCol="0">
            <a:spAutoFit/>
          </a:bodyPr>
          <a:lstStyle/>
          <a:p>
            <a:r>
              <a:rPr lang="en-US" sz="2800" b="1" u="sng" dirty="0" err="1" smtClean="0">
                <a:solidFill>
                  <a:srgbClr val="0070C0"/>
                </a:solidFill>
              </a:rPr>
              <a:t>Programme</a:t>
            </a:r>
            <a:r>
              <a:rPr lang="en-US" sz="2800" b="1" u="sng" dirty="0" smtClean="0">
                <a:solidFill>
                  <a:srgbClr val="0070C0"/>
                </a:solidFill>
              </a:rPr>
              <a:t> of the review (1/4)</a:t>
            </a:r>
            <a:endParaRPr lang="en-US" sz="2000" i="1" u="sng" dirty="0">
              <a:solidFill>
                <a:srgbClr val="0070C0"/>
              </a:solidFill>
            </a:endParaRPr>
          </a:p>
        </p:txBody>
      </p:sp>
      <p:sp>
        <p:nvSpPr>
          <p:cNvPr id="2" name="Slide Number Placeholder 1"/>
          <p:cNvSpPr>
            <a:spLocks noGrp="1"/>
          </p:cNvSpPr>
          <p:nvPr>
            <p:ph type="sldNum" sz="quarter" idx="11"/>
          </p:nvPr>
        </p:nvSpPr>
        <p:spPr/>
        <p:txBody>
          <a:bodyPr/>
          <a:lstStyle/>
          <a:p>
            <a:fld id="{42B8A188-07C7-43C5-B012-88751C6CB86A}" type="slidenum">
              <a:rPr lang="en-US" sz="1400" smtClean="0"/>
              <a:pPr/>
              <a:t>14</a:t>
            </a:fld>
            <a:r>
              <a:rPr lang="en-US" sz="1400" smtClean="0"/>
              <a:t>/18</a:t>
            </a:r>
          </a:p>
          <a:p>
            <a:r>
              <a:rPr lang="en-US" sz="1400" smtClean="0"/>
              <a:t>J.Ph. Tock</a:t>
            </a:r>
            <a:endParaRPr lang="en-US" sz="1400" dirty="0"/>
          </a:p>
        </p:txBody>
      </p:sp>
      <p:sp>
        <p:nvSpPr>
          <p:cNvPr id="13" name="Content Placeholder 2"/>
          <p:cNvSpPr txBox="1">
            <a:spLocks/>
          </p:cNvSpPr>
          <p:nvPr/>
        </p:nvSpPr>
        <p:spPr>
          <a:xfrm>
            <a:off x="1203815" y="986766"/>
            <a:ext cx="7292485" cy="1364548"/>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marR="0" lvl="1"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smtClean="0">
                <a:ln>
                  <a:noFill/>
                </a:ln>
                <a:solidFill>
                  <a:sysClr val="windowText" lastClr="000000"/>
                </a:solidFill>
                <a:effectLst/>
                <a:uLnTx/>
                <a:uFillTx/>
                <a:latin typeface="Calibri"/>
                <a:ea typeface="+mn-ea"/>
                <a:cs typeface="+mn-cs"/>
              </a:rPr>
              <a:t>		</a:t>
            </a:r>
            <a:r>
              <a:rPr kumimoji="0" lang="en-US" sz="2000" b="1" i="0" u="none" strike="noStrike" kern="1200" cap="none" spc="0" normalizeH="0" baseline="0" noProof="0" dirty="0" smtClean="0">
                <a:ln>
                  <a:noFill/>
                </a:ln>
                <a:solidFill>
                  <a:sysClr val="windowText" lastClr="000000"/>
                </a:solidFill>
                <a:effectLst/>
                <a:uLnTx/>
                <a:uFillTx/>
                <a:latin typeface="Calibri"/>
                <a:ea typeface="+mn-ea"/>
                <a:cs typeface="+mn-cs"/>
              </a:rPr>
              <a:t>Monday 22 July	</a:t>
            </a:r>
          </a:p>
          <a:p>
            <a:pPr marL="457200" marR="0" lvl="1"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09:00	01:00	Committee training for tunnel tour	</a:t>
            </a:r>
          </a:p>
          <a:p>
            <a:pPr marL="457200" marR="0" lvl="1"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10:00	03:00	Committee tunnel tour	</a:t>
            </a:r>
          </a:p>
          <a:p>
            <a:pPr marL="457200" marR="0" lvl="1"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16:00	01:30	Committee preparation session 	</a:t>
            </a:r>
          </a:p>
          <a:p>
            <a:pPr marL="457200" marR="0" lvl="1"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		</a:t>
            </a:r>
            <a:endParaRPr kumimoji="0" lang="en-US" sz="2000" b="0" i="0" u="none" strike="noStrike" kern="1200" cap="none" spc="0" normalizeH="0" baseline="0" noProof="0" dirty="0">
              <a:ln>
                <a:noFill/>
              </a:ln>
              <a:solidFill>
                <a:sysClr val="windowText" lastClr="000000"/>
              </a:solidFill>
              <a:effectLst/>
              <a:uLnTx/>
              <a:uFillTx/>
              <a:latin typeface="Calibri"/>
              <a:ea typeface="+mn-ea"/>
              <a:cs typeface="+mn-cs"/>
            </a:endParaRPr>
          </a:p>
        </p:txBody>
      </p:sp>
      <p:sp>
        <p:nvSpPr>
          <p:cNvPr id="17" name="Content Placeholder 2"/>
          <p:cNvSpPr txBox="1">
            <a:spLocks/>
          </p:cNvSpPr>
          <p:nvPr/>
        </p:nvSpPr>
        <p:spPr>
          <a:xfrm>
            <a:off x="1600200" y="2627540"/>
            <a:ext cx="7543800" cy="1673308"/>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marR="0" lvl="1"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smtClean="0">
                <a:ln>
                  <a:noFill/>
                </a:ln>
                <a:solidFill>
                  <a:sysClr val="windowText" lastClr="000000"/>
                </a:solidFill>
                <a:effectLst/>
                <a:uLnTx/>
                <a:uFillTx/>
                <a:latin typeface="Calibri"/>
                <a:ea typeface="+mn-ea"/>
                <a:cs typeface="+mn-cs"/>
              </a:rPr>
              <a:t>		</a:t>
            </a:r>
            <a:r>
              <a:rPr kumimoji="0" lang="en-US" sz="2000" b="1" i="0" u="none" strike="noStrike" kern="1200" cap="none" spc="0" normalizeH="0" baseline="0" noProof="0" dirty="0" smtClean="0">
                <a:ln>
                  <a:noFill/>
                </a:ln>
                <a:solidFill>
                  <a:sysClr val="windowText" lastClr="000000"/>
                </a:solidFill>
                <a:effectLst/>
                <a:uLnTx/>
                <a:uFillTx/>
                <a:latin typeface="Calibri"/>
                <a:ea typeface="+mn-ea"/>
                <a:cs typeface="+mn-cs"/>
              </a:rPr>
              <a:t>Tuesday 23 July	</a:t>
            </a:r>
          </a:p>
          <a:p>
            <a:pPr marL="457200" marR="0" lvl="1"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08:30	01:00	Introduction – Status – Overview of SMACC QA	</a:t>
            </a:r>
          </a:p>
          <a:p>
            <a:pPr marL="457200" lvl="1" indent="0">
              <a:buNone/>
            </a:pPr>
            <a:r>
              <a:rPr lang="en-US" sz="2000" dirty="0" smtClean="0">
                <a:solidFill>
                  <a:sysClr val="windowText" lastClr="000000"/>
                </a:solidFill>
                <a:latin typeface="Calibri"/>
              </a:rPr>
              <a:t>09</a:t>
            </a: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:50	02:00	</a:t>
            </a:r>
            <a:r>
              <a:rPr lang="en-GB" sz="2000" dirty="0">
                <a:solidFill>
                  <a:sysClr val="windowText" lastClr="000000"/>
                </a:solidFill>
                <a:latin typeface="Calibri"/>
              </a:rPr>
              <a:t>Status of production activities and internal QC</a:t>
            </a: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	</a:t>
            </a:r>
          </a:p>
          <a:p>
            <a:pPr marL="457200" marR="0" lvl="1"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		</a:t>
            </a:r>
          </a:p>
          <a:p>
            <a:pPr marL="457200" lvl="1" indent="0">
              <a:buNone/>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14:00	04:00</a:t>
            </a:r>
            <a:r>
              <a:rPr lang="en-US" sz="2000" dirty="0">
                <a:solidFill>
                  <a:sysClr val="windowText" lastClr="000000"/>
                </a:solidFill>
                <a:latin typeface="Calibri"/>
              </a:rPr>
              <a:t>	QC of consolidation activities</a:t>
            </a: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	</a:t>
            </a:r>
          </a:p>
          <a:p>
            <a:pPr marL="457200" marR="0" lvl="1"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		</a:t>
            </a:r>
            <a:endParaRPr kumimoji="0" lang="en-US" sz="2000" b="0" i="0" u="none" strike="noStrike" kern="1200" cap="none" spc="0" normalizeH="0" baseline="0" noProof="0" dirty="0">
              <a:ln>
                <a:noFill/>
              </a:ln>
              <a:solidFill>
                <a:sysClr val="windowText" lastClr="000000"/>
              </a:solidFill>
              <a:effectLst/>
              <a:uLnTx/>
              <a:uFillTx/>
              <a:latin typeface="Calibri"/>
              <a:ea typeface="+mn-ea"/>
              <a:cs typeface="+mn-cs"/>
            </a:endParaRPr>
          </a:p>
        </p:txBody>
      </p:sp>
      <p:sp>
        <p:nvSpPr>
          <p:cNvPr id="20" name="Content Placeholder 2"/>
          <p:cNvSpPr txBox="1">
            <a:spLocks/>
          </p:cNvSpPr>
          <p:nvPr/>
        </p:nvSpPr>
        <p:spPr>
          <a:xfrm>
            <a:off x="1600200" y="4833258"/>
            <a:ext cx="7543800" cy="1418953"/>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marR="0" lvl="1"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smtClean="0">
                <a:ln>
                  <a:noFill/>
                </a:ln>
                <a:solidFill>
                  <a:sysClr val="windowText" lastClr="000000"/>
                </a:solidFill>
                <a:effectLst/>
                <a:uLnTx/>
                <a:uFillTx/>
                <a:latin typeface="Calibri"/>
                <a:ea typeface="+mn-ea"/>
                <a:cs typeface="+mn-cs"/>
              </a:rPr>
              <a:t>		</a:t>
            </a:r>
            <a:r>
              <a:rPr kumimoji="0" lang="en-US" sz="2000" b="1" i="0" u="none" strike="noStrike" kern="1200" cap="none" spc="0" normalizeH="0" baseline="0" noProof="0" dirty="0" smtClean="0">
                <a:ln>
                  <a:noFill/>
                </a:ln>
                <a:solidFill>
                  <a:sysClr val="windowText" lastClr="000000"/>
                </a:solidFill>
                <a:effectLst/>
                <a:uLnTx/>
                <a:uFillTx/>
                <a:latin typeface="Calibri"/>
                <a:ea typeface="+mn-ea"/>
                <a:cs typeface="+mn-cs"/>
              </a:rPr>
              <a:t>Wednesday 24 July</a:t>
            </a: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	</a:t>
            </a:r>
          </a:p>
          <a:p>
            <a:pPr marL="457200" marR="0" lvl="1"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08:30	00:30	Committee closed session	</a:t>
            </a:r>
          </a:p>
          <a:p>
            <a:pPr marL="457200" marR="0" lvl="1"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09:00	03:00	Response to reviewers questions, discussion	</a:t>
            </a:r>
          </a:p>
          <a:p>
            <a:pPr marL="457200" marR="0" lvl="1"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14:00		Committee closed session	</a:t>
            </a:r>
          </a:p>
          <a:p>
            <a:pPr marL="457200" marR="0" lvl="1"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17:00		Preliminary conclusions		J. Strait</a:t>
            </a:r>
          </a:p>
        </p:txBody>
      </p:sp>
      <p:sp>
        <p:nvSpPr>
          <p:cNvPr id="21" name="Rectangle 20"/>
          <p:cNvSpPr/>
          <p:nvPr/>
        </p:nvSpPr>
        <p:spPr>
          <a:xfrm>
            <a:off x="1600200" y="-1"/>
            <a:ext cx="6553200" cy="461665"/>
          </a:xfrm>
          <a:prstGeom prst="rect">
            <a:avLst/>
          </a:prstGeom>
        </p:spPr>
        <p:txBody>
          <a:bodyPr wrap="square">
            <a:spAutoFit/>
          </a:bodyPr>
          <a:lstStyle/>
          <a:p>
            <a:pPr algn="ctr"/>
            <a:r>
              <a:rPr lang="en-US" sz="2400" b="1" dirty="0" smtClean="0"/>
              <a:t>Fourth LHC Splices Review</a:t>
            </a:r>
            <a:endParaRPr lang="en-US"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8" name="Rectangle 17"/>
          <p:cNvSpPr/>
          <p:nvPr/>
        </p:nvSpPr>
        <p:spPr bwMode="auto">
          <a:xfrm>
            <a:off x="8001000" y="3922643"/>
            <a:ext cx="990600" cy="3445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4" name="TextBox 13"/>
          <p:cNvSpPr txBox="1"/>
          <p:nvPr/>
        </p:nvSpPr>
        <p:spPr>
          <a:xfrm>
            <a:off x="2754085" y="257772"/>
            <a:ext cx="5078565" cy="461665"/>
          </a:xfrm>
          <a:prstGeom prst="rect">
            <a:avLst/>
          </a:prstGeom>
          <a:solidFill>
            <a:schemeClr val="bg1"/>
          </a:solidFill>
        </p:spPr>
        <p:txBody>
          <a:bodyPr wrap="square" rtlCol="0">
            <a:spAutoFit/>
          </a:bodyPr>
          <a:lstStyle/>
          <a:p>
            <a:r>
              <a:rPr lang="en-US" sz="2400" b="1" u="sng" dirty="0" err="1" smtClean="0">
                <a:solidFill>
                  <a:srgbClr val="0070C0"/>
                </a:solidFill>
              </a:rPr>
              <a:t>Programme</a:t>
            </a:r>
            <a:r>
              <a:rPr lang="en-US" sz="2400" b="1" u="sng" dirty="0" smtClean="0">
                <a:solidFill>
                  <a:srgbClr val="0070C0"/>
                </a:solidFill>
              </a:rPr>
              <a:t> of the review (2/4)</a:t>
            </a:r>
            <a:endParaRPr lang="en-US" i="1" u="sng" dirty="0">
              <a:solidFill>
                <a:srgbClr val="0070C0"/>
              </a:solidFill>
            </a:endParaRPr>
          </a:p>
        </p:txBody>
      </p:sp>
      <p:sp>
        <p:nvSpPr>
          <p:cNvPr id="2" name="Slide Number Placeholder 1"/>
          <p:cNvSpPr>
            <a:spLocks noGrp="1"/>
          </p:cNvSpPr>
          <p:nvPr>
            <p:ph type="sldNum" sz="quarter" idx="11"/>
          </p:nvPr>
        </p:nvSpPr>
        <p:spPr/>
        <p:txBody>
          <a:bodyPr/>
          <a:lstStyle/>
          <a:p>
            <a:fld id="{42B8A188-07C7-43C5-B012-88751C6CB86A}" type="slidenum">
              <a:rPr lang="en-US" sz="1400" smtClean="0"/>
              <a:pPr/>
              <a:t>15</a:t>
            </a:fld>
            <a:r>
              <a:rPr lang="en-US" sz="1400" smtClean="0"/>
              <a:t>/18</a:t>
            </a:r>
          </a:p>
          <a:p>
            <a:r>
              <a:rPr lang="en-US" sz="1400" smtClean="0"/>
              <a:t>J.Ph. Tock</a:t>
            </a:r>
            <a:endParaRPr lang="en-US" sz="1400" dirty="0"/>
          </a:p>
        </p:txBody>
      </p:sp>
      <p:sp>
        <p:nvSpPr>
          <p:cNvPr id="16" name="Rectangle 15"/>
          <p:cNvSpPr/>
          <p:nvPr/>
        </p:nvSpPr>
        <p:spPr>
          <a:xfrm>
            <a:off x="1600200" y="-1"/>
            <a:ext cx="6553200" cy="461665"/>
          </a:xfrm>
          <a:prstGeom prst="rect">
            <a:avLst/>
          </a:prstGeom>
        </p:spPr>
        <p:txBody>
          <a:bodyPr wrap="square">
            <a:spAutoFit/>
          </a:bodyPr>
          <a:lstStyle/>
          <a:p>
            <a:pPr algn="ctr"/>
            <a:r>
              <a:rPr lang="en-US" sz="2400" b="1" dirty="0" smtClean="0"/>
              <a:t>Fourth LHC Splices Review</a:t>
            </a:r>
            <a:endParaRPr lang="en-US" sz="2400"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4633" t="12903" r="10968" b="19742"/>
          <a:stretch/>
        </p:blipFill>
        <p:spPr bwMode="auto">
          <a:xfrm>
            <a:off x="1" y="719438"/>
            <a:ext cx="9144000" cy="6138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221068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18" name="Rectangle 17"/>
          <p:cNvSpPr/>
          <p:nvPr/>
        </p:nvSpPr>
        <p:spPr bwMode="auto">
          <a:xfrm>
            <a:off x="8001000" y="3922643"/>
            <a:ext cx="990600" cy="3445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4" name="TextBox 13"/>
          <p:cNvSpPr txBox="1"/>
          <p:nvPr/>
        </p:nvSpPr>
        <p:spPr>
          <a:xfrm>
            <a:off x="2754085" y="257772"/>
            <a:ext cx="5078565" cy="461665"/>
          </a:xfrm>
          <a:prstGeom prst="rect">
            <a:avLst/>
          </a:prstGeom>
          <a:solidFill>
            <a:schemeClr val="bg1"/>
          </a:solidFill>
        </p:spPr>
        <p:txBody>
          <a:bodyPr wrap="square" rtlCol="0">
            <a:spAutoFit/>
          </a:bodyPr>
          <a:lstStyle/>
          <a:p>
            <a:r>
              <a:rPr lang="en-US" sz="2400" b="1" u="sng" dirty="0" err="1" smtClean="0">
                <a:solidFill>
                  <a:srgbClr val="0070C0"/>
                </a:solidFill>
              </a:rPr>
              <a:t>Programme</a:t>
            </a:r>
            <a:r>
              <a:rPr lang="en-US" sz="2400" b="1" u="sng" dirty="0" smtClean="0">
                <a:solidFill>
                  <a:srgbClr val="0070C0"/>
                </a:solidFill>
              </a:rPr>
              <a:t> of the review (3/4)</a:t>
            </a:r>
            <a:endParaRPr lang="en-US" i="1" u="sng" dirty="0">
              <a:solidFill>
                <a:srgbClr val="0070C0"/>
              </a:solidFill>
            </a:endParaRPr>
          </a:p>
        </p:txBody>
      </p:sp>
      <p:sp>
        <p:nvSpPr>
          <p:cNvPr id="2" name="Slide Number Placeholder 1"/>
          <p:cNvSpPr>
            <a:spLocks noGrp="1"/>
          </p:cNvSpPr>
          <p:nvPr>
            <p:ph type="sldNum" sz="quarter" idx="11"/>
          </p:nvPr>
        </p:nvSpPr>
        <p:spPr/>
        <p:txBody>
          <a:bodyPr/>
          <a:lstStyle/>
          <a:p>
            <a:fld id="{42B8A188-07C7-43C5-B012-88751C6CB86A}" type="slidenum">
              <a:rPr lang="en-US" sz="1400" smtClean="0"/>
              <a:pPr/>
              <a:t>16</a:t>
            </a:fld>
            <a:r>
              <a:rPr lang="en-US" sz="1400" smtClean="0"/>
              <a:t>/18</a:t>
            </a:r>
          </a:p>
          <a:p>
            <a:r>
              <a:rPr lang="en-US" sz="1400" smtClean="0"/>
              <a:t>J.Ph. Tock</a:t>
            </a:r>
            <a:endParaRPr lang="en-US" sz="1400" dirty="0"/>
          </a:p>
        </p:txBody>
      </p:sp>
      <p:sp>
        <p:nvSpPr>
          <p:cNvPr id="17" name="Rectangle 16"/>
          <p:cNvSpPr/>
          <p:nvPr/>
        </p:nvSpPr>
        <p:spPr>
          <a:xfrm>
            <a:off x="1600200" y="-1"/>
            <a:ext cx="6553200" cy="461665"/>
          </a:xfrm>
          <a:prstGeom prst="rect">
            <a:avLst/>
          </a:prstGeom>
        </p:spPr>
        <p:txBody>
          <a:bodyPr wrap="square">
            <a:spAutoFit/>
          </a:bodyPr>
          <a:lstStyle/>
          <a:p>
            <a:pPr algn="ctr"/>
            <a:r>
              <a:rPr lang="en-US" sz="2400" b="1" dirty="0" smtClean="0"/>
              <a:t>Fourth LHC Splices Review</a:t>
            </a:r>
            <a:endParaRPr lang="en-US" sz="2400"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6477" t="7273" r="11761" b="30322"/>
          <a:stretch/>
        </p:blipFill>
        <p:spPr bwMode="auto">
          <a:xfrm>
            <a:off x="0" y="719434"/>
            <a:ext cx="9144000" cy="56595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56571" t="42710" r="22211" b="4347"/>
          <a:stretch/>
        </p:blipFill>
        <p:spPr bwMode="auto">
          <a:xfrm>
            <a:off x="5164191" y="1080871"/>
            <a:ext cx="3959491" cy="54505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04147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18" name="Rectangle 17"/>
          <p:cNvSpPr/>
          <p:nvPr/>
        </p:nvSpPr>
        <p:spPr bwMode="auto">
          <a:xfrm>
            <a:off x="8001000" y="3922643"/>
            <a:ext cx="990600" cy="3445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4" name="TextBox 13"/>
          <p:cNvSpPr txBox="1"/>
          <p:nvPr/>
        </p:nvSpPr>
        <p:spPr>
          <a:xfrm>
            <a:off x="2754085" y="257772"/>
            <a:ext cx="5078565" cy="461665"/>
          </a:xfrm>
          <a:prstGeom prst="rect">
            <a:avLst/>
          </a:prstGeom>
          <a:solidFill>
            <a:schemeClr val="bg1"/>
          </a:solidFill>
        </p:spPr>
        <p:txBody>
          <a:bodyPr wrap="square" rtlCol="0">
            <a:spAutoFit/>
          </a:bodyPr>
          <a:lstStyle/>
          <a:p>
            <a:r>
              <a:rPr lang="en-US" sz="2400" b="1" u="sng" dirty="0" err="1" smtClean="0">
                <a:solidFill>
                  <a:srgbClr val="0070C0"/>
                </a:solidFill>
              </a:rPr>
              <a:t>Programme</a:t>
            </a:r>
            <a:r>
              <a:rPr lang="en-US" sz="2400" b="1" u="sng" dirty="0" smtClean="0">
                <a:solidFill>
                  <a:srgbClr val="0070C0"/>
                </a:solidFill>
              </a:rPr>
              <a:t> of the review (4/4)</a:t>
            </a:r>
            <a:endParaRPr lang="en-US" i="1" u="sng" dirty="0">
              <a:solidFill>
                <a:srgbClr val="0070C0"/>
              </a:solidFill>
            </a:endParaRPr>
          </a:p>
        </p:txBody>
      </p:sp>
      <p:sp>
        <p:nvSpPr>
          <p:cNvPr id="2" name="Slide Number Placeholder 1"/>
          <p:cNvSpPr>
            <a:spLocks noGrp="1"/>
          </p:cNvSpPr>
          <p:nvPr>
            <p:ph type="sldNum" sz="quarter" idx="11"/>
          </p:nvPr>
        </p:nvSpPr>
        <p:spPr/>
        <p:txBody>
          <a:bodyPr/>
          <a:lstStyle/>
          <a:p>
            <a:fld id="{42B8A188-07C7-43C5-B012-88751C6CB86A}" type="slidenum">
              <a:rPr lang="en-US" sz="1400" smtClean="0"/>
              <a:pPr/>
              <a:t>17</a:t>
            </a:fld>
            <a:r>
              <a:rPr lang="en-US" sz="1400" smtClean="0"/>
              <a:t>/18</a:t>
            </a:r>
          </a:p>
          <a:p>
            <a:r>
              <a:rPr lang="en-US" sz="1400" smtClean="0"/>
              <a:t>J.Ph. Tock</a:t>
            </a:r>
            <a:endParaRPr lang="en-US" sz="1400" dirty="0"/>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5689" t="67097" r="21261" b="10452"/>
          <a:stretch/>
        </p:blipFill>
        <p:spPr bwMode="auto">
          <a:xfrm>
            <a:off x="768145" y="2639532"/>
            <a:ext cx="7728155" cy="25662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08842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0" y="1222317"/>
            <a:ext cx="9144001" cy="4001095"/>
          </a:xfrm>
          <a:prstGeom prst="rect">
            <a:avLst/>
          </a:prstGeom>
          <a:solidFill>
            <a:srgbClr val="FFFFCC"/>
          </a:solidFill>
        </p:spPr>
        <p:txBody>
          <a:bodyPr wrap="square" rtlCol="0">
            <a:spAutoFit/>
          </a:bodyPr>
          <a:lstStyle/>
          <a:p>
            <a:pPr marL="342900" indent="-342900">
              <a:buFont typeface="Wingdings" pitchFamily="2" charset="2"/>
              <a:buChar char="q"/>
            </a:pPr>
            <a:r>
              <a:rPr lang="en-US" sz="2000" dirty="0" smtClean="0"/>
              <a:t> Thank you for accepting this charge and being here</a:t>
            </a:r>
          </a:p>
          <a:p>
            <a:pPr marL="342900" indent="-342900">
              <a:buFont typeface="Wingdings" pitchFamily="2" charset="2"/>
              <a:buChar char="q"/>
            </a:pPr>
            <a:r>
              <a:rPr lang="en-US" sz="2000" dirty="0" smtClean="0"/>
              <a:t> We are here to answer your questions</a:t>
            </a:r>
          </a:p>
          <a:p>
            <a:pPr marL="342900" indent="-342900">
              <a:buFont typeface="Wingdings" pitchFamily="2" charset="2"/>
              <a:buChar char="q"/>
            </a:pPr>
            <a:r>
              <a:rPr lang="en-US" sz="2000" dirty="0" smtClean="0"/>
              <a:t> </a:t>
            </a:r>
            <a:r>
              <a:rPr lang="en-US" sz="2000" u="sng" dirty="0" smtClean="0"/>
              <a:t>The three first reviews were useful and recommendations relevant :</a:t>
            </a:r>
          </a:p>
          <a:p>
            <a:pPr marL="2628900" lvl="5" indent="-342900">
              <a:buFont typeface="Wingdings" pitchFamily="2" charset="2"/>
              <a:buChar char="Ø"/>
            </a:pPr>
            <a:r>
              <a:rPr lang="en-GB" sz="1600" dirty="0" smtClean="0"/>
              <a:t>“The </a:t>
            </a:r>
            <a:r>
              <a:rPr lang="en-GB" sz="1600" dirty="0"/>
              <a:t>management of both expected and “unknown” non-conformities and the flowchart for the decision should be detailed and the right level of approval (experts, activity manager, project leader, etc..) defined before the start of the work in April 2013</a:t>
            </a:r>
            <a:r>
              <a:rPr lang="en-GB" sz="1600" dirty="0" smtClean="0"/>
              <a:t>.”</a:t>
            </a:r>
          </a:p>
          <a:p>
            <a:pPr marL="2628900" lvl="5" indent="-342900">
              <a:buFont typeface="Wingdings" pitchFamily="2" charset="2"/>
              <a:buChar char="Ø"/>
            </a:pPr>
            <a:r>
              <a:rPr lang="en-GB" sz="1600" dirty="0" smtClean="0"/>
              <a:t>“The </a:t>
            </a:r>
            <a:r>
              <a:rPr lang="en-GB" sz="1600" dirty="0"/>
              <a:t>planning needs to take account of the possibility of unforeseen developments that will slow down or disrupt the orderly work flow. For example, </a:t>
            </a:r>
            <a:r>
              <a:rPr lang="en-GB" sz="1600" b="1" u="sng" dirty="0"/>
              <a:t>a larger number of splices than the currently estimated 15% may be required to be remade</a:t>
            </a:r>
            <a:r>
              <a:rPr lang="en-GB" sz="1600" dirty="0"/>
              <a:t>, or problems with the </a:t>
            </a:r>
            <a:r>
              <a:rPr lang="en-GB" sz="1600" b="1" u="sng" dirty="0"/>
              <a:t>machining of the copper stabilizer could arise</a:t>
            </a:r>
            <a:r>
              <a:rPr lang="en-GB" sz="1600" dirty="0"/>
              <a:t>. Include schedule contingency into the baseline and ensure that additional resources are available to able to </a:t>
            </a:r>
            <a:r>
              <a:rPr lang="en-GB" sz="1600" dirty="0" smtClean="0"/>
              <a:t>maintain </a:t>
            </a:r>
            <a:r>
              <a:rPr lang="en-GB" sz="1600" dirty="0"/>
              <a:t>the </a:t>
            </a:r>
            <a:r>
              <a:rPr lang="en-GB" sz="1600" dirty="0" smtClean="0"/>
              <a:t>schedule”</a:t>
            </a:r>
          </a:p>
          <a:p>
            <a:pPr marL="2628900" lvl="5" indent="-342900">
              <a:buFont typeface="Wingdings" pitchFamily="2" charset="2"/>
              <a:buChar char="Ø"/>
            </a:pPr>
            <a:r>
              <a:rPr lang="en-GB" sz="1600" dirty="0" smtClean="0"/>
              <a:t>...</a:t>
            </a:r>
            <a:r>
              <a:rPr lang="en-GB" dirty="0" smtClean="0"/>
              <a:t>	</a:t>
            </a:r>
            <a:endParaRPr lang="en-US" sz="2400" dirty="0" smtClean="0"/>
          </a:p>
        </p:txBody>
      </p:sp>
      <p:pic>
        <p:nvPicPr>
          <p:cNvPr id="10" name="Picture 4" descr="C:\Users\jtock\AppData\Local\Microsoft\Windows\Temporary Internet Files\Content.IE5\IH7DQLGQ\MC9001505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5944" y="2187191"/>
            <a:ext cx="1743739" cy="2071345"/>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http://www.contrepoints.org/wp-content/uploads/2011/05/Boule-de-cristal.jpg?16fe8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343401"/>
            <a:ext cx="2353341" cy="2233654"/>
          </a:xfrm>
          <a:prstGeom prst="rect">
            <a:avLst/>
          </a:prstGeom>
          <a:noFill/>
          <a:extLst>
            <a:ext uri="{909E8E84-426E-40DD-AFC4-6F175D3DCCD1}">
              <a14:hiddenFill xmlns:a14="http://schemas.microsoft.com/office/drawing/2010/main">
                <a:solidFill>
                  <a:srgbClr val="FFFFFF"/>
                </a:solidFill>
              </a14:hiddenFill>
            </a:ext>
          </a:extLst>
        </p:spPr>
      </p:pic>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2" name="Slide Number Placeholder 1"/>
          <p:cNvSpPr>
            <a:spLocks noGrp="1"/>
          </p:cNvSpPr>
          <p:nvPr>
            <p:ph type="sldNum" sz="quarter" idx="11"/>
          </p:nvPr>
        </p:nvSpPr>
        <p:spPr/>
        <p:txBody>
          <a:bodyPr/>
          <a:lstStyle/>
          <a:p>
            <a:fld id="{42B8A188-07C7-43C5-B012-88751C6CB86A}" type="slidenum">
              <a:rPr lang="en-US" sz="1400" smtClean="0"/>
              <a:pPr/>
              <a:t>18</a:t>
            </a:fld>
            <a:r>
              <a:rPr lang="en-US" sz="1400" smtClean="0"/>
              <a:t>/18</a:t>
            </a:r>
          </a:p>
          <a:p>
            <a:r>
              <a:rPr lang="en-US" sz="1400" smtClean="0"/>
              <a:t>J.Ph. Tock</a:t>
            </a:r>
            <a:endParaRPr lang="en-US" sz="1400" dirty="0"/>
          </a:p>
        </p:txBody>
      </p:sp>
      <p:sp>
        <p:nvSpPr>
          <p:cNvPr id="11" name="Rectangle 10"/>
          <p:cNvSpPr/>
          <p:nvPr/>
        </p:nvSpPr>
        <p:spPr>
          <a:xfrm>
            <a:off x="1600200" y="-1"/>
            <a:ext cx="6553200" cy="461665"/>
          </a:xfrm>
          <a:prstGeom prst="rect">
            <a:avLst/>
          </a:prstGeom>
        </p:spPr>
        <p:txBody>
          <a:bodyPr wrap="square">
            <a:spAutoFit/>
          </a:bodyPr>
          <a:lstStyle/>
          <a:p>
            <a:pPr algn="ctr"/>
            <a:r>
              <a:rPr lang="en-US" sz="2400" b="1" dirty="0" smtClean="0"/>
              <a:t>Fourth LHC Splices Review</a:t>
            </a:r>
            <a:endParaRPr lang="en-US" sz="2400" dirty="0"/>
          </a:p>
        </p:txBody>
      </p:sp>
      <p:pic>
        <p:nvPicPr>
          <p:cNvPr id="4097" name="Picture 1" descr="C:\Users\jtock\AppData\Local\Microsoft\Windows\Temporary Internet Files\Content.IE5\FNR231H2\MC900440450[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5200" y="100239"/>
            <a:ext cx="1828800" cy="1381125"/>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http://joankogelschatz.com/wp-content/uploads/2013/02/Experienc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3385" y="4962834"/>
            <a:ext cx="3203945" cy="1696691"/>
          </a:xfrm>
          <a:prstGeom prst="rect">
            <a:avLst/>
          </a:prstGeom>
          <a:noFill/>
          <a:extLst>
            <a:ext uri="{909E8E84-426E-40DD-AFC4-6F175D3DCCD1}">
              <a14:hiddenFill xmlns:a14="http://schemas.microsoft.com/office/drawing/2010/main">
                <a:solidFill>
                  <a:srgbClr val="FFFFFF"/>
                </a:solidFill>
              </a14:hiddenFill>
            </a:ext>
          </a:extLst>
        </p:spPr>
      </p:pic>
      <p:sp>
        <p:nvSpPr>
          <p:cNvPr id="4" name="Right Arrow 3"/>
          <p:cNvSpPr/>
          <p:nvPr/>
        </p:nvSpPr>
        <p:spPr bwMode="auto">
          <a:xfrm>
            <a:off x="2852057" y="5715000"/>
            <a:ext cx="1230086" cy="391886"/>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18" name="Rectangle 17"/>
          <p:cNvSpPr/>
          <p:nvPr/>
        </p:nvSpPr>
        <p:spPr bwMode="auto">
          <a:xfrm>
            <a:off x="8001000" y="3922643"/>
            <a:ext cx="990600" cy="3445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 name="Slide Number Placeholder 1"/>
          <p:cNvSpPr>
            <a:spLocks noGrp="1"/>
          </p:cNvSpPr>
          <p:nvPr>
            <p:ph type="sldNum" sz="quarter" idx="11"/>
          </p:nvPr>
        </p:nvSpPr>
        <p:spPr/>
        <p:txBody>
          <a:bodyPr/>
          <a:lstStyle/>
          <a:p>
            <a:fld id="{42B8A188-07C7-43C5-B012-88751C6CB86A}" type="slidenum">
              <a:rPr lang="en-US" sz="1400" smtClean="0"/>
              <a:pPr/>
              <a:t>19</a:t>
            </a:fld>
            <a:r>
              <a:rPr lang="en-US" sz="1400" smtClean="0"/>
              <a:t>/18</a:t>
            </a:r>
          </a:p>
          <a:p>
            <a:r>
              <a:rPr lang="en-US" sz="1400" smtClean="0"/>
              <a:t>J.Ph. Tock</a:t>
            </a:r>
            <a:endParaRPr lang="en-US" sz="1400" dirty="0"/>
          </a:p>
        </p:txBody>
      </p:sp>
      <p:sp>
        <p:nvSpPr>
          <p:cNvPr id="7" name="Rectangle 6"/>
          <p:cNvSpPr/>
          <p:nvPr/>
        </p:nvSpPr>
        <p:spPr>
          <a:xfrm>
            <a:off x="1600200" y="-1"/>
            <a:ext cx="6553200" cy="461665"/>
          </a:xfrm>
          <a:prstGeom prst="rect">
            <a:avLst/>
          </a:prstGeom>
        </p:spPr>
        <p:txBody>
          <a:bodyPr wrap="square">
            <a:spAutoFit/>
          </a:bodyPr>
          <a:lstStyle/>
          <a:p>
            <a:pPr algn="ctr"/>
            <a:r>
              <a:rPr lang="en-US" sz="2400" b="1" dirty="0" smtClean="0"/>
              <a:t>Fourth LHC Splices Review</a:t>
            </a:r>
            <a:endParaRPr lang="en-US" sz="24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02000" y="1597801"/>
            <a:ext cx="5689600" cy="42672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597801"/>
            <a:ext cx="3200400" cy="4267200"/>
          </a:xfrm>
          <a:prstGeom prst="rect">
            <a:avLst/>
          </a:prstGeom>
        </p:spPr>
      </p:pic>
    </p:spTree>
    <p:extLst>
      <p:ext uri="{BB962C8B-B14F-4D97-AF65-F5344CB8AC3E}">
        <p14:creationId xmlns:p14="http://schemas.microsoft.com/office/powerpoint/2010/main" val="31805269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17" name="TextBox 16"/>
          <p:cNvSpPr txBox="1"/>
          <p:nvPr/>
        </p:nvSpPr>
        <p:spPr>
          <a:xfrm>
            <a:off x="3162300" y="968829"/>
            <a:ext cx="3733800" cy="523220"/>
          </a:xfrm>
          <a:prstGeom prst="rect">
            <a:avLst/>
          </a:prstGeom>
          <a:solidFill>
            <a:schemeClr val="bg1"/>
          </a:solidFill>
        </p:spPr>
        <p:txBody>
          <a:bodyPr wrap="square" rtlCol="0">
            <a:spAutoFit/>
          </a:bodyPr>
          <a:lstStyle/>
          <a:p>
            <a:r>
              <a:rPr lang="en-US" sz="2800" b="1" u="sng" dirty="0" smtClean="0">
                <a:solidFill>
                  <a:srgbClr val="0070C0"/>
                </a:solidFill>
              </a:rPr>
              <a:t>General mandate</a:t>
            </a:r>
            <a:endParaRPr lang="en-US" sz="2000" i="1" u="sng" dirty="0">
              <a:solidFill>
                <a:srgbClr val="0070C0"/>
              </a:solidFill>
            </a:endParaRPr>
          </a:p>
        </p:txBody>
      </p:sp>
      <p:sp>
        <p:nvSpPr>
          <p:cNvPr id="10" name="Rectangle 9"/>
          <p:cNvSpPr/>
          <p:nvPr/>
        </p:nvSpPr>
        <p:spPr>
          <a:xfrm>
            <a:off x="10886" y="1866767"/>
            <a:ext cx="9144000" cy="2985433"/>
          </a:xfrm>
          <a:prstGeom prst="rect">
            <a:avLst/>
          </a:prstGeom>
        </p:spPr>
        <p:txBody>
          <a:bodyPr wrap="square">
            <a:spAutoFit/>
          </a:bodyPr>
          <a:lstStyle/>
          <a:p>
            <a:pPr algn="ctr">
              <a:spcAft>
                <a:spcPts val="1200"/>
              </a:spcAft>
            </a:pPr>
            <a:r>
              <a:rPr lang="en-US" b="1" i="1" dirty="0" smtClean="0"/>
              <a:t>To review CERN’s plans and consolidation actions concerning the superconducting splices in the LHC machine for 7 </a:t>
            </a:r>
            <a:r>
              <a:rPr lang="en-US" b="1" i="1" dirty="0" err="1" smtClean="0"/>
              <a:t>TeV</a:t>
            </a:r>
            <a:r>
              <a:rPr lang="en-US" b="1" i="1" dirty="0" smtClean="0"/>
              <a:t> operation</a:t>
            </a:r>
          </a:p>
          <a:p>
            <a:r>
              <a:rPr lang="en-US" u="sng" dirty="0" smtClean="0"/>
              <a:t>Specifically:</a:t>
            </a:r>
          </a:p>
          <a:p>
            <a:pPr lvl="0">
              <a:buFont typeface="Wingdings" pitchFamily="2" charset="2"/>
              <a:buChar char="v"/>
            </a:pPr>
            <a:r>
              <a:rPr lang="en-US" dirty="0" smtClean="0"/>
              <a:t>To work in close liaison with the CERN Splices Task Force,</a:t>
            </a:r>
          </a:p>
          <a:p>
            <a:pPr lvl="0">
              <a:buFont typeface="Wingdings" pitchFamily="2" charset="2"/>
              <a:buChar char="v"/>
            </a:pPr>
            <a:r>
              <a:rPr lang="en-US" dirty="0" smtClean="0"/>
              <a:t>To consider all splices over complete circuits, within and between equipment.</a:t>
            </a:r>
          </a:p>
          <a:p>
            <a:pPr lvl="0">
              <a:buFont typeface="Wingdings" pitchFamily="2" charset="2"/>
              <a:buChar char="v"/>
            </a:pPr>
            <a:r>
              <a:rPr lang="en-US" dirty="0" smtClean="0"/>
              <a:t>To ensure “best practice” knowledge existing in world Laboratories and Industries has been duly considered.</a:t>
            </a:r>
          </a:p>
          <a:p>
            <a:pPr lvl="0">
              <a:buFont typeface="Wingdings" pitchFamily="2" charset="2"/>
              <a:buChar char="v"/>
            </a:pPr>
            <a:r>
              <a:rPr lang="en-US" dirty="0" smtClean="0"/>
              <a:t>To ensure that an integrated, systems approach is being followed, covering both electrical and mechanical issues, neighboring systems, operations, …</a:t>
            </a:r>
          </a:p>
          <a:p>
            <a:pPr>
              <a:spcAft>
                <a:spcPts val="1200"/>
              </a:spcAft>
            </a:pPr>
            <a:endParaRPr lang="en-US" sz="1600" dirty="0" smtClean="0"/>
          </a:p>
        </p:txBody>
      </p:sp>
      <p:sp>
        <p:nvSpPr>
          <p:cNvPr id="2" name="Slide Number Placeholder 1"/>
          <p:cNvSpPr>
            <a:spLocks noGrp="1"/>
          </p:cNvSpPr>
          <p:nvPr>
            <p:ph type="sldNum" sz="quarter" idx="11"/>
          </p:nvPr>
        </p:nvSpPr>
        <p:spPr/>
        <p:txBody>
          <a:bodyPr/>
          <a:lstStyle/>
          <a:p>
            <a:fld id="{42B8A188-07C7-43C5-B012-88751C6CB86A}" type="slidenum">
              <a:rPr lang="en-US" sz="1400" smtClean="0"/>
              <a:pPr/>
              <a:t>2</a:t>
            </a:fld>
            <a:r>
              <a:rPr lang="en-US" sz="1400" smtClean="0"/>
              <a:t>/18</a:t>
            </a:r>
          </a:p>
          <a:p>
            <a:r>
              <a:rPr lang="en-US" sz="1400" smtClean="0"/>
              <a:t>J.Ph. Tock</a:t>
            </a:r>
            <a:endParaRPr lang="en-US" sz="1400" dirty="0"/>
          </a:p>
        </p:txBody>
      </p:sp>
      <p:sp>
        <p:nvSpPr>
          <p:cNvPr id="9" name="Rectangle 8"/>
          <p:cNvSpPr/>
          <p:nvPr/>
        </p:nvSpPr>
        <p:spPr>
          <a:xfrm>
            <a:off x="2052145" y="7132"/>
            <a:ext cx="6553200" cy="1015663"/>
          </a:xfrm>
          <a:prstGeom prst="rect">
            <a:avLst/>
          </a:prstGeom>
        </p:spPr>
        <p:txBody>
          <a:bodyPr wrap="square">
            <a:spAutoFit/>
          </a:bodyPr>
          <a:lstStyle/>
          <a:p>
            <a:pPr algn="ctr"/>
            <a:r>
              <a:rPr lang="en-US" sz="2800" b="1" dirty="0" smtClean="0"/>
              <a:t>Fourth LHC Splices Review</a:t>
            </a:r>
          </a:p>
          <a:p>
            <a:pPr algn="ctr"/>
            <a:r>
              <a:rPr lang="en-US" sz="3200" b="1" dirty="0" smtClean="0"/>
              <a:t>Quality Assurance Review</a:t>
            </a:r>
            <a:endParaRPr lang="en-US" sz="3200" dirty="0"/>
          </a:p>
        </p:txBody>
      </p:sp>
      <p:sp>
        <p:nvSpPr>
          <p:cNvPr id="11" name="TextBox 10"/>
          <p:cNvSpPr txBox="1"/>
          <p:nvPr/>
        </p:nvSpPr>
        <p:spPr>
          <a:xfrm>
            <a:off x="1260243" y="-8257"/>
            <a:ext cx="6970178" cy="523220"/>
          </a:xfrm>
          <a:prstGeom prst="rect">
            <a:avLst/>
          </a:prstGeom>
          <a:noFill/>
        </p:spPr>
        <p:txBody>
          <a:bodyPr wrap="none" rtlCol="0">
            <a:spAutoFit/>
          </a:bodyPr>
          <a:lstStyle/>
          <a:p>
            <a:r>
              <a:rPr lang="en-US" sz="2800" b="1" u="sng" dirty="0" smtClean="0">
                <a:solidFill>
                  <a:srgbClr val="0070C0"/>
                </a:solidFill>
              </a:rPr>
              <a:t>Why this                                                   ?</a:t>
            </a:r>
            <a:endParaRPr lang="en-US" sz="2000" i="1" u="sng" dirty="0">
              <a:solidFill>
                <a:srgbClr val="0070C0"/>
              </a:solidFill>
            </a:endParaRPr>
          </a:p>
        </p:txBody>
      </p:sp>
    </p:spTree>
    <p:extLst>
      <p:ext uri="{BB962C8B-B14F-4D97-AF65-F5344CB8AC3E}">
        <p14:creationId xmlns:p14="http://schemas.microsoft.com/office/powerpoint/2010/main" val="40225586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57400" y="0"/>
            <a:ext cx="6553200" cy="461665"/>
          </a:xfrm>
          <a:prstGeom prst="rect">
            <a:avLst/>
          </a:prstGeom>
        </p:spPr>
        <p:txBody>
          <a:bodyPr wrap="square">
            <a:spAutoFit/>
          </a:bodyPr>
          <a:lstStyle/>
          <a:p>
            <a:pPr algn="ctr"/>
            <a:r>
              <a:rPr lang="en-US" sz="2400" b="1" dirty="0" smtClean="0"/>
              <a:t>Fourth LHC Splices Review</a:t>
            </a:r>
            <a:endParaRPr lang="en-US" sz="2400" dirty="0"/>
          </a:p>
        </p:txBody>
      </p:sp>
      <p:sp>
        <p:nvSpPr>
          <p:cNvPr id="6" name="TextBox 5"/>
          <p:cNvSpPr txBox="1"/>
          <p:nvPr/>
        </p:nvSpPr>
        <p:spPr>
          <a:xfrm>
            <a:off x="1722805" y="-30778"/>
            <a:ext cx="6075702" cy="523220"/>
          </a:xfrm>
          <a:prstGeom prst="rect">
            <a:avLst/>
          </a:prstGeom>
          <a:noFill/>
        </p:spPr>
        <p:txBody>
          <a:bodyPr wrap="none" rtlCol="0">
            <a:spAutoFit/>
          </a:bodyPr>
          <a:lstStyle/>
          <a:p>
            <a:r>
              <a:rPr lang="en-US" sz="2800" b="1" u="sng" dirty="0" smtClean="0">
                <a:solidFill>
                  <a:srgbClr val="0070C0"/>
                </a:solidFill>
              </a:rPr>
              <a:t>Why this                                          ?</a:t>
            </a:r>
            <a:endParaRPr lang="en-US" sz="2000" i="1" u="sng" dirty="0">
              <a:solidFill>
                <a:srgbClr val="0070C0"/>
              </a:solidFill>
            </a:endParaRPr>
          </a:p>
        </p:txBody>
      </p:sp>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13" name="Rectangle 12"/>
          <p:cNvSpPr/>
          <p:nvPr/>
        </p:nvSpPr>
        <p:spPr>
          <a:xfrm>
            <a:off x="1338942" y="1277382"/>
            <a:ext cx="7805057" cy="3539430"/>
          </a:xfrm>
          <a:prstGeom prst="rect">
            <a:avLst/>
          </a:prstGeom>
        </p:spPr>
        <p:txBody>
          <a:bodyPr wrap="square">
            <a:spAutoFit/>
          </a:bodyPr>
          <a:lstStyle/>
          <a:p>
            <a:r>
              <a:rPr lang="en-BZ" sz="1600" u="sng" dirty="0" smtClean="0"/>
              <a:t>Review 1 to assess: </a:t>
            </a:r>
          </a:p>
          <a:p>
            <a:pPr lvl="1">
              <a:buFont typeface="Arial" pitchFamily="34" charset="0"/>
              <a:buChar char="•"/>
            </a:pPr>
            <a:r>
              <a:rPr lang="en-BZ" sz="1600" dirty="0" smtClean="0"/>
              <a:t> the design for the consolidation of the main 13 kA interconnection splices </a:t>
            </a:r>
          </a:p>
          <a:p>
            <a:pPr lvl="1">
              <a:buFont typeface="Arial" pitchFamily="34" charset="0"/>
              <a:buChar char="•"/>
            </a:pPr>
            <a:r>
              <a:rPr lang="en-BZ" sz="1600" dirty="0" smtClean="0"/>
              <a:t> the plans for the work organization, quality control, resources, schedules </a:t>
            </a:r>
          </a:p>
          <a:p>
            <a:pPr lvl="1">
              <a:buFont typeface="Arial" pitchFamily="34" charset="0"/>
              <a:buChar char="•"/>
            </a:pPr>
            <a:r>
              <a:rPr lang="en-BZ" sz="1600" dirty="0" smtClean="0"/>
              <a:t> the status and risk analysis of all superconducting splices in LHC. </a:t>
            </a:r>
          </a:p>
          <a:p>
            <a:endParaRPr lang="en-US" sz="1600" dirty="0" smtClean="0"/>
          </a:p>
          <a:p>
            <a:endParaRPr lang="en-BZ" sz="1600" u="sng" dirty="0" smtClean="0"/>
          </a:p>
          <a:p>
            <a:endParaRPr lang="en-BZ" sz="1600" u="sng" dirty="0" smtClean="0"/>
          </a:p>
          <a:p>
            <a:endParaRPr lang="en-BZ" sz="1600" u="sng" dirty="0" smtClean="0"/>
          </a:p>
          <a:p>
            <a:r>
              <a:rPr lang="en-BZ" sz="1600" u="sng" dirty="0" smtClean="0"/>
              <a:t>Review 2    </a:t>
            </a:r>
            <a:r>
              <a:rPr lang="en-BZ" sz="1600" u="sng" dirty="0"/>
              <a:t>to assess: </a:t>
            </a:r>
          </a:p>
          <a:p>
            <a:pPr lvl="1">
              <a:buFont typeface="Arial" pitchFamily="34" charset="0"/>
              <a:buChar char="•"/>
            </a:pPr>
            <a:r>
              <a:rPr lang="en-GB" sz="1600" dirty="0" smtClean="0"/>
              <a:t> the </a:t>
            </a:r>
            <a:r>
              <a:rPr lang="en-GB" sz="1600" dirty="0"/>
              <a:t>final design for the consolidation of the main 13 kA interconnection splices</a:t>
            </a:r>
          </a:p>
          <a:p>
            <a:pPr lvl="1">
              <a:buFont typeface="Arial" pitchFamily="34" charset="0"/>
              <a:buChar char="•"/>
            </a:pPr>
            <a:r>
              <a:rPr lang="en-GB" sz="1600" dirty="0" smtClean="0"/>
              <a:t> the </a:t>
            </a:r>
            <a:r>
              <a:rPr lang="en-GB" sz="1600" dirty="0"/>
              <a:t>status and risk analysis of all superconducting splices in LHC</a:t>
            </a:r>
          </a:p>
          <a:p>
            <a:pPr lvl="1">
              <a:buFont typeface="Arial" pitchFamily="34" charset="0"/>
              <a:buChar char="•"/>
            </a:pPr>
            <a:r>
              <a:rPr lang="en-GB" sz="1600" dirty="0" smtClean="0"/>
              <a:t> the </a:t>
            </a:r>
            <a:r>
              <a:rPr lang="en-GB" sz="1600" dirty="0"/>
              <a:t>quality control procedures and plans</a:t>
            </a:r>
          </a:p>
          <a:p>
            <a:pPr lvl="1">
              <a:buFont typeface="Arial" pitchFamily="34" charset="0"/>
              <a:buChar char="•"/>
            </a:pPr>
            <a:r>
              <a:rPr lang="en-GB" sz="1600" dirty="0" smtClean="0"/>
              <a:t> the </a:t>
            </a:r>
            <a:r>
              <a:rPr lang="en-GB" sz="1600" dirty="0"/>
              <a:t>update of the plans for the work organization, quality control, resources, </a:t>
            </a:r>
            <a:r>
              <a:rPr lang="en-GB" sz="1600" dirty="0" smtClean="0"/>
              <a:t>schedules</a:t>
            </a:r>
            <a:endParaRPr lang="en-BZ" sz="1600" u="sng" dirty="0"/>
          </a:p>
        </p:txBody>
      </p:sp>
      <p:sp>
        <p:nvSpPr>
          <p:cNvPr id="14" name="TextBox 13"/>
          <p:cNvSpPr txBox="1"/>
          <p:nvPr/>
        </p:nvSpPr>
        <p:spPr>
          <a:xfrm>
            <a:off x="228600" y="1698174"/>
            <a:ext cx="1646605" cy="369332"/>
          </a:xfrm>
          <a:prstGeom prst="rect">
            <a:avLst/>
          </a:prstGeom>
          <a:solidFill>
            <a:srgbClr val="66FF66"/>
          </a:solidFill>
        </p:spPr>
        <p:txBody>
          <a:bodyPr wrap="none" rtlCol="0">
            <a:spAutoFit/>
          </a:bodyPr>
          <a:lstStyle/>
          <a:p>
            <a:pPr algn="ctr"/>
            <a:r>
              <a:rPr lang="en-US" b="1" dirty="0" smtClean="0"/>
              <a:t>October 2010</a:t>
            </a:r>
            <a:endParaRPr lang="en-US" b="1" dirty="0"/>
          </a:p>
        </p:txBody>
      </p:sp>
      <p:sp>
        <p:nvSpPr>
          <p:cNvPr id="15" name="TextBox 14"/>
          <p:cNvSpPr txBox="1"/>
          <p:nvPr/>
        </p:nvSpPr>
        <p:spPr>
          <a:xfrm>
            <a:off x="152400" y="2286000"/>
            <a:ext cx="8839200" cy="954107"/>
          </a:xfrm>
          <a:prstGeom prst="rect">
            <a:avLst/>
          </a:prstGeom>
          <a:solidFill>
            <a:srgbClr val="66FF66"/>
          </a:solidFill>
        </p:spPr>
        <p:txBody>
          <a:bodyPr wrap="square" rtlCol="0">
            <a:spAutoFit/>
          </a:bodyPr>
          <a:lstStyle/>
          <a:p>
            <a:r>
              <a:rPr lang="en-BZ" sz="1400" dirty="0" smtClean="0"/>
              <a:t>Report form the first LHC Splices Review: “Although the design is well beyond the conceptual stage, it is not yet a final design, and this review cannot be considered a final design review. Therefore, although the conceptual design appears to be good, the committee cannot fully assess the soundness of the design until it is final. </a:t>
            </a:r>
            <a:r>
              <a:rPr lang="en-BZ" sz="1400" b="1" u="sng" dirty="0" smtClean="0"/>
              <a:t>Another review, when the design is final, or nearly so, may be </a:t>
            </a:r>
            <a:r>
              <a:rPr lang="en-US" sz="1400" b="1" u="sng" dirty="0" smtClean="0"/>
              <a:t>advised.”</a:t>
            </a:r>
            <a:endParaRPr lang="en-US" sz="1400" b="1" u="sng" dirty="0"/>
          </a:p>
        </p:txBody>
      </p:sp>
      <p:sp>
        <p:nvSpPr>
          <p:cNvPr id="19" name="TextBox 18"/>
          <p:cNvSpPr txBox="1"/>
          <p:nvPr/>
        </p:nvSpPr>
        <p:spPr>
          <a:xfrm>
            <a:off x="0" y="3918466"/>
            <a:ext cx="1877501" cy="369332"/>
          </a:xfrm>
          <a:prstGeom prst="rect">
            <a:avLst/>
          </a:prstGeom>
          <a:solidFill>
            <a:srgbClr val="66FF66"/>
          </a:solidFill>
        </p:spPr>
        <p:txBody>
          <a:bodyPr wrap="none" rtlCol="0">
            <a:spAutoFit/>
          </a:bodyPr>
          <a:lstStyle/>
          <a:p>
            <a:pPr algn="ctr"/>
            <a:r>
              <a:rPr lang="en-US" b="1" dirty="0" smtClean="0"/>
              <a:t>November 2011</a:t>
            </a:r>
            <a:endParaRPr lang="en-US" b="1" dirty="0"/>
          </a:p>
        </p:txBody>
      </p:sp>
      <p:sp>
        <p:nvSpPr>
          <p:cNvPr id="11" name="TextBox 10"/>
          <p:cNvSpPr txBox="1"/>
          <p:nvPr/>
        </p:nvSpPr>
        <p:spPr>
          <a:xfrm>
            <a:off x="152400" y="4805924"/>
            <a:ext cx="8839200" cy="1923604"/>
          </a:xfrm>
          <a:prstGeom prst="rect">
            <a:avLst/>
          </a:prstGeom>
          <a:solidFill>
            <a:srgbClr val="66FF66"/>
          </a:solidFill>
        </p:spPr>
        <p:txBody>
          <a:bodyPr wrap="square" rtlCol="0">
            <a:spAutoFit/>
          </a:bodyPr>
          <a:lstStyle/>
          <a:p>
            <a:pPr algn="ctr"/>
            <a:r>
              <a:rPr lang="en-BZ" sz="1500" b="1" u="sng" dirty="0" smtClean="0"/>
              <a:t>Report form the second LHC Splices Review</a:t>
            </a:r>
            <a:r>
              <a:rPr lang="en-BZ" sz="1500" dirty="0" smtClean="0"/>
              <a:t>: </a:t>
            </a:r>
          </a:p>
          <a:p>
            <a:r>
              <a:rPr lang="en-BZ" sz="1500" dirty="0" smtClean="0"/>
              <a:t>“</a:t>
            </a:r>
            <a:r>
              <a:rPr lang="en-GB" sz="1500" dirty="0"/>
              <a:t>The Task Force </a:t>
            </a:r>
            <a:r>
              <a:rPr lang="en-GB" sz="1500" dirty="0" smtClean="0"/>
              <a:t>has </a:t>
            </a:r>
            <a:r>
              <a:rPr lang="en-GB" sz="1500" dirty="0"/>
              <a:t>made substantial progress in developing designs for repairing the main 13 kA bus splices, in planning for the long </a:t>
            </a:r>
            <a:r>
              <a:rPr lang="en-GB" sz="1500" dirty="0" smtClean="0"/>
              <a:t>shutdown…and </a:t>
            </a:r>
            <a:r>
              <a:rPr lang="en-GB" sz="1500" dirty="0"/>
              <a:t>in assessing other risks that could compromise the integrity of any of the many superconducting circuits in the LHC</a:t>
            </a:r>
            <a:r>
              <a:rPr lang="en-GB" sz="1500" dirty="0" smtClean="0"/>
              <a:t>..</a:t>
            </a:r>
          </a:p>
          <a:p>
            <a:r>
              <a:rPr lang="en-US" sz="1500" b="1" dirty="0"/>
              <a:t>The main </a:t>
            </a:r>
            <a:r>
              <a:rPr lang="en-US" sz="1500" b="1" dirty="0" smtClean="0"/>
              <a:t>features of </a:t>
            </a:r>
            <a:r>
              <a:rPr lang="en-US" sz="1500" b="1" dirty="0"/>
              <a:t>the dipole bus </a:t>
            </a:r>
            <a:r>
              <a:rPr lang="en-US" sz="1500" dirty="0"/>
              <a:t>are a double </a:t>
            </a:r>
            <a:r>
              <a:rPr lang="en-US" sz="1500" dirty="0" smtClean="0"/>
              <a:t>shunt and </a:t>
            </a:r>
            <a:r>
              <a:rPr lang="en-US" sz="1500" dirty="0"/>
              <a:t>an insulating </a:t>
            </a:r>
            <a:r>
              <a:rPr lang="en-US" sz="1500" dirty="0" smtClean="0"/>
              <a:t>cover. The </a:t>
            </a:r>
            <a:r>
              <a:rPr lang="en-US" sz="1500" dirty="0"/>
              <a:t>design of the shunts and the techniques for soldering them across the joints are well done and have been fully tested under an array of conditions.  This </a:t>
            </a:r>
            <a:r>
              <a:rPr lang="en-US" sz="1500" b="1" dirty="0"/>
              <a:t>appears to meet all requirements</a:t>
            </a:r>
            <a:r>
              <a:rPr lang="en-US" sz="1500" dirty="0" smtClean="0"/>
              <a:t>.</a:t>
            </a:r>
          </a:p>
          <a:p>
            <a:endParaRPr lang="en-US" sz="1400" b="1" u="sng" dirty="0"/>
          </a:p>
        </p:txBody>
      </p:sp>
      <p:sp>
        <p:nvSpPr>
          <p:cNvPr id="2" name="Slide Number Placeholder 1"/>
          <p:cNvSpPr>
            <a:spLocks noGrp="1"/>
          </p:cNvSpPr>
          <p:nvPr>
            <p:ph type="sldNum" sz="quarter" idx="11"/>
          </p:nvPr>
        </p:nvSpPr>
        <p:spPr/>
        <p:txBody>
          <a:bodyPr/>
          <a:lstStyle/>
          <a:p>
            <a:fld id="{42B8A188-07C7-43C5-B012-88751C6CB86A}" type="slidenum">
              <a:rPr lang="en-US" sz="1400" smtClean="0"/>
              <a:pPr/>
              <a:t>3</a:t>
            </a:fld>
            <a:r>
              <a:rPr lang="en-US" sz="1400" smtClean="0"/>
              <a:t>/18</a:t>
            </a:r>
          </a:p>
          <a:p>
            <a:r>
              <a:rPr lang="en-US" sz="1400" smtClean="0"/>
              <a:t>J.Ph. Tock</a:t>
            </a:r>
            <a:endParaRPr lang="en-US" sz="1400" dirty="0"/>
          </a:p>
        </p:txBody>
      </p:sp>
    </p:spTree>
    <p:extLst>
      <p:ext uri="{BB962C8B-B14F-4D97-AF65-F5344CB8AC3E}">
        <p14:creationId xmlns:p14="http://schemas.microsoft.com/office/powerpoint/2010/main" val="136712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200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2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1000" fill="hold"/>
                                        <p:tgtEl>
                                          <p:spTgt spid="15"/>
                                        </p:tgtEl>
                                        <p:attrNameLst>
                                          <p:attrName>ppt_w</p:attrName>
                                        </p:attrNameLst>
                                      </p:cBhvr>
                                      <p:tavLst>
                                        <p:tav tm="0">
                                          <p:val>
                                            <p:fltVal val="0"/>
                                          </p:val>
                                        </p:tav>
                                        <p:tav tm="100000">
                                          <p:val>
                                            <p:strVal val="#ppt_w"/>
                                          </p:val>
                                        </p:tav>
                                      </p:tavLst>
                                    </p:anim>
                                    <p:anim calcmode="lin" valueType="num">
                                      <p:cBhvr>
                                        <p:cTn id="13" dur="10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heel(1)">
                                      <p:cBhvr>
                                        <p:cTn id="18" dur="2000"/>
                                        <p:tgtEl>
                                          <p:spTgt spid="19"/>
                                        </p:tgtEl>
                                      </p:cBhvr>
                                    </p:animEffect>
                                  </p:childTnLst>
                                </p:cTn>
                              </p:par>
                            </p:childTnLst>
                          </p:cTn>
                        </p:par>
                        <p:par>
                          <p:cTn id="19" fill="hold">
                            <p:stCondLst>
                              <p:cond delay="2000"/>
                            </p:stCondLst>
                            <p:childTnLst>
                              <p:par>
                                <p:cTn id="20" presetID="17" presetClass="entr" presetSubtype="1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1000" fill="hold"/>
                                        <p:tgtEl>
                                          <p:spTgt spid="11"/>
                                        </p:tgtEl>
                                        <p:attrNameLst>
                                          <p:attrName>ppt_w</p:attrName>
                                        </p:attrNameLst>
                                      </p:cBhvr>
                                      <p:tavLst>
                                        <p:tav tm="0">
                                          <p:val>
                                            <p:fltVal val="0"/>
                                          </p:val>
                                        </p:tav>
                                        <p:tav tm="100000">
                                          <p:val>
                                            <p:strVal val="#ppt_w"/>
                                          </p:val>
                                        </p:tav>
                                      </p:tavLst>
                                    </p:anim>
                                    <p:anim calcmode="lin" valueType="num">
                                      <p:cBhvr>
                                        <p:cTn id="23" dur="10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9"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15" name="TextBox 14"/>
          <p:cNvSpPr txBox="1"/>
          <p:nvPr/>
        </p:nvSpPr>
        <p:spPr>
          <a:xfrm>
            <a:off x="0" y="534812"/>
            <a:ext cx="9127671" cy="5632311"/>
          </a:xfrm>
          <a:prstGeom prst="rect">
            <a:avLst/>
          </a:prstGeom>
          <a:solidFill>
            <a:srgbClr val="66FF66"/>
          </a:solidFill>
        </p:spPr>
        <p:txBody>
          <a:bodyPr wrap="square" rtlCol="0">
            <a:spAutoFit/>
          </a:bodyPr>
          <a:lstStyle/>
          <a:p>
            <a:pPr algn="ctr"/>
            <a:r>
              <a:rPr lang="en-BZ" sz="1500" b="1" u="sng" dirty="0" smtClean="0"/>
              <a:t>Report form the second LHC Splices Review: </a:t>
            </a:r>
          </a:p>
          <a:p>
            <a:r>
              <a:rPr lang="en-BZ" sz="1500" dirty="0" smtClean="0"/>
              <a:t>“</a:t>
            </a:r>
            <a:r>
              <a:rPr lang="en-US" sz="1500" u="sng" dirty="0"/>
              <a:t>The insulating cover </a:t>
            </a:r>
            <a:r>
              <a:rPr lang="en-US" sz="1500" dirty="0"/>
              <a:t>design is still </a:t>
            </a:r>
            <a:r>
              <a:rPr lang="en-US" sz="1500" dirty="0" smtClean="0"/>
              <a:t>evolving…This </a:t>
            </a:r>
            <a:r>
              <a:rPr lang="en-US" sz="1500" dirty="0"/>
              <a:t>is a clever design which provides the required functionality in the presence of non-negligible splice-to-splice dimensional variations.  However, </a:t>
            </a:r>
            <a:r>
              <a:rPr lang="en-US" sz="1500" b="1" dirty="0"/>
              <a:t>the precise implementation of this scheme still needs to be </a:t>
            </a:r>
            <a:r>
              <a:rPr lang="en-US" sz="1500" b="1" dirty="0" smtClean="0"/>
              <a:t>developed</a:t>
            </a:r>
            <a:r>
              <a:rPr lang="en-US" sz="1500" dirty="0" smtClean="0"/>
              <a:t>… </a:t>
            </a:r>
            <a:r>
              <a:rPr lang="en-US" sz="1500" b="1" dirty="0" smtClean="0"/>
              <a:t>the </a:t>
            </a:r>
            <a:r>
              <a:rPr lang="en-US" sz="1500" b="1" dirty="0"/>
              <a:t>design of this crucial element is not yet final, and we are unable to determine that it meets the requirements</a:t>
            </a:r>
            <a:r>
              <a:rPr lang="en-US" sz="1500" b="1" dirty="0" smtClean="0"/>
              <a:t>.”</a:t>
            </a:r>
          </a:p>
          <a:p>
            <a:endParaRPr lang="en-US" sz="1500" b="1" u="sng" dirty="0"/>
          </a:p>
          <a:p>
            <a:r>
              <a:rPr lang="en-BZ" sz="1500" dirty="0" smtClean="0"/>
              <a:t>“</a:t>
            </a:r>
            <a:r>
              <a:rPr lang="en-US" sz="1500" dirty="0"/>
              <a:t>At </a:t>
            </a:r>
            <a:r>
              <a:rPr lang="en-US" sz="1500" dirty="0" smtClean="0"/>
              <a:t>the first review</a:t>
            </a:r>
            <a:r>
              <a:rPr lang="en-US" sz="1500" dirty="0"/>
              <a:t>, we recommended that </a:t>
            </a:r>
            <a:r>
              <a:rPr lang="en-US" sz="1500" u="sng" dirty="0"/>
              <a:t>a double shunt be applied to the </a:t>
            </a:r>
            <a:r>
              <a:rPr lang="en-US" sz="1500" u="sng" dirty="0" err="1"/>
              <a:t>quadrupole</a:t>
            </a:r>
            <a:r>
              <a:rPr lang="en-US" sz="1500" u="sng" dirty="0"/>
              <a:t> </a:t>
            </a:r>
            <a:r>
              <a:rPr lang="en-US" sz="1500" u="sng" dirty="0" err="1" smtClean="0"/>
              <a:t>bus</a:t>
            </a:r>
            <a:r>
              <a:rPr lang="en-US" sz="1500" dirty="0" err="1" smtClean="0"/>
              <a:t>.The</a:t>
            </a:r>
            <a:r>
              <a:rPr lang="en-US" sz="1500" dirty="0" smtClean="0"/>
              <a:t> </a:t>
            </a:r>
            <a:r>
              <a:rPr lang="en-US" sz="1500" dirty="0"/>
              <a:t>Task Force has tried a number of possible ways of implementing this recommendation, but has not found any that are </a:t>
            </a:r>
            <a:r>
              <a:rPr lang="en-US" sz="1500" dirty="0" smtClean="0"/>
              <a:t>satisfactory. However</a:t>
            </a:r>
            <a:r>
              <a:rPr lang="en-US" sz="1500" dirty="0"/>
              <a:t>, there have been several other mitigations, which if properly implemented would tend to reduce the risk to the </a:t>
            </a:r>
            <a:r>
              <a:rPr lang="en-US" sz="1500" dirty="0" err="1"/>
              <a:t>quadrupole</a:t>
            </a:r>
            <a:r>
              <a:rPr lang="en-US" sz="1500" dirty="0"/>
              <a:t> bus splices.  These include a plan to reduce the dump time constant from 37 sec to 20 sec, a better defined set of criteria for deciding which joints need to be remade before applying the shunt, and the development of what we hope will turn out to be an insulating box that provides robust mechanical support which will limit the stresses in the soldered joints</a:t>
            </a:r>
            <a:r>
              <a:rPr lang="en-US" sz="1500" b="1" dirty="0"/>
              <a:t>.  We believe that </a:t>
            </a:r>
            <a:r>
              <a:rPr lang="en-US" sz="1500" b="1" u="sng" dirty="0"/>
              <a:t>if</a:t>
            </a:r>
            <a:r>
              <a:rPr lang="en-US" sz="1500" b="1" dirty="0"/>
              <a:t> all three of these are fully implemented, then the single shunt design would represent a reasonable level of risk relative to other scenarios</a:t>
            </a:r>
            <a:r>
              <a:rPr lang="en-US" sz="1500" dirty="0" smtClean="0"/>
              <a:t>.</a:t>
            </a:r>
            <a:r>
              <a:rPr lang="en-US" sz="1500" b="1" dirty="0" smtClean="0"/>
              <a:t>.”</a:t>
            </a:r>
            <a:endParaRPr lang="en-US" sz="1500" b="1" dirty="0"/>
          </a:p>
          <a:p>
            <a:endParaRPr lang="en-US" sz="1500" b="1" u="sng" dirty="0"/>
          </a:p>
          <a:p>
            <a:r>
              <a:rPr lang="en-BZ" sz="1500" dirty="0" smtClean="0"/>
              <a:t>“</a:t>
            </a:r>
            <a:r>
              <a:rPr lang="en-US" sz="1500" dirty="0"/>
              <a:t>A task force </a:t>
            </a:r>
            <a:r>
              <a:rPr lang="en-US" sz="1500" dirty="0" smtClean="0"/>
              <a:t>has </a:t>
            </a:r>
            <a:r>
              <a:rPr lang="en-US" sz="1500" dirty="0"/>
              <a:t>performed a comprehensive </a:t>
            </a:r>
            <a:r>
              <a:rPr lang="en-US" sz="1500" u="sng" dirty="0"/>
              <a:t>survey/screening of all superconducting circuits </a:t>
            </a:r>
            <a:r>
              <a:rPr lang="en-US" sz="1500" dirty="0"/>
              <a:t>in </a:t>
            </a:r>
            <a:r>
              <a:rPr lang="en-US" sz="1500" dirty="0" smtClean="0"/>
              <a:t>the LHC … recommendations </a:t>
            </a:r>
            <a:r>
              <a:rPr lang="en-US" sz="1500" dirty="0"/>
              <a:t>have been presented, and most are being acted </a:t>
            </a:r>
            <a:r>
              <a:rPr lang="en-US" sz="1500" dirty="0" smtClean="0"/>
              <a:t>upon … it </a:t>
            </a:r>
            <a:r>
              <a:rPr lang="en-US" sz="1500" dirty="0"/>
              <a:t>will be equally important for CERN to apply the resources necessary to address the recommendations in a timely </a:t>
            </a:r>
            <a:r>
              <a:rPr lang="en-US" sz="1500" dirty="0" smtClean="0"/>
              <a:t>fashion...</a:t>
            </a:r>
            <a:r>
              <a:rPr lang="en-US" sz="1500" b="1" dirty="0" smtClean="0"/>
              <a:t>”</a:t>
            </a:r>
          </a:p>
          <a:p>
            <a:endParaRPr lang="en-US" sz="1500" b="1" dirty="0"/>
          </a:p>
          <a:p>
            <a:r>
              <a:rPr lang="en-BZ" sz="1500" dirty="0"/>
              <a:t>“</a:t>
            </a:r>
            <a:r>
              <a:rPr lang="en-GB" sz="1500" dirty="0"/>
              <a:t>It has just been decided that the </a:t>
            </a:r>
            <a:r>
              <a:rPr lang="en-GB" sz="1500" u="sng" dirty="0"/>
              <a:t>13 kA splices inside all of the DFBAs </a:t>
            </a:r>
            <a:r>
              <a:rPr lang="en-GB" sz="1500" dirty="0"/>
              <a:t>shall also be repaired… </a:t>
            </a:r>
            <a:r>
              <a:rPr lang="en-GB" sz="1500" b="1" dirty="0"/>
              <a:t>The design work has not begun yet, and therefore we cannot comment…</a:t>
            </a:r>
            <a:r>
              <a:rPr lang="en-US" sz="1500" b="1" dirty="0"/>
              <a:t>”</a:t>
            </a:r>
          </a:p>
          <a:p>
            <a:endParaRPr lang="en-US" sz="1500" b="1" dirty="0"/>
          </a:p>
          <a:p>
            <a:r>
              <a:rPr lang="en-BZ" sz="1500" dirty="0" smtClean="0"/>
              <a:t>“</a:t>
            </a:r>
            <a:r>
              <a:rPr lang="en-GB" sz="1500" dirty="0" smtClean="0"/>
              <a:t>… </a:t>
            </a:r>
            <a:r>
              <a:rPr lang="en-GB" sz="1500" b="1" dirty="0" smtClean="0"/>
              <a:t>although </a:t>
            </a:r>
            <a:r>
              <a:rPr lang="en-GB" sz="1500" b="1" dirty="0"/>
              <a:t>the overall planning looks reasonable, many of the details still need to be filled in…</a:t>
            </a:r>
            <a:r>
              <a:rPr lang="en-US" sz="1500" b="1" dirty="0" smtClean="0"/>
              <a:t>”</a:t>
            </a:r>
            <a:endParaRPr lang="en-US" sz="1500" b="1" u="sng" dirty="0"/>
          </a:p>
        </p:txBody>
      </p:sp>
      <p:sp>
        <p:nvSpPr>
          <p:cNvPr id="2" name="Slide Number Placeholder 1"/>
          <p:cNvSpPr>
            <a:spLocks noGrp="1"/>
          </p:cNvSpPr>
          <p:nvPr>
            <p:ph type="sldNum" sz="quarter" idx="11"/>
          </p:nvPr>
        </p:nvSpPr>
        <p:spPr/>
        <p:txBody>
          <a:bodyPr/>
          <a:lstStyle/>
          <a:p>
            <a:fld id="{42B8A188-07C7-43C5-B012-88751C6CB86A}" type="slidenum">
              <a:rPr lang="en-US" sz="1400" smtClean="0"/>
              <a:pPr/>
              <a:t>4</a:t>
            </a:fld>
            <a:r>
              <a:rPr lang="en-US" sz="1400" smtClean="0"/>
              <a:t>/18</a:t>
            </a:r>
          </a:p>
          <a:p>
            <a:r>
              <a:rPr lang="en-US" sz="1400" smtClean="0"/>
              <a:t>J.Ph. Tock</a:t>
            </a:r>
            <a:endParaRPr lang="en-US" sz="1400" dirty="0"/>
          </a:p>
        </p:txBody>
      </p:sp>
      <p:sp>
        <p:nvSpPr>
          <p:cNvPr id="9" name="TextBox 8"/>
          <p:cNvSpPr txBox="1"/>
          <p:nvPr/>
        </p:nvSpPr>
        <p:spPr>
          <a:xfrm>
            <a:off x="1722805" y="-30778"/>
            <a:ext cx="6075702" cy="523220"/>
          </a:xfrm>
          <a:prstGeom prst="rect">
            <a:avLst/>
          </a:prstGeom>
          <a:noFill/>
        </p:spPr>
        <p:txBody>
          <a:bodyPr wrap="none" rtlCol="0">
            <a:spAutoFit/>
          </a:bodyPr>
          <a:lstStyle/>
          <a:p>
            <a:r>
              <a:rPr lang="en-US" sz="2800" b="1" u="sng" dirty="0" smtClean="0">
                <a:solidFill>
                  <a:srgbClr val="0070C0"/>
                </a:solidFill>
              </a:rPr>
              <a:t>Why this                                          ?</a:t>
            </a:r>
            <a:endParaRPr lang="en-US" sz="2000" i="1" u="sng" dirty="0">
              <a:solidFill>
                <a:srgbClr val="0070C0"/>
              </a:solidFill>
            </a:endParaRPr>
          </a:p>
        </p:txBody>
      </p:sp>
      <p:sp>
        <p:nvSpPr>
          <p:cNvPr id="10" name="Rectangle 9"/>
          <p:cNvSpPr/>
          <p:nvPr/>
        </p:nvSpPr>
        <p:spPr>
          <a:xfrm>
            <a:off x="2057400" y="0"/>
            <a:ext cx="6553200" cy="461665"/>
          </a:xfrm>
          <a:prstGeom prst="rect">
            <a:avLst/>
          </a:prstGeom>
        </p:spPr>
        <p:txBody>
          <a:bodyPr wrap="square">
            <a:spAutoFit/>
          </a:bodyPr>
          <a:lstStyle/>
          <a:p>
            <a:pPr algn="ctr"/>
            <a:r>
              <a:rPr lang="en-US" sz="2400" b="1" dirty="0" smtClean="0"/>
              <a:t>Fourth LHC Splices Review</a:t>
            </a:r>
            <a:endParaRPr lang="en-US" sz="2400" dirty="0"/>
          </a:p>
        </p:txBody>
      </p:sp>
    </p:spTree>
    <p:extLst>
      <p:ext uri="{BB962C8B-B14F-4D97-AF65-F5344CB8AC3E}">
        <p14:creationId xmlns:p14="http://schemas.microsoft.com/office/powerpoint/2010/main" val="3609817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57400" y="0"/>
            <a:ext cx="6553200" cy="461665"/>
          </a:xfrm>
          <a:prstGeom prst="rect">
            <a:avLst/>
          </a:prstGeom>
        </p:spPr>
        <p:txBody>
          <a:bodyPr wrap="square">
            <a:spAutoFit/>
          </a:bodyPr>
          <a:lstStyle/>
          <a:p>
            <a:pPr algn="ctr"/>
            <a:r>
              <a:rPr lang="en-US" sz="2400" b="1" dirty="0" smtClean="0"/>
              <a:t>Fourth LHC Splices Review</a:t>
            </a:r>
            <a:endParaRPr lang="en-US" sz="2400" dirty="0"/>
          </a:p>
        </p:txBody>
      </p:sp>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13" name="Rectangle 12"/>
          <p:cNvSpPr/>
          <p:nvPr/>
        </p:nvSpPr>
        <p:spPr>
          <a:xfrm>
            <a:off x="1491343" y="659487"/>
            <a:ext cx="7685314" cy="1077218"/>
          </a:xfrm>
          <a:prstGeom prst="rect">
            <a:avLst/>
          </a:prstGeom>
        </p:spPr>
        <p:txBody>
          <a:bodyPr wrap="square">
            <a:spAutoFit/>
          </a:bodyPr>
          <a:lstStyle/>
          <a:p>
            <a:r>
              <a:rPr lang="en-BZ" sz="1600" u="sng" dirty="0" smtClean="0"/>
              <a:t>Review 3    to assess: </a:t>
            </a:r>
          </a:p>
          <a:p>
            <a:pPr lvl="1">
              <a:buFont typeface="Arial" pitchFamily="34" charset="0"/>
              <a:buChar char="•"/>
            </a:pPr>
            <a:r>
              <a:rPr lang="en-BZ" sz="1600" dirty="0" smtClean="0"/>
              <a:t>the readiness for the shutdown intervention: specifications, procedures, quality control methodologies, qualifications, resources, schedule</a:t>
            </a:r>
          </a:p>
          <a:p>
            <a:pPr lvl="1">
              <a:buFont typeface="Arial" pitchFamily="34" charset="0"/>
              <a:buChar char="•"/>
            </a:pPr>
            <a:r>
              <a:rPr lang="en-BZ" sz="1600" dirty="0" smtClean="0"/>
              <a:t>the remaining pending design issues</a:t>
            </a:r>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5</a:t>
            </a:fld>
            <a:r>
              <a:rPr lang="en-US" sz="1400" smtClean="0"/>
              <a:t>/18</a:t>
            </a:r>
          </a:p>
          <a:p>
            <a:r>
              <a:rPr lang="en-US" sz="1400" smtClean="0"/>
              <a:t>J.Ph. Tock</a:t>
            </a:r>
            <a:endParaRPr lang="en-US" sz="1400" dirty="0"/>
          </a:p>
        </p:txBody>
      </p:sp>
      <p:sp>
        <p:nvSpPr>
          <p:cNvPr id="16" name="TextBox 15"/>
          <p:cNvSpPr txBox="1"/>
          <p:nvPr/>
        </p:nvSpPr>
        <p:spPr>
          <a:xfrm>
            <a:off x="-6381" y="1586967"/>
            <a:ext cx="1954924" cy="369332"/>
          </a:xfrm>
          <a:prstGeom prst="rect">
            <a:avLst/>
          </a:prstGeom>
          <a:solidFill>
            <a:srgbClr val="66FF66"/>
          </a:solidFill>
        </p:spPr>
        <p:txBody>
          <a:bodyPr wrap="square" rtlCol="0">
            <a:spAutoFit/>
          </a:bodyPr>
          <a:lstStyle/>
          <a:p>
            <a:pPr algn="ctr"/>
            <a:r>
              <a:rPr lang="en-US" b="1" dirty="0" smtClean="0"/>
              <a:t>November 2012</a:t>
            </a:r>
            <a:endParaRPr lang="en-US" b="1" dirty="0"/>
          </a:p>
        </p:txBody>
      </p:sp>
      <p:sp>
        <p:nvSpPr>
          <p:cNvPr id="19" name="TextBox 18"/>
          <p:cNvSpPr txBox="1"/>
          <p:nvPr/>
        </p:nvSpPr>
        <p:spPr>
          <a:xfrm>
            <a:off x="1635719" y="0"/>
            <a:ext cx="6075702" cy="523220"/>
          </a:xfrm>
          <a:prstGeom prst="rect">
            <a:avLst/>
          </a:prstGeom>
          <a:noFill/>
        </p:spPr>
        <p:txBody>
          <a:bodyPr wrap="none" rtlCol="0">
            <a:spAutoFit/>
          </a:bodyPr>
          <a:lstStyle/>
          <a:p>
            <a:r>
              <a:rPr lang="en-US" sz="2800" b="1" u="sng" dirty="0" smtClean="0">
                <a:solidFill>
                  <a:srgbClr val="0070C0"/>
                </a:solidFill>
              </a:rPr>
              <a:t>Why this                                          ?</a:t>
            </a:r>
            <a:endParaRPr lang="en-US" sz="2000" i="1" u="sng" dirty="0">
              <a:solidFill>
                <a:srgbClr val="0070C0"/>
              </a:solidFill>
            </a:endParaRPr>
          </a:p>
        </p:txBody>
      </p:sp>
      <p:sp>
        <p:nvSpPr>
          <p:cNvPr id="26" name="TextBox 25"/>
          <p:cNvSpPr txBox="1"/>
          <p:nvPr/>
        </p:nvSpPr>
        <p:spPr>
          <a:xfrm>
            <a:off x="0" y="2056686"/>
            <a:ext cx="9127671" cy="4231928"/>
          </a:xfrm>
          <a:prstGeom prst="rect">
            <a:avLst/>
          </a:prstGeom>
          <a:solidFill>
            <a:srgbClr val="66FF66"/>
          </a:solidFill>
        </p:spPr>
        <p:txBody>
          <a:bodyPr wrap="square" rtlCol="0">
            <a:spAutoFit/>
          </a:bodyPr>
          <a:lstStyle/>
          <a:p>
            <a:pPr algn="ctr"/>
            <a:r>
              <a:rPr lang="en-BZ" sz="1500" b="1" u="sng" dirty="0" smtClean="0"/>
              <a:t>Report form the third LHC Splices Review: </a:t>
            </a:r>
          </a:p>
          <a:p>
            <a:r>
              <a:rPr lang="en-GB" sz="1600" dirty="0" smtClean="0"/>
              <a:t>We </a:t>
            </a:r>
            <a:r>
              <a:rPr lang="en-GB" sz="1600" dirty="0"/>
              <a:t>believe that </a:t>
            </a:r>
            <a:r>
              <a:rPr lang="en-GB" sz="1600" i="1" dirty="0" smtClean="0"/>
              <a:t>the </a:t>
            </a:r>
            <a:r>
              <a:rPr lang="en-GB" sz="1600" i="1" dirty="0"/>
              <a:t>Superconducting Magnets And Circuits Consolidation (SMACC) </a:t>
            </a:r>
            <a:r>
              <a:rPr lang="en-GB" sz="1600" i="1" dirty="0" smtClean="0"/>
              <a:t>team is </a:t>
            </a:r>
            <a:r>
              <a:rPr lang="en-GB" sz="1600" dirty="0"/>
              <a:t>ready (or nearly so</a:t>
            </a:r>
            <a:r>
              <a:rPr lang="en-GB" sz="1600" dirty="0" smtClean="0"/>
              <a:t>) on </a:t>
            </a:r>
            <a:r>
              <a:rPr lang="en-GB" sz="1600" dirty="0"/>
              <a:t>almost all aspects required for the work during LS1, and we expect that the </a:t>
            </a:r>
            <a:r>
              <a:rPr lang="en-GB" sz="1600" dirty="0" smtClean="0"/>
              <a:t>remaining preparations </a:t>
            </a:r>
            <a:r>
              <a:rPr lang="en-GB" sz="1600" dirty="0"/>
              <a:t>will be successfully put in place in time for the start of work in April.</a:t>
            </a:r>
            <a:endParaRPr lang="en-US" sz="1500" b="1" dirty="0" smtClean="0"/>
          </a:p>
          <a:p>
            <a:endParaRPr lang="en-US" sz="1500" b="1" u="sng" dirty="0"/>
          </a:p>
          <a:p>
            <a:r>
              <a:rPr lang="en-BZ" sz="1500" dirty="0" smtClean="0"/>
              <a:t>“</a:t>
            </a:r>
            <a:r>
              <a:rPr lang="en-GB" sz="1600" dirty="0"/>
              <a:t>One area of </a:t>
            </a:r>
            <a:r>
              <a:rPr lang="en-GB" sz="1600" dirty="0" smtClean="0"/>
              <a:t>concern is </a:t>
            </a:r>
            <a:r>
              <a:rPr lang="en-GB" sz="1600" dirty="0"/>
              <a:t>the DFBA splice repairs</a:t>
            </a:r>
            <a:r>
              <a:rPr lang="en-GB" sz="1600" dirty="0" smtClean="0"/>
              <a:t>. </a:t>
            </a:r>
            <a:r>
              <a:rPr lang="en-GB" sz="1600" b="1" dirty="0"/>
              <a:t>We </a:t>
            </a:r>
            <a:r>
              <a:rPr lang="en-GB" sz="1600" b="1" dirty="0" smtClean="0"/>
              <a:t>recommend that </a:t>
            </a:r>
            <a:r>
              <a:rPr lang="en-GB" sz="1600" b="1" dirty="0"/>
              <a:t>CERN conduct </a:t>
            </a:r>
            <a:r>
              <a:rPr lang="en-GB" sz="1600" b="1" dirty="0" smtClean="0"/>
              <a:t>a final </a:t>
            </a:r>
            <a:r>
              <a:rPr lang="en-GB" sz="1600" b="1" dirty="0"/>
              <a:t>design and production readiness review of the DFBA repairs no later than mid-February</a:t>
            </a:r>
            <a:r>
              <a:rPr lang="en-GB" sz="1600" dirty="0"/>
              <a:t>.</a:t>
            </a:r>
            <a:r>
              <a:rPr lang="en-US" sz="1500" b="1" dirty="0" smtClean="0"/>
              <a:t>”</a:t>
            </a:r>
            <a:endParaRPr lang="en-US" sz="1500" b="1" dirty="0"/>
          </a:p>
          <a:p>
            <a:endParaRPr lang="en-US" sz="1500" b="1" dirty="0"/>
          </a:p>
          <a:p>
            <a:r>
              <a:rPr lang="en-BZ" sz="1500" dirty="0" smtClean="0"/>
              <a:t>“</a:t>
            </a:r>
            <a:r>
              <a:rPr lang="en-GB" sz="1600" dirty="0"/>
              <a:t>Schedule and resources appear to be adequate, but with little </a:t>
            </a:r>
            <a:r>
              <a:rPr lang="en-GB" sz="1600" dirty="0" smtClean="0"/>
              <a:t>margin”</a:t>
            </a:r>
          </a:p>
          <a:p>
            <a:endParaRPr lang="fr-CH" sz="1600" dirty="0"/>
          </a:p>
          <a:p>
            <a:r>
              <a:rPr lang="en-GB" sz="1600" dirty="0" smtClean="0"/>
              <a:t>“Keep </a:t>
            </a:r>
            <a:r>
              <a:rPr lang="en-GB" sz="1600" dirty="0"/>
              <a:t>a strong focus on </a:t>
            </a:r>
            <a:r>
              <a:rPr lang="en-GB" sz="1600" b="1" dirty="0"/>
              <a:t>safety and quality </a:t>
            </a:r>
            <a:r>
              <a:rPr lang="en-GB" sz="1600" dirty="0"/>
              <a:t>as higher priority than schedule and </a:t>
            </a:r>
            <a:r>
              <a:rPr lang="en-GB" sz="1600" dirty="0" smtClean="0"/>
              <a:t>to the </a:t>
            </a:r>
            <a:r>
              <a:rPr lang="en-GB" sz="1600" dirty="0"/>
              <a:t>extent possible, shield those doing the work from stress due to </a:t>
            </a:r>
            <a:r>
              <a:rPr lang="en-GB" sz="1600" dirty="0" smtClean="0"/>
              <a:t>schedule pressure</a:t>
            </a:r>
            <a:r>
              <a:rPr lang="en-GB" sz="1600" dirty="0"/>
              <a:t>, in order to guard </a:t>
            </a:r>
            <a:r>
              <a:rPr lang="en-GB" sz="1600" dirty="0" smtClean="0"/>
              <a:t>against </a:t>
            </a:r>
            <a:r>
              <a:rPr lang="en-GB" sz="1600" dirty="0"/>
              <a:t>the risk of mistakes being made or </a:t>
            </a:r>
            <a:r>
              <a:rPr lang="en-GB" sz="1600" dirty="0" smtClean="0"/>
              <a:t>shortcuts being </a:t>
            </a:r>
            <a:r>
              <a:rPr lang="en-GB" sz="1600" dirty="0"/>
              <a:t>taken due to schedule </a:t>
            </a:r>
            <a:r>
              <a:rPr lang="en-GB" sz="1600" dirty="0" smtClean="0"/>
              <a:t>pressure”</a:t>
            </a:r>
          </a:p>
          <a:p>
            <a:endParaRPr lang="fr-CH" sz="1600" dirty="0" smtClean="0"/>
          </a:p>
          <a:p>
            <a:r>
              <a:rPr lang="en-GB" sz="1600" dirty="0" smtClean="0"/>
              <a:t>“The </a:t>
            </a:r>
            <a:r>
              <a:rPr lang="en-GB" sz="1600" dirty="0"/>
              <a:t>approach to QA/QC taken by the SMACC team, to work towards </a:t>
            </a:r>
            <a:r>
              <a:rPr lang="en-GB" sz="1600" dirty="0" smtClean="0"/>
              <a:t>continuous improvement </a:t>
            </a:r>
            <a:r>
              <a:rPr lang="en-GB" sz="1600" dirty="0"/>
              <a:t>of quality by examining trends in addition to simply identifying </a:t>
            </a:r>
            <a:r>
              <a:rPr lang="en-GB" sz="1600" dirty="0" smtClean="0"/>
              <a:t>and correcting </a:t>
            </a:r>
            <a:r>
              <a:rPr lang="en-GB" sz="1600" dirty="0"/>
              <a:t>non-conformities, is </a:t>
            </a:r>
            <a:r>
              <a:rPr lang="en-GB" sz="1600" dirty="0" smtClean="0"/>
              <a:t>commendable”</a:t>
            </a:r>
            <a:endParaRPr lang="en-US" sz="1500" b="1"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heel(1)">
                                      <p:cBhvr>
                                        <p:cTn id="7" dur="2000"/>
                                        <p:tgtEl>
                                          <p:spTgt spid="16"/>
                                        </p:tgtEl>
                                      </p:cBhvr>
                                    </p:animEffect>
                                  </p:childTnLst>
                                </p:cTn>
                              </p:par>
                            </p:childTnLst>
                          </p:cTn>
                        </p:par>
                        <p:par>
                          <p:cTn id="8" fill="hold">
                            <p:stCondLst>
                              <p:cond delay="2000"/>
                            </p:stCondLst>
                            <p:childTnLst>
                              <p:par>
                                <p:cTn id="9" presetID="17" presetClass="entr" presetSubtype="1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1000" fill="hold"/>
                                        <p:tgtEl>
                                          <p:spTgt spid="26"/>
                                        </p:tgtEl>
                                        <p:attrNameLst>
                                          <p:attrName>ppt_w</p:attrName>
                                        </p:attrNameLst>
                                      </p:cBhvr>
                                      <p:tavLst>
                                        <p:tav tm="0">
                                          <p:val>
                                            <p:fltVal val="0"/>
                                          </p:val>
                                        </p:tav>
                                        <p:tav tm="100000">
                                          <p:val>
                                            <p:strVal val="#ppt_w"/>
                                          </p:val>
                                        </p:tav>
                                      </p:tavLst>
                                    </p:anim>
                                    <p:anim calcmode="lin" valueType="num">
                                      <p:cBhvr>
                                        <p:cTn id="12" dur="1000" fill="hold"/>
                                        <p:tgtEl>
                                          <p:spTgt spid="2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57400" y="0"/>
            <a:ext cx="6553200" cy="461665"/>
          </a:xfrm>
          <a:prstGeom prst="rect">
            <a:avLst/>
          </a:prstGeom>
        </p:spPr>
        <p:txBody>
          <a:bodyPr wrap="square">
            <a:spAutoFit/>
          </a:bodyPr>
          <a:lstStyle/>
          <a:p>
            <a:pPr algn="ctr"/>
            <a:r>
              <a:rPr lang="en-US" sz="2400" b="1" dirty="0" smtClean="0"/>
              <a:t>Fourth LHC Splices Review</a:t>
            </a:r>
            <a:endParaRPr lang="en-US" sz="2400" dirty="0"/>
          </a:p>
        </p:txBody>
      </p:sp>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6</a:t>
            </a:fld>
            <a:r>
              <a:rPr lang="en-US" sz="1400" smtClean="0"/>
              <a:t>/18</a:t>
            </a:r>
          </a:p>
          <a:p>
            <a:r>
              <a:rPr lang="en-US" sz="1400" smtClean="0"/>
              <a:t>J.Ph. Tock</a:t>
            </a:r>
            <a:endParaRPr lang="en-US" sz="1400" dirty="0"/>
          </a:p>
        </p:txBody>
      </p:sp>
      <p:sp>
        <p:nvSpPr>
          <p:cNvPr id="19" name="TextBox 18"/>
          <p:cNvSpPr txBox="1"/>
          <p:nvPr/>
        </p:nvSpPr>
        <p:spPr>
          <a:xfrm>
            <a:off x="1635719" y="0"/>
            <a:ext cx="6075702" cy="523220"/>
          </a:xfrm>
          <a:prstGeom prst="rect">
            <a:avLst/>
          </a:prstGeom>
          <a:noFill/>
        </p:spPr>
        <p:txBody>
          <a:bodyPr wrap="none" rtlCol="0">
            <a:spAutoFit/>
          </a:bodyPr>
          <a:lstStyle/>
          <a:p>
            <a:r>
              <a:rPr lang="en-US" sz="2800" b="1" u="sng" dirty="0" smtClean="0">
                <a:solidFill>
                  <a:srgbClr val="0070C0"/>
                </a:solidFill>
              </a:rPr>
              <a:t>Why this                                          ?</a:t>
            </a:r>
            <a:endParaRPr lang="en-US" sz="2000" i="1" u="sng" dirty="0">
              <a:solidFill>
                <a:srgbClr val="0070C0"/>
              </a:solidFill>
            </a:endParaRPr>
          </a:p>
        </p:txBody>
      </p:sp>
      <p:sp>
        <p:nvSpPr>
          <p:cNvPr id="26" name="TextBox 25"/>
          <p:cNvSpPr txBox="1"/>
          <p:nvPr/>
        </p:nvSpPr>
        <p:spPr>
          <a:xfrm>
            <a:off x="-1" y="461665"/>
            <a:ext cx="9127671" cy="6201698"/>
          </a:xfrm>
          <a:prstGeom prst="rect">
            <a:avLst/>
          </a:prstGeom>
          <a:solidFill>
            <a:srgbClr val="66FF66"/>
          </a:solidFill>
        </p:spPr>
        <p:txBody>
          <a:bodyPr wrap="square" rtlCol="0">
            <a:spAutoFit/>
          </a:bodyPr>
          <a:lstStyle/>
          <a:p>
            <a:pPr algn="ctr"/>
            <a:r>
              <a:rPr lang="en-BZ" sz="1500" b="1" u="sng" dirty="0" smtClean="0"/>
              <a:t>Report form the third LHC Splices Review: </a:t>
            </a:r>
          </a:p>
          <a:p>
            <a:r>
              <a:rPr lang="en-GB" sz="1600" dirty="0" smtClean="0"/>
              <a:t>“It </a:t>
            </a:r>
            <a:r>
              <a:rPr lang="en-GB" sz="1600" dirty="0"/>
              <a:t>is important to test how the current management with </a:t>
            </a:r>
            <a:r>
              <a:rPr lang="en-GB" sz="1600" dirty="0" err="1" smtClean="0"/>
              <a:t>WISh</a:t>
            </a:r>
            <a:r>
              <a:rPr lang="en-GB" sz="1600" dirty="0" smtClean="0"/>
              <a:t> </a:t>
            </a:r>
            <a:r>
              <a:rPr lang="en-GB" sz="1600" dirty="0"/>
              <a:t>can handle </a:t>
            </a:r>
            <a:r>
              <a:rPr lang="en-GB" sz="1600" dirty="0" smtClean="0"/>
              <a:t>the schedule </a:t>
            </a:r>
            <a:r>
              <a:rPr lang="en-GB" sz="1600" dirty="0"/>
              <a:t>deviation associated with non-conformities</a:t>
            </a:r>
            <a:r>
              <a:rPr lang="en-GB" sz="1600" dirty="0" smtClean="0"/>
              <a:t>.”</a:t>
            </a:r>
          </a:p>
          <a:p>
            <a:endParaRPr lang="en-US" sz="1500" b="1" u="sng" dirty="0"/>
          </a:p>
          <a:p>
            <a:r>
              <a:rPr lang="en-BZ" sz="1500" dirty="0" smtClean="0"/>
              <a:t>“</a:t>
            </a:r>
            <a:r>
              <a:rPr lang="en-GB" sz="1600" dirty="0"/>
              <a:t>Although the schedule appears to include some contingency, the contingency </a:t>
            </a:r>
            <a:r>
              <a:rPr lang="en-GB" sz="1600" dirty="0" smtClean="0"/>
              <a:t>for manpower … is </a:t>
            </a:r>
            <a:r>
              <a:rPr lang="en-GB" sz="1600" dirty="0"/>
              <a:t>minimum. One should take in to account the events such as</a:t>
            </a:r>
          </a:p>
          <a:p>
            <a:pPr marL="742950" lvl="1" indent="-285750">
              <a:buFont typeface="Arial" pitchFamily="34" charset="0"/>
              <a:buChar char="•"/>
            </a:pPr>
            <a:r>
              <a:rPr lang="en-GB" sz="1600" dirty="0" smtClean="0"/>
              <a:t>A </a:t>
            </a:r>
            <a:r>
              <a:rPr lang="en-GB" sz="1600" dirty="0"/>
              <a:t>larger number of splice remade (more than 15%)</a:t>
            </a:r>
          </a:p>
          <a:p>
            <a:pPr marL="742950" lvl="1" indent="-285750">
              <a:buFont typeface="Arial" pitchFamily="34" charset="0"/>
              <a:buChar char="•"/>
            </a:pPr>
            <a:r>
              <a:rPr lang="en-GB" sz="1600" dirty="0" smtClean="0"/>
              <a:t>Problems </a:t>
            </a:r>
            <a:r>
              <a:rPr lang="en-GB" sz="1600" dirty="0"/>
              <a:t>with the machining of the copper stabilizer</a:t>
            </a:r>
          </a:p>
          <a:p>
            <a:pPr marL="742950" lvl="1" indent="-285750">
              <a:buFont typeface="Arial" pitchFamily="34" charset="0"/>
              <a:buChar char="•"/>
            </a:pPr>
            <a:r>
              <a:rPr lang="en-GB" sz="1600" dirty="0" smtClean="0"/>
              <a:t>A </a:t>
            </a:r>
            <a:r>
              <a:rPr lang="en-GB" sz="1600" dirty="0"/>
              <a:t>larger number of M-flange replacement (requires full splice remade</a:t>
            </a:r>
            <a:r>
              <a:rPr lang="en-GB" sz="1600" dirty="0" smtClean="0"/>
              <a:t>)”</a:t>
            </a:r>
          </a:p>
          <a:p>
            <a:endParaRPr lang="en-GB" sz="1600" dirty="0"/>
          </a:p>
          <a:p>
            <a:r>
              <a:rPr lang="en-GB" sz="1600" dirty="0" smtClean="0"/>
              <a:t>“</a:t>
            </a:r>
            <a:r>
              <a:rPr lang="en-GB" sz="1600" dirty="0"/>
              <a:t>Decision making procedures for unknown non-conformities are not well presented</a:t>
            </a:r>
            <a:r>
              <a:rPr lang="en-GB" sz="1600" dirty="0" smtClean="0"/>
              <a:t>.” </a:t>
            </a:r>
          </a:p>
          <a:p>
            <a:endParaRPr lang="en-GB" sz="1600" dirty="0"/>
          </a:p>
          <a:p>
            <a:r>
              <a:rPr lang="en-GB" sz="1600" dirty="0" smtClean="0"/>
              <a:t>“</a:t>
            </a:r>
            <a:r>
              <a:rPr lang="en-GB" sz="1600" dirty="0" smtClean="0">
                <a:latin typeface="Arial"/>
                <a:cs typeface="Arial"/>
              </a:rPr>
              <a:t>«</a:t>
            </a:r>
            <a:r>
              <a:rPr lang="en-GB" sz="1600" dirty="0" smtClean="0"/>
              <a:t>some </a:t>
            </a:r>
            <a:r>
              <a:rPr lang="en-GB" sz="1600" dirty="0"/>
              <a:t>acceptance criteria may </a:t>
            </a:r>
            <a:r>
              <a:rPr lang="en-GB" sz="1600" dirty="0" smtClean="0"/>
              <a:t>be modified </a:t>
            </a:r>
            <a:r>
              <a:rPr lang="en-GB" sz="1600" dirty="0"/>
              <a:t>following the experience of the first LHC </a:t>
            </a:r>
            <a:r>
              <a:rPr lang="en-GB" sz="1600" dirty="0" smtClean="0"/>
              <a:t>sector</a:t>
            </a:r>
            <a:r>
              <a:rPr lang="en-GB" sz="1600" dirty="0" smtClean="0">
                <a:latin typeface="Arial"/>
                <a:cs typeface="Arial"/>
              </a:rPr>
              <a:t>»</a:t>
            </a:r>
            <a:r>
              <a:rPr lang="en-GB" sz="1600" dirty="0" smtClean="0"/>
              <a:t> </a:t>
            </a:r>
            <a:r>
              <a:rPr lang="en-GB" sz="1600" dirty="0"/>
              <a:t>The procedure for </a:t>
            </a:r>
            <a:r>
              <a:rPr lang="en-GB" sz="1600" dirty="0" smtClean="0"/>
              <a:t>such critical </a:t>
            </a:r>
            <a:r>
              <a:rPr lang="en-GB" sz="1600" dirty="0"/>
              <a:t>decision is not well defined</a:t>
            </a:r>
            <a:r>
              <a:rPr lang="en-GB" sz="1600" dirty="0" smtClean="0"/>
              <a:t>.” </a:t>
            </a:r>
          </a:p>
          <a:p>
            <a:endParaRPr lang="en-GB" sz="1600" dirty="0"/>
          </a:p>
          <a:p>
            <a:r>
              <a:rPr lang="en-GB" sz="1600" dirty="0" smtClean="0"/>
              <a:t>“The </a:t>
            </a:r>
            <a:r>
              <a:rPr lang="en-GB" sz="1600" dirty="0"/>
              <a:t>conditions related to the use of a single shunt for the </a:t>
            </a:r>
            <a:r>
              <a:rPr lang="en-GB" sz="1600" dirty="0" err="1"/>
              <a:t>quadrupole</a:t>
            </a:r>
            <a:r>
              <a:rPr lang="en-GB" sz="1600" dirty="0"/>
              <a:t> </a:t>
            </a:r>
            <a:r>
              <a:rPr lang="en-GB" sz="1600" dirty="0" smtClean="0"/>
              <a:t>bus are satisfactorily met </a:t>
            </a:r>
            <a:r>
              <a:rPr lang="en-GB" sz="1600" dirty="0"/>
              <a:t>provided the established criteria for deciding when to re-make a joint are </a:t>
            </a:r>
            <a:r>
              <a:rPr lang="en-GB" sz="1600" dirty="0" smtClean="0"/>
              <a:t>rigorously applied.”</a:t>
            </a:r>
          </a:p>
          <a:p>
            <a:endParaRPr lang="en-US" sz="1500" b="1" dirty="0"/>
          </a:p>
          <a:p>
            <a:r>
              <a:rPr lang="en-BZ" sz="1500" dirty="0" smtClean="0"/>
              <a:t>“</a:t>
            </a:r>
            <a:r>
              <a:rPr lang="en-GB" sz="1600" dirty="0"/>
              <a:t>Revised bolting material and procedure for bolted contact in the </a:t>
            </a:r>
            <a:r>
              <a:rPr lang="en-GB" sz="1600" dirty="0" err="1"/>
              <a:t>quadrupole</a:t>
            </a:r>
            <a:r>
              <a:rPr lang="en-GB" sz="1600" dirty="0"/>
              <a:t> diode </a:t>
            </a:r>
            <a:r>
              <a:rPr lang="en-GB" sz="1600" dirty="0" smtClean="0"/>
              <a:t>should be </a:t>
            </a:r>
            <a:r>
              <a:rPr lang="en-GB" sz="1600" dirty="0"/>
              <a:t>qualified and finalized before February 2013 that allows two month lead time </a:t>
            </a:r>
            <a:r>
              <a:rPr lang="en-GB" sz="1600" dirty="0" smtClean="0"/>
              <a:t>for training </a:t>
            </a:r>
            <a:r>
              <a:rPr lang="en-GB" sz="1600" dirty="0"/>
              <a:t>the operators before LS1</a:t>
            </a:r>
            <a:r>
              <a:rPr lang="en-GB" sz="1600" dirty="0" smtClean="0"/>
              <a:t>.”</a:t>
            </a:r>
          </a:p>
          <a:p>
            <a:endParaRPr lang="fr-CH" sz="1600" dirty="0"/>
          </a:p>
          <a:p>
            <a:r>
              <a:rPr lang="en-GB" sz="1600" dirty="0" smtClean="0"/>
              <a:t>“</a:t>
            </a:r>
            <a:r>
              <a:rPr lang="en-GB" sz="1600" dirty="0"/>
              <a:t>The rate at which the work can be accomplished is ultimately limited by the </a:t>
            </a:r>
            <a:r>
              <a:rPr lang="en-GB" sz="1600" dirty="0" smtClean="0"/>
              <a:t>number of </a:t>
            </a:r>
            <a:r>
              <a:rPr lang="en-GB" sz="1600" dirty="0"/>
              <a:t>highly experienced staff who can be trusted to lead and perform critical </a:t>
            </a:r>
            <a:r>
              <a:rPr lang="en-GB" sz="1600" dirty="0" smtClean="0"/>
              <a:t>activities and </a:t>
            </a:r>
            <a:r>
              <a:rPr lang="en-GB" sz="1600" dirty="0"/>
              <a:t>the number of supervisors available to work in the tunnel</a:t>
            </a:r>
            <a:r>
              <a:rPr lang="en-GB" sz="1600" dirty="0" smtClean="0"/>
              <a:t>.”</a:t>
            </a:r>
          </a:p>
        </p:txBody>
      </p:sp>
    </p:spTree>
    <p:extLst>
      <p:ext uri="{BB962C8B-B14F-4D97-AF65-F5344CB8AC3E}">
        <p14:creationId xmlns:p14="http://schemas.microsoft.com/office/powerpoint/2010/main" val="2020655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fltVal val="0"/>
                                          </p:val>
                                        </p:tav>
                                        <p:tav tm="100000">
                                          <p:val>
                                            <p:strVal val="#ppt_w"/>
                                          </p:val>
                                        </p:tav>
                                      </p:tavLst>
                                    </p:anim>
                                    <p:anim calcmode="lin" valueType="num">
                                      <p:cBhvr>
                                        <p:cTn id="8" dur="1000" fill="hold"/>
                                        <p:tgtEl>
                                          <p:spTgt spid="2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57400" y="0"/>
            <a:ext cx="6553200" cy="461665"/>
          </a:xfrm>
          <a:prstGeom prst="rect">
            <a:avLst/>
          </a:prstGeom>
        </p:spPr>
        <p:txBody>
          <a:bodyPr wrap="square">
            <a:spAutoFit/>
          </a:bodyPr>
          <a:lstStyle/>
          <a:p>
            <a:pPr algn="ctr"/>
            <a:r>
              <a:rPr lang="en-US" sz="2400" b="1" dirty="0" smtClean="0"/>
              <a:t>Fourth LHC Splices Review</a:t>
            </a:r>
            <a:endParaRPr lang="en-US" sz="2400" dirty="0"/>
          </a:p>
        </p:txBody>
      </p:sp>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7</a:t>
            </a:fld>
            <a:r>
              <a:rPr lang="en-US" sz="1400" smtClean="0"/>
              <a:t>/18</a:t>
            </a:r>
          </a:p>
          <a:p>
            <a:r>
              <a:rPr lang="en-US" sz="1400" smtClean="0"/>
              <a:t>J.Ph. Tock</a:t>
            </a:r>
            <a:endParaRPr lang="en-US" sz="1400" dirty="0"/>
          </a:p>
        </p:txBody>
      </p:sp>
      <p:sp>
        <p:nvSpPr>
          <p:cNvPr id="19" name="TextBox 18"/>
          <p:cNvSpPr txBox="1"/>
          <p:nvPr/>
        </p:nvSpPr>
        <p:spPr>
          <a:xfrm>
            <a:off x="1635719" y="0"/>
            <a:ext cx="6075702" cy="523220"/>
          </a:xfrm>
          <a:prstGeom prst="rect">
            <a:avLst/>
          </a:prstGeom>
          <a:noFill/>
        </p:spPr>
        <p:txBody>
          <a:bodyPr wrap="none" rtlCol="0">
            <a:spAutoFit/>
          </a:bodyPr>
          <a:lstStyle/>
          <a:p>
            <a:r>
              <a:rPr lang="en-US" sz="2800" b="1" u="sng" dirty="0" smtClean="0">
                <a:solidFill>
                  <a:srgbClr val="0070C0"/>
                </a:solidFill>
              </a:rPr>
              <a:t>Why this                                          ?</a:t>
            </a:r>
            <a:endParaRPr lang="en-US" sz="2000" i="1" u="sng" dirty="0">
              <a:solidFill>
                <a:srgbClr val="0070C0"/>
              </a:solidFill>
            </a:endParaRPr>
          </a:p>
        </p:txBody>
      </p:sp>
      <p:sp>
        <p:nvSpPr>
          <p:cNvPr id="26" name="TextBox 25"/>
          <p:cNvSpPr txBox="1"/>
          <p:nvPr/>
        </p:nvSpPr>
        <p:spPr>
          <a:xfrm>
            <a:off x="-1" y="461665"/>
            <a:ext cx="9127671" cy="5447645"/>
          </a:xfrm>
          <a:prstGeom prst="rect">
            <a:avLst/>
          </a:prstGeom>
          <a:solidFill>
            <a:srgbClr val="66FF66"/>
          </a:solidFill>
        </p:spPr>
        <p:txBody>
          <a:bodyPr wrap="square" rtlCol="0">
            <a:spAutoFit/>
          </a:bodyPr>
          <a:lstStyle/>
          <a:p>
            <a:pPr algn="ctr"/>
            <a:r>
              <a:rPr lang="en-BZ" sz="1500" b="1" u="sng" dirty="0" smtClean="0"/>
              <a:t>Report form the third LHC Splices Review </a:t>
            </a:r>
            <a:r>
              <a:rPr lang="en-BZ" sz="1500" b="1" i="1" u="sng" dirty="0" smtClean="0"/>
              <a:t>on DFBA aspects </a:t>
            </a:r>
          </a:p>
          <a:p>
            <a:pPr algn="ctr"/>
            <a:endParaRPr lang="en-BZ" sz="1500" b="1" u="sng" dirty="0" smtClean="0"/>
          </a:p>
          <a:p>
            <a:r>
              <a:rPr lang="en-BZ" sz="1500" dirty="0"/>
              <a:t>“</a:t>
            </a:r>
            <a:r>
              <a:rPr lang="en-GB" sz="1600" dirty="0"/>
              <a:t>One area of concern is the DFBA splice repairs. </a:t>
            </a:r>
            <a:r>
              <a:rPr lang="en-GB" sz="1600" b="1" dirty="0"/>
              <a:t>We recommend that CERN conduct a final design and production readiness review of the DFBA repairs no later than mid-February</a:t>
            </a:r>
            <a:r>
              <a:rPr lang="en-GB" sz="1600" dirty="0"/>
              <a:t>.</a:t>
            </a:r>
            <a:r>
              <a:rPr lang="en-US" sz="1500" b="1" dirty="0"/>
              <a:t>”</a:t>
            </a:r>
          </a:p>
          <a:p>
            <a:endParaRPr lang="fr-CH" sz="1600" dirty="0" smtClean="0"/>
          </a:p>
          <a:p>
            <a:endParaRPr lang="fr-CH" sz="1600" dirty="0"/>
          </a:p>
          <a:p>
            <a:endParaRPr lang="en-GB" sz="1600" dirty="0"/>
          </a:p>
          <a:p>
            <a:r>
              <a:rPr lang="en-GB" sz="1600" dirty="0" smtClean="0"/>
              <a:t>“Finalize the design and the choice of the final solutions for the special DFBs by the end of</a:t>
            </a:r>
          </a:p>
          <a:p>
            <a:r>
              <a:rPr lang="en-GB" sz="1600" dirty="0" smtClean="0"/>
              <a:t>January 2013.” </a:t>
            </a:r>
          </a:p>
          <a:p>
            <a:endParaRPr lang="fr-CH" sz="1600" dirty="0"/>
          </a:p>
          <a:p>
            <a:r>
              <a:rPr lang="en-GB" sz="1600" dirty="0" smtClean="0"/>
              <a:t>“Complete </a:t>
            </a:r>
            <a:r>
              <a:rPr lang="en-GB" sz="1600" dirty="0"/>
              <a:t>the validation, qualification and tests of the DFBA repair solutions </a:t>
            </a:r>
            <a:r>
              <a:rPr lang="en-GB" sz="1600" dirty="0" smtClean="0"/>
              <a:t>and procedures </a:t>
            </a:r>
            <a:r>
              <a:rPr lang="en-GB" sz="1600" dirty="0"/>
              <a:t>by the end of January 2013</a:t>
            </a:r>
            <a:r>
              <a:rPr lang="en-GB" sz="1600" dirty="0" smtClean="0"/>
              <a:t>.”</a:t>
            </a:r>
          </a:p>
          <a:p>
            <a:endParaRPr lang="fr-CH" sz="1600" dirty="0"/>
          </a:p>
          <a:p>
            <a:r>
              <a:rPr lang="en-GB" sz="1600" dirty="0" smtClean="0"/>
              <a:t>“Finalize </a:t>
            </a:r>
            <a:r>
              <a:rPr lang="en-GB" sz="1600" dirty="0"/>
              <a:t>procedures, QC plans and other documentation for the DFBA repairs before mid-</a:t>
            </a:r>
          </a:p>
          <a:p>
            <a:r>
              <a:rPr lang="en-GB" sz="1600" dirty="0"/>
              <a:t>February 2013</a:t>
            </a:r>
            <a:r>
              <a:rPr lang="en-GB" sz="1600" dirty="0" smtClean="0"/>
              <a:t>.”</a:t>
            </a:r>
          </a:p>
          <a:p>
            <a:endParaRPr lang="en-GB" sz="1600" dirty="0"/>
          </a:p>
          <a:p>
            <a:r>
              <a:rPr lang="en-GB" sz="1600" dirty="0" smtClean="0"/>
              <a:t>“</a:t>
            </a:r>
            <a:r>
              <a:rPr lang="en-GB" sz="1600" dirty="0"/>
              <a:t>Re-evaluate the proposed solution for the DFBAP of the copper bypass cable and </a:t>
            </a:r>
            <a:r>
              <a:rPr lang="en-GB" sz="1600" dirty="0" smtClean="0"/>
              <a:t>present the </a:t>
            </a:r>
            <a:r>
              <a:rPr lang="en-GB" sz="1600" dirty="0"/>
              <a:t>analysis at a subsequent review prior to making a final decision</a:t>
            </a:r>
            <a:r>
              <a:rPr lang="en-GB" sz="1600" dirty="0" smtClean="0"/>
              <a:t>.”</a:t>
            </a:r>
          </a:p>
          <a:p>
            <a:pPr lvl="0"/>
            <a:endParaRPr lang="en-US" sz="1500" b="1" u="sng" dirty="0">
              <a:solidFill>
                <a:srgbClr val="000000"/>
              </a:solidFill>
            </a:endParaRPr>
          </a:p>
          <a:p>
            <a:pPr lvl="0"/>
            <a:r>
              <a:rPr lang="en-BZ" sz="1500" dirty="0">
                <a:solidFill>
                  <a:srgbClr val="000000"/>
                </a:solidFill>
              </a:rPr>
              <a:t>“</a:t>
            </a:r>
            <a:r>
              <a:rPr lang="en-GB" sz="1600" dirty="0">
                <a:solidFill>
                  <a:srgbClr val="000000"/>
                </a:solidFill>
              </a:rPr>
              <a:t>Conduct a final design and production readiness review for the DFBA repairs no later than mid-February 2013.”</a:t>
            </a:r>
          </a:p>
          <a:p>
            <a:endParaRPr lang="en-US" sz="1500" b="1" u="sng" dirty="0"/>
          </a:p>
        </p:txBody>
      </p:sp>
    </p:spTree>
    <p:extLst>
      <p:ext uri="{BB962C8B-B14F-4D97-AF65-F5344CB8AC3E}">
        <p14:creationId xmlns:p14="http://schemas.microsoft.com/office/powerpoint/2010/main" val="1007988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fltVal val="0"/>
                                          </p:val>
                                        </p:tav>
                                        <p:tav tm="100000">
                                          <p:val>
                                            <p:strVal val="#ppt_w"/>
                                          </p:val>
                                        </p:tav>
                                      </p:tavLst>
                                    </p:anim>
                                    <p:anim calcmode="lin" valueType="num">
                                      <p:cBhvr>
                                        <p:cTn id="8" dur="1000" fill="hold"/>
                                        <p:tgtEl>
                                          <p:spTgt spid="2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57400" y="0"/>
            <a:ext cx="6553200" cy="461665"/>
          </a:xfrm>
          <a:prstGeom prst="rect">
            <a:avLst/>
          </a:prstGeom>
        </p:spPr>
        <p:txBody>
          <a:bodyPr wrap="square">
            <a:spAutoFit/>
          </a:bodyPr>
          <a:lstStyle/>
          <a:p>
            <a:pPr algn="ctr"/>
            <a:r>
              <a:rPr lang="en-US" sz="2400" b="1" dirty="0" smtClean="0"/>
              <a:t>Fourth LHC Splices Review</a:t>
            </a:r>
            <a:endParaRPr lang="en-US" sz="2400" dirty="0"/>
          </a:p>
        </p:txBody>
      </p:sp>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8</a:t>
            </a:fld>
            <a:r>
              <a:rPr lang="en-US" sz="1400" smtClean="0"/>
              <a:t>/18</a:t>
            </a:r>
          </a:p>
          <a:p>
            <a:r>
              <a:rPr lang="en-US" sz="1400" smtClean="0"/>
              <a:t>J.Ph. Tock</a:t>
            </a:r>
            <a:endParaRPr lang="en-US" sz="1400" dirty="0"/>
          </a:p>
        </p:txBody>
      </p:sp>
      <p:sp>
        <p:nvSpPr>
          <p:cNvPr id="17" name="Rectangle 16"/>
          <p:cNvSpPr/>
          <p:nvPr/>
        </p:nvSpPr>
        <p:spPr>
          <a:xfrm>
            <a:off x="1458686" y="461665"/>
            <a:ext cx="7685314" cy="1323439"/>
          </a:xfrm>
          <a:prstGeom prst="rect">
            <a:avLst/>
          </a:prstGeom>
        </p:spPr>
        <p:txBody>
          <a:bodyPr wrap="square">
            <a:spAutoFit/>
          </a:bodyPr>
          <a:lstStyle/>
          <a:p>
            <a:r>
              <a:rPr lang="en-GB" sz="1600" u="sng" dirty="0"/>
              <a:t>Review of the Design and Production Readiness of the DFBA Splice Consolidation</a:t>
            </a:r>
            <a:r>
              <a:rPr lang="en-BZ" sz="1600" u="sng" dirty="0" smtClean="0"/>
              <a:t>: </a:t>
            </a:r>
          </a:p>
          <a:p>
            <a:pPr marL="87313" lvl="1"/>
            <a:r>
              <a:rPr lang="en-GB" sz="1600" dirty="0" smtClean="0"/>
              <a:t>The </a:t>
            </a:r>
            <a:r>
              <a:rPr lang="en-GB" sz="1600" dirty="0"/>
              <a:t>main objective of this review was to assess the readiness of the </a:t>
            </a:r>
            <a:r>
              <a:rPr lang="en-GB" sz="1600" dirty="0" smtClean="0"/>
              <a:t>consolidation </a:t>
            </a:r>
            <a:r>
              <a:rPr lang="en-GB" sz="1600" dirty="0"/>
              <a:t>actions envisaged for the DFBA splices as well as the </a:t>
            </a:r>
            <a:r>
              <a:rPr lang="en-GB" sz="1600" dirty="0" err="1"/>
              <a:t>lyras</a:t>
            </a:r>
            <a:r>
              <a:rPr lang="en-GB" sz="1600" dirty="0"/>
              <a:t> in the shuffling modules. Particular attention was devoted to the DFBAK and DFBAP, for which the disconnection from the continuous cryostat had been considered necessary</a:t>
            </a:r>
            <a:r>
              <a:rPr lang="en-GB" sz="1600" dirty="0" smtClean="0"/>
              <a:t>.</a:t>
            </a:r>
          </a:p>
        </p:txBody>
      </p:sp>
      <p:sp>
        <p:nvSpPr>
          <p:cNvPr id="18" name="TextBox 17"/>
          <p:cNvSpPr txBox="1"/>
          <p:nvPr/>
        </p:nvSpPr>
        <p:spPr>
          <a:xfrm>
            <a:off x="0" y="461665"/>
            <a:ext cx="1442357" cy="646331"/>
          </a:xfrm>
          <a:prstGeom prst="rect">
            <a:avLst/>
          </a:prstGeom>
          <a:solidFill>
            <a:srgbClr val="66FF66"/>
          </a:solidFill>
        </p:spPr>
        <p:txBody>
          <a:bodyPr wrap="square" rtlCol="0">
            <a:spAutoFit/>
          </a:bodyPr>
          <a:lstStyle/>
          <a:p>
            <a:pPr algn="ctr"/>
            <a:r>
              <a:rPr lang="en-US" b="1" dirty="0" smtClean="0"/>
              <a:t>February 2013</a:t>
            </a:r>
            <a:endParaRPr lang="en-US" b="1" dirty="0"/>
          </a:p>
        </p:txBody>
      </p:sp>
      <p:sp>
        <p:nvSpPr>
          <p:cNvPr id="19" name="TextBox 18"/>
          <p:cNvSpPr txBox="1"/>
          <p:nvPr/>
        </p:nvSpPr>
        <p:spPr>
          <a:xfrm>
            <a:off x="1635719" y="0"/>
            <a:ext cx="6075702" cy="523220"/>
          </a:xfrm>
          <a:prstGeom prst="rect">
            <a:avLst/>
          </a:prstGeom>
          <a:noFill/>
        </p:spPr>
        <p:txBody>
          <a:bodyPr wrap="none" rtlCol="0">
            <a:spAutoFit/>
          </a:bodyPr>
          <a:lstStyle/>
          <a:p>
            <a:r>
              <a:rPr lang="en-US" sz="2800" b="1" u="sng" dirty="0" smtClean="0">
                <a:solidFill>
                  <a:srgbClr val="0070C0"/>
                </a:solidFill>
              </a:rPr>
              <a:t>Why this                                          ?</a:t>
            </a:r>
            <a:endParaRPr lang="en-US" sz="2000" i="1" u="sng" dirty="0">
              <a:solidFill>
                <a:srgbClr val="0070C0"/>
              </a:solidFill>
            </a:endParaRPr>
          </a:p>
        </p:txBody>
      </p:sp>
      <p:sp>
        <p:nvSpPr>
          <p:cNvPr id="11" name="TextBox 10"/>
          <p:cNvSpPr txBox="1"/>
          <p:nvPr/>
        </p:nvSpPr>
        <p:spPr>
          <a:xfrm>
            <a:off x="16329" y="1748909"/>
            <a:ext cx="9127671" cy="5109091"/>
          </a:xfrm>
          <a:prstGeom prst="rect">
            <a:avLst/>
          </a:prstGeom>
          <a:solidFill>
            <a:srgbClr val="66FF66"/>
          </a:solidFill>
        </p:spPr>
        <p:txBody>
          <a:bodyPr wrap="square" tIns="0" bIns="0" rtlCol="0">
            <a:spAutoFit/>
          </a:bodyPr>
          <a:lstStyle/>
          <a:p>
            <a:pPr algn="ctr"/>
            <a:r>
              <a:rPr lang="en-BZ" sz="1500" b="1" u="sng" dirty="0" smtClean="0"/>
              <a:t>Report form the DFBA Splices Consolidation Review:  (EDMS 1276910)</a:t>
            </a:r>
          </a:p>
          <a:p>
            <a:r>
              <a:rPr lang="en-BZ" sz="1500" dirty="0" smtClean="0"/>
              <a:t>“</a:t>
            </a:r>
            <a:r>
              <a:rPr lang="en-GB" sz="1400" dirty="0"/>
              <a:t>The procedures as well as the quality control of the mechanical interventions and the splice consolidation were discussed in length</a:t>
            </a:r>
            <a:r>
              <a:rPr lang="en-US" sz="1400" b="1" dirty="0" smtClean="0"/>
              <a:t>.”</a:t>
            </a:r>
          </a:p>
          <a:p>
            <a:endParaRPr lang="en-US" sz="1000" b="1" dirty="0"/>
          </a:p>
          <a:p>
            <a:r>
              <a:rPr lang="en-US" sz="1400" b="1" dirty="0" smtClean="0"/>
              <a:t>“</a:t>
            </a:r>
            <a:r>
              <a:rPr lang="en-GB" sz="1400" dirty="0"/>
              <a:t>While the preparation of the consolidation actions </a:t>
            </a:r>
            <a:r>
              <a:rPr lang="en-GB" sz="1400" dirty="0" smtClean="0"/>
              <a:t>… (</a:t>
            </a:r>
            <a:r>
              <a:rPr lang="en-GB" sz="1400" dirty="0"/>
              <a:t>i.e. mechanical </a:t>
            </a:r>
            <a:r>
              <a:rPr lang="en-GB" sz="1400" dirty="0" smtClean="0"/>
              <a:t>interventions </a:t>
            </a:r>
            <a:r>
              <a:rPr lang="en-GB" sz="1400" dirty="0"/>
              <a:t>and splice consolidation) appeared well matured, the Panel identified a few areas where further work is </a:t>
            </a:r>
            <a:r>
              <a:rPr lang="en-GB" sz="1400" dirty="0" smtClean="0"/>
              <a:t>needed:</a:t>
            </a:r>
          </a:p>
          <a:p>
            <a:pPr marL="273050"/>
            <a:r>
              <a:rPr lang="en-GB" sz="1400" dirty="0" smtClean="0"/>
              <a:t>* the splice consolidation (where the soldering procedures remain to be verified to be inline with the state of the art)</a:t>
            </a:r>
          </a:p>
          <a:p>
            <a:pPr marL="273050"/>
            <a:r>
              <a:rPr lang="fr-CH" sz="1400" b="1" dirty="0" smtClean="0"/>
              <a:t>* </a:t>
            </a:r>
            <a:r>
              <a:rPr lang="en-GB" sz="1400" dirty="0"/>
              <a:t>the consolidation of the </a:t>
            </a:r>
            <a:r>
              <a:rPr lang="en-GB" sz="1400" dirty="0" err="1"/>
              <a:t>lyras</a:t>
            </a:r>
            <a:r>
              <a:rPr lang="en-GB" sz="1400" dirty="0"/>
              <a:t> (where a study of the forces in play, the integration, the layout is needed) as well as to further training of the operators for the insertion of the constrains</a:t>
            </a:r>
            <a:endParaRPr lang="en-US" sz="1400" b="1" dirty="0" smtClean="0"/>
          </a:p>
          <a:p>
            <a:endParaRPr lang="en-US" sz="1000" b="1" u="sng" dirty="0"/>
          </a:p>
          <a:p>
            <a:r>
              <a:rPr lang="en-BZ" sz="1400" dirty="0" smtClean="0"/>
              <a:t>“</a:t>
            </a:r>
            <a:r>
              <a:rPr lang="en-GB" sz="1400" dirty="0"/>
              <a:t>The Panel also recommends that adaptive solutions are applied to strongly non-conform splices limiting the redoing of the splice anew only when strictly </a:t>
            </a:r>
            <a:r>
              <a:rPr lang="en-GB" sz="1400" dirty="0" smtClean="0"/>
              <a:t>necessary”</a:t>
            </a:r>
          </a:p>
          <a:p>
            <a:endParaRPr lang="en-GB" sz="1000" dirty="0" smtClean="0"/>
          </a:p>
          <a:p>
            <a:r>
              <a:rPr lang="en-GB" sz="1400" dirty="0" smtClean="0"/>
              <a:t>“For </a:t>
            </a:r>
            <a:r>
              <a:rPr lang="en-GB" sz="1400" dirty="0"/>
              <a:t>the DFBAP consolidation, the long global bypass </a:t>
            </a:r>
            <a:r>
              <a:rPr lang="en-GB" sz="1400" dirty="0" smtClean="0"/>
              <a:t>solution should </a:t>
            </a:r>
            <a:r>
              <a:rPr lang="en-GB" sz="1400" dirty="0"/>
              <a:t>be abandoned now and the resources redeployed to develop an extended Plan A (e.g. prepare for non conformities</a:t>
            </a:r>
            <a:r>
              <a:rPr lang="en-GB" sz="1400" dirty="0" smtClean="0"/>
              <a:t>).”</a:t>
            </a:r>
          </a:p>
          <a:p>
            <a:endParaRPr lang="fr-CH" sz="1000" b="1" dirty="0"/>
          </a:p>
          <a:p>
            <a:r>
              <a:rPr lang="en-GB" sz="1400" dirty="0" smtClean="0"/>
              <a:t>“Before </a:t>
            </a:r>
            <a:r>
              <a:rPr lang="en-GB" sz="1400" dirty="0"/>
              <a:t>the summer, a </a:t>
            </a:r>
            <a:r>
              <a:rPr lang="en-GB" sz="1400" i="1" dirty="0"/>
              <a:t>quality audit</a:t>
            </a:r>
            <a:r>
              <a:rPr lang="en-GB" sz="1400" dirty="0"/>
              <a:t> must be organized to check the work is progressing according to procedures and plan of the DFBA Splice Consolidation project</a:t>
            </a:r>
            <a:r>
              <a:rPr lang="en-GB" sz="1400" dirty="0" smtClean="0"/>
              <a:t>.”</a:t>
            </a:r>
            <a:endParaRPr lang="fr-CH" sz="1400" b="1" dirty="0"/>
          </a:p>
          <a:p>
            <a:endParaRPr lang="en-US" sz="1400" b="1" dirty="0"/>
          </a:p>
          <a:p>
            <a:r>
              <a:rPr lang="en-BZ" sz="1400" dirty="0" smtClean="0"/>
              <a:t>“</a:t>
            </a:r>
            <a:r>
              <a:rPr lang="en-GB" sz="1400" b="1" dirty="0"/>
              <a:t>With the reserves described above, the Panel acknowledges that the team is ready for the consolidation of the DFBAs</a:t>
            </a:r>
            <a:r>
              <a:rPr lang="en-GB" sz="1400" b="1" dirty="0" smtClean="0"/>
              <a:t>.</a:t>
            </a:r>
            <a:r>
              <a:rPr lang="en-US" sz="1400" b="1" dirty="0" smtClean="0"/>
              <a:t>”</a:t>
            </a:r>
          </a:p>
          <a:p>
            <a:endParaRPr lang="en-US" sz="1000" b="1" dirty="0"/>
          </a:p>
          <a:p>
            <a:r>
              <a:rPr lang="en-GB" sz="1400" dirty="0" smtClean="0"/>
              <a:t>“The </a:t>
            </a:r>
            <a:r>
              <a:rPr lang="en-GB" sz="1400" dirty="0"/>
              <a:t>DFBA splice consolidation must be included in the next review of the SMACC Project that should take place in summer 2013, after completion of the first sector</a:t>
            </a:r>
            <a:r>
              <a:rPr lang="en-GB" sz="1400" dirty="0" smtClean="0"/>
              <a:t>.”</a:t>
            </a:r>
            <a:endParaRPr lang="en-US" sz="1400" b="1" dirty="0"/>
          </a:p>
        </p:txBody>
      </p:sp>
    </p:spTree>
    <p:extLst>
      <p:ext uri="{BB962C8B-B14F-4D97-AF65-F5344CB8AC3E}">
        <p14:creationId xmlns:p14="http://schemas.microsoft.com/office/powerpoint/2010/main" val="86867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00"/>
                                        <p:tgtEl>
                                          <p:spTgt spid="18"/>
                                        </p:tgtEl>
                                      </p:cBhvr>
                                    </p:animEffect>
                                  </p:childTnLst>
                                </p:cTn>
                              </p:par>
                            </p:childTnLst>
                          </p:cTn>
                        </p:par>
                        <p:par>
                          <p:cTn id="8" fill="hold">
                            <p:stCondLst>
                              <p:cond delay="500"/>
                            </p:stCondLst>
                            <p:childTnLst>
                              <p:par>
                                <p:cTn id="9" presetID="17" presetClass="entr" presetSubtype="1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1000" fill="hold"/>
                                        <p:tgtEl>
                                          <p:spTgt spid="11"/>
                                        </p:tgtEl>
                                        <p:attrNameLst>
                                          <p:attrName>ppt_w</p:attrName>
                                        </p:attrNameLst>
                                      </p:cBhvr>
                                      <p:tavLst>
                                        <p:tav tm="0">
                                          <p:val>
                                            <p:fltVal val="0"/>
                                          </p:val>
                                        </p:tav>
                                        <p:tav tm="100000">
                                          <p:val>
                                            <p:strVal val="#ppt_w"/>
                                          </p:val>
                                        </p:tav>
                                      </p:tavLst>
                                    </p:anim>
                                    <p:anim calcmode="lin" valueType="num">
                                      <p:cBhvr>
                                        <p:cTn id="12" dur="10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57400" y="0"/>
            <a:ext cx="6553200" cy="461665"/>
          </a:xfrm>
          <a:prstGeom prst="rect">
            <a:avLst/>
          </a:prstGeom>
        </p:spPr>
        <p:txBody>
          <a:bodyPr wrap="square">
            <a:spAutoFit/>
          </a:bodyPr>
          <a:lstStyle/>
          <a:p>
            <a:pPr algn="ctr"/>
            <a:r>
              <a:rPr lang="en-US" sz="2400" b="1" dirty="0" smtClean="0"/>
              <a:t>Fourth LHC Splices Review</a:t>
            </a:r>
            <a:endParaRPr lang="en-US" sz="2400" dirty="0"/>
          </a:p>
        </p:txBody>
      </p:sp>
      <p:sp>
        <p:nvSpPr>
          <p:cNvPr id="6" name="TextBox 5"/>
          <p:cNvSpPr txBox="1"/>
          <p:nvPr/>
        </p:nvSpPr>
        <p:spPr>
          <a:xfrm>
            <a:off x="3164976" y="461665"/>
            <a:ext cx="4360489" cy="523220"/>
          </a:xfrm>
          <a:prstGeom prst="rect">
            <a:avLst/>
          </a:prstGeom>
          <a:noFill/>
        </p:spPr>
        <p:txBody>
          <a:bodyPr wrap="none" rtlCol="0">
            <a:spAutoFit/>
          </a:bodyPr>
          <a:lstStyle/>
          <a:p>
            <a:r>
              <a:rPr lang="en-US" sz="2800" b="1" u="sng" dirty="0" smtClean="0">
                <a:solidFill>
                  <a:srgbClr val="0070C0"/>
                </a:solidFill>
              </a:rPr>
              <a:t>Review 4 and committee</a:t>
            </a:r>
            <a:endParaRPr lang="en-US" sz="2000" i="1" u="sng" dirty="0">
              <a:solidFill>
                <a:srgbClr val="0070C0"/>
              </a:solidFill>
            </a:endParaRPr>
          </a:p>
        </p:txBody>
      </p:sp>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21" name="Rectangle 20"/>
          <p:cNvSpPr/>
          <p:nvPr/>
        </p:nvSpPr>
        <p:spPr>
          <a:xfrm>
            <a:off x="1338943" y="1000541"/>
            <a:ext cx="7805057" cy="830997"/>
          </a:xfrm>
          <a:prstGeom prst="rect">
            <a:avLst/>
          </a:prstGeom>
        </p:spPr>
        <p:txBody>
          <a:bodyPr wrap="square">
            <a:spAutoFit/>
          </a:bodyPr>
          <a:lstStyle/>
          <a:p>
            <a:r>
              <a:rPr lang="en-BZ" sz="1600" u="sng" dirty="0" smtClean="0"/>
              <a:t>Review 4    to perform a Quality Audit to assess (R </a:t>
            </a:r>
            <a:r>
              <a:rPr lang="en-BZ" sz="1600" u="sng" dirty="0" err="1" smtClean="0"/>
              <a:t>Ostojic</a:t>
            </a:r>
            <a:r>
              <a:rPr lang="en-BZ" sz="1600" u="sng" dirty="0" smtClean="0"/>
              <a:t>): </a:t>
            </a:r>
          </a:p>
          <a:p>
            <a:pPr lvl="1">
              <a:buFont typeface="Arial" pitchFamily="34" charset="0"/>
              <a:buChar char="•"/>
            </a:pPr>
            <a:r>
              <a:rPr lang="en-BZ" sz="1600" dirty="0" smtClean="0"/>
              <a:t> whether the status of LHC corresponds to what was expected </a:t>
            </a:r>
          </a:p>
          <a:p>
            <a:pPr lvl="1">
              <a:buFont typeface="Arial" pitchFamily="34" charset="0"/>
              <a:buChar char="•"/>
            </a:pPr>
            <a:r>
              <a:rPr lang="en-BZ" sz="1600" dirty="0" smtClean="0"/>
              <a:t>if implementation actions correspond to the plan </a:t>
            </a:r>
          </a:p>
        </p:txBody>
      </p:sp>
      <p:sp>
        <p:nvSpPr>
          <p:cNvPr id="23" name="TextBox 22"/>
          <p:cNvSpPr txBox="1"/>
          <p:nvPr/>
        </p:nvSpPr>
        <p:spPr>
          <a:xfrm>
            <a:off x="0" y="1646872"/>
            <a:ext cx="1828122" cy="369332"/>
          </a:xfrm>
          <a:prstGeom prst="rect">
            <a:avLst/>
          </a:prstGeom>
          <a:solidFill>
            <a:srgbClr val="66FF66"/>
          </a:solidFill>
        </p:spPr>
        <p:txBody>
          <a:bodyPr wrap="square" rtlCol="0">
            <a:spAutoFit/>
          </a:bodyPr>
          <a:lstStyle/>
          <a:p>
            <a:pPr algn="ctr"/>
            <a:r>
              <a:rPr lang="en-US" b="1" dirty="0" smtClean="0"/>
              <a:t>July 2013</a:t>
            </a:r>
            <a:endParaRPr lang="en-US" b="1" dirty="0"/>
          </a:p>
        </p:txBody>
      </p:sp>
      <p:grpSp>
        <p:nvGrpSpPr>
          <p:cNvPr id="4" name="Group 3"/>
          <p:cNvGrpSpPr/>
          <p:nvPr/>
        </p:nvGrpSpPr>
        <p:grpSpPr>
          <a:xfrm>
            <a:off x="2181" y="4534832"/>
            <a:ext cx="8969983" cy="2031325"/>
            <a:chOff x="2181" y="4321076"/>
            <a:chExt cx="8969983" cy="2031325"/>
          </a:xfrm>
        </p:grpSpPr>
        <p:sp>
          <p:nvSpPr>
            <p:cNvPr id="24" name="Rectangle 23"/>
            <p:cNvSpPr/>
            <p:nvPr/>
          </p:nvSpPr>
          <p:spPr>
            <a:xfrm>
              <a:off x="2181" y="4875073"/>
              <a:ext cx="5165271" cy="1231106"/>
            </a:xfrm>
            <a:prstGeom prst="rect">
              <a:avLst/>
            </a:prstGeom>
          </p:spPr>
          <p:txBody>
            <a:bodyPr wrap="square">
              <a:spAutoFit/>
            </a:bodyPr>
            <a:lstStyle/>
            <a:p>
              <a:pPr>
                <a:spcAft>
                  <a:spcPts val="1200"/>
                </a:spcAft>
              </a:pPr>
              <a:r>
                <a:rPr lang="en-US" sz="1600" u="sng" dirty="0" smtClean="0"/>
                <a:t>Some changes in the review committee:</a:t>
              </a:r>
            </a:p>
            <a:p>
              <a:pPr marL="361950" lvl="1" indent="-285750">
                <a:buFont typeface="Wingdings" pitchFamily="2" charset="2"/>
                <a:buChar char="q"/>
              </a:pPr>
              <a:r>
                <a:rPr lang="en-US" sz="1600" dirty="0" smtClean="0"/>
                <a:t>Toru </a:t>
              </a:r>
              <a:r>
                <a:rPr lang="en-US" sz="1600" dirty="0" err="1"/>
                <a:t>Ogitsu</a:t>
              </a:r>
              <a:r>
                <a:rPr lang="en-US" sz="1600" dirty="0"/>
                <a:t> </a:t>
              </a:r>
              <a:r>
                <a:rPr lang="en-US" sz="1600"/>
                <a:t>/ </a:t>
              </a:r>
              <a:r>
                <a:rPr lang="en-US" sz="1600" smtClean="0"/>
                <a:t>KEK and </a:t>
              </a:r>
              <a:r>
                <a:rPr lang="en-US" sz="1600" dirty="0" smtClean="0"/>
                <a:t>H Ten Kate (CERN) cannot attend</a:t>
              </a:r>
            </a:p>
            <a:p>
              <a:pPr lvl="1">
                <a:spcAft>
                  <a:spcPts val="1200"/>
                </a:spcAft>
              </a:pPr>
              <a:endParaRPr lang="en-BZ" sz="1600" dirty="0" smtClean="0"/>
            </a:p>
          </p:txBody>
        </p:sp>
        <p:sp>
          <p:nvSpPr>
            <p:cNvPr id="25" name="TextBox 24"/>
            <p:cNvSpPr txBox="1"/>
            <p:nvPr/>
          </p:nvSpPr>
          <p:spPr>
            <a:xfrm>
              <a:off x="5105400" y="4321076"/>
              <a:ext cx="3866764" cy="2031325"/>
            </a:xfrm>
            <a:prstGeom prst="rect">
              <a:avLst/>
            </a:prstGeom>
            <a:solidFill>
              <a:srgbClr val="BEFAD1"/>
            </a:solidFill>
          </p:spPr>
          <p:txBody>
            <a:bodyPr wrap="none" rtlCol="0">
              <a:spAutoFit/>
            </a:bodyPr>
            <a:lstStyle/>
            <a:p>
              <a:pPr lvl="0"/>
              <a:r>
                <a:rPr lang="en-US" b="1" u="sng" dirty="0" smtClean="0"/>
                <a:t>The Review committee: </a:t>
              </a:r>
            </a:p>
            <a:p>
              <a:pPr lvl="0">
                <a:buFont typeface="Wingdings" pitchFamily="2" charset="2"/>
                <a:buChar char="ü"/>
              </a:pPr>
              <a:r>
                <a:rPr lang="en-US" dirty="0" smtClean="0"/>
                <a:t>George Ganetis / BNL</a:t>
              </a:r>
            </a:p>
            <a:p>
              <a:pPr>
                <a:buFont typeface="Wingdings" pitchFamily="2" charset="2"/>
                <a:buChar char="ü"/>
              </a:pPr>
              <a:r>
                <a:rPr lang="en-US" dirty="0"/>
                <a:t>Chen-</a:t>
              </a:r>
              <a:r>
                <a:rPr lang="en-US" dirty="0" err="1"/>
                <a:t>yu</a:t>
              </a:r>
              <a:r>
                <a:rPr lang="en-US" dirty="0"/>
                <a:t> Gung : ITER</a:t>
              </a:r>
            </a:p>
            <a:p>
              <a:pPr lvl="0">
                <a:buFont typeface="Wingdings" pitchFamily="2" charset="2"/>
                <a:buChar char="ü"/>
              </a:pPr>
              <a:r>
                <a:rPr lang="en-US" dirty="0" smtClean="0"/>
                <a:t>Howard </a:t>
              </a:r>
              <a:r>
                <a:rPr lang="en-US" dirty="0" err="1"/>
                <a:t>Pfeffer</a:t>
              </a:r>
              <a:r>
                <a:rPr lang="en-US" dirty="0"/>
                <a:t> / </a:t>
              </a:r>
              <a:r>
                <a:rPr lang="en-US" dirty="0" err="1" smtClean="0"/>
                <a:t>Fermilab</a:t>
              </a:r>
              <a:endParaRPr lang="en-US" dirty="0" smtClean="0"/>
            </a:p>
            <a:p>
              <a:pPr lvl="0">
                <a:buFont typeface="Wingdings" pitchFamily="2" charset="2"/>
                <a:buChar char="ü"/>
              </a:pPr>
              <a:r>
                <a:rPr lang="en-US" dirty="0" smtClean="0"/>
                <a:t>Alain </a:t>
              </a:r>
              <a:r>
                <a:rPr lang="en-US" dirty="0" err="1" smtClean="0"/>
                <a:t>Poncet</a:t>
              </a:r>
              <a:r>
                <a:rPr lang="en-US" dirty="0" smtClean="0"/>
                <a:t> / CERN</a:t>
              </a:r>
              <a:endParaRPr lang="en-US" dirty="0"/>
            </a:p>
            <a:p>
              <a:pPr lvl="0">
                <a:buFont typeface="Wingdings" pitchFamily="2" charset="2"/>
                <a:buChar char="ü"/>
              </a:pPr>
              <a:r>
                <a:rPr lang="en-US" dirty="0" smtClean="0"/>
                <a:t>Jim Strait / </a:t>
              </a:r>
              <a:r>
                <a:rPr lang="en-US" dirty="0" err="1" smtClean="0"/>
                <a:t>Fermilab</a:t>
              </a:r>
              <a:r>
                <a:rPr lang="en-US" dirty="0" smtClean="0"/>
                <a:t> : Chairperson</a:t>
              </a:r>
            </a:p>
            <a:p>
              <a:pPr lvl="0">
                <a:buFont typeface="Wingdings" pitchFamily="2" charset="2"/>
                <a:buChar char="ü"/>
              </a:pPr>
              <a:r>
                <a:rPr lang="en-US" dirty="0" smtClean="0"/>
                <a:t>Pierre Vedrine / CEA </a:t>
              </a:r>
              <a:r>
                <a:rPr lang="en-US" dirty="0" err="1" smtClean="0"/>
                <a:t>Saclay</a:t>
              </a:r>
              <a:r>
                <a:rPr lang="en-US" dirty="0" smtClean="0"/>
                <a:t> </a:t>
              </a:r>
            </a:p>
          </p:txBody>
        </p:sp>
      </p:grpSp>
      <p:sp>
        <p:nvSpPr>
          <p:cNvPr id="3" name="Slide Number Placeholder 2"/>
          <p:cNvSpPr>
            <a:spLocks noGrp="1"/>
          </p:cNvSpPr>
          <p:nvPr>
            <p:ph type="sldNum" sz="quarter" idx="11"/>
          </p:nvPr>
        </p:nvSpPr>
        <p:spPr/>
        <p:txBody>
          <a:bodyPr/>
          <a:lstStyle/>
          <a:p>
            <a:fld id="{42B8A188-07C7-43C5-B012-88751C6CB86A}" type="slidenum">
              <a:rPr lang="en-US" sz="1400" smtClean="0"/>
              <a:pPr/>
              <a:t>9</a:t>
            </a:fld>
            <a:r>
              <a:rPr lang="en-US" sz="1400" smtClean="0"/>
              <a:t>/18</a:t>
            </a:r>
          </a:p>
          <a:p>
            <a:r>
              <a:rPr lang="en-US" sz="1400" smtClean="0"/>
              <a:t>J.Ph. Tock</a:t>
            </a:r>
            <a:endParaRPr lang="en-US" sz="1400" dirty="0"/>
          </a:p>
        </p:txBody>
      </p:sp>
      <p:sp>
        <p:nvSpPr>
          <p:cNvPr id="16" name="TextBox 15"/>
          <p:cNvSpPr txBox="1"/>
          <p:nvPr/>
        </p:nvSpPr>
        <p:spPr>
          <a:xfrm>
            <a:off x="1722805" y="-30778"/>
            <a:ext cx="6075702" cy="523220"/>
          </a:xfrm>
          <a:prstGeom prst="rect">
            <a:avLst/>
          </a:prstGeom>
          <a:noFill/>
        </p:spPr>
        <p:txBody>
          <a:bodyPr wrap="none" rtlCol="0">
            <a:spAutoFit/>
          </a:bodyPr>
          <a:lstStyle/>
          <a:p>
            <a:r>
              <a:rPr lang="en-US" sz="2800" b="1" u="sng" dirty="0" smtClean="0">
                <a:solidFill>
                  <a:srgbClr val="0070C0"/>
                </a:solidFill>
              </a:rPr>
              <a:t>Why this                                          ?</a:t>
            </a:r>
            <a:endParaRPr lang="en-US" sz="2000" i="1" u="sng" dirty="0">
              <a:solidFill>
                <a:srgbClr val="0070C0"/>
              </a:solidFill>
            </a:endParaRPr>
          </a:p>
        </p:txBody>
      </p:sp>
      <p:sp>
        <p:nvSpPr>
          <p:cNvPr id="18" name="Content Placeholder 2"/>
          <p:cNvSpPr txBox="1">
            <a:spLocks/>
          </p:cNvSpPr>
          <p:nvPr/>
        </p:nvSpPr>
        <p:spPr>
          <a:xfrm>
            <a:off x="-12214" y="2014662"/>
            <a:ext cx="8507288" cy="269227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715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smtClean="0">
                <a:ln>
                  <a:noFill/>
                </a:ln>
                <a:solidFill>
                  <a:sysClr val="windowText" lastClr="000000"/>
                </a:solidFill>
                <a:effectLst/>
                <a:uLnTx/>
                <a:uFillTx/>
                <a:latin typeface="Calibri"/>
                <a:ea typeface="+mn-ea"/>
                <a:cs typeface="+mn-cs"/>
              </a:rPr>
              <a:t>Purpose:</a:t>
            </a:r>
          </a:p>
          <a:p>
            <a:pPr marL="914400" marR="0" lvl="1" indent="-4572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ysClr val="windowText" lastClr="000000"/>
                </a:solidFill>
                <a:effectLst/>
                <a:uLnTx/>
                <a:uFillTx/>
                <a:latin typeface="Calibri"/>
                <a:ea typeface="+mn-ea"/>
                <a:cs typeface="+mn-cs"/>
              </a:rPr>
              <a:t>to review the quality </a:t>
            </a:r>
            <a:r>
              <a:rPr kumimoji="0" lang="en-GB" sz="2400" b="0" i="0" u="none" strike="noStrike" kern="1200" cap="none" spc="0" normalizeH="0" baseline="0" noProof="0" dirty="0" smtClean="0">
                <a:ln>
                  <a:noFill/>
                </a:ln>
                <a:solidFill>
                  <a:sysClr val="windowText" lastClr="000000"/>
                </a:solidFill>
                <a:effectLst/>
                <a:uLnTx/>
                <a:uFillTx/>
                <a:latin typeface="Calibri"/>
                <a:ea typeface="+mn-ea"/>
                <a:cs typeface="+mn-cs"/>
              </a:rPr>
              <a:t>of the consolidation activities of the LHC superconducting circuits and magnets (SMACC)</a:t>
            </a:r>
          </a:p>
          <a:p>
            <a:pPr marL="914400" marR="0" lvl="1" indent="-4572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400" b="0" i="0" u="none" strike="noStrike" kern="1200" cap="none" spc="0" normalizeH="0" baseline="0" noProof="0" dirty="0" smtClean="0">
                <a:ln>
                  <a:noFill/>
                </a:ln>
                <a:solidFill>
                  <a:sysClr val="windowText" lastClr="000000"/>
                </a:solidFill>
                <a:effectLst/>
                <a:uLnTx/>
                <a:uFillTx/>
                <a:latin typeface="Calibri"/>
                <a:ea typeface="+mn-ea"/>
                <a:cs typeface="+mn-cs"/>
              </a:rPr>
              <a:t>to analyse the trends, and to consider any changes in the procedures that may be required following the consolidation of the first sector(s).</a:t>
            </a:r>
            <a:endParaRPr kumimoji="0" lang="en-GB" sz="24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071627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ntr" presetSubtype="0" fill="hold" grpId="0" nodeType="afterEffect">
                                  <p:stCondLst>
                                    <p:cond delay="100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580">
                                          <p:stCondLst>
                                            <p:cond delay="0"/>
                                          </p:stCondLst>
                                        </p:cTn>
                                        <p:tgtEl>
                                          <p:spTgt spid="23"/>
                                        </p:tgtEl>
                                      </p:cBhvr>
                                    </p:animEffect>
                                    <p:anim calcmode="lin" valueType="num">
                                      <p:cBhvr>
                                        <p:cTn id="13"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18" dur="26">
                                          <p:stCondLst>
                                            <p:cond delay="650"/>
                                          </p:stCondLst>
                                        </p:cTn>
                                        <p:tgtEl>
                                          <p:spTgt spid="23"/>
                                        </p:tgtEl>
                                      </p:cBhvr>
                                      <p:to x="100000" y="60000"/>
                                    </p:animScale>
                                    <p:animScale>
                                      <p:cBhvr>
                                        <p:cTn id="19" dur="166" decel="50000">
                                          <p:stCondLst>
                                            <p:cond delay="676"/>
                                          </p:stCondLst>
                                        </p:cTn>
                                        <p:tgtEl>
                                          <p:spTgt spid="23"/>
                                        </p:tgtEl>
                                      </p:cBhvr>
                                      <p:to x="100000" y="100000"/>
                                    </p:animScale>
                                    <p:animScale>
                                      <p:cBhvr>
                                        <p:cTn id="20" dur="26">
                                          <p:stCondLst>
                                            <p:cond delay="1312"/>
                                          </p:stCondLst>
                                        </p:cTn>
                                        <p:tgtEl>
                                          <p:spTgt spid="23"/>
                                        </p:tgtEl>
                                      </p:cBhvr>
                                      <p:to x="100000" y="80000"/>
                                    </p:animScale>
                                    <p:animScale>
                                      <p:cBhvr>
                                        <p:cTn id="21" dur="166" decel="50000">
                                          <p:stCondLst>
                                            <p:cond delay="1338"/>
                                          </p:stCondLst>
                                        </p:cTn>
                                        <p:tgtEl>
                                          <p:spTgt spid="23"/>
                                        </p:tgtEl>
                                      </p:cBhvr>
                                      <p:to x="100000" y="100000"/>
                                    </p:animScale>
                                    <p:animScale>
                                      <p:cBhvr>
                                        <p:cTn id="22" dur="26">
                                          <p:stCondLst>
                                            <p:cond delay="1642"/>
                                          </p:stCondLst>
                                        </p:cTn>
                                        <p:tgtEl>
                                          <p:spTgt spid="23"/>
                                        </p:tgtEl>
                                      </p:cBhvr>
                                      <p:to x="100000" y="90000"/>
                                    </p:animScale>
                                    <p:animScale>
                                      <p:cBhvr>
                                        <p:cTn id="23" dur="166" decel="50000">
                                          <p:stCondLst>
                                            <p:cond delay="1668"/>
                                          </p:stCondLst>
                                        </p:cTn>
                                        <p:tgtEl>
                                          <p:spTgt spid="23"/>
                                        </p:tgtEl>
                                      </p:cBhvr>
                                      <p:to x="100000" y="100000"/>
                                    </p:animScale>
                                    <p:animScale>
                                      <p:cBhvr>
                                        <p:cTn id="24" dur="26">
                                          <p:stCondLst>
                                            <p:cond delay="1808"/>
                                          </p:stCondLst>
                                        </p:cTn>
                                        <p:tgtEl>
                                          <p:spTgt spid="23"/>
                                        </p:tgtEl>
                                      </p:cBhvr>
                                      <p:to x="100000" y="95000"/>
                                    </p:animScale>
                                    <p:animScale>
                                      <p:cBhvr>
                                        <p:cTn id="25" dur="166" decel="50000">
                                          <p:stCondLst>
                                            <p:cond delay="1834"/>
                                          </p:stCondLst>
                                        </p:cTn>
                                        <p:tgtEl>
                                          <p:spTgt spid="23"/>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0-#ppt_w/2"/>
                                          </p:val>
                                        </p:tav>
                                        <p:tav tm="100000">
                                          <p:val>
                                            <p:strVal val="#ppt_x"/>
                                          </p:val>
                                        </p:tav>
                                      </p:tavLst>
                                    </p:anim>
                                    <p:anim calcmode="lin" valueType="num">
                                      <p:cBhvr additive="base">
                                        <p:cTn id="31"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5"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2000"/>
                                        <p:tgtEl>
                                          <p:spTgt spid="4"/>
                                        </p:tgtEl>
                                      </p:cBhvr>
                                    </p:animEffect>
                                    <p:anim calcmode="lin" valueType="num">
                                      <p:cBhvr>
                                        <p:cTn id="37" dur="2000" fill="hold"/>
                                        <p:tgtEl>
                                          <p:spTgt spid="4"/>
                                        </p:tgtEl>
                                        <p:attrNameLst>
                                          <p:attrName>ppt_w</p:attrName>
                                        </p:attrNameLst>
                                      </p:cBhvr>
                                      <p:tavLst>
                                        <p:tav tm="0" fmla="#ppt_w*sin(2.5*pi*$)">
                                          <p:val>
                                            <p:fltVal val="0"/>
                                          </p:val>
                                        </p:tav>
                                        <p:tav tm="100000">
                                          <p:val>
                                            <p:fltVal val="1"/>
                                          </p:val>
                                        </p:tav>
                                      </p:tavLst>
                                    </p:anim>
                                    <p:anim calcmode="lin" valueType="num">
                                      <p:cBhvr>
                                        <p:cTn id="38"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animBg="1"/>
      <p:bldP spid="18" grpId="0"/>
    </p:bldLst>
  </p:timing>
</p:sld>
</file>

<file path=ppt/theme/theme1.xml><?xml version="1.0" encoding="utf-8"?>
<a:theme xmlns:a="http://schemas.openxmlformats.org/drawingml/2006/main" name="Powerpoint_presentation">
  <a:themeElements>
    <a:clrScheme name="Template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plate6">
      <a:majorFont>
        <a:latin typeface="Arial"/>
        <a:ea typeface="ＭＳ Ｐゴシック"/>
        <a:cs typeface="ＭＳ Ｐゴシック"/>
      </a:majorFont>
      <a:minorFont>
        <a:latin typeface="Optima Medium"/>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lnDef>
  </a:objectDefaults>
  <a:extraClrSchemeLst>
    <a:extraClrScheme>
      <a:clrScheme name="Template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Powerpoint_presentation</Template>
  <TotalTime>3375</TotalTime>
  <Words>2699</Words>
  <Application>Microsoft Office PowerPoint</Application>
  <PresentationFormat>On-screen Show (4:3)</PresentationFormat>
  <Paragraphs>330</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Powerpoint_presentation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Author  Date</dc:title>
  <dc:creator>jtock</dc:creator>
  <cp:lastModifiedBy>Jean-Philippe Tock</cp:lastModifiedBy>
  <cp:revision>363</cp:revision>
  <cp:lastPrinted>2012-11-05T13:41:16Z</cp:lastPrinted>
  <dcterms:created xsi:type="dcterms:W3CDTF">2010-01-18T19:33:10Z</dcterms:created>
  <dcterms:modified xsi:type="dcterms:W3CDTF">2013-07-22T15:59:36Z</dcterms:modified>
</cp:coreProperties>
</file>