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1" r:id="rId3"/>
    <p:sldId id="266" r:id="rId4"/>
    <p:sldId id="320" r:id="rId5"/>
    <p:sldId id="268" r:id="rId6"/>
    <p:sldId id="284" r:id="rId7"/>
    <p:sldId id="283" r:id="rId8"/>
    <p:sldId id="316" r:id="rId9"/>
    <p:sldId id="285" r:id="rId10"/>
    <p:sldId id="321" r:id="rId11"/>
    <p:sldId id="292" r:id="rId12"/>
    <p:sldId id="322" r:id="rId13"/>
    <p:sldId id="323" r:id="rId14"/>
    <p:sldId id="324" r:id="rId15"/>
    <p:sldId id="326" r:id="rId16"/>
    <p:sldId id="327" r:id="rId17"/>
    <p:sldId id="325" r:id="rId18"/>
    <p:sldId id="328" r:id="rId19"/>
    <p:sldId id="329" r:id="rId20"/>
    <p:sldId id="334" r:id="rId21"/>
    <p:sldId id="295" r:id="rId22"/>
    <p:sldId id="330" r:id="rId23"/>
    <p:sldId id="331" r:id="rId24"/>
    <p:sldId id="332" r:id="rId25"/>
    <p:sldId id="336" r:id="rId26"/>
    <p:sldId id="337" r:id="rId27"/>
    <p:sldId id="296" r:id="rId28"/>
    <p:sldId id="333" r:id="rId29"/>
    <p:sldId id="338" r:id="rId30"/>
    <p:sldId id="335" r:id="rId31"/>
    <p:sldId id="339" r:id="rId32"/>
    <p:sldId id="340" r:id="rId33"/>
    <p:sldId id="341" r:id="rId34"/>
    <p:sldId id="342" r:id="rId35"/>
    <p:sldId id="343" r:id="rId36"/>
    <p:sldId id="344" r:id="rId37"/>
    <p:sldId id="34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1528C-753C-45B4-AC56-DA396DBE385F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36DF6-3D2E-4B51-80AB-DC7C09845D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Overview of SMACC-QA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2492896"/>
            <a:ext cx="5544616" cy="2664296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Recall of SMACC-QA organization</a:t>
            </a:r>
          </a:p>
          <a:p>
            <a:pPr marL="514350" indent="-514350" algn="l"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Tuning the procedures</a:t>
            </a:r>
          </a:p>
          <a:p>
            <a:pPr marL="514350" indent="-514350" algn="l"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Main results from the QC teams</a:t>
            </a:r>
          </a:p>
          <a:p>
            <a:pPr marL="514350" indent="-514350" algn="l"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Auditors findings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86282" y="5445224"/>
            <a:ext cx="6400800" cy="841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1"/>
                </a:solidFill>
              </a:rPr>
              <a:t>Ranko Ostojic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 23 July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Informing and Reporting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11560" y="1268760"/>
            <a:ext cx="8208912" cy="4709120"/>
          </a:xfrm>
        </p:spPr>
        <p:txBody>
          <a:bodyPr>
            <a:normAutofit/>
          </a:bodyPr>
          <a:lstStyle/>
          <a:p>
            <a:pPr>
              <a:buSzTx/>
            </a:pPr>
            <a:r>
              <a:rPr lang="en-US" dirty="0" smtClean="0"/>
              <a:t>Use of MTF tools:</a:t>
            </a:r>
          </a:p>
          <a:p>
            <a:pPr lvl="1"/>
            <a:r>
              <a:rPr lang="en-US" dirty="0"/>
              <a:t>retrieval and analysis of </a:t>
            </a:r>
            <a:r>
              <a:rPr lang="en-US" dirty="0" smtClean="0"/>
              <a:t>NCRs, </a:t>
            </a:r>
            <a:endParaRPr lang="en-US" dirty="0"/>
          </a:p>
          <a:p>
            <a:pPr lvl="1"/>
            <a:r>
              <a:rPr lang="en-US" dirty="0" smtClean="0"/>
              <a:t>notification lists </a:t>
            </a:r>
            <a:r>
              <a:rPr lang="en-US" dirty="0"/>
              <a:t>for informing relevant teams on creation and status of critical </a:t>
            </a:r>
            <a:r>
              <a:rPr lang="en-US" dirty="0" smtClean="0"/>
              <a:t>NCRs.</a:t>
            </a:r>
            <a:endParaRPr lang="en-US" dirty="0"/>
          </a:p>
          <a:p>
            <a:r>
              <a:rPr lang="en-US" dirty="0" smtClean="0"/>
              <a:t>Regular SMACC-QA Team meetings, every Tuesday and Thursday.</a:t>
            </a:r>
          </a:p>
          <a:p>
            <a:pPr>
              <a:buSzTx/>
            </a:pPr>
            <a:r>
              <a:rPr lang="en-US" dirty="0" smtClean="0"/>
              <a:t>Regular reporting to LSC </a:t>
            </a:r>
            <a:r>
              <a:rPr lang="en-US" dirty="0"/>
              <a:t>on production quality </a:t>
            </a:r>
            <a:r>
              <a:rPr lang="en-US" dirty="0" smtClean="0"/>
              <a:t>trends and nature and statistics </a:t>
            </a:r>
            <a:r>
              <a:rPr lang="en-US" dirty="0"/>
              <a:t>of </a:t>
            </a:r>
            <a:r>
              <a:rPr lang="en-US" dirty="0" smtClean="0"/>
              <a:t>NCRs.</a:t>
            </a:r>
          </a:p>
          <a:p>
            <a:pPr>
              <a:buSzTx/>
            </a:pPr>
            <a:endParaRPr lang="en-US" dirty="0" smtClean="0"/>
          </a:p>
          <a:p>
            <a:pPr>
              <a:buSzTx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16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Tuning the </a:t>
            </a:r>
            <a:r>
              <a:rPr lang="en-US" dirty="0" smtClean="0">
                <a:solidFill>
                  <a:srgbClr val="FF0000"/>
                </a:solidFill>
              </a:rPr>
              <a:t>procedures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363272" cy="4525963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dirty="0" smtClean="0"/>
              <a:t>The QC activities are based </a:t>
            </a:r>
            <a:r>
              <a:rPr lang="en-GB" dirty="0"/>
              <a:t>on a set of </a:t>
            </a:r>
            <a:r>
              <a:rPr lang="en-GB" dirty="0" smtClean="0"/>
              <a:t>procedures (LHC-QBBI-TP), </a:t>
            </a:r>
            <a:r>
              <a:rPr lang="en-GB" dirty="0"/>
              <a:t>which are well understood and their methods thoroughly validated in </a:t>
            </a:r>
            <a:r>
              <a:rPr lang="en-GB" dirty="0" smtClean="0"/>
              <a:t>workshop conditions.</a:t>
            </a:r>
            <a:endParaRPr lang="en-GB" dirty="0"/>
          </a:p>
          <a:p>
            <a:pPr>
              <a:spcBef>
                <a:spcPts val="1200"/>
              </a:spcBef>
            </a:pPr>
            <a:r>
              <a:rPr lang="en-GB" dirty="0" smtClean="0"/>
              <a:t>The teams </a:t>
            </a:r>
            <a:r>
              <a:rPr lang="en-GB" dirty="0"/>
              <a:t>are reacting to </a:t>
            </a:r>
            <a:r>
              <a:rPr lang="en-GB" dirty="0" smtClean="0"/>
              <a:t>the inspection </a:t>
            </a:r>
            <a:r>
              <a:rPr lang="en-GB" dirty="0"/>
              <a:t>results </a:t>
            </a:r>
            <a:r>
              <a:rPr lang="en-GB" dirty="0" smtClean="0"/>
              <a:t>from the tunnel </a:t>
            </a:r>
            <a:r>
              <a:rPr lang="en-GB" dirty="0"/>
              <a:t>“on-line</a:t>
            </a:r>
            <a:r>
              <a:rPr lang="en-GB" dirty="0" smtClean="0"/>
              <a:t>”, and the experience gained is </a:t>
            </a:r>
            <a:r>
              <a:rPr lang="en-GB" dirty="0"/>
              <a:t>used to </a:t>
            </a:r>
            <a:r>
              <a:rPr lang="en-GB" dirty="0" smtClean="0"/>
              <a:t>streamline </a:t>
            </a:r>
            <a:r>
              <a:rPr lang="en-GB" dirty="0"/>
              <a:t>the </a:t>
            </a:r>
            <a:r>
              <a:rPr lang="en-GB" dirty="0" smtClean="0"/>
              <a:t>procedures and adjust the acceptance </a:t>
            </a:r>
            <a:r>
              <a:rPr lang="en-GB" dirty="0"/>
              <a:t>criteria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43608" y="2564904"/>
            <a:ext cx="6912768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89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Inspection of ultrasound welding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573016"/>
            <a:ext cx="4752528" cy="302433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000" dirty="0" smtClean="0"/>
              <a:t>Change of ultrasound welding machine settings from CP=0.6 to 0.8 in 2009.</a:t>
            </a:r>
          </a:p>
          <a:p>
            <a:r>
              <a:rPr lang="en-US" sz="2000" dirty="0" smtClean="0"/>
              <a:t>Gauge used for inspection has 3.1 mm </a:t>
            </a:r>
            <a:r>
              <a:rPr lang="en-US" sz="2000" dirty="0"/>
              <a:t>w</a:t>
            </a:r>
            <a:r>
              <a:rPr lang="en-US" sz="2000" dirty="0" smtClean="0"/>
              <a:t>idth and is too small for CP=0.8.</a:t>
            </a:r>
          </a:p>
          <a:p>
            <a:r>
              <a:rPr lang="en-US" sz="2000" dirty="0" smtClean="0"/>
              <a:t>Based on measurements of recently produced welds, </a:t>
            </a:r>
            <a:r>
              <a:rPr lang="en-US" sz="2000" dirty="0"/>
              <a:t>gauge </a:t>
            </a:r>
            <a:r>
              <a:rPr lang="en-US" sz="2000" dirty="0" smtClean="0"/>
              <a:t>width increased to 3.4 mm.</a:t>
            </a:r>
          </a:p>
          <a:p>
            <a:r>
              <a:rPr lang="en-US" sz="2000" dirty="0" smtClean="0"/>
              <a:t>New version of the inspection procedure (LHC-QBBI-TP-0003) released.</a:t>
            </a:r>
            <a:endParaRPr lang="en-US" sz="2000" dirty="0"/>
          </a:p>
        </p:txBody>
      </p:sp>
      <p:pic>
        <p:nvPicPr>
          <p:cNvPr id="6" name="Picture 5" descr="A23R3-IMG_014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6336704" cy="2160240"/>
          </a:xfrm>
          <a:prstGeom prst="rect">
            <a:avLst/>
          </a:prstGeom>
          <a:noFill/>
        </p:spPr>
      </p:pic>
      <p:pic>
        <p:nvPicPr>
          <p:cNvPr id="7" name="Picture 4" descr="https://edms.cern.ch/file/1285183/1/IMG_064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12083" y="3501008"/>
            <a:ext cx="256031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17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Inspection of the shunts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648072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043608" y="4581129"/>
            <a:ext cx="7228331" cy="12241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Visual inspection of the </a:t>
            </a:r>
            <a:r>
              <a:rPr lang="en-US" sz="2000" dirty="0" smtClean="0"/>
              <a:t>top and bottom shunts modified (criterion of continuity of fillets suppressed)</a:t>
            </a:r>
            <a:endParaRPr lang="en-US" sz="2000" dirty="0"/>
          </a:p>
          <a:p>
            <a:r>
              <a:rPr lang="en-US" sz="2000" dirty="0"/>
              <a:t>New version of the </a:t>
            </a:r>
            <a:r>
              <a:rPr lang="en-US" sz="2000" dirty="0" smtClean="0"/>
              <a:t>procedure </a:t>
            </a:r>
            <a:r>
              <a:rPr lang="en-US" sz="2000" dirty="0"/>
              <a:t>released </a:t>
            </a:r>
            <a:r>
              <a:rPr lang="en-US" sz="2000" dirty="0" smtClean="0"/>
              <a:t>(LHC-QBBI-TP-0007</a:t>
            </a:r>
            <a:r>
              <a:rPr lang="en-US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58502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250" y="1359179"/>
            <a:ext cx="3290166" cy="41580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59179"/>
            <a:ext cx="3082493" cy="415805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67544" y="116632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rgbClr val="FF0000"/>
                </a:solidFill>
              </a:rPr>
              <a:t>Insulation boxes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100" i="1" dirty="0" smtClean="0">
                <a:solidFill>
                  <a:srgbClr val="FF0000"/>
                </a:solidFill>
              </a:rPr>
              <a:t>The problem</a:t>
            </a:r>
            <a:endParaRPr lang="en-US" sz="4000" i="1" dirty="0">
              <a:solidFill>
                <a:srgbClr val="FF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1600" y="5733256"/>
            <a:ext cx="3456384" cy="7200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About 35% of </a:t>
            </a:r>
            <a:r>
              <a:rPr lang="en-US" sz="2000" dirty="0" err="1" smtClean="0"/>
              <a:t>busbars</a:t>
            </a:r>
            <a:r>
              <a:rPr lang="en-US" sz="2000" dirty="0" smtClean="0"/>
              <a:t> outside position tolerance.</a:t>
            </a:r>
            <a:endParaRPr lang="en-US" sz="2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55109" y="5733256"/>
            <a:ext cx="4032448" cy="7200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Clearance box/M-flange insufficient to avoid box damage during welding.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555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1"/>
            <a:ext cx="8229600" cy="108902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Insulation boxes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100" i="1" dirty="0" smtClean="0">
                <a:solidFill>
                  <a:srgbClr val="FF0000"/>
                </a:solidFill>
              </a:rPr>
              <a:t>Modification of baseline</a:t>
            </a:r>
            <a:endParaRPr lang="en-US" sz="3600" i="1" dirty="0">
              <a:solidFill>
                <a:srgbClr val="FF0000"/>
              </a:solidFill>
            </a:endParaRPr>
          </a:p>
        </p:txBody>
      </p:sp>
      <p:pic>
        <p:nvPicPr>
          <p:cNvPr id="8" name="Picture 3" descr="C:\Herve\LS1\Photos\P6070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3529" y="1340769"/>
            <a:ext cx="4248471" cy="3186638"/>
          </a:xfrm>
          <a:prstGeom prst="rect">
            <a:avLst/>
          </a:prstGeom>
          <a:noFill/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331638" y="4941168"/>
            <a:ext cx="6912770" cy="165618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000" dirty="0" smtClean="0"/>
              <a:t>The standard box is modified to have rounded corners </a:t>
            </a:r>
            <a:r>
              <a:rPr lang="en-US" sz="2000" dirty="0"/>
              <a:t>at the extremities </a:t>
            </a:r>
            <a:r>
              <a:rPr lang="en-US" sz="2000" dirty="0" smtClean="0"/>
              <a:t>(wall thickness </a:t>
            </a:r>
            <a:r>
              <a:rPr lang="en-US" sz="2000" dirty="0"/>
              <a:t>reduced from </a:t>
            </a:r>
            <a:r>
              <a:rPr lang="en-US" sz="2000" dirty="0" smtClean="0"/>
              <a:t>3 mm to 1.3 mm).  Polyimide layers added to cover </a:t>
            </a:r>
            <a:r>
              <a:rPr lang="en-US" sz="2000" dirty="0"/>
              <a:t>the extremities.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 smtClean="0"/>
              <a:t>assembly </a:t>
            </a:r>
            <a:r>
              <a:rPr lang="en-US" sz="2000" dirty="0"/>
              <a:t>procedure </a:t>
            </a:r>
            <a:r>
              <a:rPr lang="en-US" sz="2000" dirty="0" smtClean="0"/>
              <a:t>(LHC-QBBI-TP-0024</a:t>
            </a:r>
            <a:r>
              <a:rPr lang="en-US" sz="2000" dirty="0"/>
              <a:t>) updated </a:t>
            </a:r>
            <a:r>
              <a:rPr lang="en-US" sz="2000" dirty="0" smtClean="0"/>
              <a:t>and released</a:t>
            </a:r>
            <a:r>
              <a:rPr lang="en-US" sz="2000" dirty="0" smtClean="0"/>
              <a:t>.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5" name="Picture 5" descr="C:\Users\savary\AppData\Local\Microsoft\Windows\Temporary Internet Files\Content.Outlook\ECJX6DG0\IC_Kapton_Test77K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340769"/>
            <a:ext cx="4133728" cy="318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52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1"/>
            <a:ext cx="8229600" cy="108902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Insulation boxes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100" i="1" dirty="0" smtClean="0">
                <a:solidFill>
                  <a:srgbClr val="FF0000"/>
                </a:solidFill>
              </a:rPr>
              <a:t>The standard repair</a:t>
            </a:r>
            <a:endParaRPr lang="en-US" sz="3600" i="1" dirty="0">
              <a:solidFill>
                <a:srgbClr val="FF0000"/>
              </a:solidFill>
            </a:endParaRPr>
          </a:p>
        </p:txBody>
      </p:sp>
      <p:pic>
        <p:nvPicPr>
          <p:cNvPr id="12" name="Picture 10" descr="C:\Herve\LS1\Photos\P61100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608" y="1412776"/>
            <a:ext cx="2376264" cy="3168354"/>
          </a:xfrm>
          <a:prstGeom prst="rect">
            <a:avLst/>
          </a:prstGeom>
          <a:noFill/>
        </p:spPr>
      </p:pic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3291086" cy="3168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115616" y="4869160"/>
            <a:ext cx="6862042" cy="172819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In case of interference:</a:t>
            </a:r>
          </a:p>
          <a:p>
            <a:r>
              <a:rPr lang="en-US" sz="1800" dirty="0" smtClean="0"/>
              <a:t>Corners cut back so that the box cover is outside M-flanges.</a:t>
            </a:r>
          </a:p>
          <a:p>
            <a:r>
              <a:rPr lang="en-US" sz="1800" dirty="0" smtClean="0"/>
              <a:t>U-pieces recovered from the existing insulation, reinstalled on </a:t>
            </a:r>
            <a:r>
              <a:rPr lang="en-US" sz="1800" dirty="0" err="1" smtClean="0"/>
              <a:t>busbars</a:t>
            </a:r>
            <a:r>
              <a:rPr lang="en-US" sz="1800" dirty="0" smtClean="0"/>
              <a:t> (mechanically protect the </a:t>
            </a:r>
            <a:r>
              <a:rPr lang="en-US" sz="1800" dirty="0" err="1" smtClean="0"/>
              <a:t>busbars</a:t>
            </a:r>
            <a:r>
              <a:rPr lang="en-US" sz="1800" dirty="0"/>
              <a:t> </a:t>
            </a:r>
            <a:r>
              <a:rPr lang="en-US" sz="1800" dirty="0" smtClean="0"/>
              <a:t>and improve electrical insulation).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36090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Insulation boxes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100" i="1" dirty="0" smtClean="0">
                <a:solidFill>
                  <a:srgbClr val="FF0000"/>
                </a:solidFill>
              </a:rPr>
              <a:t>Inspection procedure</a:t>
            </a:r>
            <a:endParaRPr lang="en-US" sz="4000" i="1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99592" y="4509120"/>
            <a:ext cx="7776864" cy="151216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000" dirty="0" smtClean="0"/>
              <a:t>The inspection procedure </a:t>
            </a:r>
            <a:r>
              <a:rPr lang="en-US" sz="2000" dirty="0"/>
              <a:t>(</a:t>
            </a:r>
            <a:r>
              <a:rPr lang="en-US" sz="2000" dirty="0" smtClean="0"/>
              <a:t>LHC-QBBI-TP-0008) updated and released. </a:t>
            </a:r>
          </a:p>
          <a:p>
            <a:r>
              <a:rPr lang="en-US" sz="2000" dirty="0" smtClean="0"/>
              <a:t>The procedure defines the role of the LMF-QC and ELQC teams in the inspection process at different times, when visual aspect of the boxes differs due to presence of </a:t>
            </a:r>
            <a:r>
              <a:rPr lang="en-US" sz="2000" dirty="0" err="1" smtClean="0"/>
              <a:t>Eccobond</a:t>
            </a:r>
            <a:r>
              <a:rPr lang="en-US" sz="2000" dirty="0" smtClean="0"/>
              <a:t> filling.</a:t>
            </a:r>
          </a:p>
        </p:txBody>
      </p:sp>
      <p:pic>
        <p:nvPicPr>
          <p:cNvPr id="9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390" y="1394577"/>
            <a:ext cx="5688632" cy="229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82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Revisiting geometrical acceptance criteria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100" i="1" dirty="0" smtClean="0">
                <a:solidFill>
                  <a:srgbClr val="FF0000"/>
                </a:solidFill>
              </a:rPr>
              <a:t>Global alignment gauge</a:t>
            </a:r>
            <a:endParaRPr lang="en-US" sz="4000" i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52" y="1484784"/>
            <a:ext cx="511256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59632" y="5445224"/>
            <a:ext cx="698477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000" dirty="0" smtClean="0"/>
              <a:t>Geometrical constraints of the insulation box were reanalyzed. </a:t>
            </a:r>
          </a:p>
          <a:p>
            <a:r>
              <a:rPr lang="en-US" sz="2000" dirty="0" smtClean="0"/>
              <a:t>The dimensions of the global gauges are confirmed.</a:t>
            </a:r>
          </a:p>
        </p:txBody>
      </p:sp>
    </p:spTree>
    <p:extLst>
      <p:ext uri="{BB962C8B-B14F-4D97-AF65-F5344CB8AC3E}">
        <p14:creationId xmlns:p14="http://schemas.microsoft.com/office/powerpoint/2010/main" val="83759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Revisiting geometrical acceptance criteria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100" i="1" dirty="0" smtClean="0">
                <a:solidFill>
                  <a:srgbClr val="FF0000"/>
                </a:solidFill>
              </a:rPr>
              <a:t>Height gauge</a:t>
            </a:r>
            <a:endParaRPr lang="en-US" sz="3100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36816"/>
            <a:ext cx="5515584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340113" y="5099604"/>
            <a:ext cx="6264696" cy="127032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A new type of gauge for checking the bottom </a:t>
            </a:r>
            <a:r>
              <a:rPr lang="en-US" sz="2000" dirty="0"/>
              <a:t>surface </a:t>
            </a:r>
            <a:r>
              <a:rPr lang="en-US" sz="2000" dirty="0" smtClean="0"/>
              <a:t>of the </a:t>
            </a:r>
            <a:r>
              <a:rPr lang="en-US" sz="2000" dirty="0" err="1" smtClean="0"/>
              <a:t>busbars</a:t>
            </a:r>
            <a:r>
              <a:rPr lang="en-US" sz="2000" dirty="0" smtClean="0"/>
              <a:t> </a:t>
            </a:r>
            <a:r>
              <a:rPr lang="en-US" sz="2000" dirty="0"/>
              <a:t>was </a:t>
            </a:r>
            <a:r>
              <a:rPr lang="en-US" sz="2000" dirty="0" smtClean="0"/>
              <a:t>tried out but with negative result.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dimensions </a:t>
            </a:r>
            <a:r>
              <a:rPr lang="en-US" sz="2000" dirty="0" smtClean="0"/>
              <a:t>of the present C-gauges are </a:t>
            </a:r>
            <a:r>
              <a:rPr lang="en-US" sz="2000" dirty="0"/>
              <a:t>confirmed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025299" y="1665285"/>
            <a:ext cx="1944216" cy="334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 descr="C:\Users\ostojic\AppData\Local\Microsoft\Windows\Temporary Internet Files\Content.Outlook\7MGZ7OJ4\2013-06-20_Three Points Local Gauge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72816"/>
            <a:ext cx="4000462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37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3412976" y="0"/>
            <a:ext cx="2743200" cy="990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Long Shutdown 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F. Bordry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4" name="Straight Connector 3"/>
          <p:cNvCxnSpPr>
            <a:stCxn id="3" idx="1"/>
          </p:cNvCxnSpPr>
          <p:nvPr/>
        </p:nvCxnSpPr>
        <p:spPr bwMode="auto">
          <a:xfrm flipH="1">
            <a:off x="0" y="495300"/>
            <a:ext cx="3412976" cy="1133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>
            <a:stCxn id="3" idx="3"/>
          </p:cNvCxnSpPr>
          <p:nvPr/>
        </p:nvCxnSpPr>
        <p:spPr bwMode="auto">
          <a:xfrm>
            <a:off x="6156176" y="495300"/>
            <a:ext cx="2987824" cy="1133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4903912" y="990600"/>
            <a:ext cx="0" cy="3048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Flowchart: Alternate Process 6"/>
          <p:cNvSpPr/>
          <p:nvPr/>
        </p:nvSpPr>
        <p:spPr bwMode="auto">
          <a:xfrm>
            <a:off x="179512" y="1295400"/>
            <a:ext cx="8839200" cy="5410200"/>
          </a:xfrm>
          <a:prstGeom prst="flowChartAlternateProcess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5709" y="1268760"/>
            <a:ext cx="192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SMACC: J-Ph. Tock</a:t>
            </a:r>
            <a:endParaRPr lang="en-US" b="1" u="sng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456112" y="1844824"/>
            <a:ext cx="2556048" cy="517376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Main arc splices consolidation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F. </a:t>
            </a:r>
            <a:r>
              <a:rPr lang="en-US" sz="1400" i="1" dirty="0" err="1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Savary</a:t>
            </a:r>
            <a:endParaRPr lang="en-US" sz="1400" i="1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75048" y="1981200"/>
            <a:ext cx="2160240" cy="45720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Open/Close IC &amp; DN200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A. </a:t>
            </a:r>
            <a:r>
              <a:rPr lang="en-US" sz="1400" i="1" dirty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Musso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532312" y="2348805"/>
            <a:ext cx="1862241" cy="954107"/>
            <a:chOff x="533400" y="2348805"/>
            <a:chExt cx="1862241" cy="954107"/>
          </a:xfrm>
        </p:grpSpPr>
        <p:cxnSp>
          <p:nvCxnSpPr>
            <p:cNvPr id="12" name="Straight Connector 11"/>
            <p:cNvCxnSpPr/>
            <p:nvPr/>
          </p:nvCxnSpPr>
          <p:spPr bwMode="auto">
            <a:xfrm>
              <a:off x="609600" y="2362200"/>
              <a:ext cx="0" cy="914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533400" y="2348805"/>
              <a:ext cx="186224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 Sleeves cutting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Splice de/</a:t>
              </a:r>
              <a:r>
                <a:rPr lang="en-US" sz="1400" dirty="0" err="1" smtClean="0"/>
                <a:t>resoldering</a:t>
              </a:r>
              <a:r>
                <a:rPr lang="en-US" sz="1400" dirty="0" smtClean="0"/>
                <a:t> </a:t>
              </a:r>
            </a:p>
            <a:p>
              <a:pPr>
                <a:buFontTx/>
                <a:buChar char="-"/>
              </a:pPr>
              <a:r>
                <a:rPr lang="en-US" sz="1400" dirty="0"/>
                <a:t> </a:t>
              </a:r>
              <a:r>
                <a:rPr lang="en-US" sz="1400" dirty="0" smtClean="0"/>
                <a:t>BB surfacing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Shunt installation 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31912" y="3505200"/>
            <a:ext cx="2667000" cy="1702951"/>
            <a:chOff x="-76200" y="3810000"/>
            <a:chExt cx="2667000" cy="1702951"/>
          </a:xfrm>
        </p:grpSpPr>
        <p:sp>
          <p:nvSpPr>
            <p:cNvPr id="15" name="Rectangle 14"/>
            <p:cNvSpPr/>
            <p:nvPr/>
          </p:nvSpPr>
          <p:spPr bwMode="auto">
            <a:xfrm>
              <a:off x="-76200" y="3810000"/>
              <a:ext cx="2667000" cy="533400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Special interventions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N. </a:t>
              </a:r>
              <a:r>
                <a:rPr lang="en-US" sz="1400" i="1" dirty="0" err="1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Bourcey</a:t>
              </a:r>
              <a:r>
                <a:rPr lang="en-US" sz="1400" i="1" dirty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304800" y="4343400"/>
              <a:ext cx="0" cy="1143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228600" y="4343400"/>
              <a:ext cx="1995546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 </a:t>
              </a:r>
              <a:r>
                <a:rPr lang="en-US" sz="1400" dirty="0" err="1" smtClean="0"/>
                <a:t>Cryomagnets</a:t>
              </a:r>
              <a:r>
                <a:rPr lang="en-US" sz="1400" dirty="0" smtClean="0"/>
                <a:t> exchange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Connect. Cryostat cons.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PIMs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Specific issues</a:t>
              </a:r>
            </a:p>
            <a:p>
              <a:pPr>
                <a:buFontTx/>
                <a:buChar char="-"/>
              </a:pPr>
              <a:r>
                <a:rPr lang="en-US" sz="1400" b="1" u="sng" dirty="0" smtClean="0"/>
                <a:t> Heavy NC</a:t>
              </a:r>
              <a:r>
                <a:rPr lang="en-US" sz="1400" dirty="0" smtClean="0"/>
                <a:t> </a:t>
              </a:r>
              <a:endParaRPr lang="en-US" sz="14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25904" y="2398693"/>
            <a:ext cx="2224135" cy="954107"/>
            <a:chOff x="698792" y="5827693"/>
            <a:chExt cx="2224135" cy="954107"/>
          </a:xfrm>
        </p:grpSpPr>
        <p:cxnSp>
          <p:nvCxnSpPr>
            <p:cNvPr id="19" name="Straight Connector 18"/>
            <p:cNvCxnSpPr/>
            <p:nvPr/>
          </p:nvCxnSpPr>
          <p:spPr bwMode="auto">
            <a:xfrm>
              <a:off x="762000" y="5867400"/>
              <a:ext cx="0" cy="914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698792" y="5827693"/>
              <a:ext cx="222413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 Opening/ Closure of IC </a:t>
              </a:r>
              <a:br>
                <a:rPr lang="en-US" sz="1400" dirty="0" smtClean="0"/>
              </a:br>
              <a:r>
                <a:rPr lang="en-US" sz="1400" dirty="0" smtClean="0"/>
                <a:t>     Partial and complete</a:t>
              </a:r>
              <a:br>
                <a:rPr lang="en-US" sz="1400" dirty="0" smtClean="0"/>
              </a:br>
              <a:r>
                <a:rPr lang="en-US" sz="1400" dirty="0" smtClean="0"/>
                <a:t>     W bellows &amp; </a:t>
              </a:r>
              <a:r>
                <a:rPr lang="en-US" sz="1400" dirty="0" err="1" smtClean="0"/>
                <a:t>ther</a:t>
              </a:r>
              <a:r>
                <a:rPr lang="en-US" sz="1400" dirty="0" smtClean="0"/>
                <a:t>. shields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Installation of DN200</a:t>
              </a:r>
              <a:endParaRPr lang="en-US" sz="1400" dirty="0"/>
            </a:p>
          </p:txBody>
        </p:sp>
      </p:grpSp>
      <p:sp>
        <p:nvSpPr>
          <p:cNvPr id="21" name="Rectangle 20"/>
          <p:cNvSpPr/>
          <p:nvPr/>
        </p:nvSpPr>
        <p:spPr bwMode="auto">
          <a:xfrm>
            <a:off x="6351712" y="1676400"/>
            <a:ext cx="2514600" cy="457200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Quality Assurance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R. </a:t>
            </a:r>
            <a:r>
              <a:rPr lang="en-US" sz="1400" i="1" dirty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Ostojic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351712" y="2133600"/>
            <a:ext cx="2318392" cy="1169551"/>
            <a:chOff x="6248400" y="2133600"/>
            <a:chExt cx="2318392" cy="1169551"/>
          </a:xfrm>
        </p:grpSpPr>
        <p:cxnSp>
          <p:nvCxnSpPr>
            <p:cNvPr id="23" name="Straight Connector 22"/>
            <p:cNvCxnSpPr/>
            <p:nvPr/>
          </p:nvCxnSpPr>
          <p:spPr bwMode="auto">
            <a:xfrm flipH="1">
              <a:off x="6304384" y="2133600"/>
              <a:ext cx="7224" cy="115138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TextBox 23"/>
            <p:cNvSpPr txBox="1"/>
            <p:nvPr/>
          </p:nvSpPr>
          <p:spPr>
            <a:xfrm>
              <a:off x="6248400" y="2133600"/>
              <a:ext cx="2318392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 Electrical QC: C Scheuerlein </a:t>
              </a:r>
              <a:br>
                <a:rPr lang="en-US" sz="1400" dirty="0" smtClean="0"/>
              </a:br>
              <a:r>
                <a:rPr lang="en-US" sz="1400" dirty="0" smtClean="0"/>
                <a:t>- Welding QC: JM Dalin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Beam vacuum QC: C Garion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Open/close IC QC: D Bodart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QA support</a:t>
              </a:r>
            </a:p>
          </p:txBody>
        </p:sp>
      </p:grpSp>
      <p:sp>
        <p:nvSpPr>
          <p:cNvPr id="25" name="Rectangle 24"/>
          <p:cNvSpPr/>
          <p:nvPr/>
        </p:nvSpPr>
        <p:spPr bwMode="auto">
          <a:xfrm>
            <a:off x="5039544" y="3733800"/>
            <a:ext cx="1752600" cy="685800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ELQA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   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K. </a:t>
            </a:r>
            <a:r>
              <a:rPr kumimoji="0" lang="en-US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Dahlerup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endParaRPr kumimoji="0" lang="en-US" sz="1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191944" y="4419600"/>
            <a:ext cx="1040670" cy="533400"/>
            <a:chOff x="6248400" y="2133600"/>
            <a:chExt cx="1040670" cy="533400"/>
          </a:xfrm>
        </p:grpSpPr>
        <p:cxnSp>
          <p:nvCxnSpPr>
            <p:cNvPr id="27" name="Straight Connector 26"/>
            <p:cNvCxnSpPr/>
            <p:nvPr/>
          </p:nvCxnSpPr>
          <p:spPr bwMode="auto">
            <a:xfrm>
              <a:off x="6311608" y="2133600"/>
              <a:ext cx="12992" cy="5334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6248400" y="2133600"/>
              <a:ext cx="104067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 Continuity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HV test</a:t>
              </a:r>
            </a:p>
          </p:txBody>
        </p:sp>
      </p:grpSp>
      <p:sp>
        <p:nvSpPr>
          <p:cNvPr id="29" name="Rectangle 28"/>
          <p:cNvSpPr/>
          <p:nvPr/>
        </p:nvSpPr>
        <p:spPr bwMode="auto">
          <a:xfrm>
            <a:off x="6885112" y="3733800"/>
            <a:ext cx="1981200" cy="685800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Leak Tests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P. Cruikshank</a:t>
            </a:r>
            <a:endParaRPr kumimoji="0" lang="en-US" sz="1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113712" y="4419600"/>
            <a:ext cx="1615058" cy="738664"/>
            <a:chOff x="6400800" y="2590800"/>
            <a:chExt cx="1615058" cy="738664"/>
          </a:xfrm>
        </p:grpSpPr>
        <p:cxnSp>
          <p:nvCxnSpPr>
            <p:cNvPr id="31" name="Straight Connector 30"/>
            <p:cNvCxnSpPr/>
            <p:nvPr/>
          </p:nvCxnSpPr>
          <p:spPr bwMode="auto">
            <a:xfrm>
              <a:off x="6477000" y="2590800"/>
              <a:ext cx="9872" cy="73759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/>
            <p:cNvSpPr txBox="1"/>
            <p:nvPr/>
          </p:nvSpPr>
          <p:spPr>
            <a:xfrm>
              <a:off x="6400800" y="2590800"/>
              <a:ext cx="161505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 Beam lines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Cryogenics lines</a:t>
              </a:r>
            </a:p>
            <a:p>
              <a:pPr>
                <a:buFontTx/>
                <a:buChar char="-"/>
              </a:pPr>
              <a:r>
                <a:rPr lang="en-US" sz="1400" dirty="0" smtClean="0"/>
                <a:t> Insulation vacuum</a:t>
              </a:r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1093912" y="5301208"/>
            <a:ext cx="7620000" cy="489992"/>
          </a:xfrm>
          <a:prstGeom prst="rect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Coordination, Support  and Infrastructure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M. </a:t>
            </a:r>
            <a:r>
              <a:rPr lang="en-US" sz="1400" i="1" dirty="0" err="1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Pojer</a:t>
            </a:r>
            <a:r>
              <a:rPr lang="en-US" sz="1400" i="1" dirty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 </a:t>
            </a:r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1322512" y="5791200"/>
            <a:ext cx="0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1246312" y="5791200"/>
            <a:ext cx="18357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 Radiation protection</a:t>
            </a:r>
          </a:p>
          <a:p>
            <a:pPr>
              <a:buFontTx/>
              <a:buChar char="-"/>
            </a:pPr>
            <a:r>
              <a:rPr lang="en-US" sz="1400" dirty="0" smtClean="0"/>
              <a:t> Safety</a:t>
            </a:r>
          </a:p>
          <a:p>
            <a:pPr>
              <a:buFontTx/>
              <a:buChar char="-"/>
            </a:pPr>
            <a:r>
              <a:rPr lang="en-US" sz="1400" dirty="0" smtClean="0"/>
              <a:t> Access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532312" y="5791200"/>
            <a:ext cx="5597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400" dirty="0" smtClean="0"/>
              <a:t> Coordination with </a:t>
            </a:r>
            <a:br>
              <a:rPr lang="en-US" sz="1400" dirty="0" smtClean="0"/>
            </a:br>
            <a:r>
              <a:rPr lang="en-US" sz="1400" dirty="0" smtClean="0"/>
              <a:t>    </a:t>
            </a:r>
            <a:r>
              <a:rPr lang="en-US" sz="1200" dirty="0" smtClean="0"/>
              <a:t>Survey, Instrumentation, Transport, LS1 planning, QPS, cryogenics,…</a:t>
            </a:r>
            <a:br>
              <a:rPr lang="en-US" sz="1200" dirty="0" smtClean="0"/>
            </a:br>
            <a:r>
              <a:rPr lang="en-US" sz="1200" dirty="0" smtClean="0"/>
              <a:t>     Test teams on a chain of IC </a:t>
            </a:r>
            <a:endParaRPr lang="en-US" sz="1400" dirty="0" smtClean="0"/>
          </a:p>
          <a:p>
            <a:pPr>
              <a:buFontTx/>
              <a:buChar char="-"/>
            </a:pPr>
            <a:r>
              <a:rPr lang="en-US" sz="1400" dirty="0" smtClean="0"/>
              <a:t> Reporting tools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3608512" y="5791200"/>
            <a:ext cx="0" cy="838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8" name="Group 37"/>
          <p:cNvGrpSpPr/>
          <p:nvPr/>
        </p:nvGrpSpPr>
        <p:grpSpPr>
          <a:xfrm>
            <a:off x="2846512" y="4419600"/>
            <a:ext cx="2133600" cy="841177"/>
            <a:chOff x="0" y="3810000"/>
            <a:chExt cx="2133600" cy="841177"/>
          </a:xfrm>
        </p:grpSpPr>
        <p:sp>
          <p:nvSpPr>
            <p:cNvPr id="39" name="Rectangle 38"/>
            <p:cNvSpPr/>
            <p:nvPr/>
          </p:nvSpPr>
          <p:spPr bwMode="auto">
            <a:xfrm>
              <a:off x="0" y="3810000"/>
              <a:ext cx="2133600" cy="533400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DFBA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A. </a:t>
              </a:r>
              <a:r>
                <a:rPr lang="en-US" sz="1400" i="1" dirty="0" err="1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Perin</a:t>
              </a:r>
              <a:endParaRPr lang="en-US" sz="1400" i="1" dirty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 bwMode="auto">
            <a:xfrm>
              <a:off x="304800" y="4343400"/>
              <a:ext cx="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>
              <a:off x="228600" y="4343400"/>
              <a:ext cx="13260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Tx/>
                <a:buChar char="-"/>
              </a:pPr>
              <a:r>
                <a:rPr lang="en-US" sz="1400" dirty="0" smtClean="0"/>
                <a:t> Splices and BB</a:t>
              </a:r>
              <a:endParaRPr lang="en-US" sz="1400" dirty="0"/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3075112" y="3352800"/>
            <a:ext cx="1828800" cy="1056620"/>
            <a:chOff x="152400" y="3810000"/>
            <a:chExt cx="1828800" cy="1056620"/>
          </a:xfrm>
        </p:grpSpPr>
        <p:sp>
          <p:nvSpPr>
            <p:cNvPr id="44" name="Rectangle 43"/>
            <p:cNvSpPr/>
            <p:nvPr/>
          </p:nvSpPr>
          <p:spPr bwMode="auto">
            <a:xfrm>
              <a:off x="152400" y="3810000"/>
              <a:ext cx="1828800" cy="533400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TIG welding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 dirty="0" smtClean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S. </a:t>
              </a:r>
              <a:r>
                <a:rPr lang="en-US" sz="1400" i="1" dirty="0" err="1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Atieh</a:t>
              </a:r>
              <a:r>
                <a:rPr lang="en-US" sz="1400" i="1" dirty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 </a:t>
              </a:r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>
              <a:off x="304800" y="4343400"/>
              <a:ext cx="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6" name="TextBox 45"/>
            <p:cNvSpPr txBox="1"/>
            <p:nvPr/>
          </p:nvSpPr>
          <p:spPr>
            <a:xfrm>
              <a:off x="228600" y="4343400"/>
              <a:ext cx="1847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400" dirty="0" smtClean="0"/>
            </a:p>
            <a:p>
              <a:endParaRPr lang="en-US" sz="1400" dirty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151312" y="3886200"/>
            <a:ext cx="1627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 Orbital &amp; manual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8903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43608" y="2564904"/>
            <a:ext cx="6912768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Main results from the QC teams</a:t>
            </a:r>
          </a:p>
        </p:txBody>
      </p:sp>
    </p:spTree>
    <p:extLst>
      <p:ext uri="{BB962C8B-B14F-4D97-AF65-F5344CB8AC3E}">
        <p14:creationId xmlns:p14="http://schemas.microsoft.com/office/powerpoint/2010/main" val="345139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21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ICIT: cases of equipment damage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4437112"/>
            <a:ext cx="7848871" cy="2160240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Equipment damage from the initial LHC installation confirmed or discovered in several sectors.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During LS1:</a:t>
            </a:r>
          </a:p>
          <a:p>
            <a:pPr marL="742950" lvl="2" indent="-342900"/>
            <a:r>
              <a:rPr lang="en-US" sz="2300" dirty="0" smtClean="0"/>
              <a:t>Certain number </a:t>
            </a:r>
            <a:r>
              <a:rPr lang="en-US" sz="2300" dirty="0"/>
              <a:t>of PIMs and nested </a:t>
            </a:r>
            <a:r>
              <a:rPr lang="en-US" sz="2300" dirty="0" smtClean="0"/>
              <a:t>bellows were damaged during M-line cutting.</a:t>
            </a:r>
          </a:p>
          <a:p>
            <a:pPr marL="742950" lvl="2" indent="-342900"/>
            <a:r>
              <a:rPr lang="en-US" sz="2300" dirty="0"/>
              <a:t>Temperature sensor wires broken during </a:t>
            </a:r>
            <a:r>
              <a:rPr lang="en-US" sz="2300" dirty="0" smtClean="0"/>
              <a:t>MQ diode consolidation.</a:t>
            </a:r>
          </a:p>
          <a:p>
            <a:pPr marL="742950" lvl="2" indent="-342900"/>
            <a:r>
              <a:rPr lang="en-US" sz="2300" dirty="0" smtClean="0"/>
              <a:t>Additional protections ordered and installed.</a:t>
            </a:r>
          </a:p>
          <a:p>
            <a:pPr marL="0" indent="0">
              <a:buNone/>
            </a:pPr>
            <a:endParaRPr lang="en-GB" sz="2800" dirty="0"/>
          </a:p>
        </p:txBody>
      </p:sp>
      <p:pic>
        <p:nvPicPr>
          <p:cNvPr id="1027" name="Picture 3" descr="\\cern.ch\dfs\Users\o\ostojic\Documents\MyDocs\SMACC\P10008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33149"/>
            <a:ext cx="3887510" cy="291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cern.ch\dfs\Users\o\ostojic\Documents\MyDocs\SMACC\P10008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073" y="1222746"/>
            <a:ext cx="3901383" cy="292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43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ELQC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5616624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A large number of inspections </a:t>
            </a:r>
            <a:r>
              <a:rPr lang="en-US" dirty="0"/>
              <a:t>have been performed </a:t>
            </a:r>
            <a:r>
              <a:rPr lang="en-US" dirty="0" smtClean="0"/>
              <a:t>covering all steps of </a:t>
            </a:r>
            <a:r>
              <a:rPr lang="en-US" dirty="0"/>
              <a:t>the </a:t>
            </a:r>
            <a:r>
              <a:rPr lang="en-US" dirty="0" smtClean="0"/>
              <a:t>13 kA splice consolidation “train”. In general:</a:t>
            </a:r>
            <a:endParaRPr lang="en-US" dirty="0"/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en-US" dirty="0" smtClean="0"/>
              <a:t>A high number of defective splices needs to be repaired:</a:t>
            </a:r>
          </a:p>
          <a:p>
            <a:pPr lvl="2">
              <a:spcBef>
                <a:spcPts val="600"/>
              </a:spcBef>
            </a:pPr>
            <a:r>
              <a:rPr lang="en-US" dirty="0" smtClean="0"/>
              <a:t>In </a:t>
            </a:r>
            <a:r>
              <a:rPr lang="en-US" dirty="0"/>
              <a:t>S56, 25% of the splices had to be redone, 20% due to geometrical </a:t>
            </a:r>
            <a:r>
              <a:rPr lang="en-US" dirty="0" smtClean="0"/>
              <a:t>defects.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n-US" dirty="0"/>
              <a:t>In S67, 30% of the splices are defective, 13% due to electrical defects (R8</a:t>
            </a:r>
            <a:r>
              <a:rPr lang="en-US" dirty="0" smtClean="0"/>
              <a:t>).</a:t>
            </a:r>
            <a:endParaRPr lang="en-US" dirty="0"/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n-US" dirty="0"/>
              <a:t>Exploratory inspections were done in S78 and S81: </a:t>
            </a:r>
            <a:r>
              <a:rPr lang="en-US" dirty="0" smtClean="0"/>
              <a:t>25-30% of </a:t>
            </a:r>
            <a:r>
              <a:rPr lang="en-US" dirty="0"/>
              <a:t>defective splices may be expected in other sectors.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en-US" sz="2900" dirty="0"/>
              <a:t>The quality of all repair and consolidation steps is satisfactory, similar to </a:t>
            </a:r>
            <a:r>
              <a:rPr lang="en-US" sz="2900" dirty="0" smtClean="0"/>
              <a:t>that obtained in the workshop and during 2008/09 </a:t>
            </a:r>
            <a:r>
              <a:rPr lang="en-US" sz="2900" dirty="0"/>
              <a:t>campaign.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en-US" sz="2900" dirty="0"/>
              <a:t>ELQC is an essential element of SMACC-QA and all steps </a:t>
            </a:r>
            <a:r>
              <a:rPr lang="en-US" sz="2900" dirty="0" smtClean="0"/>
              <a:t>need to be maintained in </a:t>
            </a:r>
            <a:r>
              <a:rPr lang="en-US" sz="2900" dirty="0"/>
              <a:t>the remaining sectors</a:t>
            </a:r>
            <a:r>
              <a:rPr lang="en-US" sz="2900" dirty="0" smtClean="0"/>
              <a:t>. (Possible suppression of one inspection step </a:t>
            </a:r>
            <a:r>
              <a:rPr lang="en-US" sz="2900" dirty="0" smtClean="0"/>
              <a:t>for </a:t>
            </a:r>
            <a:r>
              <a:rPr lang="en-US" sz="2900" dirty="0" smtClean="0"/>
              <a:t>newly made splices to be discussed during the Review).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3100" dirty="0"/>
              <a:t>Heavily damaged SC cable </a:t>
            </a:r>
            <a:r>
              <a:rPr lang="en-US" sz="3100" dirty="0" smtClean="0"/>
              <a:t>was found </a:t>
            </a:r>
            <a:r>
              <a:rPr lang="en-US" sz="3100" dirty="0"/>
              <a:t>in </a:t>
            </a:r>
            <a:r>
              <a:rPr lang="en-US" sz="3100" dirty="0"/>
              <a:t>a </a:t>
            </a:r>
            <a:r>
              <a:rPr lang="en-US" sz="3100" dirty="0" err="1"/>
              <a:t>quadrupole</a:t>
            </a:r>
            <a:r>
              <a:rPr lang="en-US" sz="3100" dirty="0"/>
              <a:t> segment with an </a:t>
            </a:r>
            <a:r>
              <a:rPr lang="en-US" sz="3100" dirty="0" err="1"/>
              <a:t>R</a:t>
            </a:r>
            <a:r>
              <a:rPr lang="en-US" sz="3100" baseline="-25000" dirty="0" err="1"/>
              <a:t>cold</a:t>
            </a:r>
            <a:r>
              <a:rPr lang="en-US" sz="3100" dirty="0"/>
              <a:t> </a:t>
            </a:r>
            <a:r>
              <a:rPr lang="en-US" sz="3100" dirty="0" smtClean="0"/>
              <a:t>outlier. </a:t>
            </a:r>
            <a:r>
              <a:rPr lang="en-US" sz="3100" dirty="0"/>
              <a:t>All other segments of this type are being </a:t>
            </a:r>
            <a:r>
              <a:rPr lang="en-US" sz="3100" dirty="0" smtClean="0"/>
              <a:t>inspected before the repair is decided.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118585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2349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Statistics</a:t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QC of existing splices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88640"/>
            <a:ext cx="165618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Sector 5-6</a:t>
            </a:r>
          </a:p>
          <a:p>
            <a:pPr algn="ctr"/>
            <a:r>
              <a:rPr lang="en-US" dirty="0" smtClean="0"/>
              <a:t>Final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498170"/>
              </p:ext>
            </p:extLst>
          </p:nvPr>
        </p:nvGraphicFramePr>
        <p:xfrm>
          <a:off x="2051720" y="1844824"/>
          <a:ext cx="5040560" cy="3606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12167"/>
                <a:gridCol w="1800201"/>
                <a:gridCol w="936104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Inspected splices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%</a:t>
                      </a:r>
                    </a:p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Conform</a:t>
                      </a:r>
                      <a:endParaRPr lang="en-GB" b="0" dirty="0"/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956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75.2</a:t>
                      </a:r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Non-conform</a:t>
                      </a:r>
                      <a:endParaRPr lang="en-GB" b="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316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24.8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R8</a:t>
                      </a:r>
                      <a:endParaRPr lang="en-GB" i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Splice alignment</a:t>
                      </a:r>
                      <a:endParaRPr lang="en-GB" i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Splice</a:t>
                      </a:r>
                      <a:r>
                        <a:rPr lang="en-US" i="1" baseline="0" dirty="0" smtClean="0"/>
                        <a:t> height</a:t>
                      </a:r>
                      <a:endParaRPr lang="en-GB" i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178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14.0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Deformed lip</a:t>
                      </a:r>
                      <a:endParaRPr lang="en-GB" i="1" dirty="0" smtClean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Splice width</a:t>
                      </a:r>
                      <a:endParaRPr lang="en-GB" sz="1800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Flange exchange</a:t>
                      </a:r>
                      <a:endParaRPr lang="en-GB" i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92190" y="3903439"/>
            <a:ext cx="136815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Geometrical defects</a:t>
            </a:r>
          </a:p>
          <a:p>
            <a:pPr algn="ctr"/>
            <a:r>
              <a:rPr lang="en-US" dirty="0" smtClean="0"/>
              <a:t>20.8%</a:t>
            </a:r>
            <a:endParaRPr lang="en-GB" dirty="0"/>
          </a:p>
        </p:txBody>
      </p:sp>
      <p:sp>
        <p:nvSpPr>
          <p:cNvPr id="7" name="Right Brace 6"/>
          <p:cNvSpPr/>
          <p:nvPr/>
        </p:nvSpPr>
        <p:spPr>
          <a:xfrm>
            <a:off x="7236296" y="3645024"/>
            <a:ext cx="216024" cy="1440160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29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2349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Statistics</a:t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QC of existing splices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88640"/>
            <a:ext cx="165618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Sector 6-7</a:t>
            </a:r>
          </a:p>
          <a:p>
            <a:pPr algn="ctr"/>
            <a:r>
              <a:rPr lang="en-US" dirty="0" smtClean="0"/>
              <a:t>Final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320193"/>
              </p:ext>
            </p:extLst>
          </p:nvPr>
        </p:nvGraphicFramePr>
        <p:xfrm>
          <a:off x="2051720" y="1844824"/>
          <a:ext cx="5040560" cy="3235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12167"/>
                <a:gridCol w="1800201"/>
                <a:gridCol w="936104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Inspected splices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%</a:t>
                      </a:r>
                    </a:p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Conform</a:t>
                      </a:r>
                      <a:endParaRPr lang="en-GB" b="0" dirty="0"/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890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70.3</a:t>
                      </a:r>
                    </a:p>
                  </a:txBody>
                  <a:tcP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Non-conform</a:t>
                      </a:r>
                      <a:endParaRPr lang="en-GB" b="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376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29.7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R8</a:t>
                      </a:r>
                      <a:endParaRPr lang="en-GB" i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170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13.5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Splice alignment</a:t>
                      </a:r>
                      <a:endParaRPr lang="en-GB" i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Splice</a:t>
                      </a:r>
                      <a:r>
                        <a:rPr lang="en-US" i="1" baseline="0" dirty="0" smtClean="0"/>
                        <a:t> height</a:t>
                      </a:r>
                      <a:endParaRPr lang="en-GB" i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116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9.1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Deformed lip</a:t>
                      </a:r>
                      <a:endParaRPr lang="en-GB" i="1" dirty="0" smtClean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Assembly</a:t>
                      </a:r>
                      <a:endParaRPr lang="en-GB" i="1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en-GB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92190" y="3723419"/>
            <a:ext cx="136815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Geometrical defects</a:t>
            </a:r>
          </a:p>
          <a:p>
            <a:pPr algn="ctr"/>
            <a:r>
              <a:rPr lang="en-US" dirty="0" smtClean="0"/>
              <a:t>15.4%</a:t>
            </a:r>
            <a:endParaRPr lang="en-GB" dirty="0"/>
          </a:p>
        </p:txBody>
      </p:sp>
      <p:sp>
        <p:nvSpPr>
          <p:cNvPr id="7" name="Right Brace 6"/>
          <p:cNvSpPr/>
          <p:nvPr/>
        </p:nvSpPr>
        <p:spPr>
          <a:xfrm>
            <a:off x="7236296" y="3645024"/>
            <a:ext cx="216024" cy="1080120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98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Case of heavily damaged SC cable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28905"/>
            <a:ext cx="4248472" cy="453650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000" dirty="0"/>
              <a:t>Heavily damaged </a:t>
            </a:r>
            <a:r>
              <a:rPr lang="en-US" sz="2000" dirty="0" smtClean="0"/>
              <a:t>cable </a:t>
            </a:r>
            <a:r>
              <a:rPr lang="en-US" sz="2000" dirty="0"/>
              <a:t>was found in a </a:t>
            </a:r>
            <a:r>
              <a:rPr lang="en-US" sz="2000" dirty="0" smtClean="0"/>
              <a:t>M2-int of </a:t>
            </a:r>
            <a:r>
              <a:rPr lang="en-GB" sz="2000" dirty="0" smtClean="0"/>
              <a:t>QBBI.A21L6, part of a </a:t>
            </a:r>
            <a:r>
              <a:rPr lang="en-US" sz="2000" dirty="0" smtClean="0"/>
              <a:t>segment </a:t>
            </a:r>
            <a:r>
              <a:rPr lang="en-US" sz="2000" dirty="0"/>
              <a:t>with an </a:t>
            </a:r>
            <a:r>
              <a:rPr lang="en-US" sz="2000" dirty="0" err="1"/>
              <a:t>R</a:t>
            </a:r>
            <a:r>
              <a:rPr lang="en-US" sz="2000" baseline="-25000" dirty="0" err="1"/>
              <a:t>cold</a:t>
            </a:r>
            <a:r>
              <a:rPr lang="en-US" sz="2000" dirty="0"/>
              <a:t> </a:t>
            </a:r>
            <a:r>
              <a:rPr lang="en-US" sz="2000" dirty="0" smtClean="0"/>
              <a:t>outlier, with </a:t>
            </a:r>
            <a:r>
              <a:rPr lang="en-GB" sz="2000" dirty="0" smtClean="0"/>
              <a:t>clear signs </a:t>
            </a:r>
            <a:r>
              <a:rPr lang="en-GB" sz="2000" dirty="0"/>
              <a:t>of a </a:t>
            </a:r>
            <a:r>
              <a:rPr lang="en-GB" sz="2000" dirty="0" err="1" smtClean="0"/>
              <a:t>busbar</a:t>
            </a:r>
            <a:r>
              <a:rPr lang="en-GB" sz="2000" dirty="0" smtClean="0"/>
              <a:t> </a:t>
            </a:r>
            <a:r>
              <a:rPr lang="en-GB" sz="2000" dirty="0"/>
              <a:t>and cable overheating</a:t>
            </a:r>
            <a:r>
              <a:rPr lang="en-GB" sz="2000" dirty="0" smtClean="0"/>
              <a:t>.</a:t>
            </a:r>
          </a:p>
          <a:p>
            <a:r>
              <a:rPr lang="en-US" sz="2000" dirty="0" smtClean="0"/>
              <a:t>A campaign has been launched to open all other segments with </a:t>
            </a:r>
            <a:r>
              <a:rPr lang="en-US" sz="2000" dirty="0" err="1"/>
              <a:t>R</a:t>
            </a:r>
            <a:r>
              <a:rPr lang="en-US" sz="2000" baseline="-25000" dirty="0" err="1"/>
              <a:t>cold</a:t>
            </a:r>
            <a:r>
              <a:rPr lang="en-US" sz="2000" dirty="0"/>
              <a:t> </a:t>
            </a:r>
            <a:r>
              <a:rPr lang="en-US" sz="2000" dirty="0" smtClean="0"/>
              <a:t>outliers, to verify if similar damage occurred.</a:t>
            </a:r>
            <a:endParaRPr lang="en-GB" sz="2000" dirty="0"/>
          </a:p>
          <a:p>
            <a:r>
              <a:rPr lang="en-US" sz="2000" dirty="0" smtClean="0"/>
              <a:t>All splices in these segments are blocked until a full picture of possible damage is available and a </a:t>
            </a:r>
            <a:r>
              <a:rPr lang="en-US" sz="2000" dirty="0"/>
              <a:t>strategy of </a:t>
            </a:r>
            <a:r>
              <a:rPr lang="en-US" sz="2000" dirty="0" smtClean="0"/>
              <a:t>repair is decided.</a:t>
            </a:r>
            <a:endParaRPr lang="en-US" sz="2000" dirty="0"/>
          </a:p>
        </p:txBody>
      </p:sp>
      <p:pic>
        <p:nvPicPr>
          <p:cNvPr id="4" name="Picture 8" descr="\\CERN\dfs\Projects\ELQC\CS-photos\CS-photos-11.6.2013\QBBI.A21L6-overheated-cable\IMG_09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1220871"/>
            <a:ext cx="4197350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\\cern.ch\dfs\Users\c\cscheuer\Desktop\QBBI-A21L6-M2INT_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640858"/>
            <a:ext cx="4197350" cy="166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289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ELQA, WELD, VAC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712968" cy="56886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ELQA</a:t>
            </a:r>
          </a:p>
          <a:p>
            <a:r>
              <a:rPr lang="en-US" dirty="0" smtClean="0"/>
              <a:t>ELQA tests performed every afternoon. Frequent disruptions due to poorly insulated clamps. High humidity in the tunnel a concern. </a:t>
            </a:r>
          </a:p>
          <a:p>
            <a:pPr lvl="1"/>
            <a:r>
              <a:rPr lang="en-US" dirty="0" smtClean="0"/>
              <a:t>Up to now, only “technological” shorts.</a:t>
            </a:r>
          </a:p>
          <a:p>
            <a:r>
              <a:rPr lang="en-US" dirty="0" smtClean="0"/>
              <a:t>Frequency of ELQA tests? </a:t>
            </a:r>
          </a:p>
          <a:p>
            <a:pPr lvl="1"/>
            <a:r>
              <a:rPr lang="en-US" dirty="0" smtClean="0"/>
              <a:t>Questioned but maintained on daily basis; </a:t>
            </a:r>
            <a:r>
              <a:rPr lang="en-US" dirty="0"/>
              <a:t>to be discussed during the Review.</a:t>
            </a:r>
            <a:endParaRPr lang="en-US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dirty="0" smtClean="0"/>
              <a:t>WELD</a:t>
            </a:r>
          </a:p>
          <a:p>
            <a:r>
              <a:rPr lang="en-US" dirty="0" smtClean="0"/>
              <a:t>M-line welding picking up. Excellent quality.</a:t>
            </a:r>
            <a:endParaRPr lang="en-US" dirty="0"/>
          </a:p>
          <a:p>
            <a:r>
              <a:rPr lang="en-US" dirty="0" smtClean="0"/>
              <a:t>DN200 weld well advanced. Inspections show very good quality with a few NCs easily repaired.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dirty="0" smtClean="0"/>
              <a:t>VAC</a:t>
            </a:r>
          </a:p>
          <a:p>
            <a:r>
              <a:rPr lang="en-US" dirty="0" smtClean="0"/>
              <a:t>M-leak checks about to start in the first vacuum subsector.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12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Auditor findings -1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4176464" cy="324036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238" y="1844824"/>
            <a:ext cx="4208250" cy="324036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521658"/>
            <a:ext cx="21602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 the force applied in a controlled way?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259632" y="2167989"/>
            <a:ext cx="144016" cy="756955"/>
          </a:xfrm>
          <a:prstGeom prst="straightConnector1">
            <a:avLst/>
          </a:prstGeom>
          <a:ln w="158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884368" y="2420888"/>
            <a:ext cx="0" cy="102192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372200" y="1628800"/>
            <a:ext cx="266429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W-bellows checked?</a:t>
            </a:r>
          </a:p>
          <a:p>
            <a:pPr algn="ctr"/>
            <a:r>
              <a:rPr lang="en-US" dirty="0" smtClean="0"/>
              <a:t>Protective cover replaced?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3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Auditor findings - 2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4861354"/>
            <a:ext cx="4248472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Cleanliness of surfaces is a standing concern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Traces of glue and </a:t>
            </a:r>
            <a:r>
              <a:rPr lang="en-US" dirty="0" err="1" smtClean="0"/>
              <a:t>Kapton</a:t>
            </a:r>
            <a:r>
              <a:rPr lang="en-US" dirty="0" smtClean="0"/>
              <a:t> on machined surfaces and machining tools.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Efficiency of cleaning (oxidization, glue) before soldering?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259632" y="1231885"/>
            <a:ext cx="144016" cy="756955"/>
          </a:xfrm>
          <a:prstGeom prst="straightConnector1">
            <a:avLst/>
          </a:prstGeom>
          <a:ln w="158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99804" y="5248759"/>
            <a:ext cx="26642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Traceability of solder?</a:t>
            </a:r>
            <a:endParaRPr lang="en-GB" dirty="0"/>
          </a:p>
        </p:txBody>
      </p:sp>
      <p:pic>
        <p:nvPicPr>
          <p:cNvPr id="13" name="Picture 12" descr="G:\Workspaces\r\RFQ_SMATHOT\Splice\SMACC\PhotoSMACCwithSander\SAM_021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40768"/>
            <a:ext cx="4175889" cy="3203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G:\Workspaces\r\RFQ_SMATHOT\Splice\SMACC\PhotoSMACCwithSander\SAM_0242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1576"/>
            <a:ext cx="4032448" cy="32031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6132632" y="2708920"/>
            <a:ext cx="599320" cy="244827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12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Summary –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435280" cy="551723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2800" dirty="0" smtClean="0"/>
              <a:t>The QA for SMACC relies on the production teams, on the QC team, and the team of CERN auditors. </a:t>
            </a:r>
          </a:p>
          <a:p>
            <a:pPr lvl="1">
              <a:spcBef>
                <a:spcPts val="1200"/>
              </a:spcBef>
            </a:pPr>
            <a:r>
              <a:rPr lang="en-GB" sz="2400" dirty="0" smtClean="0"/>
              <a:t>All elements of the QA organisation are fully operational. </a:t>
            </a:r>
          </a:p>
          <a:p>
            <a:pPr>
              <a:spcBef>
                <a:spcPts val="1200"/>
              </a:spcBef>
            </a:pPr>
            <a:r>
              <a:rPr lang="en-GB" sz="2800" dirty="0" smtClean="0"/>
              <a:t>The teams are reacting to the production and inspection results essentially “on-line”. Feedback from the tunnel is used to streamline the inspection procedures and acceptance criteria.</a:t>
            </a:r>
            <a:r>
              <a:rPr lang="en-US" sz="2800" dirty="0" smtClean="0"/>
              <a:t> </a:t>
            </a:r>
            <a:endParaRPr lang="en-US" sz="2800" dirty="0"/>
          </a:p>
          <a:p>
            <a:pPr lvl="1">
              <a:spcBef>
                <a:spcPts val="600"/>
              </a:spcBef>
            </a:pPr>
            <a:r>
              <a:rPr lang="en-US" sz="2400" dirty="0"/>
              <a:t>A significant number of QC steps have been performed with </a:t>
            </a:r>
            <a:r>
              <a:rPr lang="en-US" sz="2400" dirty="0" smtClean="0"/>
              <a:t>existing/updated </a:t>
            </a:r>
            <a:r>
              <a:rPr lang="en-US" sz="2400" dirty="0"/>
              <a:t>procedures.</a:t>
            </a:r>
          </a:p>
          <a:p>
            <a:pPr>
              <a:spcBef>
                <a:spcPts val="1200"/>
              </a:spcBef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59589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SMACC-QA Organization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746" y="1484784"/>
            <a:ext cx="3024336" cy="1015663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Production Inspections</a:t>
            </a:r>
          </a:p>
          <a:p>
            <a:r>
              <a:rPr lang="en-US" sz="1400" u="sng" dirty="0" smtClean="0"/>
              <a:t>Actor</a:t>
            </a:r>
            <a:r>
              <a:rPr lang="en-US" sz="1400" dirty="0" smtClean="0"/>
              <a:t>: Operators and supervisors</a:t>
            </a:r>
          </a:p>
          <a:p>
            <a:r>
              <a:rPr lang="en-US" sz="1400" u="sng" dirty="0" smtClean="0"/>
              <a:t>Level</a:t>
            </a:r>
            <a:r>
              <a:rPr lang="en-US" sz="1400" dirty="0" smtClean="0"/>
              <a:t>: Interconnection</a:t>
            </a:r>
          </a:p>
          <a:p>
            <a:r>
              <a:rPr lang="en-US" sz="1400" u="sng" dirty="0" smtClean="0"/>
              <a:t>Documents</a:t>
            </a:r>
            <a:r>
              <a:rPr lang="en-US" sz="1400" dirty="0" smtClean="0"/>
              <a:t>: IP for each activity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2201088"/>
            <a:ext cx="3024336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CERN Audit</a:t>
            </a:r>
          </a:p>
          <a:p>
            <a:r>
              <a:rPr lang="en-US" sz="1400" u="sng" dirty="0" smtClean="0"/>
              <a:t>Actor</a:t>
            </a:r>
            <a:r>
              <a:rPr lang="en-US" sz="1400" dirty="0" smtClean="0"/>
              <a:t>: Team of experienced CERN staff</a:t>
            </a:r>
          </a:p>
          <a:p>
            <a:r>
              <a:rPr lang="en-US" sz="1400" u="sng" dirty="0" smtClean="0"/>
              <a:t>Level</a:t>
            </a:r>
            <a:r>
              <a:rPr lang="en-US" sz="1400" dirty="0" smtClean="0"/>
              <a:t>: All</a:t>
            </a:r>
          </a:p>
          <a:p>
            <a:r>
              <a:rPr lang="en-US" sz="1400" u="sng" dirty="0" smtClean="0"/>
              <a:t>Documents</a:t>
            </a:r>
            <a:r>
              <a:rPr lang="en-US" sz="1400" dirty="0" smtClean="0"/>
              <a:t>: IPs, TPs, CERN rules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285746" y="2899117"/>
            <a:ext cx="3024336" cy="1015663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Quality Control</a:t>
            </a:r>
          </a:p>
          <a:p>
            <a:r>
              <a:rPr lang="en-US" sz="1400" u="sng" dirty="0" smtClean="0"/>
              <a:t>Actor</a:t>
            </a:r>
            <a:r>
              <a:rPr lang="en-US" sz="1400" dirty="0" smtClean="0"/>
              <a:t>: QC team</a:t>
            </a:r>
          </a:p>
          <a:p>
            <a:r>
              <a:rPr lang="en-US" sz="1400" u="sng" dirty="0" smtClean="0"/>
              <a:t>Level</a:t>
            </a:r>
            <a:r>
              <a:rPr lang="en-US" sz="1400" dirty="0" smtClean="0"/>
              <a:t>: Interconnection, Subsector</a:t>
            </a:r>
          </a:p>
          <a:p>
            <a:r>
              <a:rPr lang="en-US" sz="1400" u="sng" dirty="0" smtClean="0"/>
              <a:t>Documents</a:t>
            </a:r>
            <a:r>
              <a:rPr lang="en-US" sz="1400" dirty="0" smtClean="0"/>
              <a:t>: TP for each QC activity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727684" y="4411557"/>
            <a:ext cx="4140460" cy="20928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QA Team</a:t>
            </a:r>
          </a:p>
          <a:p>
            <a:r>
              <a:rPr lang="en-US" sz="1400" u="sng" dirty="0" smtClean="0"/>
              <a:t>Actor</a:t>
            </a:r>
            <a:r>
              <a:rPr lang="en-US" sz="1400" dirty="0" smtClean="0"/>
              <a:t>: QA team</a:t>
            </a:r>
          </a:p>
          <a:p>
            <a:r>
              <a:rPr lang="en-US" sz="1400" u="sng" dirty="0" smtClean="0"/>
              <a:t>Level</a:t>
            </a:r>
            <a:r>
              <a:rPr lang="en-US" sz="1400" dirty="0" smtClean="0"/>
              <a:t>: All</a:t>
            </a:r>
          </a:p>
          <a:p>
            <a:r>
              <a:rPr lang="en-US" sz="1400" u="sng" dirty="0" smtClean="0"/>
              <a:t>Documents</a:t>
            </a:r>
            <a:r>
              <a:rPr lang="en-US" sz="1400" dirty="0" smtClean="0"/>
              <a:t>: IPs, TPs</a:t>
            </a:r>
          </a:p>
          <a:p>
            <a:r>
              <a:rPr lang="en-US" sz="1400" u="sng" dirty="0" smtClean="0"/>
              <a:t>Actions</a:t>
            </a:r>
            <a:r>
              <a:rPr lang="en-US" sz="1400" dirty="0" smtClean="0"/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Review and decision on NCs and border-line cases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Follow-up of audits and production quality trends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Follow-up and timely completion of test reports and MTF entries</a:t>
            </a:r>
            <a:endParaRPr lang="en-GB" sz="1400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054410" y="2719979"/>
            <a:ext cx="3487007" cy="1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054410" y="4221088"/>
            <a:ext cx="3487007" cy="1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44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Summary </a:t>
            </a:r>
            <a:r>
              <a:rPr lang="en-US" dirty="0">
                <a:solidFill>
                  <a:srgbClr val="FF0000"/>
                </a:solidFill>
              </a:rPr>
              <a:t>–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435280" cy="5517232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A significant number of splices have to be redone, dominated by the geometrical defects.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In S56, 25% of the splices were redone, </a:t>
            </a:r>
            <a:r>
              <a:rPr lang="en-US" dirty="0"/>
              <a:t>20</a:t>
            </a:r>
            <a:r>
              <a:rPr lang="en-US" dirty="0" smtClean="0"/>
              <a:t>% due to geometrical defects.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In S67, 30% of the splices are defective, 13% due to electrical defects (R8). 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 similar number of defective splices is expected in other sectors.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Heavily damaged SC cable was found in a </a:t>
            </a:r>
            <a:r>
              <a:rPr lang="en-US" dirty="0" err="1" smtClean="0"/>
              <a:t>quadrupole</a:t>
            </a:r>
            <a:r>
              <a:rPr lang="en-US" dirty="0" smtClean="0"/>
              <a:t> segment with an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cold</a:t>
            </a:r>
            <a:r>
              <a:rPr lang="en-US" dirty="0" smtClean="0"/>
              <a:t> outlier. </a:t>
            </a:r>
            <a:r>
              <a:rPr lang="en-US" dirty="0"/>
              <a:t>All other segments of this type are being inspected and an appropriate strategy of repair is being discussed</a:t>
            </a:r>
            <a:r>
              <a:rPr lang="en-US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Protection of IC components and cleanliness during work remain a major concern.</a:t>
            </a:r>
          </a:p>
          <a:p>
            <a:pPr lvl="1">
              <a:spcBef>
                <a:spcPts val="120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964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87624" y="2564904"/>
            <a:ext cx="6904856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Initiating and management of NCRs</a:t>
            </a:r>
          </a:p>
        </p:txBody>
      </p:sp>
    </p:spTree>
    <p:extLst>
      <p:ext uri="{BB962C8B-B14F-4D97-AF65-F5344CB8AC3E}">
        <p14:creationId xmlns:p14="http://schemas.microsoft.com/office/powerpoint/2010/main" val="75603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Basics of NC </a:t>
            </a:r>
            <a:r>
              <a:rPr lang="en-US" dirty="0">
                <a:solidFill>
                  <a:srgbClr val="FF0000"/>
                </a:solidFill>
              </a:rPr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LHC QA Plan – basis for all projects in the A&amp;T sector, including SMACC. </a:t>
            </a:r>
          </a:p>
          <a:p>
            <a:r>
              <a:rPr lang="en-US" dirty="0" smtClean="0"/>
              <a:t>The principles of non-conformities management given in QAP301 – “Handling of Non-conforming Equipment”.</a:t>
            </a:r>
          </a:p>
          <a:p>
            <a:r>
              <a:rPr lang="en-US" dirty="0"/>
              <a:t>Two classes of </a:t>
            </a:r>
            <a:r>
              <a:rPr lang="en-US" dirty="0" smtClean="0"/>
              <a:t>non-conformities:</a:t>
            </a:r>
          </a:p>
          <a:p>
            <a:pPr lvl="1"/>
            <a:r>
              <a:rPr lang="en-US" u="sng" dirty="0" smtClean="0"/>
              <a:t>CRITICAL</a:t>
            </a:r>
            <a:r>
              <a:rPr lang="en-US" dirty="0" smtClean="0"/>
              <a:t>: have an impact </a:t>
            </a:r>
            <a:r>
              <a:rPr lang="en-US" dirty="0"/>
              <a:t>on performance, durability, interchangeability, health or safety, interface to other LHC </a:t>
            </a:r>
            <a:r>
              <a:rPr lang="en-US" dirty="0" smtClean="0"/>
              <a:t>systems,</a:t>
            </a:r>
            <a:endParaRPr lang="en-US" dirty="0"/>
          </a:p>
          <a:p>
            <a:pPr lvl="1"/>
            <a:r>
              <a:rPr lang="en-US" u="sng" dirty="0" smtClean="0"/>
              <a:t>NON-CRITICAL</a:t>
            </a:r>
            <a:r>
              <a:rPr lang="en-US" dirty="0" smtClean="0"/>
              <a:t>: all the others.</a:t>
            </a:r>
            <a:endParaRPr lang="en-US" dirty="0"/>
          </a:p>
          <a:p>
            <a:r>
              <a:rPr lang="en-US" dirty="0" smtClean="0"/>
              <a:t>Project </a:t>
            </a:r>
            <a:r>
              <a:rPr lang="en-US" dirty="0"/>
              <a:t>engineer </a:t>
            </a:r>
            <a:r>
              <a:rPr lang="en-US" dirty="0" smtClean="0"/>
              <a:t>decides on whether a non-conformity is critical or non-critical. Approves the non-critical NCs.</a:t>
            </a:r>
            <a:endParaRPr lang="en-US" dirty="0"/>
          </a:p>
          <a:p>
            <a:r>
              <a:rPr lang="en-US" dirty="0"/>
              <a:t>Critical </a:t>
            </a:r>
            <a:r>
              <a:rPr lang="en-US" dirty="0" smtClean="0"/>
              <a:t>non-conformities require approval of project engineer + project management.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0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…Within SMACC-QA …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38678" y="2348880"/>
            <a:ext cx="1637575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F. Savary</a:t>
            </a:r>
            <a:endParaRPr lang="en-GB" i="1" dirty="0"/>
          </a:p>
          <a:p>
            <a:r>
              <a:rPr lang="en-US" i="1" dirty="0" smtClean="0"/>
              <a:t>R. Principe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25843" y="3140968"/>
            <a:ext cx="1650411" cy="156966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Ch. Scheuerlein</a:t>
            </a:r>
          </a:p>
          <a:p>
            <a:r>
              <a:rPr lang="en-US" sz="1600" i="1" dirty="0" smtClean="0"/>
              <a:t>J-M. Dalin</a:t>
            </a:r>
          </a:p>
          <a:p>
            <a:r>
              <a:rPr lang="en-US" sz="1600" i="1" dirty="0"/>
              <a:t>D. Bodart</a:t>
            </a:r>
          </a:p>
          <a:p>
            <a:r>
              <a:rPr lang="en-US" sz="1600" i="1" dirty="0" smtClean="0"/>
              <a:t>C. Garion</a:t>
            </a:r>
          </a:p>
          <a:p>
            <a:r>
              <a:rPr lang="en-US" sz="1600" i="1" dirty="0" smtClean="0"/>
              <a:t>K. </a:t>
            </a:r>
            <a:r>
              <a:rPr lang="en-US" sz="1600" i="1" dirty="0" err="1" smtClean="0"/>
              <a:t>Dahlerup</a:t>
            </a:r>
            <a:r>
              <a:rPr lang="en-US" sz="1600" i="1" dirty="0" smtClean="0"/>
              <a:t>-P</a:t>
            </a:r>
          </a:p>
          <a:p>
            <a:r>
              <a:rPr lang="en-US" sz="1600" i="1" dirty="0" smtClean="0"/>
              <a:t>P. Cruikshank</a:t>
            </a:r>
            <a:endParaRPr lang="en-GB" sz="160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225839" y="4797152"/>
            <a:ext cx="1650415" cy="83099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S. Feher</a:t>
            </a:r>
          </a:p>
          <a:p>
            <a:r>
              <a:rPr lang="en-US" sz="1600" i="1" dirty="0" smtClean="0"/>
              <a:t>R. Ostojic</a:t>
            </a:r>
          </a:p>
          <a:p>
            <a:r>
              <a:rPr lang="en-US" sz="1600" i="1" dirty="0" smtClean="0"/>
              <a:t>M</a:t>
            </a:r>
            <a:r>
              <a:rPr lang="en-US" sz="1600" i="1" dirty="0"/>
              <a:t>. </a:t>
            </a:r>
            <a:r>
              <a:rPr lang="en-US" sz="1600" i="1" dirty="0" smtClean="0"/>
              <a:t>Struik</a:t>
            </a:r>
            <a:endParaRPr lang="en-US" sz="16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5252291" y="5724545"/>
            <a:ext cx="1623963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J-P. </a:t>
            </a:r>
            <a:r>
              <a:rPr lang="en-US" sz="1600" i="1" dirty="0"/>
              <a:t>Tock</a:t>
            </a:r>
            <a:endParaRPr lang="en-GB" sz="1600" i="1" dirty="0"/>
          </a:p>
          <a:p>
            <a:r>
              <a:rPr lang="en-US" sz="1600" i="1" dirty="0" smtClean="0"/>
              <a:t>M. Pojer</a:t>
            </a:r>
            <a:endParaRPr lang="en-GB" sz="1600" i="1" dirty="0"/>
          </a:p>
        </p:txBody>
      </p:sp>
      <p:sp>
        <p:nvSpPr>
          <p:cNvPr id="3" name="Rectangle 2"/>
          <p:cNvSpPr/>
          <p:nvPr/>
        </p:nvSpPr>
        <p:spPr>
          <a:xfrm>
            <a:off x="5076056" y="2204864"/>
            <a:ext cx="3240360" cy="4176464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/>
          </a:p>
        </p:txBody>
      </p:sp>
      <p:sp>
        <p:nvSpPr>
          <p:cNvPr id="27" name="TextBox 26"/>
          <p:cNvSpPr txBox="1"/>
          <p:nvPr/>
        </p:nvSpPr>
        <p:spPr>
          <a:xfrm>
            <a:off x="7020272" y="3952905"/>
            <a:ext cx="118710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Experts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474445" y="1763524"/>
            <a:ext cx="443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(≡)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092940" y="2806275"/>
            <a:ext cx="1650411" cy="156966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Ch. Scheuerlein</a:t>
            </a:r>
          </a:p>
          <a:p>
            <a:r>
              <a:rPr lang="en-US" sz="1600" i="1" dirty="0" smtClean="0"/>
              <a:t>J-M. Dalin</a:t>
            </a:r>
          </a:p>
          <a:p>
            <a:r>
              <a:rPr lang="en-US" sz="1600" i="1" dirty="0"/>
              <a:t>D. Bodart</a:t>
            </a:r>
          </a:p>
          <a:p>
            <a:r>
              <a:rPr lang="en-US" sz="1600" i="1" dirty="0" smtClean="0"/>
              <a:t>C. Garion</a:t>
            </a:r>
          </a:p>
          <a:p>
            <a:r>
              <a:rPr lang="en-US" sz="1600" i="1" dirty="0" smtClean="0"/>
              <a:t>K. </a:t>
            </a:r>
            <a:r>
              <a:rPr lang="en-US" sz="1600" i="1" dirty="0" err="1" smtClean="0"/>
              <a:t>Dahlerup</a:t>
            </a:r>
            <a:r>
              <a:rPr lang="en-US" sz="1600" i="1" dirty="0" smtClean="0"/>
              <a:t>-P</a:t>
            </a:r>
          </a:p>
          <a:p>
            <a:r>
              <a:rPr lang="en-US" sz="1600" i="1" dirty="0" smtClean="0"/>
              <a:t>P. Cruikshank</a:t>
            </a:r>
            <a:endParaRPr lang="en-GB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920474" y="1853291"/>
            <a:ext cx="1995342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“Project Engineers”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696354" y="2306489"/>
            <a:ext cx="443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(≡)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5495322" y="1331476"/>
            <a:ext cx="2401827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“Project Management”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38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116632"/>
            <a:ext cx="8229600" cy="64807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Production Step </a:t>
            </a:r>
            <a:r>
              <a:rPr lang="en-US" sz="3600" i="1" dirty="0" smtClean="0">
                <a:solidFill>
                  <a:srgbClr val="FF0000"/>
                </a:solidFill>
              </a:rPr>
              <a:t>n</a:t>
            </a:r>
            <a:endParaRPr lang="en-GB" sz="3600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8604" y="1180905"/>
            <a:ext cx="252028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Production step </a:t>
            </a:r>
            <a:r>
              <a:rPr lang="en-US" sz="2400" i="1" dirty="0" smtClean="0"/>
              <a:t>n</a:t>
            </a:r>
            <a:endParaRPr lang="en-GB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958664" y="2039868"/>
            <a:ext cx="1440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Standard IP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993277" y="2636837"/>
            <a:ext cx="1853532" cy="6155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Non-Standard IP</a:t>
            </a:r>
          </a:p>
          <a:p>
            <a:pPr algn="ctr"/>
            <a:r>
              <a:rPr lang="en-US" sz="1600" dirty="0" smtClean="0"/>
              <a:t>(Validated repair)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958664" y="2759948"/>
            <a:ext cx="1440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Internal-QC</a:t>
            </a:r>
            <a:endParaRPr lang="en-GB" dirty="0"/>
          </a:p>
        </p:txBody>
      </p:sp>
      <p:cxnSp>
        <p:nvCxnSpPr>
          <p:cNvPr id="9" name="Straight Arrow Connector 8"/>
          <p:cNvCxnSpPr>
            <a:stCxn id="8" idx="3"/>
            <a:endCxn id="7" idx="1"/>
          </p:cNvCxnSpPr>
          <p:nvPr/>
        </p:nvCxnSpPr>
        <p:spPr>
          <a:xfrm>
            <a:off x="4398824" y="2944614"/>
            <a:ext cx="59445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02641" y="2978298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NOK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8975" y="3312437"/>
            <a:ext cx="45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OK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13038" y="3751492"/>
            <a:ext cx="45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OK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4" name="Elbow Connector 13"/>
          <p:cNvCxnSpPr>
            <a:endCxn id="15" idx="3"/>
          </p:cNvCxnSpPr>
          <p:nvPr/>
        </p:nvCxnSpPr>
        <p:spPr>
          <a:xfrm rot="10800000" flipV="1">
            <a:off x="4402641" y="3747327"/>
            <a:ext cx="1528184" cy="336167"/>
          </a:xfrm>
          <a:prstGeom prst="bentConnector3">
            <a:avLst>
              <a:gd name="adj1" fmla="val 5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962481" y="3898829"/>
            <a:ext cx="1440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Traveler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974974" y="4920188"/>
            <a:ext cx="1440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WISH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938210" y="3083113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NOK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34569" y="4498997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Go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8730" y="3760329"/>
            <a:ext cx="15841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Traveler in MTF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981220" y="5939988"/>
            <a:ext cx="1440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QC step </a:t>
            </a:r>
            <a:r>
              <a:rPr lang="en-US" i="1" dirty="0" smtClean="0"/>
              <a:t>n</a:t>
            </a:r>
            <a:endParaRPr lang="en-GB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7020272" y="3902784"/>
            <a:ext cx="17281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Internal-QC/QC</a:t>
            </a:r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>
          <a:xfrm flipH="1">
            <a:off x="5930825" y="4087450"/>
            <a:ext cx="1089447" cy="25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7" idx="3"/>
            <a:endCxn id="24" idx="0"/>
          </p:cNvCxnSpPr>
          <p:nvPr/>
        </p:nvCxnSpPr>
        <p:spPr>
          <a:xfrm>
            <a:off x="6846809" y="2944614"/>
            <a:ext cx="1037559" cy="95817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145957" y="4160439"/>
            <a:ext cx="1548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Non-critical </a:t>
            </a:r>
            <a:r>
              <a:rPr lang="en-US" sz="1600" dirty="0" smtClean="0">
                <a:solidFill>
                  <a:srgbClr val="FF0000"/>
                </a:solidFill>
              </a:rPr>
              <a:t>NC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(“Use-As-Is”)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64288" y="4918629"/>
            <a:ext cx="144016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NCR opened in MTF</a:t>
            </a:r>
            <a:endParaRPr lang="en-GB" i="1" dirty="0"/>
          </a:p>
        </p:txBody>
      </p:sp>
      <p:cxnSp>
        <p:nvCxnSpPr>
          <p:cNvPr id="29" name="Straight Arrow Connector 28"/>
          <p:cNvCxnSpPr>
            <a:stCxn id="24" idx="2"/>
            <a:endCxn id="28" idx="0"/>
          </p:cNvCxnSpPr>
          <p:nvPr/>
        </p:nvCxnSpPr>
        <p:spPr>
          <a:xfrm>
            <a:off x="7884368" y="4272116"/>
            <a:ext cx="0" cy="6465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884368" y="4406660"/>
            <a:ext cx="1128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Critical NC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1" name="Down Arrow 30"/>
          <p:cNvSpPr/>
          <p:nvPr/>
        </p:nvSpPr>
        <p:spPr>
          <a:xfrm>
            <a:off x="7812360" y="5565607"/>
            <a:ext cx="144016" cy="422756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199964" y="3372485"/>
            <a:ext cx="1440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Internal-QC</a:t>
            </a:r>
            <a:endParaRPr lang="en-GB" dirty="0"/>
          </a:p>
        </p:txBody>
      </p:sp>
      <p:cxnSp>
        <p:nvCxnSpPr>
          <p:cNvPr id="34" name="Straight Arrow Connector 33"/>
          <p:cNvCxnSpPr>
            <a:stCxn id="7" idx="2"/>
            <a:endCxn id="32" idx="0"/>
          </p:cNvCxnSpPr>
          <p:nvPr/>
        </p:nvCxnSpPr>
        <p:spPr>
          <a:xfrm>
            <a:off x="5920043" y="3252390"/>
            <a:ext cx="1" cy="1200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2" idx="3"/>
          </p:cNvCxnSpPr>
          <p:nvPr/>
        </p:nvCxnSpPr>
        <p:spPr>
          <a:xfrm>
            <a:off x="6640124" y="3557151"/>
            <a:ext cx="12442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Down Arrow 35"/>
          <p:cNvSpPr/>
          <p:nvPr/>
        </p:nvSpPr>
        <p:spPr>
          <a:xfrm>
            <a:off x="3629292" y="1642570"/>
            <a:ext cx="144016" cy="397298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Down Arrow 36"/>
          <p:cNvSpPr/>
          <p:nvPr/>
        </p:nvSpPr>
        <p:spPr>
          <a:xfrm>
            <a:off x="3610553" y="2409200"/>
            <a:ext cx="144016" cy="350748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Down Arrow 37"/>
          <p:cNvSpPr/>
          <p:nvPr/>
        </p:nvSpPr>
        <p:spPr>
          <a:xfrm>
            <a:off x="3629291" y="3141477"/>
            <a:ext cx="125277" cy="757351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Down Arrow 38"/>
          <p:cNvSpPr/>
          <p:nvPr/>
        </p:nvSpPr>
        <p:spPr>
          <a:xfrm>
            <a:off x="3610554" y="4268161"/>
            <a:ext cx="144000" cy="652027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Down Arrow 39"/>
          <p:cNvSpPr/>
          <p:nvPr/>
        </p:nvSpPr>
        <p:spPr>
          <a:xfrm>
            <a:off x="3610554" y="5287961"/>
            <a:ext cx="144000" cy="652027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Left Arrow 42"/>
          <p:cNvSpPr/>
          <p:nvPr/>
        </p:nvSpPr>
        <p:spPr>
          <a:xfrm>
            <a:off x="2354230" y="4020495"/>
            <a:ext cx="599575" cy="144000"/>
          </a:xfrm>
          <a:prstGeom prst="lef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12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76064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Quality Control step </a:t>
            </a:r>
            <a:r>
              <a:rPr lang="en-US" sz="3600" i="1" dirty="0" smtClean="0">
                <a:solidFill>
                  <a:srgbClr val="FF0000"/>
                </a:solidFill>
              </a:rPr>
              <a:t>n</a:t>
            </a:r>
            <a:endParaRPr lang="en-GB" sz="3600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80885" y="980728"/>
            <a:ext cx="185397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QC step </a:t>
            </a:r>
            <a:r>
              <a:rPr lang="en-US" sz="2400" i="1" dirty="0" smtClean="0"/>
              <a:t>n</a:t>
            </a:r>
            <a:endParaRPr lang="en-GB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787792" y="1823168"/>
            <a:ext cx="1440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Standard TP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211960" y="2423528"/>
            <a:ext cx="1147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Critical NC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79680" y="2924501"/>
            <a:ext cx="1728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</a:rPr>
              <a:t>OK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or Non-Critical NC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(“Use-As-Is”)</a:t>
            </a:r>
            <a:endParaRPr lang="en-GB" sz="1600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89405" y="5252427"/>
            <a:ext cx="45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OK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4615" y="5305471"/>
            <a:ext cx="8991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WISH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093393" y="4898969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Go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8859" y="2420888"/>
            <a:ext cx="15841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Test Report in MTF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260340" y="6300028"/>
            <a:ext cx="25276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Production step </a:t>
            </a:r>
            <a:r>
              <a:rPr lang="en-US" i="1" dirty="0" smtClean="0"/>
              <a:t>n+1</a:t>
            </a:r>
            <a:endParaRPr lang="en-GB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905002" y="2386622"/>
            <a:ext cx="144016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QA Team </a:t>
            </a:r>
            <a:r>
              <a:rPr lang="en-US" i="1" dirty="0" smtClean="0"/>
              <a:t>Decision</a:t>
            </a:r>
            <a:endParaRPr lang="en-GB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905002" y="1448777"/>
            <a:ext cx="144016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NCR opened in MTF</a:t>
            </a:r>
            <a:endParaRPr lang="en-GB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7630113" y="2525121"/>
            <a:ext cx="133437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Experts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17" idx="2"/>
            <a:endCxn id="16" idx="0"/>
          </p:cNvCxnSpPr>
          <p:nvPr/>
        </p:nvCxnSpPr>
        <p:spPr>
          <a:xfrm>
            <a:off x="6625082" y="2095108"/>
            <a:ext cx="0" cy="2915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9" idx="1"/>
            <a:endCxn id="16" idx="3"/>
          </p:cNvCxnSpPr>
          <p:nvPr/>
        </p:nvCxnSpPr>
        <p:spPr>
          <a:xfrm flipH="1">
            <a:off x="7345162" y="2709787"/>
            <a:ext cx="284951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451536" y="4329097"/>
            <a:ext cx="2347091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QA Support</a:t>
            </a:r>
            <a:endParaRPr lang="en-US" dirty="0" smtClean="0"/>
          </a:p>
          <a:p>
            <a:pPr algn="ctr"/>
            <a:r>
              <a:rPr lang="en-US" sz="1600" i="1" dirty="0" smtClean="0"/>
              <a:t>Action, Documentation Complete </a:t>
            </a:r>
            <a:endParaRPr lang="en-GB" sz="1600" i="1" dirty="0"/>
          </a:p>
        </p:txBody>
      </p:sp>
      <p:sp>
        <p:nvSpPr>
          <p:cNvPr id="23" name="Down Arrow 22"/>
          <p:cNvSpPr/>
          <p:nvPr/>
        </p:nvSpPr>
        <p:spPr>
          <a:xfrm>
            <a:off x="6553074" y="1016729"/>
            <a:ext cx="144016" cy="422756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905002" y="5590981"/>
            <a:ext cx="144016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Close NCR in MTF</a:t>
            </a:r>
            <a:endParaRPr lang="en-GB" i="1" dirty="0"/>
          </a:p>
        </p:txBody>
      </p:sp>
      <p:cxnSp>
        <p:nvCxnSpPr>
          <p:cNvPr id="25" name="Straight Arrow Connector 24"/>
          <p:cNvCxnSpPr>
            <a:stCxn id="16" idx="2"/>
          </p:cNvCxnSpPr>
          <p:nvPr/>
        </p:nvCxnSpPr>
        <p:spPr>
          <a:xfrm>
            <a:off x="6625082" y="3032953"/>
            <a:ext cx="0" cy="2384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2" idx="2"/>
            <a:endCxn id="24" idx="0"/>
          </p:cNvCxnSpPr>
          <p:nvPr/>
        </p:nvCxnSpPr>
        <p:spPr>
          <a:xfrm>
            <a:off x="6625082" y="5190871"/>
            <a:ext cx="0" cy="4001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24" idx="1"/>
          </p:cNvCxnSpPr>
          <p:nvPr/>
        </p:nvCxnSpPr>
        <p:spPr>
          <a:xfrm rot="10800000">
            <a:off x="3524182" y="4653137"/>
            <a:ext cx="2380820" cy="1261010"/>
          </a:xfrm>
          <a:prstGeom prst="bentConnector3">
            <a:avLst>
              <a:gd name="adj1" fmla="val 3222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869300" y="4700894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SMACC</a:t>
            </a:r>
          </a:p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Coordination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95946" y="2550799"/>
            <a:ext cx="1440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Test Report</a:t>
            </a:r>
            <a:endParaRPr lang="en-GB" dirty="0"/>
          </a:p>
        </p:txBody>
      </p:sp>
      <p:cxnSp>
        <p:nvCxnSpPr>
          <p:cNvPr id="31" name="Elbow Connector 30"/>
          <p:cNvCxnSpPr>
            <a:stCxn id="29" idx="3"/>
            <a:endCxn id="17" idx="1"/>
          </p:cNvCxnSpPr>
          <p:nvPr/>
        </p:nvCxnSpPr>
        <p:spPr>
          <a:xfrm flipV="1">
            <a:off x="4236106" y="1771943"/>
            <a:ext cx="1668896" cy="963522"/>
          </a:xfrm>
          <a:prstGeom prst="bentConnector3">
            <a:avLst>
              <a:gd name="adj1" fmla="val 6041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451536" y="3284984"/>
            <a:ext cx="234709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Action</a:t>
            </a:r>
          </a:p>
          <a:p>
            <a:pPr algn="ctr"/>
            <a:r>
              <a:rPr lang="en-US" sz="1600" i="1" dirty="0" smtClean="0"/>
              <a:t>Production team</a:t>
            </a:r>
          </a:p>
          <a:p>
            <a:pPr algn="ctr"/>
            <a:r>
              <a:rPr lang="en-US" sz="1600" i="1" dirty="0" smtClean="0"/>
              <a:t>QC team</a:t>
            </a:r>
            <a:endParaRPr lang="en-GB" sz="1600" i="1" dirty="0"/>
          </a:p>
        </p:txBody>
      </p:sp>
      <p:cxnSp>
        <p:nvCxnSpPr>
          <p:cNvPr id="33" name="Straight Arrow Connector 32"/>
          <p:cNvCxnSpPr>
            <a:endCxn id="22" idx="0"/>
          </p:cNvCxnSpPr>
          <p:nvPr/>
        </p:nvCxnSpPr>
        <p:spPr>
          <a:xfrm>
            <a:off x="6625082" y="4102363"/>
            <a:ext cx="0" cy="2267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own Arrow 33"/>
          <p:cNvSpPr/>
          <p:nvPr/>
        </p:nvSpPr>
        <p:spPr>
          <a:xfrm>
            <a:off x="3417429" y="1448777"/>
            <a:ext cx="144000" cy="374391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Down Arrow 34"/>
          <p:cNvSpPr/>
          <p:nvPr/>
        </p:nvSpPr>
        <p:spPr>
          <a:xfrm>
            <a:off x="3417429" y="2199426"/>
            <a:ext cx="144000" cy="351373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Down Arrow 35"/>
          <p:cNvSpPr/>
          <p:nvPr/>
        </p:nvSpPr>
        <p:spPr>
          <a:xfrm>
            <a:off x="3417429" y="2933611"/>
            <a:ext cx="144000" cy="237186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Down Arrow 38"/>
          <p:cNvSpPr/>
          <p:nvPr/>
        </p:nvSpPr>
        <p:spPr>
          <a:xfrm>
            <a:off x="3417429" y="5674803"/>
            <a:ext cx="144000" cy="625225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Left Arrow 39"/>
          <p:cNvSpPr/>
          <p:nvPr/>
        </p:nvSpPr>
        <p:spPr>
          <a:xfrm>
            <a:off x="1903035" y="2672465"/>
            <a:ext cx="892911" cy="144000"/>
          </a:xfrm>
          <a:prstGeom prst="lef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26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Decision Line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2852936"/>
            <a:ext cx="208823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QA Team</a:t>
            </a:r>
          </a:p>
          <a:p>
            <a:pPr algn="ctr"/>
            <a:r>
              <a:rPr lang="en-US" i="1" dirty="0" smtClean="0"/>
              <a:t>Decision by Consensus</a:t>
            </a:r>
            <a:endParaRPr lang="en-GB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1772816"/>
            <a:ext cx="151216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NCR opened in MTF</a:t>
            </a:r>
            <a:endParaRPr lang="en-GB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11760" y="4293096"/>
            <a:ext cx="151216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Actions </a:t>
            </a:r>
            <a:r>
              <a:rPr lang="en-US" i="1" dirty="0"/>
              <a:t>and NCR Closure</a:t>
            </a:r>
            <a:endParaRPr lang="en-GB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347864" y="3873242"/>
            <a:ext cx="45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Yes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4048" y="2849317"/>
            <a:ext cx="208823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Difficult case</a:t>
            </a:r>
          </a:p>
          <a:p>
            <a:pPr algn="ctr"/>
            <a:r>
              <a:rPr lang="en-US" i="1" dirty="0" smtClean="0"/>
              <a:t>Decision by RO and </a:t>
            </a:r>
            <a:r>
              <a:rPr lang="en-US" i="1" dirty="0" err="1" smtClean="0"/>
              <a:t>JPhT</a:t>
            </a:r>
            <a:endParaRPr lang="en-GB" i="1" dirty="0"/>
          </a:p>
        </p:txBody>
      </p:sp>
      <p:cxnSp>
        <p:nvCxnSpPr>
          <p:cNvPr id="22" name="Straight Arrow Connector 21"/>
          <p:cNvCxnSpPr>
            <a:stCxn id="4" idx="3"/>
          </p:cNvCxnSpPr>
          <p:nvPr/>
        </p:nvCxnSpPr>
        <p:spPr>
          <a:xfrm>
            <a:off x="4211960" y="3314601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79760" y="2980092"/>
            <a:ext cx="45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No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54085" y="4738712"/>
            <a:ext cx="23881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Very high impact case</a:t>
            </a:r>
          </a:p>
          <a:p>
            <a:pPr algn="ctr"/>
            <a:r>
              <a:rPr lang="en-US" i="1" dirty="0" smtClean="0"/>
              <a:t>Decision by F. Bordry</a:t>
            </a:r>
            <a:endParaRPr lang="en-GB" i="1" dirty="0"/>
          </a:p>
        </p:txBody>
      </p:sp>
      <p:cxnSp>
        <p:nvCxnSpPr>
          <p:cNvPr id="30" name="Elbow Connector 29"/>
          <p:cNvCxnSpPr>
            <a:stCxn id="20" idx="2"/>
            <a:endCxn id="13" idx="3"/>
          </p:cNvCxnSpPr>
          <p:nvPr/>
        </p:nvCxnSpPr>
        <p:spPr>
          <a:xfrm rot="5400000">
            <a:off x="4564239" y="3132336"/>
            <a:ext cx="843615" cy="212423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24" idx="0"/>
          </p:cNvCxnSpPr>
          <p:nvPr/>
        </p:nvCxnSpPr>
        <p:spPr>
          <a:xfrm flipH="1">
            <a:off x="6048164" y="3776266"/>
            <a:ext cx="1" cy="9624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endCxn id="13" idx="3"/>
          </p:cNvCxnSpPr>
          <p:nvPr/>
        </p:nvCxnSpPr>
        <p:spPr>
          <a:xfrm rot="10800000">
            <a:off x="3923928" y="4616263"/>
            <a:ext cx="925170" cy="445623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own Arrow 16"/>
          <p:cNvSpPr/>
          <p:nvPr/>
        </p:nvSpPr>
        <p:spPr>
          <a:xfrm>
            <a:off x="3095844" y="2419147"/>
            <a:ext cx="144000" cy="43017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own Arrow 18"/>
          <p:cNvSpPr/>
          <p:nvPr/>
        </p:nvSpPr>
        <p:spPr>
          <a:xfrm>
            <a:off x="3095776" y="3788260"/>
            <a:ext cx="144000" cy="504835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83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2349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Statistics</a:t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Critical NCRs</a:t>
            </a:r>
            <a:endParaRPr lang="en-GB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091896"/>
              </p:ext>
            </p:extLst>
          </p:nvPr>
        </p:nvGraphicFramePr>
        <p:xfrm>
          <a:off x="1475656" y="2060848"/>
          <a:ext cx="6263927" cy="25958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743200"/>
                <a:gridCol w="1864543"/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Closed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LMF train Internal QC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ICIT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ELQC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ELQA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504" y="188640"/>
            <a:ext cx="165618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SMACC</a:t>
            </a:r>
            <a:endParaRPr lang="en-US" dirty="0" smtClean="0"/>
          </a:p>
          <a:p>
            <a:pPr algn="ctr"/>
            <a:r>
              <a:rPr lang="en-US" dirty="0" smtClean="0"/>
              <a:t>22 July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22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QC Team Leaders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2708920"/>
            <a:ext cx="1584176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Ch. Scheuerlein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34879" y="2708920"/>
            <a:ext cx="19428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ELQC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8064" y="3717032"/>
            <a:ext cx="1303523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J-M. Dalin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34879" y="3717032"/>
            <a:ext cx="19428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WELD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48064" y="1700808"/>
            <a:ext cx="1303523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D. Bodart</a:t>
            </a:r>
          </a:p>
          <a:p>
            <a:r>
              <a:rPr lang="en-US" sz="1600" i="1" dirty="0" smtClean="0"/>
              <a:t>C. Garion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34879" y="1700808"/>
            <a:ext cx="19428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ICIT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69437" y="4710336"/>
            <a:ext cx="1994851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K. </a:t>
            </a:r>
            <a:r>
              <a:rPr lang="en-US" sz="1600" i="1" dirty="0" smtClean="0"/>
              <a:t>Dahlerup-Petersen</a:t>
            </a:r>
            <a:endParaRPr lang="en-US" sz="1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334879" y="4710336"/>
            <a:ext cx="19428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ELQA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34879" y="5661248"/>
            <a:ext cx="19428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VAC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59208" y="5661248"/>
            <a:ext cx="1303523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P. Cruikshank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86850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SMACC-QA Team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00357" y="1619295"/>
            <a:ext cx="367240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Splice Consolidation Team Leader </a:t>
            </a:r>
            <a:r>
              <a:rPr lang="en-US" b="1" dirty="0"/>
              <a:t>and </a:t>
            </a:r>
            <a:r>
              <a:rPr lang="en-US" b="1" dirty="0" smtClean="0"/>
              <a:t>Internal-QC Leader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91366" y="2559234"/>
            <a:ext cx="30243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Quality Control Team Leaders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60763" y="1610692"/>
            <a:ext cx="1303523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F. Savary</a:t>
            </a:r>
            <a:endParaRPr lang="en-GB" sz="1600" i="1" dirty="0"/>
          </a:p>
          <a:p>
            <a:r>
              <a:rPr lang="en-US" sz="1600" i="1" dirty="0" smtClean="0"/>
              <a:t>R. Principe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8144" y="2548061"/>
            <a:ext cx="1296144" cy="138499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/>
              <a:t>D. Bodart</a:t>
            </a:r>
          </a:p>
          <a:p>
            <a:r>
              <a:rPr lang="en-US" sz="1400" i="1" dirty="0"/>
              <a:t>C. Garion</a:t>
            </a:r>
          </a:p>
          <a:p>
            <a:r>
              <a:rPr lang="en-US" sz="1400" i="1" dirty="0" smtClean="0"/>
              <a:t>Ch. Scheuerlein</a:t>
            </a:r>
          </a:p>
          <a:p>
            <a:r>
              <a:rPr lang="en-US" sz="1400" i="1" dirty="0" smtClean="0"/>
              <a:t>J-M. Dalin</a:t>
            </a:r>
          </a:p>
          <a:p>
            <a:r>
              <a:rPr lang="en-US" sz="1400" i="1" dirty="0" smtClean="0"/>
              <a:t>K. </a:t>
            </a:r>
            <a:r>
              <a:rPr lang="en-US" sz="1400" i="1" dirty="0" err="1" smtClean="0"/>
              <a:t>Dahlerup</a:t>
            </a:r>
            <a:r>
              <a:rPr lang="en-US" sz="1400" i="1" dirty="0" smtClean="0"/>
              <a:t>-P</a:t>
            </a:r>
          </a:p>
          <a:p>
            <a:r>
              <a:rPr lang="en-US" sz="1400" i="1" dirty="0" smtClean="0"/>
              <a:t>P. Cruikshank</a:t>
            </a:r>
            <a:endParaRPr lang="en-GB" sz="1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68144" y="4274512"/>
            <a:ext cx="1296143" cy="7386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S. Feher</a:t>
            </a:r>
          </a:p>
          <a:p>
            <a:r>
              <a:rPr lang="en-US" sz="1400" i="1" dirty="0" smtClean="0"/>
              <a:t>R. Ostojic</a:t>
            </a:r>
          </a:p>
          <a:p>
            <a:r>
              <a:rPr lang="en-US" sz="1400" i="1" dirty="0" smtClean="0"/>
              <a:t>M</a:t>
            </a:r>
            <a:r>
              <a:rPr lang="en-US" sz="1400" i="1" dirty="0"/>
              <a:t>. </a:t>
            </a:r>
            <a:r>
              <a:rPr lang="en-US" sz="1400" i="1" dirty="0" smtClean="0"/>
              <a:t>Struik</a:t>
            </a:r>
            <a:endParaRPr lang="en-US" sz="1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60763" y="5418104"/>
            <a:ext cx="1303525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J-P. </a:t>
            </a:r>
            <a:r>
              <a:rPr lang="en-US" sz="1400" i="1" dirty="0"/>
              <a:t>Tock</a:t>
            </a:r>
            <a:endParaRPr lang="en-GB" sz="1400" i="1" dirty="0"/>
          </a:p>
          <a:p>
            <a:r>
              <a:rPr lang="en-US" sz="1400" i="1" dirty="0" smtClean="0"/>
              <a:t>M. Pojer</a:t>
            </a:r>
            <a:endParaRPr lang="en-GB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999025" y="4274512"/>
            <a:ext cx="30243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QA Support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24393" y="5411253"/>
            <a:ext cx="30243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SMACC Project Leader</a:t>
            </a:r>
          </a:p>
          <a:p>
            <a:pPr algn="ctr"/>
            <a:r>
              <a:rPr lang="en-US" b="1" dirty="0" smtClean="0"/>
              <a:t>and Coordination</a:t>
            </a:r>
          </a:p>
        </p:txBody>
      </p:sp>
    </p:spTree>
    <p:extLst>
      <p:ext uri="{BB962C8B-B14F-4D97-AF65-F5344CB8AC3E}">
        <p14:creationId xmlns:p14="http://schemas.microsoft.com/office/powerpoint/2010/main" val="125417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Experts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1340768"/>
            <a:ext cx="1303523" cy="83099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S. Atieh</a:t>
            </a:r>
            <a:endParaRPr lang="en-GB" sz="1600" i="1" dirty="0"/>
          </a:p>
          <a:p>
            <a:r>
              <a:rPr lang="en-US" sz="1600" i="1" dirty="0" smtClean="0"/>
              <a:t>F. Bertinelli</a:t>
            </a:r>
            <a:r>
              <a:rPr lang="en-US" sz="1600" i="1" dirty="0"/>
              <a:t>	</a:t>
            </a:r>
            <a:endParaRPr lang="en-US" sz="1600" i="1" dirty="0" smtClean="0"/>
          </a:p>
          <a:p>
            <a:r>
              <a:rPr lang="en-US" sz="1600" i="1" dirty="0" smtClean="0"/>
              <a:t>A. Verweij</a:t>
            </a:r>
            <a:endParaRPr lang="en-GB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334879" y="1340768"/>
            <a:ext cx="19428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ELQC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8064" y="2527765"/>
            <a:ext cx="1303523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J-P. </a:t>
            </a:r>
            <a:r>
              <a:rPr lang="en-US" sz="1600" i="1" dirty="0" err="1" smtClean="0"/>
              <a:t>Brachet</a:t>
            </a:r>
            <a:endParaRPr lang="en-US" sz="1600" i="1" dirty="0" smtClean="0"/>
          </a:p>
          <a:p>
            <a:r>
              <a:rPr lang="en-US" sz="1600" i="1" dirty="0" smtClean="0"/>
              <a:t>G. Favre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34879" y="2527765"/>
            <a:ext cx="19428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WELD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48064" y="3558208"/>
            <a:ext cx="1303523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A. Musso</a:t>
            </a:r>
          </a:p>
          <a:p>
            <a:r>
              <a:rPr lang="en-US" sz="1600" i="1" dirty="0" smtClean="0"/>
              <a:t>V. Parma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34879" y="3558208"/>
            <a:ext cx="19428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ICIT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69437" y="4710336"/>
            <a:ext cx="1303523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S. Le Naour</a:t>
            </a:r>
          </a:p>
          <a:p>
            <a:r>
              <a:rPr lang="en-US" sz="1600" i="1" dirty="0" smtClean="0"/>
              <a:t>R. </a:t>
            </a:r>
            <a:r>
              <a:rPr lang="en-US" sz="1600" i="1" dirty="0" err="1" smtClean="0"/>
              <a:t>Mompo</a:t>
            </a:r>
            <a:endParaRPr lang="en-US" sz="1600" i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334879" y="4710336"/>
            <a:ext cx="19428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ELQA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34879" y="5913566"/>
            <a:ext cx="19428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VAC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59208" y="5913566"/>
            <a:ext cx="1303523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N. Kos</a:t>
            </a:r>
          </a:p>
          <a:p>
            <a:r>
              <a:rPr lang="en-US" sz="1600" i="1" dirty="0" smtClean="0"/>
              <a:t>R. </a:t>
            </a:r>
            <a:r>
              <a:rPr lang="en-US" sz="1600" i="1" dirty="0" err="1" smtClean="0"/>
              <a:t>Kersevan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86216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CERN Auditors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1628800"/>
            <a:ext cx="1944216" cy="37856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i="1" dirty="0"/>
              <a:t>G. Favre</a:t>
            </a:r>
          </a:p>
          <a:p>
            <a:r>
              <a:rPr lang="en-US" sz="2400" i="1" dirty="0" smtClean="0"/>
              <a:t>S</a:t>
            </a:r>
            <a:r>
              <a:rPr lang="en-US" sz="2400" i="1" dirty="0"/>
              <a:t>. Feher</a:t>
            </a:r>
          </a:p>
          <a:p>
            <a:r>
              <a:rPr lang="en-US" sz="2400" i="1" dirty="0" smtClean="0"/>
              <a:t>P</a:t>
            </a:r>
            <a:r>
              <a:rPr lang="en-US" sz="2400" i="1" dirty="0"/>
              <a:t>. Galbraith</a:t>
            </a:r>
          </a:p>
          <a:p>
            <a:r>
              <a:rPr lang="en-US" sz="2400" i="1" dirty="0" smtClean="0"/>
              <a:t>M. Lamont</a:t>
            </a:r>
          </a:p>
          <a:p>
            <a:r>
              <a:rPr lang="en-US" sz="2400" i="1" dirty="0" smtClean="0"/>
              <a:t>S. Mathot</a:t>
            </a:r>
          </a:p>
          <a:p>
            <a:r>
              <a:rPr lang="en-US" sz="2400" i="1" dirty="0" smtClean="0"/>
              <a:t>R. Ostojic</a:t>
            </a:r>
          </a:p>
          <a:p>
            <a:r>
              <a:rPr lang="en-US" sz="2400" i="1" dirty="0" smtClean="0"/>
              <a:t>M</a:t>
            </a:r>
            <a:r>
              <a:rPr lang="en-US" sz="2400" i="1" dirty="0"/>
              <a:t>. </a:t>
            </a:r>
            <a:r>
              <a:rPr lang="en-US" sz="2400" i="1" dirty="0" smtClean="0"/>
              <a:t>Struik</a:t>
            </a:r>
          </a:p>
          <a:p>
            <a:r>
              <a:rPr lang="en-US" sz="2400" i="1" dirty="0" smtClean="0"/>
              <a:t>H. Ten Kate</a:t>
            </a:r>
          </a:p>
          <a:p>
            <a:r>
              <a:rPr lang="en-US" sz="2400" i="1" dirty="0" smtClean="0"/>
              <a:t>D. Tommasini</a:t>
            </a:r>
            <a:endParaRPr lang="en-GB" sz="2400" i="1" dirty="0"/>
          </a:p>
          <a:p>
            <a:r>
              <a:rPr lang="en-US" sz="2400" i="1" dirty="0" smtClean="0"/>
              <a:t>L. Williams</a:t>
            </a:r>
          </a:p>
        </p:txBody>
      </p:sp>
    </p:spTree>
    <p:extLst>
      <p:ext uri="{BB962C8B-B14F-4D97-AF65-F5344CB8AC3E}">
        <p14:creationId xmlns:p14="http://schemas.microsoft.com/office/powerpoint/2010/main" val="301315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Typical SMACC Workflow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040" y="1865015"/>
            <a:ext cx="3888432" cy="4104456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Typically: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dirty="0" smtClean="0"/>
              <a:t>“Production step n” paired with “QC step n”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two activities performed by independent teams.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Coordination of activities through WISH.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Management of NCR through MTF.</a:t>
            </a:r>
            <a:endParaRPr lang="en-US" dirty="0"/>
          </a:p>
        </p:txBody>
      </p:sp>
      <p:pic>
        <p:nvPicPr>
          <p:cNvPr id="4" name="Picture 8" descr="\\cern.ch\dfs\Workspaces\d\div_lhc\MMS_SECA\Home\Scheuerlein\Presentations\LHC-splices\3rd splice review\Flow-chart-diagram-QC-steps-with-production-steps-8 11 2012\Flow-chart-diagram-QC-steps-with-production-steps-8 11 2012\Slide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75830"/>
            <a:ext cx="4392488" cy="566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899592" y="6070848"/>
            <a:ext cx="576064" cy="494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5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Decision Line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2852936"/>
            <a:ext cx="208823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QA Team</a:t>
            </a:r>
          </a:p>
          <a:p>
            <a:pPr algn="ctr"/>
            <a:r>
              <a:rPr lang="en-US" i="1" dirty="0" smtClean="0"/>
              <a:t>Decision by Consensus</a:t>
            </a:r>
            <a:endParaRPr lang="en-GB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1772816"/>
            <a:ext cx="151216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NCR opened in MTF</a:t>
            </a:r>
            <a:endParaRPr lang="en-GB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11760" y="4293096"/>
            <a:ext cx="151216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Actions </a:t>
            </a:r>
            <a:r>
              <a:rPr lang="en-US" i="1" dirty="0"/>
              <a:t>and NCR Closure</a:t>
            </a:r>
            <a:endParaRPr lang="en-GB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347864" y="3873242"/>
            <a:ext cx="45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Yes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4048" y="2849317"/>
            <a:ext cx="208823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Difficult case</a:t>
            </a:r>
          </a:p>
          <a:p>
            <a:pPr algn="ctr"/>
            <a:r>
              <a:rPr lang="en-US" i="1" dirty="0" smtClean="0"/>
              <a:t>Decision by RO and </a:t>
            </a:r>
            <a:r>
              <a:rPr lang="en-US" i="1" dirty="0" err="1" smtClean="0"/>
              <a:t>JPhT</a:t>
            </a:r>
            <a:endParaRPr lang="en-GB" i="1" dirty="0"/>
          </a:p>
        </p:txBody>
      </p:sp>
      <p:cxnSp>
        <p:nvCxnSpPr>
          <p:cNvPr id="22" name="Straight Arrow Connector 21"/>
          <p:cNvCxnSpPr>
            <a:stCxn id="4" idx="3"/>
          </p:cNvCxnSpPr>
          <p:nvPr/>
        </p:nvCxnSpPr>
        <p:spPr>
          <a:xfrm>
            <a:off x="4211960" y="3314601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79760" y="2980092"/>
            <a:ext cx="45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No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54085" y="4738712"/>
            <a:ext cx="23881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Very high impact case</a:t>
            </a:r>
          </a:p>
          <a:p>
            <a:pPr algn="ctr"/>
            <a:r>
              <a:rPr lang="en-US" i="1" dirty="0" smtClean="0"/>
              <a:t>Decision by F. Bordry</a:t>
            </a:r>
            <a:endParaRPr lang="en-GB" i="1" dirty="0"/>
          </a:p>
        </p:txBody>
      </p:sp>
      <p:cxnSp>
        <p:nvCxnSpPr>
          <p:cNvPr id="30" name="Elbow Connector 29"/>
          <p:cNvCxnSpPr>
            <a:stCxn id="20" idx="2"/>
            <a:endCxn id="13" idx="3"/>
          </p:cNvCxnSpPr>
          <p:nvPr/>
        </p:nvCxnSpPr>
        <p:spPr>
          <a:xfrm rot="5400000">
            <a:off x="4564239" y="3132336"/>
            <a:ext cx="843615" cy="212423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24" idx="0"/>
          </p:cNvCxnSpPr>
          <p:nvPr/>
        </p:nvCxnSpPr>
        <p:spPr>
          <a:xfrm flipH="1">
            <a:off x="6048164" y="3776266"/>
            <a:ext cx="1" cy="9624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endCxn id="13" idx="3"/>
          </p:cNvCxnSpPr>
          <p:nvPr/>
        </p:nvCxnSpPr>
        <p:spPr>
          <a:xfrm rot="10800000">
            <a:off x="3923928" y="4616263"/>
            <a:ext cx="925170" cy="445623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own Arrow 16"/>
          <p:cNvSpPr/>
          <p:nvPr/>
        </p:nvSpPr>
        <p:spPr>
          <a:xfrm>
            <a:off x="3095844" y="2419147"/>
            <a:ext cx="144000" cy="43017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own Arrow 18"/>
          <p:cNvSpPr/>
          <p:nvPr/>
        </p:nvSpPr>
        <p:spPr>
          <a:xfrm>
            <a:off x="3095776" y="3788260"/>
            <a:ext cx="144000" cy="504835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82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6210</TotalTime>
  <Words>1967</Words>
  <Application>Microsoft Office PowerPoint</Application>
  <PresentationFormat>On-screen Show (4:3)</PresentationFormat>
  <Paragraphs>417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Overview of SMACC-QA</vt:lpstr>
      <vt:lpstr>PowerPoint Presentation</vt:lpstr>
      <vt:lpstr>SMACC-QA Organization</vt:lpstr>
      <vt:lpstr>QC Team Leaders</vt:lpstr>
      <vt:lpstr>SMACC-QA Team</vt:lpstr>
      <vt:lpstr>Experts</vt:lpstr>
      <vt:lpstr>CERN Auditors</vt:lpstr>
      <vt:lpstr>Typical SMACC Workflow</vt:lpstr>
      <vt:lpstr>Decision Line</vt:lpstr>
      <vt:lpstr>Informing and Reporting</vt:lpstr>
      <vt:lpstr>Tuning the procedures</vt:lpstr>
      <vt:lpstr>Inspection of ultrasound welding</vt:lpstr>
      <vt:lpstr>Inspection of the shunts</vt:lpstr>
      <vt:lpstr>PowerPoint Presentation</vt:lpstr>
      <vt:lpstr>Insulation boxes Modification of baseline</vt:lpstr>
      <vt:lpstr>Insulation boxes The standard repair</vt:lpstr>
      <vt:lpstr>Insulation boxes Inspection procedure</vt:lpstr>
      <vt:lpstr>Revisiting geometrical acceptance criteria Global alignment gauge</vt:lpstr>
      <vt:lpstr>Revisiting geometrical acceptance criteria Height gauge</vt:lpstr>
      <vt:lpstr>PowerPoint Presentation</vt:lpstr>
      <vt:lpstr>ICIT: cases of equipment damage</vt:lpstr>
      <vt:lpstr>ELQC</vt:lpstr>
      <vt:lpstr>Statistics QC of existing splices</vt:lpstr>
      <vt:lpstr>Statistics QC of existing splices</vt:lpstr>
      <vt:lpstr>Case of heavily damaged SC cable</vt:lpstr>
      <vt:lpstr>ELQA, WELD, VAC</vt:lpstr>
      <vt:lpstr>Auditor findings -1</vt:lpstr>
      <vt:lpstr>Auditor findings - 2</vt:lpstr>
      <vt:lpstr>Summary – 1</vt:lpstr>
      <vt:lpstr>Summary – 2</vt:lpstr>
      <vt:lpstr>Back-up</vt:lpstr>
      <vt:lpstr>Basics of NC Management</vt:lpstr>
      <vt:lpstr>…Within SMACC-QA …</vt:lpstr>
      <vt:lpstr>Production Step n</vt:lpstr>
      <vt:lpstr>Quality Control step n</vt:lpstr>
      <vt:lpstr>Decision Line</vt:lpstr>
      <vt:lpstr>Statistics Critical NCRs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ostojic</dc:creator>
  <cp:lastModifiedBy>ostojic</cp:lastModifiedBy>
  <cp:revision>261</cp:revision>
  <dcterms:created xsi:type="dcterms:W3CDTF">2012-04-17T12:26:59Z</dcterms:created>
  <dcterms:modified xsi:type="dcterms:W3CDTF">2013-07-22T16:24:27Z</dcterms:modified>
</cp:coreProperties>
</file>