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87" r:id="rId5"/>
    <p:sldId id="271" r:id="rId6"/>
    <p:sldId id="272" r:id="rId7"/>
    <p:sldId id="273" r:id="rId8"/>
    <p:sldId id="274" r:id="rId9"/>
    <p:sldId id="275" r:id="rId10"/>
    <p:sldId id="276" r:id="rId11"/>
    <p:sldId id="289" r:id="rId12"/>
    <p:sldId id="277" r:id="rId13"/>
    <p:sldId id="281" r:id="rId14"/>
    <p:sldId id="282" r:id="rId15"/>
    <p:sldId id="278" r:id="rId16"/>
    <p:sldId id="279" r:id="rId17"/>
    <p:sldId id="280" r:id="rId18"/>
    <p:sldId id="283" r:id="rId19"/>
    <p:sldId id="284" r:id="rId20"/>
    <p:sldId id="28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E12-11DA-4885-B66D-F7D11F7D1822}" type="datetimeFigureOut">
              <a:rPr lang="fr-FR" smtClean="0"/>
              <a:t>22/07/2013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23D61-F67E-4C76-8138-E62F9BC2E99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81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24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590256"/>
            <a:ext cx="5559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/>
              <a:t>Special interventions</a:t>
            </a:r>
          </a:p>
          <a:p>
            <a:r>
              <a:rPr lang="en-GB" sz="3200" i="1" dirty="0" smtClean="0"/>
              <a:t>Status of production and QC</a:t>
            </a:r>
            <a:endParaRPr lang="fr-FR" sz="3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571076" y="6311844"/>
            <a:ext cx="337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Nicolas Bourcey TE-MSC-MDT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1" y="548680"/>
            <a:ext cx="289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Fourth LHC Splice Review</a:t>
            </a:r>
          </a:p>
          <a:p>
            <a:r>
              <a:rPr lang="en-GB" i="1" dirty="0" smtClean="0"/>
              <a:t>22-24 November 2013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010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magnet exchange</a:t>
            </a:r>
            <a:endParaRPr lang="fr-FR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07504" y="1325606"/>
            <a:ext cx="3888432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14/18 magnets removed (last transport foreseen 09/08)</a:t>
            </a:r>
          </a:p>
          <a:p>
            <a:pPr marL="36576" indent="0">
              <a:buNone/>
            </a:pPr>
            <a:r>
              <a:rPr lang="en-GB" sz="2400" dirty="0" smtClean="0"/>
              <a:t>12 installed (last transport foreseen 15/08)</a:t>
            </a:r>
          </a:p>
          <a:p>
            <a:pPr marL="36576" indent="0">
              <a:buNone/>
            </a:pPr>
            <a:r>
              <a:rPr lang="en-GB" sz="2400" dirty="0" smtClean="0"/>
              <a:t>Reconnection of all magnets foreseen before end of the year</a:t>
            </a:r>
            <a:endParaRPr lang="fr-FR" sz="2400" dirty="0"/>
          </a:p>
        </p:txBody>
      </p:sp>
      <p:pic>
        <p:nvPicPr>
          <p:cNvPr id="205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97749"/>
            <a:ext cx="3168353" cy="236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968552" cy="504434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854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\\cern.ch\dfs\Workspaces\j\JPhTock\LHC\aSMACC\SpecialInterventions\Q5L8\PhotoTransportMai2013\1305139_20-A4-at-144-dp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296" y="3465461"/>
            <a:ext cx="5113704" cy="340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28699" y="-3037"/>
            <a:ext cx="914399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33CC"/>
                </a:solidFill>
              </a:rPr>
              <a:t>Some pictures of </a:t>
            </a:r>
            <a:r>
              <a:rPr lang="en-US" sz="3200" dirty="0" err="1" smtClean="0">
                <a:solidFill>
                  <a:srgbClr val="0033CC"/>
                </a:solidFill>
              </a:rPr>
              <a:t>cryomagnets</a:t>
            </a:r>
            <a:r>
              <a:rPr lang="en-US" sz="3200" dirty="0" smtClean="0">
                <a:solidFill>
                  <a:srgbClr val="0033CC"/>
                </a:solidFill>
              </a:rPr>
              <a:t> transport</a:t>
            </a:r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" y="552031"/>
            <a:ext cx="4491193" cy="3368395"/>
          </a:xfrm>
          <a:prstGeom prst="rect">
            <a:avLst/>
          </a:prstGeom>
        </p:spPr>
      </p:pic>
      <p:pic>
        <p:nvPicPr>
          <p:cNvPr id="4" name="Picture 4" descr="\\cern.ch\dfs\Workspaces\j\JPhTock\LHC\aSMACC\SpecialInterventions\Photos\RemonteeDipoles78_June2013\PassageTI2_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42" y="3476783"/>
            <a:ext cx="4508289" cy="338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cern.ch\dfs\Workspaces\j\JPhTock\LHC\aSMACC\SpecialInterventions\Q5L8\PhotoTransportMai2013\1305139_33-A4-at-144-dp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621" y="552029"/>
            <a:ext cx="4855379" cy="323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69792" y="3292117"/>
            <a:ext cx="3147015" cy="369332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Thanks to EN-HE colleagues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3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6854" cy="940443"/>
          </a:xfrm>
        </p:spPr>
        <p:txBody>
          <a:bodyPr/>
          <a:lstStyle/>
          <a:p>
            <a:r>
              <a:rPr lang="en-GB" dirty="0" smtClean="0"/>
              <a:t>QC: Welding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482952" cy="4911706"/>
          </a:xfrm>
        </p:spPr>
        <p:txBody>
          <a:bodyPr>
            <a:normAutofit fontScale="62500" lnSpcReduction="20000"/>
          </a:bodyPr>
          <a:lstStyle/>
          <a:p>
            <a:r>
              <a:rPr lang="en-GB" sz="3200" dirty="0" smtClean="0"/>
              <a:t>Welders qualification (automatic and manual welding)</a:t>
            </a:r>
          </a:p>
          <a:p>
            <a:r>
              <a:rPr lang="en-GB" sz="3200" i="1" dirty="0" smtClean="0"/>
              <a:t>Internal QC</a:t>
            </a:r>
          </a:p>
          <a:p>
            <a:pPr lvl="1"/>
            <a:r>
              <a:rPr lang="en-GB" dirty="0" smtClean="0"/>
              <a:t>Visual inspection</a:t>
            </a:r>
          </a:p>
          <a:p>
            <a:pPr lvl="1"/>
            <a:r>
              <a:rPr lang="en-GB" dirty="0" smtClean="0"/>
              <a:t>Endoscopy</a:t>
            </a:r>
          </a:p>
          <a:p>
            <a:pPr lvl="1"/>
            <a:r>
              <a:rPr lang="en-GB" dirty="0" smtClean="0"/>
              <a:t>Parameters recording for automatic welding</a:t>
            </a:r>
          </a:p>
          <a:p>
            <a:r>
              <a:rPr lang="en-GB" sz="3200" i="1" dirty="0" smtClean="0"/>
              <a:t>External QC</a:t>
            </a:r>
          </a:p>
          <a:p>
            <a:pPr lvl="1"/>
            <a:r>
              <a:rPr lang="en-GB" dirty="0"/>
              <a:t>V</a:t>
            </a:r>
            <a:r>
              <a:rPr lang="en-GB" dirty="0" smtClean="0"/>
              <a:t>isual inspection 100% (WQC)</a:t>
            </a:r>
          </a:p>
          <a:p>
            <a:pPr lvl="1"/>
            <a:r>
              <a:rPr lang="en-GB" dirty="0" smtClean="0"/>
              <a:t>Radio on butt weld 100% (WQC)</a:t>
            </a:r>
          </a:p>
          <a:p>
            <a:pPr lvl="1"/>
            <a:r>
              <a:rPr lang="en-GB" dirty="0" smtClean="0"/>
              <a:t>Leak tests (VSC)</a:t>
            </a:r>
          </a:p>
          <a:p>
            <a:r>
              <a:rPr lang="en-GB" sz="3200" dirty="0" smtClean="0"/>
              <a:t>Systematic change of M</a:t>
            </a:r>
          </a:p>
          <a:p>
            <a:pPr marL="448056" lvl="1" indent="0">
              <a:buNone/>
            </a:pPr>
            <a:r>
              <a:rPr lang="en-GB" sz="3200" dirty="0" smtClean="0"/>
              <a:t> line flanges</a:t>
            </a:r>
            <a:endParaRPr lang="en-GB" sz="3200" dirty="0"/>
          </a:p>
          <a:p>
            <a:r>
              <a:rPr lang="en-GB" sz="3200" dirty="0" smtClean="0"/>
              <a:t>1 NCR detected by radio: crack due to copper particles (leak test ok).</a:t>
            </a:r>
          </a:p>
          <a:p>
            <a:pPr lvl="1"/>
            <a:r>
              <a:rPr lang="en-GB" sz="3100" i="1" dirty="0" smtClean="0"/>
              <a:t>Corrective action: </a:t>
            </a:r>
            <a:r>
              <a:rPr lang="en-GB" sz="3100" dirty="0" smtClean="0"/>
              <a:t>modification of the shielding tooling from copper to stainless steel (see EDMS report 1301475 of </a:t>
            </a:r>
            <a:r>
              <a:rPr lang="en-GB" sz="3100" dirty="0" err="1" smtClean="0"/>
              <a:t>A.Gerardin</a:t>
            </a:r>
            <a:r>
              <a:rPr lang="en-GB" sz="3100" dirty="0" smtClean="0"/>
              <a:t>).</a:t>
            </a:r>
          </a:p>
        </p:txBody>
      </p:sp>
      <p:pic>
        <p:nvPicPr>
          <p:cNvPr id="3074" name="Picture 2" descr="\\cern.ch\dfs\Workspaces\s\SMACC\SIT_NBourcey\Cryo-magnet replacement\21L8\QBBI.A21L8\DSC019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040" y="548680"/>
            <a:ext cx="26882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290" y="2690852"/>
            <a:ext cx="2688299" cy="2016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664" y="4842056"/>
            <a:ext cx="2687925" cy="20159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50862" y="6488668"/>
            <a:ext cx="2531527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</a:t>
            </a:r>
            <a:r>
              <a:rPr lang="en-GB" dirty="0" err="1" smtClean="0"/>
              <a:t>A.Gerardin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396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CIM\100MSDCF\DSC011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037" y="1060631"/>
            <a:ext cx="3829900" cy="287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QC: </a:t>
            </a:r>
            <a:r>
              <a:rPr lang="en-GB" dirty="0" err="1" smtClean="0"/>
              <a:t>Desoldering</a:t>
            </a:r>
            <a:r>
              <a:rPr lang="en-GB" dirty="0" smtClean="0"/>
              <a:t> and stabilisation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97183"/>
            <a:ext cx="4546848" cy="5415762"/>
          </a:xfrm>
        </p:spPr>
        <p:txBody>
          <a:bodyPr>
            <a:normAutofit/>
          </a:bodyPr>
          <a:lstStyle/>
          <a:p>
            <a:r>
              <a:rPr lang="en-GB" sz="2600" i="1" dirty="0"/>
              <a:t>Internal </a:t>
            </a:r>
            <a:r>
              <a:rPr lang="en-GB" sz="2600" i="1" dirty="0" smtClean="0"/>
              <a:t>QC </a:t>
            </a:r>
          </a:p>
          <a:p>
            <a:pPr lvl="1"/>
            <a:r>
              <a:rPr lang="en-GB" sz="2200" i="1" dirty="0" smtClean="0"/>
              <a:t>Same procedure than train</a:t>
            </a:r>
          </a:p>
          <a:p>
            <a:pPr lvl="1"/>
            <a:r>
              <a:rPr lang="en-GB" sz="2200" dirty="0"/>
              <a:t>V</a:t>
            </a:r>
            <a:r>
              <a:rPr lang="en-GB" sz="2200" dirty="0" smtClean="0"/>
              <a:t>isual inspection</a:t>
            </a:r>
          </a:p>
          <a:p>
            <a:pPr lvl="1"/>
            <a:r>
              <a:rPr lang="en-GB" sz="2200" dirty="0" smtClean="0"/>
              <a:t>Gauges</a:t>
            </a:r>
          </a:p>
          <a:p>
            <a:pPr lvl="1"/>
            <a:r>
              <a:rPr lang="en-GB" sz="2200" dirty="0"/>
              <a:t>P</a:t>
            </a:r>
            <a:r>
              <a:rPr lang="en-GB" sz="2200" dirty="0" smtClean="0"/>
              <a:t>rocess </a:t>
            </a:r>
            <a:r>
              <a:rPr lang="en-GB" sz="2200" dirty="0"/>
              <a:t>data  </a:t>
            </a:r>
            <a:r>
              <a:rPr lang="en-GB" sz="2200" dirty="0" smtClean="0"/>
              <a:t>recording</a:t>
            </a:r>
          </a:p>
          <a:p>
            <a:pPr lvl="1"/>
            <a:r>
              <a:rPr lang="en-GB" sz="2200" dirty="0" smtClean="0"/>
              <a:t>Traceability of data in MTF</a:t>
            </a:r>
          </a:p>
          <a:p>
            <a:r>
              <a:rPr lang="en-GB" sz="2600" dirty="0" smtClean="0"/>
              <a:t>External QC</a:t>
            </a:r>
          </a:p>
          <a:p>
            <a:pPr lvl="1"/>
            <a:r>
              <a:rPr lang="en-GB" sz="2200" dirty="0"/>
              <a:t>V</a:t>
            </a:r>
            <a:r>
              <a:rPr lang="en-GB" sz="2200" dirty="0" smtClean="0"/>
              <a:t>isual inspection (ELQC)</a:t>
            </a:r>
          </a:p>
          <a:p>
            <a:pPr marL="36576" indent="0">
              <a:buNone/>
            </a:pPr>
            <a:endParaRPr lang="en-GB" sz="2600" i="1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GB" sz="2600" b="1" i="1" dirty="0" smtClean="0">
                <a:solidFill>
                  <a:srgbClr val="FF0000"/>
                </a:solidFill>
              </a:rPr>
              <a:t>SIT </a:t>
            </a:r>
            <a:r>
              <a:rPr lang="en-GB" sz="2600" b="1" i="1" dirty="0">
                <a:solidFill>
                  <a:srgbClr val="FF0000"/>
                </a:solidFill>
              </a:rPr>
              <a:t>never do soldering of 13KA </a:t>
            </a:r>
            <a:r>
              <a:rPr lang="en-GB" sz="2600" b="1" i="1" dirty="0" err="1">
                <a:solidFill>
                  <a:srgbClr val="FF0000"/>
                </a:solidFill>
              </a:rPr>
              <a:t>busbars</a:t>
            </a:r>
            <a:r>
              <a:rPr lang="en-GB" sz="2600" b="1" i="1" dirty="0" smtClean="0">
                <a:solidFill>
                  <a:srgbClr val="FF0000"/>
                </a:solidFill>
              </a:rPr>
              <a:t>.</a:t>
            </a:r>
            <a:endParaRPr lang="fr-FR" sz="2600" b="1" i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\\cern.ch\dfs\Workspaces\s\SMACC\SIT_NBourcey\Cryo-magnet replacement\21L8\QBBI.A21L8\DSC018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037" y="4005064"/>
            <a:ext cx="3829900" cy="287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Workspaces\s\SMACC\SIT_NBourcey\Cryo-magnet replacement\21L8\QBBI.A21L8\DSC007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09655"/>
            <a:ext cx="2195736" cy="1646802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02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QC: US welding</a:t>
            </a:r>
            <a:endParaRPr lang="fr-FR" dirty="0"/>
          </a:p>
        </p:txBody>
      </p:sp>
      <p:pic>
        <p:nvPicPr>
          <p:cNvPr id="2050" name="Picture 2" descr="\\cern.ch\dfs\Workspaces\s\SMACC\SIT_NBourcey\Cryo-magnet replacement\21L8\QBBI.B21L8\DSC021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245" y="1114586"/>
            <a:ext cx="3768420" cy="282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Workspaces\s\SMACC\SIT_NBourcey\Cryo-magnet replacement\21L8\QBBI.B21L8\DSC021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245" y="4021984"/>
            <a:ext cx="3774166" cy="283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3777" y="3766391"/>
            <a:ext cx="2339102" cy="369332"/>
          </a:xfrm>
          <a:prstGeom prst="rect">
            <a:avLst/>
          </a:prstGeom>
          <a:solidFill>
            <a:schemeClr val="accent1"/>
          </a:solidFill>
          <a:ln w="3175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US welding of spools</a:t>
            </a:r>
            <a:endParaRPr lang="fr-FR" dirty="0"/>
          </a:p>
        </p:txBody>
      </p:sp>
      <p:pic>
        <p:nvPicPr>
          <p:cNvPr id="1026" name="Picture 2" descr="\\cern.ch\dfs\Workspaces\s\SMACC\SIT_NBourcey\Cryo-magnet replacement\30R7\QBQI.29R7\DSC007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21984"/>
            <a:ext cx="3768420" cy="282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Workspaces\s\SMACC\SIT_NBourcey\Cryo-magnet replacement\30R7\QBQI.29R7\DSC007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14585"/>
            <a:ext cx="3768420" cy="282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54211" y="3762136"/>
            <a:ext cx="2262158" cy="369332"/>
          </a:xfrm>
          <a:prstGeom prst="rect">
            <a:avLst/>
          </a:prstGeom>
          <a:solidFill>
            <a:schemeClr val="accent1"/>
          </a:solidFill>
          <a:ln w="3175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US welding of line 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41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QC: US welding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3930"/>
            <a:ext cx="8226854" cy="378909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Qualification of welding machines before LS1 and after each transport. Production of standard samples for cold </a:t>
            </a:r>
            <a:r>
              <a:rPr lang="en-GB" sz="2800" dirty="0" err="1" smtClean="0"/>
              <a:t>Rc</a:t>
            </a:r>
            <a:r>
              <a:rPr lang="en-GB" sz="2800" dirty="0" smtClean="0"/>
              <a:t> measurements (</a:t>
            </a:r>
            <a:r>
              <a:rPr lang="en-GB" sz="2800" dirty="0" err="1" smtClean="0"/>
              <a:t>cryolab</a:t>
            </a:r>
            <a:r>
              <a:rPr lang="en-GB" sz="2800" dirty="0" smtClean="0"/>
              <a:t>) and tensile test (EN-MME).</a:t>
            </a:r>
          </a:p>
          <a:p>
            <a:r>
              <a:rPr lang="en-GB" sz="2800" dirty="0" smtClean="0"/>
              <a:t>Same welding program than 2009 production.</a:t>
            </a:r>
          </a:p>
          <a:p>
            <a:r>
              <a:rPr lang="en-GB" sz="2800" dirty="0" smtClean="0"/>
              <a:t>Same criteria than during the installation.</a:t>
            </a:r>
            <a:endParaRPr lang="fr-FR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301208"/>
            <a:ext cx="7200000" cy="143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Users\nbourcey\AppData\Local\Microsoft\Windows\Temporary Internet Files\Content.Outlook\I6QEQC1N\DSCN3767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3082"/>
            <a:ext cx="2747798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9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QC: US welding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4978896" cy="4739429"/>
          </a:xfrm>
        </p:spPr>
        <p:txBody>
          <a:bodyPr/>
          <a:lstStyle/>
          <a:p>
            <a:r>
              <a:rPr lang="en-GB" dirty="0" smtClean="0"/>
              <a:t>Example of reports for machine qualification</a:t>
            </a:r>
            <a:endParaRPr lang="fr-FR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/>
          <a:stretch/>
        </p:blipFill>
        <p:spPr bwMode="auto">
          <a:xfrm>
            <a:off x="323528" y="2348880"/>
            <a:ext cx="4875634" cy="40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55" y="476672"/>
            <a:ext cx="4549545" cy="57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QC: US welding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915000" cy="4667421"/>
          </a:xfrm>
        </p:spPr>
        <p:txBody>
          <a:bodyPr>
            <a:normAutofit lnSpcReduction="10000"/>
          </a:bodyPr>
          <a:lstStyle/>
          <a:p>
            <a:r>
              <a:rPr lang="en-GB" i="1" dirty="0" smtClean="0"/>
              <a:t>Internal QC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production of samples just before soldering to warm-up the machine</a:t>
            </a:r>
          </a:p>
          <a:p>
            <a:pPr lvl="1"/>
            <a:r>
              <a:rPr lang="en-GB" dirty="0" smtClean="0"/>
              <a:t>Visual inspection, gauges</a:t>
            </a:r>
          </a:p>
          <a:p>
            <a:r>
              <a:rPr lang="en-GB" i="1" dirty="0" smtClean="0"/>
              <a:t>External QC</a:t>
            </a:r>
          </a:p>
          <a:p>
            <a:pPr lvl="1"/>
            <a:r>
              <a:rPr lang="en-GB" dirty="0" smtClean="0"/>
              <a:t>Visual inspection by ELQC team </a:t>
            </a:r>
            <a:r>
              <a:rPr lang="en-GB" sz="2400" dirty="0" smtClean="0"/>
              <a:t>N line EDMS #1223920</a:t>
            </a:r>
          </a:p>
          <a:p>
            <a:pPr marL="928116" lvl="3" indent="0">
              <a:buNone/>
            </a:pPr>
            <a:r>
              <a:rPr lang="en-GB" sz="2400" dirty="0" smtClean="0"/>
              <a:t>M line EDMS #1223924</a:t>
            </a:r>
          </a:p>
          <a:p>
            <a:pPr lvl="1"/>
            <a:r>
              <a:rPr lang="en-GB" dirty="0" smtClean="0"/>
              <a:t>Electrical tests by ELQA team after completion of a sector</a:t>
            </a:r>
            <a:endParaRPr lang="fr-FR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22874"/>
            <a:ext cx="2337822" cy="231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6435767" y="184329"/>
            <a:ext cx="2562287" cy="1872208"/>
            <a:chOff x="179512" y="2435975"/>
            <a:chExt cx="2990215" cy="2242185"/>
          </a:xfrm>
        </p:grpSpPr>
        <p:pic>
          <p:nvPicPr>
            <p:cNvPr id="6" name="Picture 5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2435975"/>
              <a:ext cx="2990215" cy="224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Arrow Connector 25"/>
            <p:cNvCxnSpPr>
              <a:cxnSpLocks noChangeShapeType="1"/>
            </p:cNvCxnSpPr>
            <p:nvPr/>
          </p:nvCxnSpPr>
          <p:spPr bwMode="auto">
            <a:xfrm flipH="1" flipV="1">
              <a:off x="718198" y="3338139"/>
              <a:ext cx="962025" cy="68262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Straight Arrow Connector 26"/>
            <p:cNvCxnSpPr>
              <a:cxnSpLocks noChangeShapeType="1"/>
            </p:cNvCxnSpPr>
            <p:nvPr/>
          </p:nvCxnSpPr>
          <p:spPr bwMode="auto">
            <a:xfrm flipH="1" flipV="1">
              <a:off x="765823" y="3115889"/>
              <a:ext cx="533400" cy="38100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Straight Arrow Connector 27"/>
            <p:cNvCxnSpPr>
              <a:cxnSpLocks noChangeShapeType="1"/>
            </p:cNvCxnSpPr>
            <p:nvPr/>
          </p:nvCxnSpPr>
          <p:spPr bwMode="auto">
            <a:xfrm flipH="1">
              <a:off x="910284" y="3338139"/>
              <a:ext cx="127000" cy="150813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Text Box 29"/>
            <p:cNvSpPr txBox="1">
              <a:spLocks noChangeArrowheads="1"/>
            </p:cNvSpPr>
            <p:nvPr/>
          </p:nvSpPr>
          <p:spPr bwMode="auto">
            <a:xfrm>
              <a:off x="221263" y="2500331"/>
              <a:ext cx="2906711" cy="509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&gt; 0.5 mm non-conform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00192" y="2420888"/>
            <a:ext cx="2697862" cy="1583332"/>
            <a:chOff x="3245627" y="2780928"/>
            <a:chExt cx="3509645" cy="2154555"/>
          </a:xfrm>
        </p:grpSpPr>
        <p:pic>
          <p:nvPicPr>
            <p:cNvPr id="12" name="Picture 11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45627" y="2780928"/>
              <a:ext cx="3509645" cy="2154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Straight Arrow Connector 32"/>
            <p:cNvSpPr>
              <a:spLocks noChangeShapeType="1"/>
            </p:cNvSpPr>
            <p:nvPr/>
          </p:nvSpPr>
          <p:spPr bwMode="auto">
            <a:xfrm flipV="1">
              <a:off x="5691039" y="3659113"/>
              <a:ext cx="0" cy="56197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Straight Arrow Connector 33"/>
            <p:cNvSpPr>
              <a:spLocks noChangeShapeType="1"/>
            </p:cNvSpPr>
            <p:nvPr/>
          </p:nvSpPr>
          <p:spPr bwMode="auto">
            <a:xfrm flipV="1">
              <a:off x="5829151" y="3659113"/>
              <a:ext cx="0" cy="56197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Text Box 37"/>
            <p:cNvSpPr txBox="1">
              <a:spLocks noChangeArrowheads="1"/>
            </p:cNvSpPr>
            <p:nvPr/>
          </p:nvSpPr>
          <p:spPr bwMode="auto">
            <a:xfrm>
              <a:off x="5030678" y="3332438"/>
              <a:ext cx="1514202" cy="509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8C0C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  <a:cs typeface="Arial" pitchFamily="34" charset="0"/>
                </a:rPr>
                <a:t>1 mm ± 0.5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Arrow Connector 34"/>
            <p:cNvCxnSpPr>
              <a:cxnSpLocks noChangeShapeType="1"/>
            </p:cNvCxnSpPr>
            <p:nvPr/>
          </p:nvCxnSpPr>
          <p:spPr bwMode="auto">
            <a:xfrm>
              <a:off x="5220072" y="3717032"/>
              <a:ext cx="484188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Arrow Connector 35"/>
            <p:cNvCxnSpPr>
              <a:cxnSpLocks noChangeShapeType="1"/>
            </p:cNvCxnSpPr>
            <p:nvPr/>
          </p:nvCxnSpPr>
          <p:spPr bwMode="auto">
            <a:xfrm flipH="1">
              <a:off x="5842372" y="3717032"/>
              <a:ext cx="327025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Arrow Connector 36"/>
            <p:cNvCxnSpPr>
              <a:cxnSpLocks noChangeShapeType="1"/>
            </p:cNvCxnSpPr>
            <p:nvPr/>
          </p:nvCxnSpPr>
          <p:spPr bwMode="auto">
            <a:xfrm flipH="1">
              <a:off x="5593135" y="3717032"/>
              <a:ext cx="325437" cy="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" name="TextBox 18"/>
          <p:cNvSpPr txBox="1"/>
          <p:nvPr/>
        </p:nvSpPr>
        <p:spPr>
          <a:xfrm>
            <a:off x="6559804" y="1772816"/>
            <a:ext cx="12105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Alignment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6428715" y="3707740"/>
            <a:ext cx="16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Excess length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6839746" y="6371890"/>
            <a:ext cx="8771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Gauge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64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Traceability</a:t>
            </a:r>
            <a:endParaRPr lang="fr-FR" dirty="0"/>
          </a:p>
        </p:txBody>
      </p:sp>
      <p:pic>
        <p:nvPicPr>
          <p:cNvPr id="2051" name="Picture 3" descr="\\cern.ch\dfs\Users\n\nbourcey\Desktop\aa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088" y="188640"/>
            <a:ext cx="5620912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292080" y="3621217"/>
            <a:ext cx="1512168" cy="576064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>
            <a:endCxn id="4" idx="0"/>
          </p:cNvCxnSpPr>
          <p:nvPr/>
        </p:nvCxnSpPr>
        <p:spPr>
          <a:xfrm>
            <a:off x="2699792" y="1988840"/>
            <a:ext cx="3348372" cy="16323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2710" y="1340768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step created in MTF to register process data.</a:t>
            </a:r>
            <a:endParaRPr lang="fr-FR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027971"/>
              </p:ext>
            </p:extLst>
          </p:nvPr>
        </p:nvGraphicFramePr>
        <p:xfrm>
          <a:off x="194050" y="3106162"/>
          <a:ext cx="4954014" cy="3594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Worksheet" r:id="rId5" imgW="17640221" imgH="12801510" progId="Excel.Sheet.12">
                  <p:embed/>
                </p:oleObj>
              </mc:Choice>
              <mc:Fallback>
                <p:oleObj name="Worksheet" r:id="rId5" imgW="17640221" imgH="128015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4050" y="3106162"/>
                        <a:ext cx="4954014" cy="35947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788965" y="6264936"/>
            <a:ext cx="5929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All activities done by SIT are registered in excel files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Still to do and 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Still to do:</a:t>
            </a:r>
          </a:p>
          <a:p>
            <a:pPr lvl="1"/>
            <a:r>
              <a:rPr lang="en-GB" dirty="0" smtClean="0"/>
              <a:t>Magnets replacement will finish before end of 2013. 3 weeks of delay on the planning.</a:t>
            </a:r>
          </a:p>
          <a:p>
            <a:pPr lvl="1"/>
            <a:r>
              <a:rPr lang="en-GB" dirty="0" smtClean="0"/>
              <a:t>Connection cryostat: </a:t>
            </a:r>
            <a:r>
              <a:rPr lang="en-GB" dirty="0"/>
              <a:t>6</a:t>
            </a:r>
            <a:r>
              <a:rPr lang="en-GB" dirty="0" smtClean="0"/>
              <a:t>/16 inspected ok. Still 2 to repair.</a:t>
            </a:r>
          </a:p>
          <a:p>
            <a:pPr lvl="1"/>
            <a:r>
              <a:rPr lang="en-GB" dirty="0"/>
              <a:t>Line Y repair</a:t>
            </a:r>
          </a:p>
          <a:p>
            <a:pPr lvl="1"/>
            <a:r>
              <a:rPr lang="en-GB" dirty="0" smtClean="0"/>
              <a:t>Triplets copper braid</a:t>
            </a:r>
          </a:p>
          <a:p>
            <a:pPr lvl="1"/>
            <a:r>
              <a:rPr lang="en-GB" dirty="0" smtClean="0"/>
              <a:t>SAM level gauges</a:t>
            </a:r>
          </a:p>
          <a:p>
            <a:pPr lvl="1"/>
            <a:r>
              <a:rPr lang="en-GB" dirty="0" smtClean="0"/>
              <a:t>Follow train NCR</a:t>
            </a:r>
          </a:p>
          <a:p>
            <a:r>
              <a:rPr lang="en-GB" dirty="0" smtClean="0"/>
              <a:t>SIT is able to follow the needs and we expect to free resources for major NCR last quarter of 2013.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069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Work organisation</a:t>
            </a:r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Sector 5-6: lessons and improvements</a:t>
            </a:r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Status of special activities</a:t>
            </a:r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Status of magnets replacement</a:t>
            </a:r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QC</a:t>
            </a:r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Traceability</a:t>
            </a:r>
          </a:p>
          <a:p>
            <a:pPr marL="608076" indent="-571500">
              <a:buFont typeface="+mj-lt"/>
              <a:buAutoNum type="romanUcPeriod"/>
            </a:pPr>
            <a:r>
              <a:rPr lang="en-GB" dirty="0" smtClean="0"/>
              <a:t>Still to do and conclusion</a:t>
            </a:r>
          </a:p>
          <a:p>
            <a:pPr marL="608076" indent="-571500">
              <a:buFont typeface="+mj-lt"/>
              <a:buAutoNum type="romanU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91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068960"/>
            <a:ext cx="8265984" cy="1273221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Acknowledgement</a:t>
            </a:r>
            <a:br>
              <a:rPr lang="en-GB" sz="2800" dirty="0" smtClean="0"/>
            </a:br>
            <a:r>
              <a:rPr lang="en-GB" sz="1800" b="0" dirty="0" err="1" smtClean="0"/>
              <a:t>S.Le</a:t>
            </a:r>
            <a:r>
              <a:rPr lang="en-GB" sz="1800" b="0" dirty="0" smtClean="0"/>
              <a:t> Naour, </a:t>
            </a:r>
            <a:r>
              <a:rPr lang="en-GB" sz="1800" b="0" dirty="0" err="1" smtClean="0"/>
              <a:t>G.Maury</a:t>
            </a:r>
            <a:r>
              <a:rPr lang="en-GB" sz="1800" b="0" dirty="0" smtClean="0"/>
              <a:t>, </a:t>
            </a:r>
            <a:r>
              <a:rPr lang="en-GB" sz="1800" b="0" dirty="0" err="1" smtClean="0"/>
              <a:t>J.P.Tock</a:t>
            </a:r>
            <a:r>
              <a:rPr lang="en-GB" sz="1800" b="0" dirty="0" smtClean="0"/>
              <a:t>, and all teams who work with us.</a:t>
            </a:r>
            <a:endParaRPr lang="fr-FR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b="1" dirty="0" smtClean="0"/>
              <a:t>Thank you for your attention</a:t>
            </a:r>
            <a:r>
              <a:rPr lang="en-GB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88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Organisation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i="1" dirty="0" smtClean="0"/>
              <a:t>Interventions prior to the train:</a:t>
            </a:r>
          </a:p>
          <a:p>
            <a:pPr lvl="1"/>
            <a:r>
              <a:rPr lang="en-GB" dirty="0" smtClean="0"/>
              <a:t>PIM consolidations</a:t>
            </a:r>
          </a:p>
          <a:p>
            <a:pPr lvl="1"/>
            <a:r>
              <a:rPr lang="en-GB" dirty="0" smtClean="0"/>
              <a:t>Special opening (ELQA, leaks, RQ </a:t>
            </a:r>
            <a:r>
              <a:rPr lang="en-GB" dirty="0" err="1" smtClean="0"/>
              <a:t>busbars</a:t>
            </a:r>
            <a:r>
              <a:rPr lang="en-GB" dirty="0" smtClean="0"/>
              <a:t> segment shortening, early opening for splice analysis, Q7-DFBA M sleeves opening…)</a:t>
            </a:r>
          </a:p>
          <a:p>
            <a:pPr lvl="1"/>
            <a:r>
              <a:rPr lang="en-GB" dirty="0" smtClean="0"/>
              <a:t>Magnets exchange</a:t>
            </a:r>
          </a:p>
          <a:p>
            <a:r>
              <a:rPr lang="en-GB" b="1" i="1" dirty="0" smtClean="0"/>
              <a:t>Interventions in parallel of the train:</a:t>
            </a:r>
          </a:p>
          <a:p>
            <a:pPr lvl="1"/>
            <a:r>
              <a:rPr lang="en-GB" dirty="0" smtClean="0"/>
              <a:t>Fixed urgent NCR raised during train consolidations</a:t>
            </a:r>
            <a:r>
              <a:rPr lang="en-GB" b="1" i="1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1815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(16 persons)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97152"/>
            <a:ext cx="8226854" cy="1555915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dirty="0" smtClean="0"/>
              <a:t> month of training in surface before LS1 on mock-ups in building 180.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340768"/>
            <a:ext cx="76962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46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5-6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6 interventions planned before start of LS1 (PIM consolidations, 3 leaks, ELQA)….</a:t>
            </a:r>
          </a:p>
          <a:p>
            <a:r>
              <a:rPr lang="en-GB" dirty="0" smtClean="0"/>
              <a:t>More than 40 interventions done!</a:t>
            </a:r>
          </a:p>
          <a:p>
            <a:pPr lvl="1"/>
            <a:r>
              <a:rPr lang="en-GB" dirty="0" smtClean="0"/>
              <a:t>Flange </a:t>
            </a:r>
            <a:r>
              <a:rPr lang="en-GB" dirty="0" smtClean="0"/>
              <a:t>replacements </a:t>
            </a:r>
            <a:r>
              <a:rPr lang="en-GB" dirty="0" smtClean="0"/>
              <a:t>(</a:t>
            </a:r>
            <a:r>
              <a:rPr lang="en-GB" dirty="0" smtClean="0"/>
              <a:t>10)</a:t>
            </a:r>
            <a:endParaRPr lang="en-GB" dirty="0" smtClean="0"/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Corrective action: partial cutting</a:t>
            </a:r>
          </a:p>
          <a:p>
            <a:pPr lvl="1"/>
            <a:r>
              <a:rPr lang="en-GB" dirty="0" smtClean="0"/>
              <a:t>Cut of flanges for </a:t>
            </a:r>
            <a:r>
              <a:rPr lang="en-GB" dirty="0" err="1" smtClean="0"/>
              <a:t>busbars</a:t>
            </a:r>
            <a:r>
              <a:rPr lang="en-GB" dirty="0" smtClean="0"/>
              <a:t> machining (18)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Corrective action: tooling re-design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Cutting mark on flange weld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Corrective action: modify tooling </a:t>
            </a:r>
          </a:p>
          <a:p>
            <a:pPr lvl="1"/>
            <a:r>
              <a:rPr lang="en-GB" dirty="0" smtClean="0"/>
              <a:t>PIM damaged (5)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Corrective action: add protections</a:t>
            </a:r>
          </a:p>
          <a:p>
            <a:pPr lvl="1"/>
            <a:r>
              <a:rPr lang="en-GB" dirty="0" smtClean="0"/>
              <a:t>Q7-DFBA M sleeves opening (train machine doesn’t fit)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7704" y="6237311"/>
            <a:ext cx="648991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rgbClr val="FF0000"/>
                </a:solidFill>
              </a:rPr>
              <a:t>SIT intervene in 23% of the IC of the sector.</a:t>
            </a:r>
            <a:endParaRPr lang="fr-FR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4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Sector 5-6: lessons and improvements</a:t>
            </a:r>
            <a:endParaRPr lang="fr-F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457576"/>
            <a:ext cx="2784802" cy="209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\\cern.ch\dfs\Workspaces\s\SMACC\SIT_NBourcey\Découpes orbitales divers\QBQI.14R5\DSC007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062" y="1424136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Workspaces\s\SMACC\SIT_NBourcey\Découpes orbitales divers\QBQI.9R6\DSC019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789040"/>
            <a:ext cx="2817949" cy="211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nbourcey\AppData\Local\Microsoft\Windows\Temporary Internet Files\Content.Outlook\I6QEQC1N\P10301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042" y="1457576"/>
            <a:ext cx="2786947" cy="20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22022" y="3345704"/>
            <a:ext cx="1620957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PIM damaged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56538" y="5805151"/>
            <a:ext cx="2351926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Q9 M-N pipes cutting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3682677" y="3408628"/>
            <a:ext cx="2146742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Mark during cutting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863739" y="3416156"/>
            <a:ext cx="1813317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 flange cutting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677774" y="4173935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smtClean="0">
                <a:solidFill>
                  <a:srgbClr val="FF0000"/>
                </a:solidFill>
              </a:rPr>
              <a:t>Only 7 interventions in sector 6-7 up to now!</a:t>
            </a:r>
          </a:p>
          <a:p>
            <a:r>
              <a:rPr lang="en-GB" sz="2800" i="1" dirty="0" smtClean="0">
                <a:solidFill>
                  <a:srgbClr val="FF0000"/>
                </a:solidFill>
              </a:rPr>
              <a:t>Corrective actions applied in sector 5-6 improve the quality.</a:t>
            </a:r>
            <a:endParaRPr lang="fr-FR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4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special interventions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i="1" dirty="0" smtClean="0"/>
              <a:t>PIM</a:t>
            </a:r>
          </a:p>
          <a:p>
            <a:endParaRPr lang="en-GB" b="1" i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marL="36576" indent="0">
              <a:buNone/>
            </a:pPr>
            <a:r>
              <a:rPr lang="en-GB" sz="2600" dirty="0" smtClean="0"/>
              <a:t>Only 2 PIM found broken during ball test (1-2 and 8-1) instead of 14 expected.</a:t>
            </a:r>
          </a:p>
          <a:p>
            <a:pPr marL="36576" indent="0">
              <a:buNone/>
            </a:pPr>
            <a:r>
              <a:rPr lang="en-GB" sz="2600" dirty="0" smtClean="0"/>
              <a:t>5 PIM damaged during SMACC (5-6).</a:t>
            </a:r>
          </a:p>
          <a:p>
            <a:endParaRPr lang="en-GB" sz="1600" b="1" i="1" dirty="0" smtClean="0"/>
          </a:p>
          <a:p>
            <a:r>
              <a:rPr lang="en-GB" b="1" i="1" dirty="0" smtClean="0"/>
              <a:t>Leaks</a:t>
            </a:r>
          </a:p>
          <a:p>
            <a:pPr marL="36576" indent="0">
              <a:buNone/>
            </a:pPr>
            <a:r>
              <a:rPr lang="en-GB" sz="2600" dirty="0" smtClean="0"/>
              <a:t>3 old leaks repaired in 5-6 (2 M flange and 1 M2N flexible)</a:t>
            </a:r>
          </a:p>
          <a:p>
            <a:pPr marL="36576" indent="0">
              <a:buNone/>
            </a:pPr>
            <a:r>
              <a:rPr lang="en-GB" sz="2600" dirty="0" smtClean="0"/>
              <a:t>1 old leak repaired in 7-8 (M2N flexible)</a:t>
            </a:r>
          </a:p>
          <a:p>
            <a:pPr lvl="1"/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282065"/>
              </p:ext>
            </p:extLst>
          </p:nvPr>
        </p:nvGraphicFramePr>
        <p:xfrm>
          <a:off x="251520" y="1772816"/>
          <a:ext cx="8577259" cy="15041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58565"/>
                <a:gridCol w="790966"/>
                <a:gridCol w="790966"/>
                <a:gridCol w="790966"/>
                <a:gridCol w="790966"/>
                <a:gridCol w="790966"/>
                <a:gridCol w="790966"/>
                <a:gridCol w="790966"/>
                <a:gridCol w="790966"/>
                <a:gridCol w="790966"/>
              </a:tblGrid>
              <a:tr h="432048">
                <a:tc>
                  <a:txBody>
                    <a:bodyPr/>
                    <a:lstStyle/>
                    <a:p>
                      <a:r>
                        <a:rPr lang="en-GB" dirty="0" smtClean="0"/>
                        <a:t>Sector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5-6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6-7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7-8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8-1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1-2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2-3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3-4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4-5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dirty="0" smtClean="0"/>
                        <a:t>Magnets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8/8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24/24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8/12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40/68</a:t>
                      </a:r>
                      <a:endParaRPr lang="fr-F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 smtClean="0"/>
                        <a:t>NCR</a:t>
                      </a:r>
                      <a:r>
                        <a:rPr lang="en-GB" baseline="0" dirty="0" smtClean="0"/>
                        <a:t> + preventive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10/10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2/2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6/12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5/7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2/2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6/6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31/45</a:t>
                      </a:r>
                      <a:endParaRPr lang="fr-FR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81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special interventions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194920" cy="4667421"/>
          </a:xfrm>
        </p:spPr>
        <p:txBody>
          <a:bodyPr/>
          <a:lstStyle/>
          <a:p>
            <a:r>
              <a:rPr lang="en-GB" dirty="0" smtClean="0"/>
              <a:t>Early opening of M line sleeves and removal of insulation</a:t>
            </a:r>
            <a:endParaRPr lang="fr-FR" dirty="0"/>
          </a:p>
        </p:txBody>
      </p:sp>
      <p:pic>
        <p:nvPicPr>
          <p:cNvPr id="2050" name="Picture 2" descr="C:\Users\nbourcey\AppData\Local\Microsoft\Windows\Temporary Internet Files\Content.Outlook\I6QEQC1N\qbqi8l7-elqa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14733"/>
            <a:ext cx="3241876" cy="243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37863"/>
              </p:ext>
            </p:extLst>
          </p:nvPr>
        </p:nvGraphicFramePr>
        <p:xfrm>
          <a:off x="181879" y="3933056"/>
          <a:ext cx="8723289" cy="1889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00584"/>
                <a:gridCol w="824745"/>
                <a:gridCol w="824745"/>
                <a:gridCol w="824745"/>
                <a:gridCol w="824745"/>
                <a:gridCol w="824745"/>
                <a:gridCol w="824745"/>
                <a:gridCol w="824745"/>
                <a:gridCol w="824745"/>
                <a:gridCol w="824745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5-6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6-7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7-8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8-1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1-2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2-3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3-4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4-5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ELQA</a:t>
                      </a:r>
                      <a:r>
                        <a:rPr lang="en-GB" sz="1600" baseline="0" dirty="0" smtClean="0"/>
                        <a:t> tests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3/3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24/24</a:t>
                      </a:r>
                      <a:endParaRPr lang="fr-FR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Splice analysis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5/5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4/4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8/8</a:t>
                      </a:r>
                      <a:endParaRPr lang="fr-FR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22/22</a:t>
                      </a:r>
                      <a:endParaRPr lang="fr-FR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5/5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44/55</a:t>
                      </a:r>
                      <a:endParaRPr lang="fr-FR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Electrical NC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4/4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4/4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1/1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0/0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9/9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83768" y="6237311"/>
            <a:ext cx="613341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rgbClr val="FF0000"/>
                </a:solidFill>
              </a:rPr>
              <a:t>77/88 M sleeves opened prior to the train</a:t>
            </a:r>
            <a:endParaRPr lang="fr-FR" sz="24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3801" y="3429000"/>
            <a:ext cx="3698513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Opening for ELQA instrumentation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special interventions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5256584" cy="4865972"/>
          </a:xfrm>
        </p:spPr>
        <p:txBody>
          <a:bodyPr>
            <a:normAutofit/>
          </a:bodyPr>
          <a:lstStyle/>
          <a:p>
            <a:r>
              <a:rPr lang="en-GB" sz="2000" b="1" i="1" dirty="0" smtClean="0"/>
              <a:t>RQ </a:t>
            </a:r>
            <a:r>
              <a:rPr lang="en-GB" sz="2000" b="1" i="1" dirty="0" err="1" smtClean="0"/>
              <a:t>busbars</a:t>
            </a:r>
            <a:r>
              <a:rPr lang="en-GB" sz="2000" b="1" i="1" dirty="0" smtClean="0"/>
              <a:t> segment shortening at point 1 and 5</a:t>
            </a:r>
          </a:p>
          <a:p>
            <a:pPr lvl="1"/>
            <a:r>
              <a:rPr lang="en-GB" sz="2000" dirty="0" smtClean="0"/>
              <a:t>4 IC’s opened, </a:t>
            </a:r>
            <a:r>
              <a:rPr lang="en-GB" sz="2000" dirty="0" err="1" smtClean="0"/>
              <a:t>desoldering</a:t>
            </a:r>
            <a:r>
              <a:rPr lang="en-GB" sz="2000" dirty="0" smtClean="0"/>
              <a:t> and cutting of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done.</a:t>
            </a:r>
          </a:p>
          <a:p>
            <a:pPr lvl="1"/>
            <a:r>
              <a:rPr lang="en-GB" sz="2000" dirty="0" smtClean="0"/>
              <a:t>QEQI.11R5: soldering of the short-circuit. M1 ok but NCR on M2 (cable initially too long and external copper wedge too soft). </a:t>
            </a:r>
            <a:r>
              <a:rPr lang="en-GB" sz="2000" i="1" dirty="0" smtClean="0"/>
              <a:t>(</a:t>
            </a:r>
            <a:r>
              <a:rPr lang="en-GB" sz="2000" i="1" dirty="0" err="1" smtClean="0"/>
              <a:t>D.Etiembre</a:t>
            </a:r>
            <a:r>
              <a:rPr lang="en-GB" sz="2000" i="1" dirty="0" smtClean="0"/>
              <a:t> / </a:t>
            </a:r>
            <a:r>
              <a:rPr lang="en-GB" sz="2000" i="1" dirty="0" err="1" smtClean="0"/>
              <a:t>G.Bachmann</a:t>
            </a:r>
            <a:r>
              <a:rPr lang="en-GB" sz="2000" i="1" dirty="0" smtClean="0"/>
              <a:t>)</a:t>
            </a:r>
          </a:p>
          <a:p>
            <a:pPr lvl="1"/>
            <a:endParaRPr lang="fr-F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110" y="1124743"/>
            <a:ext cx="3780285" cy="253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Y:\LS1\RQshort\QEQI.11R5\M2_repaired\M2_int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9" b="40131"/>
          <a:stretch/>
        </p:blipFill>
        <p:spPr bwMode="auto">
          <a:xfrm>
            <a:off x="4763984" y="4271526"/>
            <a:ext cx="4320000" cy="133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Y:\LS1\RQshort\QEQI.11R5\M2\M2_ol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9" b="51610"/>
          <a:stretch/>
        </p:blipFill>
        <p:spPr bwMode="auto">
          <a:xfrm>
            <a:off x="299968" y="4271526"/>
            <a:ext cx="4320000" cy="133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Workspaces\r\RADIO_NUMERIQUE\2013\TE\MSC\LHC_Consolidation\Court_circuit_Q11R5\M2\06052013\JPEG_files\_13130026-X-0000050D-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" t="19566" r="8852" b="27783"/>
          <a:stretch/>
        </p:blipFill>
        <p:spPr bwMode="auto">
          <a:xfrm>
            <a:off x="4763984" y="5588520"/>
            <a:ext cx="4320480" cy="113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cern.ch\dfs\Workspaces\r\RADIO_NUMERIQUE\2013\TE\MSC\LHC_Consolidation\Court_circuit_Q11R5\M2\JPEG_files\_13130026-X-000004FE-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7" t="28464" r="-331" b="18260"/>
          <a:stretch/>
        </p:blipFill>
        <p:spPr bwMode="auto">
          <a:xfrm>
            <a:off x="299968" y="5567671"/>
            <a:ext cx="4320000" cy="115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036422"/>
            <a:ext cx="18261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Before repairing</a:t>
            </a:r>
            <a:endParaRPr lang="fr-FR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010913" y="4057281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After repairing</a:t>
            </a:r>
            <a:endParaRPr lang="fr-FR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328642" y="6535132"/>
            <a:ext cx="26597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S. Le Naour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075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CERNPrésentation1</Template>
  <TotalTime>3759</TotalTime>
  <Words>854</Words>
  <Application>Microsoft Office PowerPoint</Application>
  <PresentationFormat>On-screen Show (4:3)</PresentationFormat>
  <Paragraphs>203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CERNPrésentation1</vt:lpstr>
      <vt:lpstr>Worksheet</vt:lpstr>
      <vt:lpstr>PowerPoint Presentation</vt:lpstr>
      <vt:lpstr>Outline</vt:lpstr>
      <vt:lpstr>Work Organisation</vt:lpstr>
      <vt:lpstr>Team (16 persons)</vt:lpstr>
      <vt:lpstr>Sector 5-6</vt:lpstr>
      <vt:lpstr>Sector 5-6: lessons and improvements</vt:lpstr>
      <vt:lpstr>Status of special interventions</vt:lpstr>
      <vt:lpstr>Status of special interventions</vt:lpstr>
      <vt:lpstr>Status of special interventions</vt:lpstr>
      <vt:lpstr>Status of magnet exchange</vt:lpstr>
      <vt:lpstr>PowerPoint Presentation</vt:lpstr>
      <vt:lpstr>QC: Welding</vt:lpstr>
      <vt:lpstr>QC: Desoldering and stabilisation</vt:lpstr>
      <vt:lpstr>QC: US welding</vt:lpstr>
      <vt:lpstr>QC: US welding</vt:lpstr>
      <vt:lpstr>QC: US welding</vt:lpstr>
      <vt:lpstr>QC: US welding</vt:lpstr>
      <vt:lpstr>Traceability</vt:lpstr>
      <vt:lpstr>Still to do and conclusion</vt:lpstr>
      <vt:lpstr>Acknowledgement S.Le Naour, G.Maury, J.P.Tock, and all teams who work with us.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Bourcey</dc:creator>
  <cp:lastModifiedBy>Nicolas Bourcey</cp:lastModifiedBy>
  <cp:revision>233</cp:revision>
  <dcterms:created xsi:type="dcterms:W3CDTF">2012-11-02T06:26:28Z</dcterms:created>
  <dcterms:modified xsi:type="dcterms:W3CDTF">2013-07-22T08:10:34Z</dcterms:modified>
</cp:coreProperties>
</file>