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417" r:id="rId3"/>
    <p:sldId id="418" r:id="rId4"/>
    <p:sldId id="419" r:id="rId5"/>
    <p:sldId id="421" r:id="rId6"/>
    <p:sldId id="453" r:id="rId7"/>
    <p:sldId id="501" r:id="rId8"/>
    <p:sldId id="498" r:id="rId9"/>
    <p:sldId id="487" r:id="rId10"/>
    <p:sldId id="455" r:id="rId11"/>
    <p:sldId id="461" r:id="rId12"/>
    <p:sldId id="497" r:id="rId13"/>
    <p:sldId id="488" r:id="rId14"/>
    <p:sldId id="489" r:id="rId15"/>
    <p:sldId id="490" r:id="rId16"/>
    <p:sldId id="491" r:id="rId17"/>
    <p:sldId id="492" r:id="rId18"/>
    <p:sldId id="467" r:id="rId19"/>
    <p:sldId id="482" r:id="rId20"/>
    <p:sldId id="468" r:id="rId21"/>
    <p:sldId id="469" r:id="rId22"/>
    <p:sldId id="470" r:id="rId23"/>
    <p:sldId id="471" r:id="rId24"/>
    <p:sldId id="472" r:id="rId25"/>
    <p:sldId id="495" r:id="rId26"/>
    <p:sldId id="493" r:id="rId27"/>
    <p:sldId id="473" r:id="rId28"/>
    <p:sldId id="476" r:id="rId29"/>
    <p:sldId id="478" r:id="rId30"/>
    <p:sldId id="444" r:id="rId31"/>
    <p:sldId id="460" r:id="rId32"/>
    <p:sldId id="499" r:id="rId33"/>
    <p:sldId id="503" r:id="rId34"/>
    <p:sldId id="502" r:id="rId35"/>
  </p:sldIdLst>
  <p:sldSz cx="9144000" cy="6858000" type="screen4x3"/>
  <p:notesSz cx="6797675" cy="985678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9900"/>
    <a:srgbClr val="FFFF00"/>
    <a:srgbClr val="3399FF"/>
    <a:srgbClr val="FF0000"/>
    <a:srgbClr val="1F1A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870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7.xml"/><Relationship Id="rId2" Type="http://schemas.openxmlformats.org/officeDocument/2006/relationships/slide" Target="slides/slide16.xml"/><Relationship Id="rId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18" y="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3478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18" y="9363478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D881693-3F86-4C03-A136-86DFBA9E88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857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9" y="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682529"/>
            <a:ext cx="5438464" cy="4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190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9" y="9361900"/>
            <a:ext cx="2944957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39" tIns="45519" rIns="91039" bIns="455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9FC4EF8D-7569-4CBC-8282-931574349C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3755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878556" eaLnBrk="1" hangingPunct="1">
              <a:defRPr/>
            </a:pPr>
            <a:r>
              <a:rPr lang="en-US" dirty="0" smtClean="0"/>
              <a:t> </a:t>
            </a:r>
            <a:endParaRPr lang="es-ES" dirty="0" smtClean="0"/>
          </a:p>
          <a:p>
            <a:pPr eaLnBrk="1" hangingPunct="1"/>
            <a:endParaRPr lang="es-ES" dirty="0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6778DD-A479-4DD6-A851-DB8373F0A664}" type="slidenum">
              <a:rPr lang="es-ES" smtClean="0"/>
              <a:pPr>
                <a:defRPr/>
              </a:pPr>
              <a:t>0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A3F1E5-3F4A-4785-901E-AA47C0D184E8}" type="slidenum">
              <a:rPr lang="es-ES"/>
              <a:pPr/>
              <a:t>10</a:t>
            </a:fld>
            <a:endParaRPr lang="es-E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617EBD-CF24-4EAA-A0A5-A73381F6B727}" type="slidenum">
              <a:rPr lang="es-ES"/>
              <a:pPr/>
              <a:t>11</a:t>
            </a:fld>
            <a:endParaRPr lang="es-E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E337E-B24E-4EC2-A495-C84C7A7C608F}" type="slidenum">
              <a:rPr lang="es-ES"/>
              <a:pPr/>
              <a:t>12</a:t>
            </a:fld>
            <a:endParaRPr lang="es-E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6625" y="739775"/>
            <a:ext cx="4926013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005" y="4683275"/>
            <a:ext cx="4983666" cy="4432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7835" tIns="43917" rIns="87835" bIns="43917"/>
          <a:lstStyle/>
          <a:p>
            <a:r>
              <a:rPr lang="en-GB" dirty="0">
                <a:cs typeface="Times New Roman" pitchFamily="18" charset="0"/>
              </a:rPr>
              <a:t>It is located in the collision region. </a:t>
            </a:r>
          </a:p>
          <a:p>
            <a:r>
              <a:rPr lang="en-GB" dirty="0">
                <a:cs typeface="Times New Roman" pitchFamily="18" charset="0"/>
              </a:rPr>
              <a:t>The </a:t>
            </a:r>
            <a:r>
              <a:rPr lang="en-GB" i="1" dirty="0">
                <a:cs typeface="Times New Roman" pitchFamily="18" charset="0"/>
              </a:rPr>
              <a:t>Silicon Tracker </a:t>
            </a:r>
            <a:r>
              <a:rPr lang="en-GB" dirty="0">
                <a:cs typeface="Times New Roman" pitchFamily="18" charset="0"/>
              </a:rPr>
              <a:t>measures the track of particles after collision. (As a picture describing the trajectories of particles after collisions).  Each of the is divided in different regions (barrels, disk , end caps..)</a:t>
            </a:r>
          </a:p>
          <a:p>
            <a:pPr algn="just"/>
            <a:r>
              <a:rPr lang="en-GB" dirty="0">
                <a:cs typeface="Times New Roman" pitchFamily="18" charset="0"/>
              </a:rPr>
              <a:t>The silicon tracking system is made of several base units called “modules”. Each module consists of three main elements:</a:t>
            </a:r>
          </a:p>
          <a:p>
            <a:pPr algn="just"/>
            <a:endParaRPr lang="en-US" dirty="0">
              <a:cs typeface="Times New Roman" pitchFamily="18" charset="0"/>
            </a:endParaRPr>
          </a:p>
          <a:p>
            <a:pPr algn="just"/>
            <a:r>
              <a:rPr lang="en-GB" dirty="0">
                <a:latin typeface="Symbol" pitchFamily="18" charset="2"/>
                <a:cs typeface="Times New Roman" pitchFamily="18" charset="0"/>
              </a:rPr>
              <a:t>·</a:t>
            </a:r>
            <a:r>
              <a:rPr lang="en-GB" dirty="0">
                <a:cs typeface="Times New Roman" pitchFamily="18" charset="0"/>
              </a:rPr>
              <a:t>   Single or double side silicon micro-strip sensors.</a:t>
            </a:r>
            <a:endParaRPr lang="en-US" dirty="0">
              <a:cs typeface="Times New Roman" pitchFamily="18" charset="0"/>
            </a:endParaRPr>
          </a:p>
          <a:p>
            <a:pPr algn="just"/>
            <a:r>
              <a:rPr lang="en-GB" dirty="0">
                <a:latin typeface="Symbol" pitchFamily="18" charset="2"/>
                <a:cs typeface="Times New Roman" pitchFamily="18" charset="0"/>
              </a:rPr>
              <a:t>·</a:t>
            </a:r>
            <a:r>
              <a:rPr lang="en-GB" dirty="0">
                <a:cs typeface="Times New Roman" pitchFamily="18" charset="0"/>
              </a:rPr>
              <a:t>   Mechanical support (Carbon fibre frame).</a:t>
            </a:r>
            <a:endParaRPr lang="en-US" dirty="0">
              <a:cs typeface="Times New Roman" pitchFamily="18" charset="0"/>
            </a:endParaRPr>
          </a:p>
          <a:p>
            <a:pPr algn="just"/>
            <a:r>
              <a:rPr lang="en-GB" dirty="0">
                <a:latin typeface="Symbol" pitchFamily="18" charset="2"/>
                <a:cs typeface="Times New Roman" pitchFamily="18" charset="0"/>
              </a:rPr>
              <a:t>·</a:t>
            </a:r>
            <a:r>
              <a:rPr lang="en-GB" dirty="0">
                <a:cs typeface="Times New Roman" pitchFamily="18" charset="0"/>
              </a:rPr>
              <a:t>   Readout front-end electronics (Hybrid circuit) (most important component APV25)</a:t>
            </a:r>
          </a:p>
          <a:p>
            <a:pPr algn="just"/>
            <a:endParaRPr lang="en-GB" dirty="0">
              <a:cs typeface="Times New Roman" pitchFamily="18" charset="0"/>
            </a:endParaRPr>
          </a:p>
          <a:p>
            <a:pPr algn="just"/>
            <a:r>
              <a:rPr lang="en-GB" dirty="0">
                <a:cs typeface="Times New Roman" pitchFamily="18" charset="0"/>
              </a:rPr>
              <a:t>The tracker FEE electronics has an specific characteristics ..</a:t>
            </a:r>
            <a:endParaRPr lang="en-US" dirty="0">
              <a:cs typeface="Times New Roman" pitchFamily="18" charset="0"/>
            </a:endParaRPr>
          </a:p>
          <a:p>
            <a:pPr algn="just"/>
            <a:endParaRPr lang="en-US" dirty="0">
              <a:cs typeface="Times New Roman" pitchFamily="18" charset="0"/>
            </a:endParaRPr>
          </a:p>
          <a:p>
            <a:pPr algn="just"/>
            <a:endParaRPr lang="en-GB" dirty="0">
              <a:cs typeface="Times New Roman" pitchFamily="18" charset="0"/>
            </a:endParaRPr>
          </a:p>
          <a:p>
            <a:pPr algn="just"/>
            <a:endParaRPr lang="en-GB" dirty="0">
              <a:cs typeface="Times New Roman" pitchFamily="18" charset="0"/>
            </a:endParaRPr>
          </a:p>
          <a:p>
            <a:pPr algn="just"/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40CEA-680D-4031-ABFF-85DF5214B4EB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6769"/>
            <a:fld id="{AB0934FF-ADD0-4EED-AE4C-37149AB4CBB1}" type="slidenum">
              <a:rPr lang="es-ES" smtClean="0"/>
              <a:pPr defTabSz="916769"/>
              <a:t>19</a:t>
            </a:fld>
            <a:endParaRPr lang="es-E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B6ED2-BF9C-4A18-96C3-1BA3A15BB78D}" type="slidenum">
              <a:rPr lang="es-ES"/>
              <a:pPr/>
              <a:t>29</a:t>
            </a:fld>
            <a:endParaRPr lang="es-ES"/>
          </a:p>
        </p:txBody>
      </p:sp>
      <p:sp>
        <p:nvSpPr>
          <p:cNvPr id="3041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41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5"/>
            <a:ext cx="5438140" cy="443524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4935F-2BF5-4E83-A297-CC911D600C99}" type="slidenum">
              <a:rPr lang="es-ES"/>
              <a:pPr/>
              <a:t>30</a:t>
            </a:fld>
            <a:endParaRPr lang="es-E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4935F-2BF5-4E83-A297-CC911D600C99}" type="slidenum">
              <a:rPr lang="es-ES"/>
              <a:pPr/>
              <a:t>31</a:t>
            </a:fld>
            <a:endParaRPr lang="es-E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4935F-2BF5-4E83-A297-CC911D600C99}" type="slidenum">
              <a:rPr lang="es-ES"/>
              <a:pPr/>
              <a:t>32</a:t>
            </a:fld>
            <a:endParaRPr lang="es-E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4935F-2BF5-4E83-A297-CC911D600C99}" type="slidenum">
              <a:rPr lang="es-ES"/>
              <a:pPr/>
              <a:t>33</a:t>
            </a:fld>
            <a:endParaRPr lang="es-E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F8C6E1-DC52-427B-A077-8EC65379B9EF}" type="slidenum">
              <a:rPr lang="es-ES" smtClean="0"/>
              <a:pPr>
                <a:defRPr/>
              </a:pPr>
              <a:t>1</a:t>
            </a:fld>
            <a:endParaRPr lang="es-E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4A524-CF41-4CC0-A930-17236579247D}" type="slidenum">
              <a:rPr lang="es-ES" smtClean="0"/>
              <a:pPr>
                <a:defRPr/>
              </a:pPr>
              <a:t>2</a:t>
            </a:fld>
            <a:endParaRPr lang="es-E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8188"/>
            <a:ext cx="4929188" cy="3698875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2" y="4682529"/>
            <a:ext cx="4985394" cy="443508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41" tIns="45720" rIns="91441" bIns="45720"/>
          <a:lstStyle/>
          <a:p>
            <a:pPr eaLnBrk="1" hangingPunct="1"/>
            <a:endParaRPr lang="en-GB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>
              <a:latin typeface="Arial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A83963-A05C-44A5-8258-456DA183D715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06C4F0-741A-4F63-80CD-0879B2F0578E}" type="slidenum">
              <a:rPr lang="es-ES" smtClean="0"/>
              <a:pPr>
                <a:defRPr/>
              </a:pPr>
              <a:t>4</a:t>
            </a:fld>
            <a:endParaRPr lang="es-E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EE7B7-B467-46F2-921A-C90C20C16E1F}" type="slidenum">
              <a:rPr lang="es-ES"/>
              <a:pPr/>
              <a:t>5</a:t>
            </a:fld>
            <a:endParaRPr lang="es-E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dirty="0" smtClean="0"/>
              <a:t>Leer.. 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EE7B7-B467-46F2-921A-C90C20C16E1F}" type="slidenum">
              <a:rPr lang="es-ES"/>
              <a:pPr/>
              <a:t>6</a:t>
            </a:fld>
            <a:endParaRPr lang="es-E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dirty="0" smtClean="0"/>
              <a:t>Leer.. </a:t>
            </a: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29B4F-1995-4EB9-8572-683CA784D54B}" type="slidenum">
              <a:rPr lang="en-US"/>
              <a:pPr/>
              <a:t>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 detector is divided in several sub-detectors that are located in different layers. </a:t>
            </a:r>
          </a:p>
          <a:p>
            <a:endParaRPr lang="en-GB"/>
          </a:p>
          <a:p>
            <a:r>
              <a:rPr lang="en-GB"/>
              <a:t>The goal of the CMS experiment is to identify particles and measure their energy using sensitive devices (detectors). The detectors produce electrical signal that  are processed by a group of electronics devices  called front end electronic (FEE). </a:t>
            </a:r>
          </a:p>
          <a:p>
            <a:endParaRPr lang="en-GB"/>
          </a:p>
          <a:p>
            <a:r>
              <a:rPr lang="en-GB"/>
              <a:t>One of the most important sub-detector of CMS is the Tracker System  (pasar transparecnia)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E9A8C-5E44-4229-A871-EFF63F033129}" type="slidenum">
              <a:rPr lang="es-ES"/>
              <a:pPr/>
              <a:t>9</a:t>
            </a:fld>
            <a:endParaRPr lang="es-E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8188"/>
            <a:ext cx="4927600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2594"/>
            <a:ext cx="5438140" cy="44352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icio ita gen ITA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7750" y="1814513"/>
            <a:ext cx="7772400" cy="1470025"/>
          </a:xfrm>
        </p:spPr>
        <p:txBody>
          <a:bodyPr/>
          <a:lstStyle>
            <a:lvl1pPr algn="r">
              <a:defRPr sz="4000" b="1"/>
            </a:lvl1pPr>
          </a:lstStyle>
          <a:p>
            <a:r>
              <a:rPr lang="es-ES"/>
              <a:t>Haga clic para cambiar el estilo de título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19350" y="3716338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2951E-C4D5-4202-ADAA-18F629F9455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14338"/>
            <a:ext cx="2057400" cy="57118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14338"/>
            <a:ext cx="6019800" cy="57118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01B0F-593B-49AA-8200-FC4ABBE36E5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0CDA7-C6F0-4077-982A-DF44497446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75F51-B04A-48F2-AA65-AB308FC8335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DE705-A1B3-431D-8429-03BDBBECEEE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6D83-F86B-44CD-8381-DA5715C908C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963B0-0C83-4B7C-BA3D-07BBC5D30E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DC11D-245B-43E0-B9E2-CF22D73D28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03F9B-3780-4B31-A1A7-DA85A2CCF86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EABC0-3A23-4A60-B770-6AA742680BE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fondo ita gen ITA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14338"/>
            <a:ext cx="676910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Transferencia energética por induccion	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Se basa en la transferencia energetica entro dos componenetes sin cables y a traves de un campo magnético variable.</a:t>
            </a:r>
          </a:p>
          <a:p>
            <a:pPr lvl="0"/>
            <a:r>
              <a:rPr lang="es-ES" smtClean="0"/>
              <a:t>Principio de funcionamiento</a:t>
            </a:r>
          </a:p>
          <a:p>
            <a:pPr lvl="1"/>
            <a:r>
              <a:rPr lang="es-ES" smtClean="0"/>
              <a:t>Teoria de la inducción electromagnética</a:t>
            </a:r>
          </a:p>
          <a:p>
            <a:pPr lvl="1"/>
            <a:r>
              <a:rPr lang="es-ES" smtClean="0"/>
              <a:t>Cuando el flujo magnético concatenado por una espira varía, se genera en ella una fuerza electromotriz conocida como fuerza electromotriz inducida.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9388" y="549275"/>
            <a:ext cx="86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600" b="1">
                <a:solidFill>
                  <a:srgbClr val="1F1A60"/>
                </a:solidFill>
                <a:cs typeface="+mn-cs"/>
              </a:defRPr>
            </a:lvl1pPr>
          </a:lstStyle>
          <a:p>
            <a:pPr>
              <a:defRPr/>
            </a:pPr>
            <a:fld id="{E85B57AC-0502-4444-BA95-DEEFBE2687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F1A6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1F1A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F1A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1F1A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1F1A6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1F1A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132856"/>
            <a:ext cx="9144000" cy="2605385"/>
          </a:xfrm>
        </p:spPr>
        <p:txBody>
          <a:bodyPr anchor="t"/>
          <a:lstStyle/>
          <a:p>
            <a:pPr algn="ctr" eaLnBrk="1" hangingPunct="1">
              <a:spcBef>
                <a:spcPct val="20000"/>
              </a:spcBef>
            </a:pPr>
            <a:r>
              <a:rPr lang="en-US" sz="3200" dirty="0" smtClean="0">
                <a:cs typeface="Times New Roman" pitchFamily="18" charset="0"/>
              </a:rPr>
              <a:t>ITA activities for CERN: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LHC &amp; SLCH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u="sng" dirty="0" smtClean="0"/>
              <a:t/>
            </a:r>
            <a:br>
              <a:rPr lang="en-US" sz="3200" u="sng" dirty="0" smtClean="0"/>
            </a:br>
            <a:endParaRPr lang="en-US" sz="3200" u="sng" dirty="0" smtClean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7427913" cy="609600"/>
          </a:xfrm>
        </p:spPr>
        <p:txBody>
          <a:bodyPr/>
          <a:lstStyle/>
          <a:p>
            <a:r>
              <a:rPr lang="en-GB" sz="3200" b="1" u="sng" dirty="0" smtClean="0"/>
              <a:t>2. ITA activities for CERN</a:t>
            </a:r>
            <a:endParaRPr lang="en-GB" sz="3200" b="1" u="sng" dirty="0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032" y="1268760"/>
            <a:ext cx="8712968" cy="535644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ITA has </a:t>
            </a:r>
            <a:r>
              <a:rPr lang="en-GB" sz="2400" b="1" dirty="0" smtClean="0"/>
              <a:t>collaborated</a:t>
            </a:r>
            <a:r>
              <a:rPr lang="en-GB" sz="2400" dirty="0" smtClean="0"/>
              <a:t> actively with the </a:t>
            </a:r>
            <a:r>
              <a:rPr lang="en-GB" sz="2400" b="1" dirty="0" smtClean="0"/>
              <a:t>CMS community.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FERMILAB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RTWH Aachen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CERN groups: Electronics Section  - PH?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Spanish groups: </a:t>
            </a:r>
          </a:p>
          <a:p>
            <a:pPr lvl="2">
              <a:lnSpc>
                <a:spcPct val="90000"/>
              </a:lnSpc>
            </a:pPr>
            <a:r>
              <a:rPr lang="en-GB" sz="2400" dirty="0" smtClean="0"/>
              <a:t>IMB-CNM </a:t>
            </a:r>
          </a:p>
          <a:p>
            <a:pPr lvl="2">
              <a:lnSpc>
                <a:spcPct val="90000"/>
              </a:lnSpc>
            </a:pPr>
            <a:r>
              <a:rPr lang="en-GB" sz="2400" dirty="0" smtClean="0"/>
              <a:t>IFCA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During 2009  ITA was a member of CMS power task force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SLHC baseline design 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 smtClean="0"/>
              <a:t>Since 2011 ITA is officially a collaboration member of CMS experiments 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ITA is the only Aragon institute  involved in SLHC project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8" name="Rectangle 6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367464" cy="476672"/>
          </a:xfrm>
        </p:spPr>
        <p:txBody>
          <a:bodyPr/>
          <a:lstStyle/>
          <a:p>
            <a:r>
              <a:rPr lang="en-GB" sz="3200" b="1" u="sng" dirty="0" smtClean="0"/>
              <a:t>2. ITA activities for CERN</a:t>
            </a:r>
            <a:endParaRPr lang="en-GB" sz="3200" b="1" u="sng" dirty="0"/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936" cy="446449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These activities may be divided in two periods 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ITA activities for LHC :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EMC analysis on previous CMS systems and new designs.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SLHC preparation</a:t>
            </a:r>
          </a:p>
          <a:p>
            <a:pPr lvl="1"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ITA activities for SLHC :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EMC studies for CMS tracker upgrade project - SLHC</a:t>
            </a:r>
          </a:p>
          <a:p>
            <a:pPr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367464" cy="609600"/>
          </a:xfrm>
        </p:spPr>
        <p:txBody>
          <a:bodyPr/>
          <a:lstStyle/>
          <a:p>
            <a:r>
              <a:rPr lang="en-GB" sz="3200" b="1" u="sng" dirty="0" smtClean="0"/>
              <a:t>3. </a:t>
            </a:r>
            <a:r>
              <a:rPr lang="en-GB" sz="3200" b="1" u="sng" dirty="0"/>
              <a:t>ITA </a:t>
            </a:r>
            <a:r>
              <a:rPr lang="en-GB" sz="3200" b="1" u="sng" dirty="0" smtClean="0"/>
              <a:t>activities for CMS - LHC</a:t>
            </a:r>
            <a:endParaRPr lang="en-GB" sz="3200" b="1" u="sng" dirty="0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8964488" cy="455597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ITA  activities has been focused on the analysis of old experiment designs:</a:t>
            </a:r>
          </a:p>
          <a:p>
            <a:pPr>
              <a:lnSpc>
                <a:spcPct val="90000"/>
              </a:lnSpc>
            </a:pPr>
            <a:endParaRPr lang="en-GB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FEE characterization old TRACKER: 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Coupling Mechanisms</a:t>
            </a:r>
          </a:p>
          <a:p>
            <a:pPr lvl="2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Weak points characterization of old FEE: 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Impact for Upgrades designs</a:t>
            </a:r>
          </a:p>
          <a:p>
            <a:pPr lvl="2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Evaluation of new powering schemes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Based on CMS-LHC experience</a:t>
            </a:r>
            <a:endParaRPr lang="en-GB" sz="24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" y="4343400"/>
            <a:ext cx="6873875" cy="1974850"/>
            <a:chOff x="134" y="2880"/>
            <a:chExt cx="4330" cy="1244"/>
          </a:xfrm>
        </p:grpSpPr>
        <p:pic>
          <p:nvPicPr>
            <p:cNvPr id="416771" name="Picture 3" descr="trackermodu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32" y="2880"/>
              <a:ext cx="2832" cy="1244"/>
            </a:xfrm>
            <a:prstGeom prst="rect">
              <a:avLst/>
            </a:prstGeom>
            <a:noFill/>
          </p:spPr>
        </p:pic>
        <p:sp>
          <p:nvSpPr>
            <p:cNvPr id="416772" name="Text Box 4"/>
            <p:cNvSpPr txBox="1">
              <a:spLocks noChangeArrowheads="1"/>
            </p:cNvSpPr>
            <p:nvPr/>
          </p:nvSpPr>
          <p:spPr bwMode="auto">
            <a:xfrm>
              <a:off x="134" y="2903"/>
              <a:ext cx="128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400" b="1" u="sng">
                  <a:solidFill>
                    <a:srgbClr val="FF0000"/>
                  </a:solidFill>
                  <a:latin typeface="Arial Narrow" pitchFamily="34" charset="0"/>
                </a:rPr>
                <a:t>Tracker Module</a:t>
              </a:r>
            </a:p>
            <a:p>
              <a:r>
                <a:rPr lang="en-GB" sz="2400" b="1" u="sng">
                  <a:solidFill>
                    <a:srgbClr val="FF0000"/>
                  </a:solidFill>
                  <a:latin typeface="Arial Narrow" pitchFamily="34" charset="0"/>
                </a:rPr>
                <a:t>(13884 units)</a:t>
              </a:r>
            </a:p>
          </p:txBody>
        </p:sp>
      </p:grpSp>
      <p:pic>
        <p:nvPicPr>
          <p:cNvPr id="416774" name="Picture 6" descr="trackerlayou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124744"/>
            <a:ext cx="5288632" cy="3209162"/>
          </a:xfrm>
          <a:prstGeom prst="rect">
            <a:avLst/>
          </a:prstGeom>
          <a:noFill/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53988" y="4724400"/>
            <a:ext cx="3884612" cy="1743075"/>
            <a:chOff x="97" y="2976"/>
            <a:chExt cx="2447" cy="1098"/>
          </a:xfrm>
        </p:grpSpPr>
        <p:sp>
          <p:nvSpPr>
            <p:cNvPr id="416776" name="Oval 8"/>
            <p:cNvSpPr>
              <a:spLocks noChangeArrowheads="1"/>
            </p:cNvSpPr>
            <p:nvPr/>
          </p:nvSpPr>
          <p:spPr bwMode="auto">
            <a:xfrm>
              <a:off x="1968" y="2976"/>
              <a:ext cx="576" cy="912"/>
            </a:xfrm>
            <a:prstGeom prst="ellipse">
              <a:avLst/>
            </a:prstGeom>
            <a:noFill/>
            <a:ln w="38100" cap="rnd">
              <a:solidFill>
                <a:srgbClr val="FFFF00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6777" name="Line 9"/>
            <p:cNvSpPr>
              <a:spLocks noChangeShapeType="1"/>
            </p:cNvSpPr>
            <p:nvPr/>
          </p:nvSpPr>
          <p:spPr bwMode="auto">
            <a:xfrm flipV="1">
              <a:off x="1008" y="3504"/>
              <a:ext cx="912" cy="33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16778" name="Text Box 10"/>
            <p:cNvSpPr txBox="1">
              <a:spLocks noChangeArrowheads="1"/>
            </p:cNvSpPr>
            <p:nvPr/>
          </p:nvSpPr>
          <p:spPr bwMode="auto">
            <a:xfrm>
              <a:off x="97" y="3632"/>
              <a:ext cx="117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000000"/>
                  </a:solidFill>
                  <a:latin typeface="Arial Narrow" pitchFamily="34" charset="0"/>
                </a:rPr>
                <a:t>FEE</a:t>
              </a:r>
            </a:p>
            <a:p>
              <a:r>
                <a:rPr lang="en-GB" sz="2000">
                  <a:solidFill>
                    <a:srgbClr val="000000"/>
                  </a:solidFill>
                  <a:latin typeface="Arial Narrow" pitchFamily="34" charset="0"/>
                </a:rPr>
                <a:t>( Hybrid - 4 APVs)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867400" y="4572000"/>
            <a:ext cx="3048000" cy="701675"/>
            <a:chOff x="3696" y="2880"/>
            <a:chExt cx="1920" cy="442"/>
          </a:xfrm>
        </p:grpSpPr>
        <p:sp>
          <p:nvSpPr>
            <p:cNvPr id="416780" name="Line 12"/>
            <p:cNvSpPr>
              <a:spLocks noChangeShapeType="1"/>
            </p:cNvSpPr>
            <p:nvPr/>
          </p:nvSpPr>
          <p:spPr bwMode="auto">
            <a:xfrm flipV="1">
              <a:off x="3696" y="3120"/>
              <a:ext cx="96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16781" name="Text Box 13"/>
            <p:cNvSpPr txBox="1">
              <a:spLocks noChangeArrowheads="1"/>
            </p:cNvSpPr>
            <p:nvPr/>
          </p:nvSpPr>
          <p:spPr bwMode="auto">
            <a:xfrm>
              <a:off x="4631" y="2880"/>
              <a:ext cx="98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Arial Narrow" pitchFamily="34" charset="0"/>
                </a:rPr>
                <a:t>Silicon sensor</a:t>
              </a:r>
            </a:p>
            <a:p>
              <a:r>
                <a:rPr lang="en-GB" sz="2000" dirty="0">
                  <a:solidFill>
                    <a:srgbClr val="000000"/>
                  </a:solidFill>
                  <a:latin typeface="Arial Narrow" pitchFamily="34" charset="0"/>
                </a:rPr>
                <a:t>(512 channels)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6781800" y="5638800"/>
            <a:ext cx="1701800" cy="523875"/>
            <a:chOff x="4272" y="3552"/>
            <a:chExt cx="1072" cy="330"/>
          </a:xfrm>
        </p:grpSpPr>
        <p:sp>
          <p:nvSpPr>
            <p:cNvPr id="416783" name="Line 15"/>
            <p:cNvSpPr>
              <a:spLocks noChangeShapeType="1"/>
            </p:cNvSpPr>
            <p:nvPr/>
          </p:nvSpPr>
          <p:spPr bwMode="auto">
            <a:xfrm>
              <a:off x="4272" y="3600"/>
              <a:ext cx="48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16784" name="Text Box 16"/>
            <p:cNvSpPr txBox="1">
              <a:spLocks noChangeArrowheads="1"/>
            </p:cNvSpPr>
            <p:nvPr/>
          </p:nvSpPr>
          <p:spPr bwMode="auto">
            <a:xfrm>
              <a:off x="4690" y="3552"/>
              <a:ext cx="65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</a:rPr>
                <a:t>Carbon </a:t>
              </a:r>
              <a:r>
                <a:rPr lang="en-GB" sz="1400" dirty="0" err="1">
                  <a:solidFill>
                    <a:srgbClr val="000000"/>
                  </a:solidFill>
                  <a:latin typeface="Arial Narrow" pitchFamily="34" charset="0"/>
                </a:rPr>
                <a:t>fiber</a:t>
              </a:r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</a:rPr>
                <a:t> </a:t>
              </a:r>
            </a:p>
            <a:p>
              <a:r>
                <a:rPr lang="en-GB" sz="1400" dirty="0">
                  <a:solidFill>
                    <a:srgbClr val="000000"/>
                  </a:solidFill>
                  <a:latin typeface="Arial Narrow" pitchFamily="34" charset="0"/>
                </a:rPr>
                <a:t>frame</a:t>
              </a:r>
            </a:p>
          </p:txBody>
        </p:sp>
      </p:grpSp>
      <p:sp>
        <p:nvSpPr>
          <p:cNvPr id="416785" name="Text Box 17"/>
          <p:cNvSpPr txBox="1">
            <a:spLocks noChangeArrowheads="1"/>
          </p:cNvSpPr>
          <p:nvPr/>
        </p:nvSpPr>
        <p:spPr bwMode="auto">
          <a:xfrm>
            <a:off x="395536" y="1772816"/>
            <a:ext cx="2144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2400" b="1" u="sng" dirty="0">
                <a:solidFill>
                  <a:srgbClr val="FF0000"/>
                </a:solidFill>
                <a:latin typeface="Arial Narrow" pitchFamily="34" charset="0"/>
              </a:rPr>
              <a:t>Tracker detector</a:t>
            </a:r>
          </a:p>
        </p:txBody>
      </p:sp>
      <p:sp>
        <p:nvSpPr>
          <p:cNvPr id="416787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92696"/>
          </a:xfrm>
          <a:noFill/>
          <a:ln/>
        </p:spPr>
        <p:txBody>
          <a:bodyPr/>
          <a:lstStyle/>
          <a:p>
            <a:r>
              <a:rPr lang="en-GB" sz="3000" b="1" u="sng" dirty="0" smtClean="0"/>
              <a:t>3. ITA activities for CMS – LHC:  </a:t>
            </a:r>
            <a:r>
              <a:rPr lang="en-US" sz="3000" b="1" u="sng" dirty="0" smtClean="0"/>
              <a:t>Coupling Mech</a:t>
            </a:r>
            <a:r>
              <a:rPr lang="en-US" sz="3200" b="1" u="sng" dirty="0" smtClean="0"/>
              <a:t>.</a:t>
            </a:r>
            <a:endParaRPr lang="en-US" sz="3200" b="1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2638"/>
          </a:xfrm>
        </p:spPr>
        <p:txBody>
          <a:bodyPr/>
          <a:lstStyle/>
          <a:p>
            <a:r>
              <a:rPr lang="en-GB" sz="3000" b="1" u="sng" dirty="0" smtClean="0"/>
              <a:t>3.1 ITA activities for CMS – LHC:  </a:t>
            </a:r>
            <a:r>
              <a:rPr lang="en-US" sz="3000" b="1" u="sng" dirty="0" smtClean="0"/>
              <a:t>Coupling Mech.</a:t>
            </a:r>
            <a:endParaRPr lang="en-GB" sz="3000" b="1" u="sng" dirty="0"/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8964488" cy="2812504"/>
          </a:xfrm>
        </p:spPr>
        <p:txBody>
          <a:bodyPr/>
          <a:lstStyle/>
          <a:p>
            <a:r>
              <a:rPr lang="en-GB" dirty="0"/>
              <a:t>Near field radiated noise </a:t>
            </a:r>
            <a:r>
              <a:rPr lang="en-GB" dirty="0" smtClean="0"/>
              <a:t>was </a:t>
            </a:r>
            <a:r>
              <a:rPr lang="en-GB" dirty="0"/>
              <a:t>the main noise source of Tracker system but it </a:t>
            </a:r>
            <a:r>
              <a:rPr lang="en-GB" dirty="0" smtClean="0"/>
              <a:t>was </a:t>
            </a:r>
            <a:r>
              <a:rPr lang="en-GB" dirty="0"/>
              <a:t>not </a:t>
            </a:r>
            <a:r>
              <a:rPr lang="en-GB" dirty="0" smtClean="0"/>
              <a:t>clear </a:t>
            </a:r>
            <a:r>
              <a:rPr lang="en-GB" dirty="0"/>
              <a:t>its </a:t>
            </a:r>
            <a:r>
              <a:rPr lang="en-GB" dirty="0" smtClean="0"/>
              <a:t>coupling path</a:t>
            </a:r>
            <a:endParaRPr lang="en-GB" dirty="0"/>
          </a:p>
          <a:p>
            <a:pPr lvl="1"/>
            <a:r>
              <a:rPr lang="en-GB" dirty="0"/>
              <a:t>Radiated noise generated by CM or DM currents</a:t>
            </a:r>
          </a:p>
          <a:p>
            <a:pPr lvl="2"/>
            <a:r>
              <a:rPr lang="en-GB" dirty="0"/>
              <a:t>Noise currents on power network</a:t>
            </a:r>
          </a:p>
          <a:p>
            <a:r>
              <a:rPr lang="en-GB" dirty="0"/>
              <a:t>A </a:t>
            </a:r>
            <a:r>
              <a:rPr lang="en-GB" dirty="0" smtClean="0"/>
              <a:t>detailed study based on simulation and real measurements were </a:t>
            </a:r>
            <a:r>
              <a:rPr lang="en-GB" dirty="0"/>
              <a:t>developed to characterize the </a:t>
            </a:r>
            <a:r>
              <a:rPr lang="en-GB" dirty="0" smtClean="0"/>
              <a:t>coupling mechanism.</a:t>
            </a:r>
            <a:endParaRPr lang="en-GB" dirty="0"/>
          </a:p>
          <a:p>
            <a:pPr lvl="1"/>
            <a:r>
              <a:rPr lang="en-GB" dirty="0"/>
              <a:t>Close to the Sensor &amp; Pitch adapter area </a:t>
            </a:r>
          </a:p>
          <a:p>
            <a:pPr>
              <a:buFontTx/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8" name="7 Imagen" descr="DSC00087V2.JPG"/>
          <p:cNvPicPr>
            <a:picLocks noChangeAspect="1"/>
          </p:cNvPicPr>
          <p:nvPr/>
        </p:nvPicPr>
        <p:blipFill>
          <a:blip r:embed="rId2" cstate="print"/>
          <a:srcRect t="9733" r="36928"/>
          <a:stretch>
            <a:fillRect/>
          </a:stretch>
        </p:blipFill>
        <p:spPr>
          <a:xfrm>
            <a:off x="7020272" y="2536746"/>
            <a:ext cx="1800200" cy="4321254"/>
          </a:xfrm>
          <a:prstGeom prst="rect">
            <a:avLst/>
          </a:prstGeom>
        </p:spPr>
      </p:pic>
      <p:pic>
        <p:nvPicPr>
          <p:cNvPr id="12" name="Picture 7" descr="F:\Fernando\CERNHD\DHARDDISK\Tracker\TOBtest\Testphotos\TECRM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869160"/>
            <a:ext cx="3456384" cy="1518693"/>
          </a:xfrm>
          <a:prstGeom prst="rect">
            <a:avLst/>
          </a:prstGeom>
          <a:noFill/>
        </p:spPr>
      </p:pic>
      <p:pic>
        <p:nvPicPr>
          <p:cNvPr id="14" name="Picture 10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941168"/>
            <a:ext cx="3426840" cy="1484015"/>
          </a:xfrm>
          <a:prstGeom prst="rect">
            <a:avLst/>
          </a:prstGeom>
          <a:noFill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1" y="3212976"/>
            <a:ext cx="3191264" cy="17281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339025"/>
            <a:ext cx="2880320" cy="152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6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GB" sz="3000" b="1" u="sng" dirty="0" smtClean="0"/>
              <a:t>3.1 ITA activities for CMS – LHC:  </a:t>
            </a:r>
            <a:r>
              <a:rPr lang="en-US" sz="3000" b="1" u="sng" dirty="0" smtClean="0"/>
              <a:t>Coupling Mech.</a:t>
            </a:r>
            <a:endParaRPr lang="es-ES" sz="3000" b="1" u="sng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3528" y="692696"/>
            <a:ext cx="4392488" cy="2497038"/>
            <a:chOff x="1152" y="2352"/>
            <a:chExt cx="2286" cy="1716"/>
          </a:xfrm>
        </p:grpSpPr>
        <p:pic>
          <p:nvPicPr>
            <p:cNvPr id="18" name="Picture 4" descr="DSC0008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2" y="2352"/>
              <a:ext cx="2286" cy="1716"/>
            </a:xfrm>
            <a:prstGeom prst="rect">
              <a:avLst/>
            </a:prstGeom>
            <a:noFill/>
          </p:spPr>
        </p:pic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2808" y="2394"/>
              <a:ext cx="21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es-ES" sz="1000" b="1">
                  <a:solidFill>
                    <a:srgbClr val="FF0000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1296" y="3042"/>
              <a:ext cx="21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es-ES" sz="1000" b="1">
                  <a:solidFill>
                    <a:srgbClr val="FF0000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1296" y="2610"/>
              <a:ext cx="21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es-ES" sz="1000" b="1">
                  <a:solidFill>
                    <a:srgbClr val="FF0000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1224" y="3546"/>
              <a:ext cx="21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es-ES" sz="1000" b="1">
                  <a:solidFill>
                    <a:srgbClr val="FF0000"/>
                  </a:solidFill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2952" y="3546"/>
              <a:ext cx="21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es-ES" sz="1000" b="1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 flipH="1">
              <a:off x="2088" y="2466"/>
              <a:ext cx="648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1512" y="2682"/>
              <a:ext cx="504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 flipV="1">
              <a:off x="1440" y="3330"/>
              <a:ext cx="576" cy="21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 flipH="1" flipV="1">
              <a:off x="2088" y="3546"/>
              <a:ext cx="792" cy="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1512" y="3114"/>
              <a:ext cx="50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29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76672"/>
            <a:ext cx="4644008" cy="2933700"/>
          </a:xfrm>
          <a:prstGeom prst="rect">
            <a:avLst/>
          </a:prstGeom>
          <a:noFill/>
        </p:spPr>
      </p:pic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6228184" y="692696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/>
              <a:t>By</a:t>
            </a:r>
            <a:endParaRPr lang="es-ES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3068960"/>
            <a:ext cx="5400600" cy="3132348"/>
          </a:xfrm>
          <a:prstGeom prst="rect">
            <a:avLst/>
          </a:prstGeom>
          <a:noFill/>
        </p:spPr>
      </p:pic>
      <p:pic>
        <p:nvPicPr>
          <p:cNvPr id="34" name="Picture 10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212976"/>
            <a:ext cx="4427984" cy="2924175"/>
          </a:xfrm>
          <a:prstGeom prst="rect">
            <a:avLst/>
          </a:prstGeom>
          <a:noFill/>
        </p:spPr>
      </p:pic>
      <p:sp>
        <p:nvSpPr>
          <p:cNvPr id="31" name="30 CuadroTexto"/>
          <p:cNvSpPr txBox="1"/>
          <p:nvPr/>
        </p:nvSpPr>
        <p:spPr>
          <a:xfrm>
            <a:off x="899592" y="6088559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Before processing</a:t>
            </a:r>
            <a:endParaRPr lang="en-GB" sz="18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292080" y="602128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After processing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GB" sz="3000" b="1" u="sng" dirty="0" smtClean="0"/>
              <a:t>3.1 ITA activities for CMS – LHC:  </a:t>
            </a:r>
            <a:r>
              <a:rPr lang="en-US" sz="3000" b="1" u="sng" dirty="0" smtClean="0"/>
              <a:t>Coupling </a:t>
            </a:r>
            <a:r>
              <a:rPr lang="en-US" sz="3000" b="1" u="sng" dirty="0" err="1" smtClean="0"/>
              <a:t>Mech</a:t>
            </a:r>
            <a:endParaRPr lang="es-ES" sz="3000" b="1" u="sng" dirty="0" smtClean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3124200"/>
          </a:xfrm>
        </p:spPr>
        <p:txBody>
          <a:bodyPr/>
          <a:lstStyle/>
          <a:p>
            <a:r>
              <a:rPr lang="en-GB" dirty="0" smtClean="0"/>
              <a:t>A detailed analysis of signal circuit of FEE was  carried out </a:t>
            </a:r>
            <a:endParaRPr lang="en-GB" dirty="0"/>
          </a:p>
          <a:p>
            <a:pPr lvl="1"/>
            <a:r>
              <a:rPr lang="en-GB" dirty="0" smtClean="0"/>
              <a:t>A gap was found between sensor and FEE.</a:t>
            </a:r>
          </a:p>
          <a:p>
            <a:pPr lvl="2"/>
            <a:r>
              <a:rPr lang="en-GB" dirty="0" smtClean="0"/>
              <a:t>This  </a:t>
            </a:r>
            <a:r>
              <a:rPr lang="en-GB" dirty="0"/>
              <a:t>area makes the input circuit susceptible to magnetic field perpendicular to the sensor (By</a:t>
            </a:r>
            <a:r>
              <a:rPr lang="en-GB" dirty="0" smtClean="0"/>
              <a:t>).</a:t>
            </a:r>
          </a:p>
          <a:p>
            <a:r>
              <a:rPr lang="en-GB" dirty="0" smtClean="0"/>
              <a:t>Analysis was carried out mixing</a:t>
            </a:r>
          </a:p>
          <a:p>
            <a:pPr lvl="1"/>
            <a:r>
              <a:rPr lang="en-GB" dirty="0" smtClean="0"/>
              <a:t>FEM – COMSOL</a:t>
            </a:r>
          </a:p>
          <a:p>
            <a:pPr lvl="1"/>
            <a:r>
              <a:rPr lang="en-GB" dirty="0" smtClean="0"/>
              <a:t>TL – Models  (MATLAB)</a:t>
            </a:r>
          </a:p>
          <a:p>
            <a:pPr lvl="1"/>
            <a:r>
              <a:rPr lang="en-GB" dirty="0" smtClean="0"/>
              <a:t>Signal processing </a:t>
            </a:r>
            <a:r>
              <a:rPr lang="en-GB" dirty="0" err="1" smtClean="0"/>
              <a:t>tecniques</a:t>
            </a:r>
            <a:endParaRPr lang="en-GB" dirty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195736" y="2492896"/>
            <a:ext cx="6025604" cy="3866728"/>
            <a:chOff x="518" y="432"/>
            <a:chExt cx="4040" cy="2592"/>
          </a:xfrm>
        </p:grpSpPr>
        <p:sp>
          <p:nvSpPr>
            <p:cNvPr id="185368" name="AutoShape 24" descr="Diagonal hacia abajo clara"/>
            <p:cNvSpPr>
              <a:spLocks noChangeArrowheads="1"/>
            </p:cNvSpPr>
            <p:nvPr/>
          </p:nvSpPr>
          <p:spPr bwMode="auto">
            <a:xfrm rot="10652">
              <a:off x="1632" y="1103"/>
              <a:ext cx="1391" cy="1680"/>
            </a:xfrm>
            <a:prstGeom prst="parallelogram">
              <a:avLst>
                <a:gd name="adj" fmla="val 80301"/>
              </a:avLst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5369" name="Line 25"/>
            <p:cNvSpPr>
              <a:spLocks noChangeShapeType="1"/>
            </p:cNvSpPr>
            <p:nvPr/>
          </p:nvSpPr>
          <p:spPr bwMode="auto">
            <a:xfrm flipV="1">
              <a:off x="2208" y="816"/>
              <a:ext cx="576" cy="86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0" name="Line 26"/>
            <p:cNvSpPr>
              <a:spLocks noChangeShapeType="1"/>
            </p:cNvSpPr>
            <p:nvPr/>
          </p:nvSpPr>
          <p:spPr bwMode="auto">
            <a:xfrm flipH="1">
              <a:off x="1632" y="1680"/>
              <a:ext cx="576" cy="816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1" name="Line 27"/>
            <p:cNvSpPr>
              <a:spLocks noChangeShapeType="1"/>
            </p:cNvSpPr>
            <p:nvPr/>
          </p:nvSpPr>
          <p:spPr bwMode="auto">
            <a:xfrm>
              <a:off x="1632" y="2112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2" name="Line 28"/>
            <p:cNvSpPr>
              <a:spLocks noChangeShapeType="1"/>
            </p:cNvSpPr>
            <p:nvPr/>
          </p:nvSpPr>
          <p:spPr bwMode="auto">
            <a:xfrm>
              <a:off x="1632" y="27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3" name="Line 29"/>
            <p:cNvSpPr>
              <a:spLocks noChangeShapeType="1"/>
            </p:cNvSpPr>
            <p:nvPr/>
          </p:nvSpPr>
          <p:spPr bwMode="auto">
            <a:xfrm flipV="1">
              <a:off x="1920" y="1104"/>
              <a:ext cx="1104" cy="168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4" name="Line 30"/>
            <p:cNvSpPr>
              <a:spLocks noChangeShapeType="1"/>
            </p:cNvSpPr>
            <p:nvPr/>
          </p:nvSpPr>
          <p:spPr bwMode="auto">
            <a:xfrm>
              <a:off x="2784" y="432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5" name="Line 31"/>
            <p:cNvSpPr>
              <a:spLocks noChangeShapeType="1"/>
            </p:cNvSpPr>
            <p:nvPr/>
          </p:nvSpPr>
          <p:spPr bwMode="auto">
            <a:xfrm>
              <a:off x="2784" y="110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6" name="Line 32"/>
            <p:cNvSpPr>
              <a:spLocks noChangeShapeType="1"/>
            </p:cNvSpPr>
            <p:nvPr/>
          </p:nvSpPr>
          <p:spPr bwMode="auto">
            <a:xfrm>
              <a:off x="2208" y="129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7" name="AutoShape 33"/>
            <p:cNvSpPr>
              <a:spLocks noChangeArrowheads="1"/>
            </p:cNvSpPr>
            <p:nvPr/>
          </p:nvSpPr>
          <p:spPr bwMode="auto">
            <a:xfrm rot="-16185959">
              <a:off x="3239" y="1512"/>
              <a:ext cx="768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5378" name="Line 34"/>
            <p:cNvSpPr>
              <a:spLocks noChangeShapeType="1"/>
            </p:cNvSpPr>
            <p:nvPr/>
          </p:nvSpPr>
          <p:spPr bwMode="auto">
            <a:xfrm>
              <a:off x="2496" y="1920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9" name="Line 35"/>
            <p:cNvSpPr>
              <a:spLocks noChangeShapeType="1"/>
            </p:cNvSpPr>
            <p:nvPr/>
          </p:nvSpPr>
          <p:spPr bwMode="auto">
            <a:xfrm flipV="1">
              <a:off x="1632" y="1104"/>
              <a:ext cx="1152" cy="1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0" name="Line 36"/>
            <p:cNvSpPr>
              <a:spLocks noChangeShapeType="1"/>
            </p:cNvSpPr>
            <p:nvPr/>
          </p:nvSpPr>
          <p:spPr bwMode="auto">
            <a:xfrm flipV="1">
              <a:off x="1824" y="259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1" name="Line 37"/>
            <p:cNvSpPr>
              <a:spLocks noChangeShapeType="1"/>
            </p:cNvSpPr>
            <p:nvPr/>
          </p:nvSpPr>
          <p:spPr bwMode="auto">
            <a:xfrm flipV="1">
              <a:off x="1920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2" name="Line 38"/>
            <p:cNvSpPr>
              <a:spLocks noChangeShapeType="1"/>
            </p:cNvSpPr>
            <p:nvPr/>
          </p:nvSpPr>
          <p:spPr bwMode="auto">
            <a:xfrm flipV="1">
              <a:off x="2016" y="23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3" name="Line 39"/>
            <p:cNvSpPr>
              <a:spLocks noChangeShapeType="1"/>
            </p:cNvSpPr>
            <p:nvPr/>
          </p:nvSpPr>
          <p:spPr bwMode="auto">
            <a:xfrm flipV="1">
              <a:off x="1920" y="26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4" name="Line 40"/>
            <p:cNvSpPr>
              <a:spLocks noChangeShapeType="1"/>
            </p:cNvSpPr>
            <p:nvPr/>
          </p:nvSpPr>
          <p:spPr bwMode="auto">
            <a:xfrm flipH="1">
              <a:off x="576" y="2496"/>
              <a:ext cx="100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5" name="Line 41"/>
            <p:cNvSpPr>
              <a:spLocks noChangeShapeType="1"/>
            </p:cNvSpPr>
            <p:nvPr/>
          </p:nvSpPr>
          <p:spPr bwMode="auto">
            <a:xfrm flipH="1">
              <a:off x="1824" y="816"/>
              <a:ext cx="912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6" name="Line 42"/>
            <p:cNvSpPr>
              <a:spLocks noChangeShapeType="1"/>
            </p:cNvSpPr>
            <p:nvPr/>
          </p:nvSpPr>
          <p:spPr bwMode="auto">
            <a:xfrm flipV="1">
              <a:off x="1632" y="528"/>
              <a:ext cx="1152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7" name="Line 43"/>
            <p:cNvSpPr>
              <a:spLocks noChangeShapeType="1"/>
            </p:cNvSpPr>
            <p:nvPr/>
          </p:nvSpPr>
          <p:spPr bwMode="auto">
            <a:xfrm>
              <a:off x="624" y="1296"/>
              <a:ext cx="163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8" name="Line 44"/>
            <p:cNvSpPr>
              <a:spLocks noChangeShapeType="1"/>
            </p:cNvSpPr>
            <p:nvPr/>
          </p:nvSpPr>
          <p:spPr bwMode="auto">
            <a:xfrm>
              <a:off x="3120" y="129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89" name="Line 45"/>
            <p:cNvSpPr>
              <a:spLocks noChangeShapeType="1"/>
            </p:cNvSpPr>
            <p:nvPr/>
          </p:nvSpPr>
          <p:spPr bwMode="auto">
            <a:xfrm>
              <a:off x="3120" y="153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0" name="Line 46"/>
            <p:cNvSpPr>
              <a:spLocks noChangeShapeType="1"/>
            </p:cNvSpPr>
            <p:nvPr/>
          </p:nvSpPr>
          <p:spPr bwMode="auto">
            <a:xfrm>
              <a:off x="2256" y="1344"/>
              <a:ext cx="0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1" name="Line 47"/>
            <p:cNvSpPr>
              <a:spLocks noChangeShapeType="1"/>
            </p:cNvSpPr>
            <p:nvPr/>
          </p:nvSpPr>
          <p:spPr bwMode="auto">
            <a:xfrm flipH="1">
              <a:off x="1584" y="1584"/>
              <a:ext cx="624" cy="8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2" name="Line 48"/>
            <p:cNvSpPr>
              <a:spLocks noChangeShapeType="1"/>
            </p:cNvSpPr>
            <p:nvPr/>
          </p:nvSpPr>
          <p:spPr bwMode="auto">
            <a:xfrm>
              <a:off x="1584" y="2496"/>
              <a:ext cx="0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3" name="Line 49"/>
            <p:cNvSpPr>
              <a:spLocks noChangeShapeType="1"/>
            </p:cNvSpPr>
            <p:nvPr/>
          </p:nvSpPr>
          <p:spPr bwMode="auto">
            <a:xfrm>
              <a:off x="1680" y="2880"/>
              <a:ext cx="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4" name="Line 50"/>
            <p:cNvSpPr>
              <a:spLocks noChangeShapeType="1"/>
            </p:cNvSpPr>
            <p:nvPr/>
          </p:nvSpPr>
          <p:spPr bwMode="auto">
            <a:xfrm flipV="1">
              <a:off x="1968" y="1968"/>
              <a:ext cx="576" cy="81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5" name="Line 51"/>
            <p:cNvSpPr>
              <a:spLocks noChangeShapeType="1"/>
            </p:cNvSpPr>
            <p:nvPr/>
          </p:nvSpPr>
          <p:spPr bwMode="auto">
            <a:xfrm flipV="1">
              <a:off x="2304" y="768"/>
              <a:ext cx="432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6" name="Line 52"/>
            <p:cNvSpPr>
              <a:spLocks noChangeShapeType="1"/>
            </p:cNvSpPr>
            <p:nvPr/>
          </p:nvSpPr>
          <p:spPr bwMode="auto">
            <a:xfrm>
              <a:off x="2832" y="672"/>
              <a:ext cx="0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7" name="Line 53"/>
            <p:cNvSpPr>
              <a:spLocks noChangeShapeType="1"/>
            </p:cNvSpPr>
            <p:nvPr/>
          </p:nvSpPr>
          <p:spPr bwMode="auto">
            <a:xfrm>
              <a:off x="2928" y="1056"/>
              <a:ext cx="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8" name="Line 54"/>
            <p:cNvSpPr>
              <a:spLocks noChangeShapeType="1"/>
            </p:cNvSpPr>
            <p:nvPr/>
          </p:nvSpPr>
          <p:spPr bwMode="auto">
            <a:xfrm flipH="1">
              <a:off x="2592" y="1152"/>
              <a:ext cx="528" cy="7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99" name="Line 55"/>
            <p:cNvSpPr>
              <a:spLocks noChangeShapeType="1"/>
            </p:cNvSpPr>
            <p:nvPr/>
          </p:nvSpPr>
          <p:spPr bwMode="auto">
            <a:xfrm>
              <a:off x="2688" y="1968"/>
              <a:ext cx="57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0" name="Text Box 56"/>
            <p:cNvSpPr txBox="1">
              <a:spLocks noChangeArrowheads="1"/>
            </p:cNvSpPr>
            <p:nvPr/>
          </p:nvSpPr>
          <p:spPr bwMode="auto">
            <a:xfrm>
              <a:off x="3686" y="1274"/>
              <a:ext cx="5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" sz="2400">
                  <a:solidFill>
                    <a:schemeClr val="tx1"/>
                  </a:solidFill>
                  <a:latin typeface="Times New Roman" pitchFamily="18" charset="0"/>
                </a:rPr>
                <a:t>APVi</a:t>
              </a:r>
            </a:p>
          </p:txBody>
        </p:sp>
        <p:sp>
          <p:nvSpPr>
            <p:cNvPr id="185401" name="Text Box 57"/>
            <p:cNvSpPr txBox="1">
              <a:spLocks noChangeArrowheads="1"/>
            </p:cNvSpPr>
            <p:nvPr/>
          </p:nvSpPr>
          <p:spPr bwMode="auto">
            <a:xfrm>
              <a:off x="518" y="2186"/>
              <a:ext cx="9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" sz="2400">
                  <a:solidFill>
                    <a:schemeClr val="tx1"/>
                  </a:solidFill>
                  <a:latin typeface="Times New Roman" pitchFamily="18" charset="0"/>
                </a:rPr>
                <a:t>Backplane</a:t>
              </a:r>
            </a:p>
          </p:txBody>
        </p:sp>
        <p:sp>
          <p:nvSpPr>
            <p:cNvPr id="185402" name="Text Box 58"/>
            <p:cNvSpPr txBox="1">
              <a:spLocks noChangeArrowheads="1"/>
            </p:cNvSpPr>
            <p:nvPr/>
          </p:nvSpPr>
          <p:spPr bwMode="auto">
            <a:xfrm>
              <a:off x="816" y="2736"/>
              <a:ext cx="7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" sz="2400">
                  <a:solidFill>
                    <a:schemeClr val="tx1"/>
                  </a:solidFill>
                  <a:latin typeface="Times New Roman" pitchFamily="18" charset="0"/>
                </a:rPr>
                <a:t>CF legs</a:t>
              </a:r>
            </a:p>
          </p:txBody>
        </p:sp>
        <p:sp>
          <p:nvSpPr>
            <p:cNvPr id="185403" name="Line 59"/>
            <p:cNvSpPr>
              <a:spLocks noChangeShapeType="1"/>
            </p:cNvSpPr>
            <p:nvPr/>
          </p:nvSpPr>
          <p:spPr bwMode="auto">
            <a:xfrm>
              <a:off x="1920" y="2784"/>
              <a:ext cx="139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4" name="Line 60"/>
            <p:cNvSpPr>
              <a:spLocks noChangeShapeType="1"/>
            </p:cNvSpPr>
            <p:nvPr/>
          </p:nvSpPr>
          <p:spPr bwMode="auto">
            <a:xfrm>
              <a:off x="3024" y="1104"/>
              <a:ext cx="12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5" name="Text Box 61"/>
            <p:cNvSpPr txBox="1">
              <a:spLocks noChangeArrowheads="1"/>
            </p:cNvSpPr>
            <p:nvPr/>
          </p:nvSpPr>
          <p:spPr bwMode="auto">
            <a:xfrm>
              <a:off x="3312" y="768"/>
              <a:ext cx="12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" sz="2400">
                  <a:solidFill>
                    <a:schemeClr val="tx1"/>
                  </a:solidFill>
                  <a:latin typeface="Times New Roman" pitchFamily="18" charset="0"/>
                </a:rPr>
                <a:t>CF cross piece</a:t>
              </a:r>
            </a:p>
          </p:txBody>
        </p:sp>
        <p:sp>
          <p:nvSpPr>
            <p:cNvPr id="185406" name="Line 62"/>
            <p:cNvSpPr>
              <a:spLocks noChangeShapeType="1"/>
            </p:cNvSpPr>
            <p:nvPr/>
          </p:nvSpPr>
          <p:spPr bwMode="auto">
            <a:xfrm flipH="1">
              <a:off x="3024" y="1488"/>
              <a:ext cx="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7" name="Line 63"/>
            <p:cNvSpPr>
              <a:spLocks noChangeShapeType="1"/>
            </p:cNvSpPr>
            <p:nvPr/>
          </p:nvSpPr>
          <p:spPr bwMode="auto">
            <a:xfrm>
              <a:off x="1872" y="1344"/>
              <a:ext cx="0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8" name="Line 64"/>
            <p:cNvSpPr>
              <a:spLocks noChangeShapeType="1"/>
            </p:cNvSpPr>
            <p:nvPr/>
          </p:nvSpPr>
          <p:spPr bwMode="auto">
            <a:xfrm>
              <a:off x="1536" y="1344"/>
              <a:ext cx="0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09" name="Line 65"/>
            <p:cNvSpPr>
              <a:spLocks noChangeShapeType="1"/>
            </p:cNvSpPr>
            <p:nvPr/>
          </p:nvSpPr>
          <p:spPr bwMode="auto">
            <a:xfrm>
              <a:off x="1536" y="1632"/>
              <a:ext cx="62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410" name="Line 66"/>
            <p:cNvSpPr>
              <a:spLocks noChangeShapeType="1"/>
            </p:cNvSpPr>
            <p:nvPr/>
          </p:nvSpPr>
          <p:spPr bwMode="auto">
            <a:xfrm flipH="1">
              <a:off x="720" y="1632"/>
              <a:ext cx="81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5411" name="Text Box 67"/>
          <p:cNvSpPr txBox="1">
            <a:spLocks noChangeArrowheads="1"/>
          </p:cNvSpPr>
          <p:nvPr/>
        </p:nvSpPr>
        <p:spPr bwMode="auto">
          <a:xfrm>
            <a:off x="4716016" y="5229200"/>
            <a:ext cx="1247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dirty="0"/>
              <a:t>e=0.6mm</a:t>
            </a:r>
          </a:p>
        </p:txBody>
      </p:sp>
      <p:sp>
        <p:nvSpPr>
          <p:cNvPr id="185412" name="Line 68"/>
          <p:cNvSpPr>
            <a:spLocks noChangeShapeType="1"/>
          </p:cNvSpPr>
          <p:nvPr/>
        </p:nvSpPr>
        <p:spPr bwMode="auto">
          <a:xfrm flipH="1">
            <a:off x="6400800" y="3657600"/>
            <a:ext cx="12192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5413" name="Text Box 69"/>
          <p:cNvSpPr txBox="1">
            <a:spLocks noChangeArrowheads="1"/>
          </p:cNvSpPr>
          <p:nvPr/>
        </p:nvSpPr>
        <p:spPr bwMode="auto">
          <a:xfrm>
            <a:off x="6858000" y="4876800"/>
            <a:ext cx="2046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/>
              <a:t>wd</a:t>
            </a:r>
          </a:p>
          <a:p>
            <a:r>
              <a:rPr lang="es-ES" sz="2000"/>
              <a:t>(Sensor-Kapton)</a:t>
            </a:r>
          </a:p>
        </p:txBody>
      </p:sp>
      <p:sp>
        <p:nvSpPr>
          <p:cNvPr id="185414" name="Line 70"/>
          <p:cNvSpPr>
            <a:spLocks noChangeShapeType="1"/>
          </p:cNvSpPr>
          <p:nvPr/>
        </p:nvSpPr>
        <p:spPr bwMode="auto">
          <a:xfrm flipV="1">
            <a:off x="914400" y="4953000"/>
            <a:ext cx="0" cy="762000"/>
          </a:xfrm>
          <a:prstGeom prst="line">
            <a:avLst/>
          </a:prstGeom>
          <a:noFill/>
          <a:ln w="57150">
            <a:solidFill>
              <a:srgbClr val="1F1A6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185415" name="Text Box 71"/>
          <p:cNvSpPr txBox="1">
            <a:spLocks noChangeArrowheads="1"/>
          </p:cNvSpPr>
          <p:nvPr/>
        </p:nvSpPr>
        <p:spPr bwMode="auto">
          <a:xfrm>
            <a:off x="98425" y="4995863"/>
            <a:ext cx="71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600"/>
              <a:t>By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9"/>
          <p:cNvGrpSpPr>
            <a:grpSpLocks/>
          </p:cNvGrpSpPr>
          <p:nvPr/>
        </p:nvGrpSpPr>
        <p:grpSpPr bwMode="auto">
          <a:xfrm>
            <a:off x="4751512" y="692696"/>
            <a:ext cx="4392488" cy="2895600"/>
            <a:chOff x="1440" y="1824"/>
            <a:chExt cx="3072" cy="1920"/>
          </a:xfrm>
        </p:grpSpPr>
        <p:pic>
          <p:nvPicPr>
            <p:cNvPr id="396294" name="Picture 10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" y="1824"/>
              <a:ext cx="3072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6295" name="Text Box 1031"/>
            <p:cNvSpPr txBox="1">
              <a:spLocks noChangeArrowheads="1"/>
            </p:cNvSpPr>
            <p:nvPr/>
          </p:nvSpPr>
          <p:spPr bwMode="auto">
            <a:xfrm>
              <a:off x="2025" y="2976"/>
              <a:ext cx="723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[By]</a:t>
              </a:r>
            </a:p>
          </p:txBody>
        </p:sp>
      </p:grpSp>
      <p:sp>
        <p:nvSpPr>
          <p:cNvPr id="396296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/>
          <a:lstStyle/>
          <a:p>
            <a:r>
              <a:rPr lang="en-US" sz="3000" b="1" u="sng" dirty="0" smtClean="0"/>
              <a:t>3.1 ITA activities for CMS – LHC:  Coupling </a:t>
            </a:r>
            <a:r>
              <a:rPr lang="en-US" sz="3000" b="1" u="sng" dirty="0" err="1" smtClean="0"/>
              <a:t>Mech</a:t>
            </a:r>
            <a:endParaRPr lang="es-ES" sz="3000" b="1" u="sng" dirty="0"/>
          </a:p>
        </p:txBody>
      </p:sp>
      <p:pic>
        <p:nvPicPr>
          <p:cNvPr id="396300" name="Picture 1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44644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6301" name="Line 1037"/>
          <p:cNvSpPr>
            <a:spLocks noChangeShapeType="1"/>
          </p:cNvSpPr>
          <p:nvPr/>
        </p:nvSpPr>
        <p:spPr bwMode="auto">
          <a:xfrm>
            <a:off x="611560" y="1628800"/>
            <a:ext cx="38100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96302" name="Text Box 1038"/>
          <p:cNvSpPr txBox="1">
            <a:spLocks noChangeArrowheads="1"/>
          </p:cNvSpPr>
          <p:nvPr/>
        </p:nvSpPr>
        <p:spPr bwMode="auto">
          <a:xfrm>
            <a:off x="539552" y="836712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u="sng" dirty="0"/>
              <a:t>FEM </a:t>
            </a:r>
            <a:r>
              <a:rPr lang="es-ES" sz="1600" b="1" u="sng" dirty="0" err="1"/>
              <a:t>model</a:t>
            </a:r>
            <a:endParaRPr lang="es-ES" sz="1600" b="1" u="sng" dirty="0"/>
          </a:p>
        </p:txBody>
      </p:sp>
      <p:pic>
        <p:nvPicPr>
          <p:cNvPr id="33" name="Picture 1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429000"/>
            <a:ext cx="47160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5029200" cy="301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Text Box 1038"/>
          <p:cNvSpPr txBox="1">
            <a:spLocks noChangeArrowheads="1"/>
          </p:cNvSpPr>
          <p:nvPr/>
        </p:nvSpPr>
        <p:spPr bwMode="auto">
          <a:xfrm>
            <a:off x="2915816" y="3573016"/>
            <a:ext cx="35283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u="sng" dirty="0" smtClean="0"/>
              <a:t>MATLAB </a:t>
            </a:r>
            <a:r>
              <a:rPr lang="es-ES" sz="1600" b="1" u="sng" dirty="0" err="1" smtClean="0"/>
              <a:t>signal</a:t>
            </a:r>
            <a:r>
              <a:rPr lang="es-ES" sz="1600" b="1" u="sng" dirty="0" smtClean="0"/>
              <a:t> </a:t>
            </a:r>
            <a:r>
              <a:rPr lang="es-ES" sz="1600" b="1" u="sng" dirty="0" err="1" smtClean="0"/>
              <a:t>processing</a:t>
            </a:r>
            <a:endParaRPr lang="es-ES" sz="1600" b="1" u="sng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99592" y="6088559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Before processing</a:t>
            </a:r>
            <a:endParaRPr lang="en-GB" sz="18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292080" y="602128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After processing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9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sz="3200" b="1" u="sng" dirty="0" smtClean="0"/>
              <a:t>4. ITA activities for CMS Upgrade- SLHC</a:t>
            </a:r>
            <a:endParaRPr lang="en-US" sz="3200" b="1" u="sng" dirty="0" smtClean="0"/>
          </a:p>
        </p:txBody>
      </p:sp>
      <p:sp>
        <p:nvSpPr>
          <p:cNvPr id="5123" name="10 Marcador de contenido"/>
          <p:cNvSpPr>
            <a:spLocks noGrp="1"/>
          </p:cNvSpPr>
          <p:nvPr>
            <p:ph idx="1"/>
          </p:nvPr>
        </p:nvSpPr>
        <p:spPr>
          <a:xfrm>
            <a:off x="323528" y="3284984"/>
            <a:ext cx="8568952" cy="2880320"/>
          </a:xfrm>
        </p:spPr>
        <p:txBody>
          <a:bodyPr/>
          <a:lstStyle/>
          <a:p>
            <a:r>
              <a:rPr lang="en-US" sz="2000" dirty="0" smtClean="0"/>
              <a:t>New FEE requirements forces to install DC-DC converters close to FEE (inside sub-detector modules). – More 8000</a:t>
            </a:r>
          </a:p>
          <a:p>
            <a:pPr lvl="1"/>
            <a:r>
              <a:rPr lang="en-US" dirty="0" smtClean="0"/>
              <a:t>High current demanded by each power channel</a:t>
            </a:r>
          </a:p>
          <a:p>
            <a:r>
              <a:rPr lang="en-US" sz="2000" dirty="0" smtClean="0"/>
              <a:t>However DC-DC converters are a very noisy source</a:t>
            </a:r>
          </a:p>
          <a:p>
            <a:r>
              <a:rPr lang="en-US" sz="2000" dirty="0" smtClean="0"/>
              <a:t>ITA R&amp;D has been focused on :</a:t>
            </a:r>
          </a:p>
          <a:p>
            <a:pPr lvl="1"/>
            <a:r>
              <a:rPr lang="en-US" dirty="0" smtClean="0"/>
              <a:t>To define preliminary rules to ensure the integration of main components  (Detector, FEE, Power network and DC-DC )</a:t>
            </a:r>
          </a:p>
          <a:p>
            <a:pPr lvl="1"/>
            <a:r>
              <a:rPr lang="en-US" dirty="0" smtClean="0"/>
              <a:t>To define design strategies that allow increasing the immunity of the Detector-FEE unit.</a:t>
            </a:r>
          </a:p>
          <a:p>
            <a:pPr lvl="1"/>
            <a:endParaRPr lang="en-US" dirty="0" smtClean="0"/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23341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932050" cy="196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11 CuadroTexto"/>
          <p:cNvSpPr txBox="1">
            <a:spLocks noChangeArrowheads="1"/>
          </p:cNvSpPr>
          <p:nvPr/>
        </p:nvSpPr>
        <p:spPr bwMode="auto">
          <a:xfrm>
            <a:off x="1547664" y="764704"/>
            <a:ext cx="1692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Today</a:t>
            </a:r>
          </a:p>
        </p:txBody>
      </p:sp>
      <p:sp>
        <p:nvSpPr>
          <p:cNvPr id="5128" name="12 CuadroTexto"/>
          <p:cNvSpPr txBox="1">
            <a:spLocks noChangeArrowheads="1"/>
          </p:cNvSpPr>
          <p:nvPr/>
        </p:nvSpPr>
        <p:spPr bwMode="auto">
          <a:xfrm>
            <a:off x="5220072" y="764704"/>
            <a:ext cx="26837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Phase II- Upgrade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34090" t="19934" r="9470" b="20097"/>
          <a:stretch>
            <a:fillRect/>
          </a:stretch>
        </p:blipFill>
        <p:spPr bwMode="auto">
          <a:xfrm>
            <a:off x="4427984" y="2564904"/>
            <a:ext cx="4298322" cy="35283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2638"/>
          </a:xfrm>
        </p:spPr>
        <p:txBody>
          <a:bodyPr/>
          <a:lstStyle/>
          <a:p>
            <a:pPr eaLnBrk="1" hangingPunct="1"/>
            <a:r>
              <a:rPr lang="en-GB" sz="2800" b="1" u="sng" dirty="0" smtClean="0"/>
              <a:t>4. ITA activities for CMS Upgrade- SLHC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8686800" cy="957263"/>
          </a:xfrm>
        </p:spPr>
        <p:txBody>
          <a:bodyPr/>
          <a:lstStyle/>
          <a:p>
            <a:pPr eaLnBrk="1" hangingPunct="1"/>
            <a:r>
              <a:rPr lang="en-GB" dirty="0" smtClean="0"/>
              <a:t>There are several layout proposal for system layout . Prop 2</a:t>
            </a:r>
          </a:p>
        </p:txBody>
      </p:sp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4" cstate="print"/>
          <a:srcRect l="16699" t="49190" r="19337" b="9001"/>
          <a:stretch>
            <a:fillRect/>
          </a:stretch>
        </p:blipFill>
        <p:spPr bwMode="auto">
          <a:xfrm>
            <a:off x="755576" y="1556792"/>
            <a:ext cx="4535115" cy="22905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475656" y="5445224"/>
            <a:ext cx="2938463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000" lvl="1" indent="-180000" algn="ctr">
              <a:spcBef>
                <a:spcPts val="600"/>
              </a:spcBef>
              <a:defRPr/>
            </a:pPr>
            <a:r>
              <a:rPr lang="en-US" sz="1200" b="1" kern="0" dirty="0">
                <a:solidFill>
                  <a:srgbClr val="FF0000"/>
                </a:solidFill>
              </a:rPr>
              <a:t>M. </a:t>
            </a:r>
            <a:r>
              <a:rPr lang="en-US" sz="1200" b="1" kern="0" dirty="0" err="1">
                <a:solidFill>
                  <a:srgbClr val="FF0000"/>
                </a:solidFill>
              </a:rPr>
              <a:t>Jonhson´s</a:t>
            </a:r>
            <a:r>
              <a:rPr lang="en-US" sz="1200" b="1" kern="0" dirty="0">
                <a:solidFill>
                  <a:srgbClr val="FF0000"/>
                </a:solidFill>
              </a:rPr>
              <a:t> Talk</a:t>
            </a:r>
          </a:p>
          <a:p>
            <a:pPr marL="180000" lvl="1" indent="-180000" algn="ctr">
              <a:spcBef>
                <a:spcPts val="600"/>
              </a:spcBef>
              <a:defRPr/>
            </a:pPr>
            <a:r>
              <a:rPr lang="en-US" sz="1200" b="1" kern="0" dirty="0">
                <a:solidFill>
                  <a:srgbClr val="FF0000"/>
                </a:solidFill>
              </a:rPr>
              <a:t>CMS upgrade WS 2009</a:t>
            </a:r>
          </a:p>
          <a:p>
            <a:pPr marL="180000" lvl="1" indent="-180000" algn="ctr">
              <a:spcBef>
                <a:spcPts val="600"/>
              </a:spcBef>
              <a:buFont typeface="Arial"/>
              <a:buChar char="•"/>
              <a:defRPr/>
            </a:pPr>
            <a:endParaRPr lang="en-US" sz="1200" b="1" kern="0" dirty="0">
              <a:solidFill>
                <a:schemeClr val="bg1"/>
              </a:solidFill>
            </a:endParaRPr>
          </a:p>
        </p:txBody>
      </p:sp>
      <p:sp>
        <p:nvSpPr>
          <p:cNvPr id="9224" name="11 CuadroTexto"/>
          <p:cNvSpPr txBox="1">
            <a:spLocks noChangeArrowheads="1"/>
          </p:cNvSpPr>
          <p:nvPr/>
        </p:nvSpPr>
        <p:spPr bwMode="auto">
          <a:xfrm>
            <a:off x="1928813" y="4500563"/>
            <a:ext cx="763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400" b="1"/>
              <a:t>DC-DC</a:t>
            </a:r>
          </a:p>
        </p:txBody>
      </p:sp>
      <p:cxnSp>
        <p:nvCxnSpPr>
          <p:cNvPr id="9225" name="13 Conector recto de flecha"/>
          <p:cNvCxnSpPr>
            <a:cxnSpLocks noChangeShapeType="1"/>
          </p:cNvCxnSpPr>
          <p:nvPr/>
        </p:nvCxnSpPr>
        <p:spPr bwMode="auto">
          <a:xfrm>
            <a:off x="2627784" y="4653136"/>
            <a:ext cx="3312368" cy="360040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345363" cy="719137"/>
          </a:xfrm>
        </p:spPr>
        <p:txBody>
          <a:bodyPr/>
          <a:lstStyle/>
          <a:p>
            <a:pPr eaLnBrk="1" hangingPunct="1"/>
            <a:r>
              <a:rPr lang="en-GB" sz="3600" b="1" u="sng" dirty="0" smtClean="0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8763000" cy="4896768"/>
          </a:xfrm>
        </p:spPr>
        <p:txBody>
          <a:bodyPr/>
          <a:lstStyle/>
          <a:p>
            <a:pPr eaLnBrk="1" hangingPunct="1"/>
            <a:endParaRPr lang="en-GB" sz="3600" dirty="0" smtClean="0"/>
          </a:p>
          <a:p>
            <a:pPr lvl="1" eaLnBrk="1" hangingPunct="1">
              <a:buNone/>
            </a:pPr>
            <a:r>
              <a:rPr lang="en-GB" sz="3400" dirty="0" smtClean="0"/>
              <a:t>1. </a:t>
            </a:r>
            <a:r>
              <a:rPr lang="en-GB" sz="3100" dirty="0" smtClean="0"/>
              <a:t>ITA general overview</a:t>
            </a:r>
          </a:p>
          <a:p>
            <a:pPr lvl="1" eaLnBrk="1" hangingPunct="1">
              <a:buNone/>
            </a:pPr>
            <a:r>
              <a:rPr lang="en-GB" sz="3400" dirty="0" smtClean="0"/>
              <a:t>2. ITA Activities at CERN</a:t>
            </a:r>
          </a:p>
          <a:p>
            <a:pPr lvl="1" eaLnBrk="1" hangingPunct="1">
              <a:buNone/>
            </a:pPr>
            <a:r>
              <a:rPr lang="en-GB" sz="3400" dirty="0" smtClean="0"/>
              <a:t>3. LHC – Activities </a:t>
            </a:r>
          </a:p>
          <a:p>
            <a:pPr lvl="1" eaLnBrk="1" hangingPunct="1">
              <a:buNone/>
            </a:pPr>
            <a:r>
              <a:rPr lang="en-GB" sz="3400" dirty="0" smtClean="0"/>
              <a:t>4. SLCH - Activities</a:t>
            </a:r>
          </a:p>
          <a:p>
            <a:pPr lvl="1" eaLnBrk="1" hangingPunct="1">
              <a:buNone/>
            </a:pPr>
            <a:r>
              <a:rPr lang="en-GB" sz="3400" dirty="0" smtClean="0"/>
              <a:t>5. ITA facilities</a:t>
            </a:r>
          </a:p>
          <a:p>
            <a:pPr lvl="1" eaLnBrk="1" hangingPunct="1">
              <a:buNone/>
            </a:pPr>
            <a:r>
              <a:rPr lang="en-GB" sz="3400" dirty="0" smtClean="0"/>
              <a:t>6. Workshop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763000" cy="609600"/>
          </a:xfrm>
        </p:spPr>
        <p:txBody>
          <a:bodyPr/>
          <a:lstStyle/>
          <a:p>
            <a:r>
              <a:rPr lang="en-GB" sz="3200" b="1" u="sng" dirty="0" smtClean="0"/>
              <a:t>4.1 ITA activities for SLHC: PS Impedances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8786813" cy="2880643"/>
          </a:xfrm>
        </p:spPr>
        <p:txBody>
          <a:bodyPr/>
          <a:lstStyle/>
          <a:p>
            <a:pPr algn="just"/>
            <a:r>
              <a:rPr lang="en-GB" sz="2000" dirty="0" smtClean="0"/>
              <a:t>The aim of this study is to define and characterize the impedances connected to the DC-DC power converter</a:t>
            </a:r>
          </a:p>
          <a:p>
            <a:pPr lvl="1" algn="just"/>
            <a:r>
              <a:rPr lang="en-US" dirty="0" smtClean="0"/>
              <a:t>It defines the noise (conducted and radiated) levels emitted </a:t>
            </a:r>
            <a:r>
              <a:rPr lang="en-GB" dirty="0" smtClean="0"/>
              <a:t>by the DC-DC power converters </a:t>
            </a:r>
            <a:r>
              <a:rPr lang="en-GB" b="1" u="sng" dirty="0" smtClean="0">
                <a:solidFill>
                  <a:srgbClr val="FF0000"/>
                </a:solidFill>
              </a:rPr>
              <a:t>AT SYSTEM LEVEL</a:t>
            </a:r>
          </a:p>
          <a:p>
            <a:pPr algn="just"/>
            <a:r>
              <a:rPr lang="en-US" sz="2000" dirty="0" smtClean="0"/>
              <a:t>Impedance effects on noise emissions has been studied by simulations and real measurements </a:t>
            </a:r>
          </a:p>
          <a:p>
            <a:pPr lvl="1" algn="just"/>
            <a:r>
              <a:rPr lang="en-US" b="1" u="sng" dirty="0" smtClean="0">
                <a:solidFill>
                  <a:srgbClr val="C00000"/>
                </a:solidFill>
              </a:rPr>
              <a:t>ITA converter (Commercial components) – (5A)</a:t>
            </a:r>
          </a:p>
          <a:p>
            <a:pPr lvl="1" algn="just"/>
            <a:r>
              <a:rPr lang="en-US" dirty="0" smtClean="0"/>
              <a:t>Aachen converter (ASICs CERN –AMIS2) – (3A)</a:t>
            </a:r>
          </a:p>
        </p:txBody>
      </p:sp>
      <p:pic>
        <p:nvPicPr>
          <p:cNvPr id="8" name="11 Imagen" descr="DSCN4962.jpg"/>
          <p:cNvPicPr>
            <a:picLocks noChangeAspect="1"/>
          </p:cNvPicPr>
          <p:nvPr/>
        </p:nvPicPr>
        <p:blipFill>
          <a:blip r:embed="rId3" cstate="print"/>
          <a:srcRect l="41695" t="36465" r="43539" b="46309"/>
          <a:stretch>
            <a:fillRect/>
          </a:stretch>
        </p:blipFill>
        <p:spPr bwMode="auto">
          <a:xfrm>
            <a:off x="755576" y="4077072"/>
            <a:ext cx="2520280" cy="220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3 Imagen" descr="DSCN9593.JPG"/>
          <p:cNvPicPr>
            <a:picLocks noChangeAspect="1" noChangeArrowheads="1"/>
          </p:cNvPicPr>
          <p:nvPr/>
        </p:nvPicPr>
        <p:blipFill>
          <a:blip r:embed="rId4" cstate="print"/>
          <a:srcRect t="24138" r="23354"/>
          <a:stretch>
            <a:fillRect/>
          </a:stretch>
        </p:blipFill>
        <p:spPr bwMode="auto">
          <a:xfrm>
            <a:off x="3923928" y="4077072"/>
            <a:ext cx="3311122" cy="220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489622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0" y="404664"/>
            <a:ext cx="8820150" cy="549275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4.1 ITA activities for SLHC: PS Impedances</a:t>
            </a:r>
            <a:endParaRPr lang="en-US" sz="3200" b="1" u="sng" dirty="0" smtClean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1656159"/>
          </a:xfrm>
        </p:spPr>
        <p:txBody>
          <a:bodyPr/>
          <a:lstStyle/>
          <a:p>
            <a:r>
              <a:rPr lang="en-US" sz="2000" dirty="0" smtClean="0"/>
              <a:t>The low impedance connected to the input and output of DC-DC converters increases the noise level</a:t>
            </a:r>
          </a:p>
          <a:p>
            <a:pPr lvl="1"/>
            <a:r>
              <a:rPr lang="en-US" dirty="0" smtClean="0"/>
              <a:t>Load filter capacitor - DM</a:t>
            </a:r>
          </a:p>
          <a:p>
            <a:pPr lvl="1"/>
            <a:r>
              <a:rPr lang="en-US" dirty="0" smtClean="0"/>
              <a:t>Carbon fiber – CM</a:t>
            </a:r>
          </a:p>
          <a:p>
            <a:endParaRPr lang="en-US" sz="3000" dirty="0" smtClean="0"/>
          </a:p>
        </p:txBody>
      </p:sp>
      <p:sp>
        <p:nvSpPr>
          <p:cNvPr id="10244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0" y="6461125"/>
            <a:ext cx="1295400" cy="396875"/>
          </a:xfrm>
          <a:noFill/>
        </p:spPr>
        <p:txBody>
          <a:bodyPr/>
          <a:lstStyle/>
          <a:p>
            <a:fld id="{E96E2983-9718-4294-9608-AC317475A438}" type="slidenum">
              <a:rPr lang="es-ES" smtClean="0"/>
              <a:pPr/>
              <a:t>20</a:t>
            </a:fld>
            <a:r>
              <a:rPr lang="es-ES" dirty="0" smtClean="0"/>
              <a:t> de 23</a:t>
            </a:r>
          </a:p>
        </p:txBody>
      </p:sp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17541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916832"/>
            <a:ext cx="1353649" cy="103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3212976"/>
            <a:ext cx="478790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772816"/>
            <a:ext cx="1587231" cy="136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683568" y="4941168"/>
            <a:ext cx="1651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u="sng" dirty="0" err="1" smtClean="0"/>
              <a:t>Simulation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28184" y="3861048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u="sng" dirty="0" smtClean="0"/>
              <a:t>Real </a:t>
            </a:r>
            <a:r>
              <a:rPr lang="es-ES" sz="2000" b="1" i="1" u="sng" dirty="0" err="1" smtClean="0"/>
              <a:t>measurement</a:t>
            </a:r>
            <a:endParaRPr lang="es-E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6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20713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4.1 ITA activities for SLHC: PS Impedances</a:t>
            </a:r>
            <a:endParaRPr lang="es-ES" sz="3200" b="1" u="sng" dirty="0" smtClean="0"/>
          </a:p>
        </p:txBody>
      </p:sp>
      <p:sp>
        <p:nvSpPr>
          <p:cNvPr id="11267" name="7 Marcador de contenido"/>
          <p:cNvSpPr>
            <a:spLocks noGrp="1"/>
          </p:cNvSpPr>
          <p:nvPr>
            <p:ph idx="1"/>
          </p:nvPr>
        </p:nvSpPr>
        <p:spPr>
          <a:xfrm>
            <a:off x="179388" y="1052736"/>
            <a:ext cx="3888556" cy="2232248"/>
          </a:xfrm>
        </p:spPr>
        <p:txBody>
          <a:bodyPr/>
          <a:lstStyle/>
          <a:p>
            <a:pPr algn="just"/>
            <a:r>
              <a:rPr lang="en-US" sz="2000" dirty="0" smtClean="0"/>
              <a:t>A set up has been developed to estimate noise emissions in real scenario – System Level</a:t>
            </a:r>
          </a:p>
          <a:p>
            <a:pPr lvl="1" algn="just"/>
            <a:r>
              <a:rPr lang="en-US" dirty="0" smtClean="0"/>
              <a:t>Low impedance at the input and at the output</a:t>
            </a:r>
          </a:p>
        </p:txBody>
      </p:sp>
      <p:pic>
        <p:nvPicPr>
          <p:cNvPr id="11270" name="9 Imagen" descr="DSCN4963.jpg"/>
          <p:cNvPicPr>
            <a:picLocks noChangeAspect="1"/>
          </p:cNvPicPr>
          <p:nvPr/>
        </p:nvPicPr>
        <p:blipFill>
          <a:blip r:embed="rId2" cstate="print"/>
          <a:srcRect l="22314" t="26328" r="16164" b="18008"/>
          <a:stretch>
            <a:fillRect/>
          </a:stretch>
        </p:blipFill>
        <p:spPr bwMode="auto">
          <a:xfrm>
            <a:off x="4644008" y="980728"/>
            <a:ext cx="3528392" cy="221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3068638"/>
            <a:ext cx="4716463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7"/>
            <a:ext cx="4680520" cy="312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r>
              <a:rPr lang="en-GB" sz="2800" b="1" u="sng" dirty="0" smtClean="0"/>
              <a:t>4.1 ITA activities for SLHC: PS Impedances</a:t>
            </a:r>
            <a:endParaRPr lang="es-ES" sz="3100" dirty="0" smtClean="0"/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0" y="1052736"/>
            <a:ext cx="4572000" cy="2376264"/>
          </a:xfrm>
        </p:spPr>
        <p:txBody>
          <a:bodyPr/>
          <a:lstStyle/>
          <a:p>
            <a:r>
              <a:rPr lang="en-US" sz="2000" dirty="0" smtClean="0"/>
              <a:t>Three prototypes of Rod  structure of Tracker PT layer have been sent to ITA from FERMILAB</a:t>
            </a:r>
          </a:p>
          <a:p>
            <a:r>
              <a:rPr lang="en-US" sz="2000" dirty="0" smtClean="0"/>
              <a:t>A small prototype of the power network has been developed </a:t>
            </a:r>
          </a:p>
          <a:p>
            <a:pPr lvl="1"/>
            <a:r>
              <a:rPr lang="en-US" dirty="0" smtClean="0"/>
              <a:t>Conducted emissions were measured </a:t>
            </a:r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08720"/>
            <a:ext cx="4033143" cy="255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7879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525380"/>
            <a:ext cx="4425980" cy="292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20713"/>
          </a:xfrm>
        </p:spPr>
        <p:txBody>
          <a:bodyPr/>
          <a:lstStyle/>
          <a:p>
            <a:r>
              <a:rPr lang="en-GB" sz="2800" b="1" u="sng" dirty="0" smtClean="0"/>
              <a:t>4.2 ITA activities for SLHC: Noise propagation PN</a:t>
            </a:r>
            <a:endParaRPr lang="es-ES" sz="3000" dirty="0" smtClean="0"/>
          </a:p>
        </p:txBody>
      </p:sp>
      <p:sp>
        <p:nvSpPr>
          <p:cNvPr id="13317" name="2 Marcador de contenido"/>
          <p:cNvSpPr>
            <a:spLocks noGrp="1"/>
          </p:cNvSpPr>
          <p:nvPr>
            <p:ph idx="1"/>
          </p:nvPr>
        </p:nvSpPr>
        <p:spPr>
          <a:xfrm>
            <a:off x="358775" y="764704"/>
            <a:ext cx="8317681" cy="2951163"/>
          </a:xfrm>
        </p:spPr>
        <p:txBody>
          <a:bodyPr/>
          <a:lstStyle/>
          <a:p>
            <a:pPr algn="just"/>
            <a:r>
              <a:rPr lang="en-US" sz="2000" dirty="0" smtClean="0"/>
              <a:t>Noise levels  in a power network based on DC-DC converter were measured too</a:t>
            </a:r>
          </a:p>
          <a:p>
            <a:pPr lvl="1" algn="just"/>
            <a:r>
              <a:rPr lang="en-US" dirty="0" smtClean="0"/>
              <a:t>A small prototype of the power network has been prepared to measure the conducted emission on the PT layers.</a:t>
            </a:r>
          </a:p>
          <a:p>
            <a:pPr lvl="2" algn="just"/>
            <a:r>
              <a:rPr lang="en-US" sz="2000" dirty="0" smtClean="0"/>
              <a:t>4 DC-DC converters (ITA type) &amp; Resistive loads</a:t>
            </a:r>
          </a:p>
          <a:p>
            <a:pPr algn="just"/>
            <a:r>
              <a:rPr lang="en-US" sz="2000" dirty="0" smtClean="0"/>
              <a:t>Several measurements have been performed</a:t>
            </a:r>
          </a:p>
          <a:p>
            <a:pPr lvl="1" algn="just"/>
            <a:r>
              <a:rPr lang="en-US" dirty="0" smtClean="0"/>
              <a:t>CM &amp; DM at output of each unit</a:t>
            </a:r>
          </a:p>
          <a:p>
            <a:pPr lvl="1" algn="just"/>
            <a:r>
              <a:rPr lang="en-US" dirty="0" smtClean="0"/>
              <a:t>CM &amp; DM on the power bus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861048"/>
            <a:ext cx="4939962" cy="2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48600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8600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en-GB" sz="2800" b="1" u="sng" dirty="0" smtClean="0"/>
              <a:t>4.2 ITA activities for SLHC: Noise propagation PN</a:t>
            </a:r>
            <a:endParaRPr lang="es-ES" sz="28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4664"/>
            <a:ext cx="478802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04664"/>
            <a:ext cx="48600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12 Conector recto"/>
          <p:cNvCxnSpPr/>
          <p:nvPr/>
        </p:nvCxnSpPr>
        <p:spPr bwMode="auto">
          <a:xfrm>
            <a:off x="395536" y="1340768"/>
            <a:ext cx="8496944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13 Conector recto"/>
          <p:cNvCxnSpPr/>
          <p:nvPr/>
        </p:nvCxnSpPr>
        <p:spPr bwMode="auto">
          <a:xfrm>
            <a:off x="467544" y="1988840"/>
            <a:ext cx="8496944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14 Conector recto"/>
          <p:cNvCxnSpPr/>
          <p:nvPr/>
        </p:nvCxnSpPr>
        <p:spPr bwMode="auto">
          <a:xfrm>
            <a:off x="647056" y="4293096"/>
            <a:ext cx="8496944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15 Conector recto"/>
          <p:cNvCxnSpPr/>
          <p:nvPr/>
        </p:nvCxnSpPr>
        <p:spPr bwMode="auto">
          <a:xfrm>
            <a:off x="647056" y="4941168"/>
            <a:ext cx="8496944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16 CuadroTexto"/>
          <p:cNvSpPr txBox="1"/>
          <p:nvPr/>
        </p:nvSpPr>
        <p:spPr>
          <a:xfrm>
            <a:off x="611560" y="76470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u="sng" dirty="0" smtClean="0">
                <a:solidFill>
                  <a:srgbClr val="FF0000"/>
                </a:solidFill>
              </a:rPr>
              <a:t>1DC-DC</a:t>
            </a:r>
            <a:endParaRPr lang="es-ES" sz="1800" b="1" u="sng" dirty="0">
              <a:solidFill>
                <a:srgbClr val="FF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596336" y="98072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u="sng" dirty="0" smtClean="0">
                <a:solidFill>
                  <a:srgbClr val="FF0000"/>
                </a:solidFill>
              </a:rPr>
              <a:t>4 DC-DC</a:t>
            </a:r>
            <a:endParaRPr lang="es-ES" sz="1800" b="1" u="sng" dirty="0">
              <a:solidFill>
                <a:srgbClr val="FF000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11960" y="58052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u="sng" dirty="0" smtClean="0">
                <a:solidFill>
                  <a:srgbClr val="FF0000"/>
                </a:solidFill>
              </a:rPr>
              <a:t>INPUT</a:t>
            </a:r>
            <a:endParaRPr lang="es-ES" sz="1800" b="1" u="sng" dirty="0">
              <a:solidFill>
                <a:srgbClr val="FF000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211960" y="285293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u="sng" dirty="0" smtClean="0">
                <a:solidFill>
                  <a:srgbClr val="FF0000"/>
                </a:solidFill>
              </a:rPr>
              <a:t>OUTPUT</a:t>
            </a:r>
            <a:endParaRPr lang="es-ES" sz="1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48680"/>
          </a:xfrm>
        </p:spPr>
        <p:txBody>
          <a:bodyPr/>
          <a:lstStyle/>
          <a:p>
            <a:r>
              <a:rPr lang="en-GB" sz="2800" b="1" u="sng" dirty="0" smtClean="0"/>
              <a:t>4.2 ITA activities for SLHC: Noise propagation PN</a:t>
            </a:r>
            <a:endParaRPr lang="es-ES" sz="2800" dirty="0" smtClean="0"/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4392488" cy="2088232"/>
          </a:xfrm>
        </p:spPr>
        <p:txBody>
          <a:bodyPr/>
          <a:lstStyle/>
          <a:p>
            <a:r>
              <a:rPr lang="en-US" sz="2400" dirty="0" smtClean="0"/>
              <a:t>CF conductivity  - OK .</a:t>
            </a:r>
          </a:p>
          <a:p>
            <a:r>
              <a:rPr lang="en-US" sz="2400" dirty="0" smtClean="0"/>
              <a:t>It will be used as a detector ground </a:t>
            </a:r>
          </a:p>
          <a:p>
            <a:pPr lvl="1"/>
            <a:r>
              <a:rPr lang="en-US" sz="2200" dirty="0" smtClean="0"/>
              <a:t>CM &amp; Noise currents through the CF structure</a:t>
            </a:r>
          </a:p>
        </p:txBody>
      </p:sp>
      <p:pic>
        <p:nvPicPr>
          <p:cNvPr id="12" name="11 Imagen" descr="DSCN4975.jpg"/>
          <p:cNvPicPr>
            <a:picLocks noChangeAspect="1"/>
          </p:cNvPicPr>
          <p:nvPr/>
        </p:nvPicPr>
        <p:blipFill>
          <a:blip r:embed="rId2" cstate="print"/>
          <a:srcRect l="9367" t="21386" r="21506" b="270"/>
          <a:stretch>
            <a:fillRect/>
          </a:stretch>
        </p:blipFill>
        <p:spPr>
          <a:xfrm>
            <a:off x="179512" y="2996952"/>
            <a:ext cx="4151049" cy="316835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416" y="620688"/>
            <a:ext cx="525658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3" y="3356992"/>
            <a:ext cx="507605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36712"/>
          </a:xfrm>
        </p:spPr>
        <p:txBody>
          <a:bodyPr/>
          <a:lstStyle/>
          <a:p>
            <a:r>
              <a:rPr lang="en-GB" sz="2800" b="1" u="sng" dirty="0" smtClean="0"/>
              <a:t>4.3 ITA activities for SLHC: Radiation effects PN</a:t>
            </a:r>
            <a:endParaRPr lang="en-US" sz="2800" b="1" u="sng" dirty="0" smtClean="0"/>
          </a:p>
        </p:txBody>
      </p:sp>
      <p:sp>
        <p:nvSpPr>
          <p:cNvPr id="16389" name="2 Marcador de contenido"/>
          <p:cNvSpPr>
            <a:spLocks noGrp="1"/>
          </p:cNvSpPr>
          <p:nvPr>
            <p:ph idx="1"/>
          </p:nvPr>
        </p:nvSpPr>
        <p:spPr>
          <a:xfrm>
            <a:off x="179388" y="1340768"/>
            <a:ext cx="5688756" cy="4967956"/>
          </a:xfrm>
        </p:spPr>
        <p:txBody>
          <a:bodyPr/>
          <a:lstStyle/>
          <a:p>
            <a:pPr algn="just"/>
            <a:r>
              <a:rPr lang="en-US" dirty="0" smtClean="0"/>
              <a:t>A similar procedure has been followed to  measured the radiated noise emission of a power network based on DC-DC converters.</a:t>
            </a:r>
          </a:p>
          <a:p>
            <a:pPr lvl="1" algn="just"/>
            <a:r>
              <a:rPr lang="en-US" sz="2200" dirty="0" smtClean="0"/>
              <a:t>1 &amp; 4 DC-DC converters </a:t>
            </a:r>
          </a:p>
          <a:p>
            <a:pPr lvl="2" algn="just"/>
            <a:r>
              <a:rPr lang="en-US" sz="2200" dirty="0" smtClean="0"/>
              <a:t>ITA type</a:t>
            </a:r>
          </a:p>
          <a:p>
            <a:pPr lvl="1" algn="just"/>
            <a:r>
              <a:rPr lang="en-US" sz="2200" dirty="0" smtClean="0"/>
              <a:t>Resistive loads</a:t>
            </a:r>
          </a:p>
          <a:p>
            <a:pPr lvl="1" algn="just"/>
            <a:endParaRPr lang="en-US" sz="2200" dirty="0" smtClean="0"/>
          </a:p>
          <a:p>
            <a:pPr algn="just"/>
            <a:r>
              <a:rPr lang="en-US" dirty="0" smtClean="0"/>
              <a:t>Several measurements have been performed</a:t>
            </a:r>
          </a:p>
          <a:p>
            <a:pPr lvl="1" algn="just"/>
            <a:r>
              <a:rPr lang="en-US" sz="2200" dirty="0" smtClean="0"/>
              <a:t>Near field noise emissions</a:t>
            </a:r>
          </a:p>
          <a:p>
            <a:pPr lvl="1" algn="just"/>
            <a:r>
              <a:rPr lang="en-US" sz="2200" dirty="0" smtClean="0"/>
              <a:t>Far field noise emissions</a:t>
            </a:r>
          </a:p>
        </p:txBody>
      </p:sp>
      <p:pic>
        <p:nvPicPr>
          <p:cNvPr id="16390" name="6 Imagen" descr="DSCN4809.jpg"/>
          <p:cNvPicPr>
            <a:picLocks noChangeAspect="1"/>
          </p:cNvPicPr>
          <p:nvPr/>
        </p:nvPicPr>
        <p:blipFill>
          <a:blip r:embed="rId2" cstate="print"/>
          <a:srcRect l="17021" r="4256"/>
          <a:stretch>
            <a:fillRect/>
          </a:stretch>
        </p:blipFill>
        <p:spPr bwMode="auto">
          <a:xfrm>
            <a:off x="6228184" y="980728"/>
            <a:ext cx="2665412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11 Imagen" descr="DSCN4938.jpg"/>
          <p:cNvPicPr>
            <a:picLocks noChangeAspect="1"/>
          </p:cNvPicPr>
          <p:nvPr/>
        </p:nvPicPr>
        <p:blipFill>
          <a:blip r:embed="rId3" cstate="print"/>
          <a:srcRect l="20599" t="12201" r="-1799" b="9052"/>
          <a:stretch>
            <a:fillRect/>
          </a:stretch>
        </p:blipFill>
        <p:spPr bwMode="auto">
          <a:xfrm>
            <a:off x="6227763" y="3645023"/>
            <a:ext cx="2736850" cy="303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21 Imagen" descr="DSCN4739.JPG"/>
          <p:cNvPicPr>
            <a:picLocks noChangeAspect="1"/>
          </p:cNvPicPr>
          <p:nvPr/>
        </p:nvPicPr>
        <p:blipFill>
          <a:blip r:embed="rId2" cstate="print"/>
          <a:srcRect t="34004" b="41386"/>
          <a:stretch>
            <a:fillRect/>
          </a:stretch>
        </p:blipFill>
        <p:spPr bwMode="auto">
          <a:xfrm>
            <a:off x="251520" y="1340768"/>
            <a:ext cx="85836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8676456" cy="836613"/>
          </a:xfrm>
        </p:spPr>
        <p:txBody>
          <a:bodyPr/>
          <a:lstStyle/>
          <a:p>
            <a:r>
              <a:rPr lang="en-GB" sz="2800" b="1" u="sng" dirty="0" smtClean="0"/>
              <a:t>4.3 ITA activities for SLHC: Radiation effects PN</a:t>
            </a:r>
            <a:endParaRPr lang="es-ES" sz="2800" dirty="0" smtClean="0"/>
          </a:p>
        </p:txBody>
      </p:sp>
      <p:sp>
        <p:nvSpPr>
          <p:cNvPr id="22534" name="2 Marcador de contenido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3529013"/>
          </a:xfrm>
        </p:spPr>
        <p:txBody>
          <a:bodyPr/>
          <a:lstStyle/>
          <a:p>
            <a:r>
              <a:rPr lang="en-US" sz="2600" dirty="0" smtClean="0"/>
              <a:t>4 DC-DC converters have been placed on the rod .</a:t>
            </a:r>
          </a:p>
          <a:p>
            <a:pPr lvl="1"/>
            <a:endParaRPr lang="en-US" dirty="0" smtClean="0"/>
          </a:p>
        </p:txBody>
      </p:sp>
      <p:sp>
        <p:nvSpPr>
          <p:cNvPr id="22535" name="12 CuadroTexto"/>
          <p:cNvSpPr txBox="1">
            <a:spLocks noChangeArrowheads="1"/>
          </p:cNvSpPr>
          <p:nvPr/>
        </p:nvSpPr>
        <p:spPr bwMode="auto">
          <a:xfrm>
            <a:off x="7164288" y="2132856"/>
            <a:ext cx="62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P1</a:t>
            </a:r>
          </a:p>
        </p:txBody>
      </p:sp>
      <p:sp>
        <p:nvSpPr>
          <p:cNvPr id="22536" name="13 CuadroTexto"/>
          <p:cNvSpPr txBox="1">
            <a:spLocks noChangeArrowheads="1"/>
          </p:cNvSpPr>
          <p:nvPr/>
        </p:nvSpPr>
        <p:spPr bwMode="auto">
          <a:xfrm>
            <a:off x="6228184" y="2204864"/>
            <a:ext cx="6238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P2</a:t>
            </a:r>
          </a:p>
        </p:txBody>
      </p:sp>
      <p:sp>
        <p:nvSpPr>
          <p:cNvPr id="22537" name="14 CuadroTexto"/>
          <p:cNvSpPr txBox="1">
            <a:spLocks noChangeArrowheads="1"/>
          </p:cNvSpPr>
          <p:nvPr/>
        </p:nvSpPr>
        <p:spPr bwMode="auto">
          <a:xfrm>
            <a:off x="5292080" y="1340768"/>
            <a:ext cx="623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P3</a:t>
            </a:r>
          </a:p>
        </p:txBody>
      </p:sp>
      <p:sp>
        <p:nvSpPr>
          <p:cNvPr id="22538" name="15 CuadroTexto"/>
          <p:cNvSpPr txBox="1">
            <a:spLocks noChangeArrowheads="1"/>
          </p:cNvSpPr>
          <p:nvPr/>
        </p:nvSpPr>
        <p:spPr bwMode="auto">
          <a:xfrm>
            <a:off x="4067944" y="1340768"/>
            <a:ext cx="62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P4</a:t>
            </a:r>
          </a:p>
        </p:txBody>
      </p:sp>
      <p:sp>
        <p:nvSpPr>
          <p:cNvPr id="22539" name="16 CuadroTexto"/>
          <p:cNvSpPr txBox="1">
            <a:spLocks noChangeArrowheads="1"/>
          </p:cNvSpPr>
          <p:nvPr/>
        </p:nvSpPr>
        <p:spPr bwMode="auto">
          <a:xfrm>
            <a:off x="2123728" y="2348880"/>
            <a:ext cx="623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P5</a:t>
            </a:r>
          </a:p>
        </p:txBody>
      </p:sp>
      <p:sp>
        <p:nvSpPr>
          <p:cNvPr id="22545" name="35 CuadroTexto"/>
          <p:cNvSpPr txBox="1">
            <a:spLocks noChangeArrowheads="1"/>
          </p:cNvSpPr>
          <p:nvPr/>
        </p:nvSpPr>
        <p:spPr bwMode="auto">
          <a:xfrm>
            <a:off x="467544" y="1340768"/>
            <a:ext cx="62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P6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996952"/>
            <a:ext cx="4643437" cy="371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4433" y="2996952"/>
            <a:ext cx="467192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21 Conector recto de flecha"/>
          <p:cNvCxnSpPr/>
          <p:nvPr/>
        </p:nvCxnSpPr>
        <p:spPr bwMode="auto">
          <a:xfrm>
            <a:off x="6084168" y="3212976"/>
            <a:ext cx="2592288" cy="201622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48680"/>
          </a:xfrm>
        </p:spPr>
        <p:txBody>
          <a:bodyPr/>
          <a:lstStyle/>
          <a:p>
            <a:r>
              <a:rPr lang="en-GB" sz="2800" b="1" u="sng" dirty="0" smtClean="0"/>
              <a:t>4.3 ITA activities for SLHC: Radiation effects PN</a:t>
            </a:r>
            <a:endParaRPr lang="es-ES" sz="3000" dirty="0" smtClean="0"/>
          </a:p>
        </p:txBody>
      </p:sp>
      <p:sp>
        <p:nvSpPr>
          <p:cNvPr id="25605" name="2 Marcador de contenido"/>
          <p:cNvSpPr>
            <a:spLocks noGrp="1"/>
          </p:cNvSpPr>
          <p:nvPr>
            <p:ph idx="1"/>
          </p:nvPr>
        </p:nvSpPr>
        <p:spPr>
          <a:xfrm>
            <a:off x="0" y="620688"/>
            <a:ext cx="8785225" cy="936104"/>
          </a:xfrm>
        </p:spPr>
        <p:txBody>
          <a:bodyPr/>
          <a:lstStyle/>
          <a:p>
            <a:r>
              <a:rPr lang="en-US" sz="2000" dirty="0" smtClean="0"/>
              <a:t>The test set-up was placed inside a semi-anechoic chamber </a:t>
            </a:r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</p:txBody>
      </p:sp>
      <p:pic>
        <p:nvPicPr>
          <p:cNvPr id="25606" name="5 Imagen" descr="DSCN4706.jpg"/>
          <p:cNvPicPr>
            <a:picLocks noChangeAspect="1"/>
          </p:cNvPicPr>
          <p:nvPr/>
        </p:nvPicPr>
        <p:blipFill>
          <a:blip r:embed="rId2" cstate="print"/>
          <a:srcRect l="29698" t="11856" r="10318"/>
          <a:stretch>
            <a:fillRect/>
          </a:stretch>
        </p:blipFill>
        <p:spPr bwMode="auto">
          <a:xfrm>
            <a:off x="323528" y="1340768"/>
            <a:ext cx="2520280" cy="253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6 Imagen" descr="DSCN4740.JPG"/>
          <p:cNvPicPr>
            <a:picLocks noChangeAspect="1"/>
          </p:cNvPicPr>
          <p:nvPr/>
        </p:nvPicPr>
        <p:blipFill>
          <a:blip r:embed="rId3" cstate="print"/>
          <a:srcRect l="27852" r="12164" b="19238"/>
          <a:stretch>
            <a:fillRect/>
          </a:stretch>
        </p:blipFill>
        <p:spPr bwMode="auto">
          <a:xfrm>
            <a:off x="323528" y="3861048"/>
            <a:ext cx="252095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899592" y="1916832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rgbClr val="FF0000"/>
                </a:solidFill>
              </a:rPr>
              <a:t>1 DC-DC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899592" y="4581128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rgbClr val="FF0000"/>
                </a:solidFill>
              </a:rPr>
              <a:t>4 DC-DC</a:t>
            </a:r>
            <a:endParaRPr lang="es-ES" sz="2000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836712"/>
            <a:ext cx="5436096" cy="270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429000"/>
            <a:ext cx="5544616" cy="277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4283968" y="3645024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/>
              <a:t>2 </a:t>
            </a:r>
            <a:r>
              <a:rPr lang="es-ES" sz="2000" b="1" dirty="0" err="1" smtClean="0"/>
              <a:t>Gnd</a:t>
            </a:r>
            <a:endParaRPr lang="es-E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Grp="1" noChangeArrowheads="1"/>
          </p:cNvSpPr>
          <p:nvPr>
            <p:ph type="title"/>
          </p:nvPr>
        </p:nvSpPr>
        <p:spPr>
          <a:xfrm>
            <a:off x="381000" y="115888"/>
            <a:ext cx="7427913" cy="649287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1. ITA  </a:t>
            </a:r>
            <a:endParaRPr lang="es-ES" sz="3200" b="1" u="sng" dirty="0" smtClean="0"/>
          </a:p>
        </p:txBody>
      </p:sp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9388" y="765175"/>
            <a:ext cx="5761037" cy="54959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GB" sz="2400" dirty="0" smtClean="0"/>
              <a:t>The </a:t>
            </a:r>
            <a:r>
              <a:rPr lang="en-GB" sz="2400" dirty="0" err="1" smtClean="0"/>
              <a:t>Instituto</a:t>
            </a:r>
            <a:r>
              <a:rPr lang="en-GB" sz="2400" dirty="0" smtClean="0"/>
              <a:t> </a:t>
            </a:r>
            <a:r>
              <a:rPr lang="en-GB" sz="2400" dirty="0" err="1" smtClean="0"/>
              <a:t>Tecnológico</a:t>
            </a:r>
            <a:r>
              <a:rPr lang="en-GB" sz="2400" dirty="0" smtClean="0"/>
              <a:t> de Aragón (ITA) is a </a:t>
            </a:r>
            <a:r>
              <a:rPr lang="en-GB" sz="2400" b="1" u="sng" dirty="0" smtClean="0"/>
              <a:t>non-profit</a:t>
            </a:r>
            <a:r>
              <a:rPr lang="en-GB" sz="2400" dirty="0" smtClean="0"/>
              <a:t> Technology Centre 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Zaragoza, Spain.</a:t>
            </a:r>
          </a:p>
          <a:p>
            <a:pPr lvl="1" algn="just" eaLnBrk="1" hangingPunct="1">
              <a:lnSpc>
                <a:spcPct val="90000"/>
              </a:lnSpc>
            </a:pPr>
            <a:endParaRPr lang="en-GB" sz="2400" dirty="0" smtClean="0"/>
          </a:p>
          <a:p>
            <a:pPr algn="just" eaLnBrk="1" hangingPunct="1">
              <a:lnSpc>
                <a:spcPct val="90000"/>
              </a:lnSpc>
            </a:pPr>
            <a:r>
              <a:rPr lang="en-GB" sz="2400" dirty="0" smtClean="0"/>
              <a:t>ITA main objective is: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to promote competitiveness in the industrial sector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GB" sz="2400" dirty="0" smtClean="0"/>
              <a:t>to support the growth of business and technological sectors by means of the development, acquisition, adaptation, transfer and diffusion of innovative technologies in a multi-agent collaborative framework</a:t>
            </a:r>
          </a:p>
        </p:txBody>
      </p:sp>
      <p:pic>
        <p:nvPicPr>
          <p:cNvPr id="10244" name="Picture 4" descr="imagen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205038"/>
            <a:ext cx="27368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imagen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188913"/>
            <a:ext cx="276383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3" descr="imagen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325" y="4221163"/>
            <a:ext cx="27368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784976" cy="609600"/>
          </a:xfrm>
        </p:spPr>
        <p:txBody>
          <a:bodyPr/>
          <a:lstStyle/>
          <a:p>
            <a:r>
              <a:rPr lang="en-GB" sz="3200" b="1" u="sng" dirty="0" smtClean="0"/>
              <a:t>5. ITA Facilities  </a:t>
            </a:r>
            <a:endParaRPr lang="en-GB" b="1" u="sng" dirty="0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5181600" cy="5572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b="1" u="sng" dirty="0" smtClean="0"/>
              <a:t>EMC </a:t>
            </a:r>
            <a:r>
              <a:rPr lang="en-GB" sz="2000" b="1" u="sng" dirty="0"/>
              <a:t>- Facilities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Faraday cage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 Semi-anechoic </a:t>
            </a:r>
            <a:r>
              <a:rPr lang="en-GB" dirty="0"/>
              <a:t>chambers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3m </a:t>
            </a:r>
            <a:r>
              <a:rPr lang="en-GB" sz="2000" dirty="0" smtClean="0"/>
              <a:t>/ 10 m</a:t>
            </a:r>
            <a:endParaRPr lang="en-GB" sz="2000" dirty="0"/>
          </a:p>
          <a:p>
            <a:pPr lvl="1">
              <a:lnSpc>
                <a:spcPct val="90000"/>
              </a:lnSpc>
            </a:pPr>
            <a:r>
              <a:rPr lang="en-GB" dirty="0" smtClean="0"/>
              <a:t>Spectrum analyzers/receiver up to 26GHz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Current </a:t>
            </a:r>
            <a:r>
              <a:rPr lang="en-GB" dirty="0" smtClean="0"/>
              <a:t>probes &amp; Antennas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Surge &amp; Burst &amp; ESD generators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Amplifiers </a:t>
            </a:r>
            <a:r>
              <a:rPr lang="en-GB" dirty="0" smtClean="0"/>
              <a:t>(10kHz-6GHz)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RF generator</a:t>
            </a:r>
          </a:p>
          <a:p>
            <a:pPr lvl="1"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sz="2000" b="1" u="sng" dirty="0" smtClean="0"/>
              <a:t>Power Electronic Lab -Facilities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Boards designs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Power supplies  (up 25kW)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Programming controllers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Test climatic chamber</a:t>
            </a:r>
          </a:p>
        </p:txBody>
      </p:sp>
      <p:pic>
        <p:nvPicPr>
          <p:cNvPr id="7" name="6 Imagen" descr="Camara EMC 10m 1-red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3800" y="1124744"/>
            <a:ext cx="4340200" cy="325515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5328592"/>
          </a:xfrm>
        </p:spPr>
        <p:txBody>
          <a:bodyPr/>
          <a:lstStyle/>
          <a:p>
            <a:r>
              <a:rPr lang="en-US" sz="2000" dirty="0" smtClean="0"/>
              <a:t>These activities are not the only ones focused on big scientific facilities</a:t>
            </a:r>
          </a:p>
          <a:p>
            <a:endParaRPr lang="en-US" sz="2000" dirty="0" smtClean="0"/>
          </a:p>
          <a:p>
            <a:r>
              <a:rPr lang="en-US" sz="2000" dirty="0" smtClean="0"/>
              <a:t>ITA is involved on other 2 projects:</a:t>
            </a:r>
          </a:p>
          <a:p>
            <a:pPr lvl="1"/>
            <a:r>
              <a:rPr lang="en-US" dirty="0" smtClean="0"/>
              <a:t>Belle II experiment  - PXD DEPFET</a:t>
            </a:r>
          </a:p>
          <a:p>
            <a:pPr lvl="2"/>
            <a:r>
              <a:rPr lang="en-US" sz="2000" dirty="0" smtClean="0"/>
              <a:t>First EMC studies in a pixel detector</a:t>
            </a:r>
          </a:p>
          <a:p>
            <a:pPr lvl="2"/>
            <a:r>
              <a:rPr lang="en-US" sz="2000" dirty="0" smtClean="0"/>
              <a:t>R&amp;D collaboration: Max Planck Institute of Munich</a:t>
            </a:r>
          </a:p>
          <a:p>
            <a:pPr lvl="1"/>
            <a:r>
              <a:rPr lang="en-US" dirty="0" smtClean="0"/>
              <a:t>International Linear Collider –FTD</a:t>
            </a:r>
          </a:p>
          <a:p>
            <a:pPr lvl="2"/>
            <a:r>
              <a:rPr lang="en-US" sz="2000" dirty="0" smtClean="0"/>
              <a:t>ITA is  in charge of the power pulsing system for ILC-FTD</a:t>
            </a:r>
          </a:p>
          <a:p>
            <a:pPr lvl="2"/>
            <a:r>
              <a:rPr lang="en-US" sz="2000" dirty="0" smtClean="0"/>
              <a:t>R&amp;D collaboration : IMB,IFCA ,IFIC, CIEMAT,…</a:t>
            </a:r>
          </a:p>
          <a:p>
            <a:pPr lvl="2"/>
            <a:endParaRPr lang="en-US" sz="2000" dirty="0" smtClean="0"/>
          </a:p>
          <a:p>
            <a:r>
              <a:rPr lang="en-US" sz="2000" dirty="0" smtClean="0"/>
              <a:t>Many of these studies has been carried out in parallel with other studies for industries and companies</a:t>
            </a:r>
          </a:p>
          <a:p>
            <a:pPr lvl="1"/>
            <a:r>
              <a:rPr lang="en-US" u="sng" dirty="0" smtClean="0"/>
              <a:t>We transfer most of the technology developed in this projects</a:t>
            </a:r>
            <a:endParaRPr lang="en-GB" u="sng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345164" cy="548681"/>
          </a:xfrm>
        </p:spPr>
        <p:txBody>
          <a:bodyPr/>
          <a:lstStyle/>
          <a:p>
            <a:r>
              <a:rPr lang="en-GB" sz="3200" b="1" u="sng" dirty="0" smtClean="0"/>
              <a:t>6. Workshop</a:t>
            </a:r>
            <a:endParaRPr lang="en-GB" sz="3200" b="1" u="sng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345164" cy="548681"/>
          </a:xfrm>
        </p:spPr>
        <p:txBody>
          <a:bodyPr/>
          <a:lstStyle/>
          <a:p>
            <a:r>
              <a:rPr lang="en-GB" sz="3200" b="1" u="sng" dirty="0" smtClean="0"/>
              <a:t>6. Workshop</a:t>
            </a:r>
            <a:endParaRPr lang="en-GB" sz="3200" b="1" u="sng" dirty="0"/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512" y="1844824"/>
            <a:ext cx="8712968" cy="4464496"/>
          </a:xfrm>
        </p:spPr>
        <p:txBody>
          <a:bodyPr/>
          <a:lstStyle/>
          <a:p>
            <a:pPr algn="just"/>
            <a:r>
              <a:rPr lang="en-US" sz="2000" dirty="0" smtClean="0"/>
              <a:t>Next Wednesday at </a:t>
            </a:r>
            <a:r>
              <a:rPr lang="en-US" sz="2000" dirty="0" err="1" smtClean="0"/>
              <a:t>Paraninfo</a:t>
            </a:r>
            <a:r>
              <a:rPr lang="en-US" sz="2000" dirty="0" smtClean="0"/>
              <a:t>  ITA organizes a special workshop entitled:</a:t>
            </a:r>
          </a:p>
          <a:p>
            <a:pPr algn="just">
              <a:buNone/>
            </a:pPr>
            <a:endParaRPr lang="en-US" sz="2000" dirty="0" smtClean="0"/>
          </a:p>
          <a:p>
            <a:pPr algn="just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s-ES_tradnl" sz="2000" b="1" dirty="0" smtClean="0"/>
              <a:t>“Desarrollo Tecnológico y Oportunidades de Negocio Surgidas en Grandes Instalaciones Científicas”</a:t>
            </a:r>
          </a:p>
          <a:p>
            <a:pPr algn="just">
              <a:buNone/>
            </a:pPr>
            <a:endParaRPr lang="en-US" sz="2000" dirty="0" smtClean="0"/>
          </a:p>
          <a:p>
            <a:endParaRPr lang="es-ES_tradnl" sz="20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512" y="764704"/>
            <a:ext cx="8712968" cy="5184576"/>
          </a:xfrm>
        </p:spPr>
        <p:txBody>
          <a:bodyPr/>
          <a:lstStyle/>
          <a:p>
            <a:pPr>
              <a:buNone/>
            </a:pPr>
            <a:endParaRPr lang="es-ES_tradnl" sz="2000" dirty="0" smtClean="0"/>
          </a:p>
          <a:p>
            <a:pPr algn="just"/>
            <a:r>
              <a:rPr lang="es-ES_tradnl" sz="2000" dirty="0" smtClean="0"/>
              <a:t>16:00 - 16:10 Apertura y bienvenida (Salvador Domingo, Director del Instituto Tecnológico de Aragón).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16:10 – 16:50: Del CERN a la Sociedad: Inventando para ti (Dr. </a:t>
            </a:r>
            <a:r>
              <a:rPr lang="es-ES_tradnl" sz="2000" dirty="0" err="1" smtClean="0"/>
              <a:t>I.Vila</a:t>
            </a:r>
            <a:r>
              <a:rPr lang="es-ES_tradnl" sz="2000" dirty="0" smtClean="0"/>
              <a:t>, Instituto Física de Cantabria - CSIC).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16:50 – 17:20 </a:t>
            </a:r>
            <a:r>
              <a:rPr lang="es-ES_tradnl" sz="2000" dirty="0" err="1" smtClean="0"/>
              <a:t>Alibava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systems</a:t>
            </a:r>
            <a:r>
              <a:rPr lang="es-ES_tradnl" sz="2000" dirty="0" smtClean="0"/>
              <a:t>: experiencia en comercialización de electrónica para sensores de partículas (Dr. Manuel Lozano, Instituto Microelectrónica de Barcelona - CSIC).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17:20 – 17:45: Café y visita a la exposición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17:45 – 18:15: Desarrollo tecnológico en la industria y grandes experimentos científicos. ¿Dos mundos aislados? (Dr. Fernando </a:t>
            </a:r>
            <a:r>
              <a:rPr lang="es-ES_tradnl" sz="2000" dirty="0" err="1" smtClean="0"/>
              <a:t>Arteche</a:t>
            </a:r>
            <a:r>
              <a:rPr lang="es-ES_tradnl" sz="2000" dirty="0" smtClean="0"/>
              <a:t>, Instituto Tecnológico de Aragón) 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39552" y="404664"/>
            <a:ext cx="7345164" cy="54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0" cap="none" spc="0" normalizeH="0" baseline="0" noProof="0" smtClean="0">
                <a:ln>
                  <a:noFill/>
                </a:ln>
                <a:solidFill>
                  <a:srgbClr val="1F1A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Workshop</a:t>
            </a:r>
            <a:endParaRPr kumimoji="0" lang="en-GB" sz="3200" b="1" i="0" u="sng" strike="noStrike" kern="0" cap="none" spc="0" normalizeH="0" baseline="0" noProof="0" dirty="0">
              <a:ln>
                <a:noFill/>
              </a:ln>
              <a:solidFill>
                <a:srgbClr val="1F1A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512" y="764704"/>
            <a:ext cx="8712968" cy="5184576"/>
          </a:xfrm>
        </p:spPr>
        <p:txBody>
          <a:bodyPr/>
          <a:lstStyle/>
          <a:p>
            <a:pPr algn="just">
              <a:buNone/>
            </a:pPr>
            <a:endParaRPr lang="es-ES_tradnl" sz="2000" dirty="0" smtClean="0"/>
          </a:p>
          <a:p>
            <a:pPr algn="just"/>
            <a:r>
              <a:rPr lang="es-ES_tradnl" sz="2000" dirty="0" smtClean="0"/>
              <a:t>18:15 – 18:40: Enterprise </a:t>
            </a:r>
            <a:r>
              <a:rPr lang="es-ES_tradnl" sz="2000" dirty="0" err="1" smtClean="0"/>
              <a:t>Europe</a:t>
            </a:r>
            <a:r>
              <a:rPr lang="es-ES_tradnl" sz="2000" dirty="0" smtClean="0"/>
              <a:t> Network – La red europea de cooperación tecnológica entre empresas (Ignacio Hernández, Instituto Tecnológico de Aragón).</a:t>
            </a:r>
          </a:p>
          <a:p>
            <a:pPr algn="just"/>
            <a:r>
              <a:rPr lang="es-ES_tradnl" sz="2000" dirty="0" smtClean="0"/>
              <a:t> </a:t>
            </a:r>
          </a:p>
          <a:p>
            <a:pPr algn="just"/>
            <a:r>
              <a:rPr lang="es-ES_tradnl" sz="2000" dirty="0" smtClean="0"/>
              <a:t>18:40 – 19:00: El ICMA y el desarrollo de instrumentación científica avanzada para grandes instalaciones científicas (Instituto de Ciencia de Materiales de Aragón - ICMA).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19:00 – 19:30: Mesa redonda: La transferencia de tecnología entre grandes instalaciones y la sociedad. Moderador: (Miguel Ángel Pérez, Instituto Tecnológico de Aragón). </a:t>
            </a:r>
          </a:p>
          <a:p>
            <a:pPr algn="just"/>
            <a:endParaRPr lang="es-ES_tradnl" sz="2000" dirty="0" smtClean="0"/>
          </a:p>
          <a:p>
            <a:pPr algn="just"/>
            <a:r>
              <a:rPr lang="es-ES_tradnl" sz="2000" dirty="0" smtClean="0"/>
              <a:t>19:30 – Clausura</a:t>
            </a:r>
            <a:endParaRPr lang="en-US" sz="2000" dirty="0" smtClean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39552" y="404664"/>
            <a:ext cx="7345164" cy="54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0" cap="none" spc="0" normalizeH="0" baseline="0" noProof="0" smtClean="0">
                <a:ln>
                  <a:noFill/>
                </a:ln>
                <a:solidFill>
                  <a:srgbClr val="1F1A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Workshop</a:t>
            </a:r>
            <a:endParaRPr kumimoji="0" lang="en-GB" sz="3200" b="1" i="0" u="sng" strike="noStrike" kern="0" cap="none" spc="0" normalizeH="0" baseline="0" noProof="0" dirty="0">
              <a:ln>
                <a:noFill/>
              </a:ln>
              <a:solidFill>
                <a:srgbClr val="1F1A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89825" cy="620688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1.1  ITA: Staff &amp; Budget </a:t>
            </a:r>
            <a:endParaRPr lang="es-ES" sz="3200" b="1" u="sng" dirty="0" smtClean="0"/>
          </a:p>
        </p:txBody>
      </p:sp>
      <p:sp>
        <p:nvSpPr>
          <p:cNvPr id="1028" name="2 Marcador de contenido"/>
          <p:cNvSpPr>
            <a:spLocks noGrp="1"/>
          </p:cNvSpPr>
          <p:nvPr>
            <p:ph idx="1"/>
          </p:nvPr>
        </p:nvSpPr>
        <p:spPr>
          <a:xfrm>
            <a:off x="251520" y="1052736"/>
            <a:ext cx="5472608" cy="2592288"/>
          </a:xfrm>
        </p:spPr>
        <p:txBody>
          <a:bodyPr/>
          <a:lstStyle/>
          <a:p>
            <a:pPr>
              <a:spcAft>
                <a:spcPct val="30000"/>
              </a:spcAft>
              <a:buClr>
                <a:srgbClr val="5F8ECD"/>
              </a:buClr>
              <a:buSzPct val="115000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Tech Centre created in 1985</a:t>
            </a:r>
          </a:p>
          <a:p>
            <a:pPr>
              <a:spcAft>
                <a:spcPct val="30000"/>
              </a:spcAft>
              <a:buClr>
                <a:srgbClr val="5F8ECD"/>
              </a:buClr>
              <a:buSzPct val="115000"/>
            </a:pP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Facilities with more than 15.000 m2</a:t>
            </a:r>
          </a:p>
          <a:p>
            <a:pPr>
              <a:spcAft>
                <a:spcPct val="30000"/>
              </a:spcAft>
              <a:buClr>
                <a:srgbClr val="5F8ECD"/>
              </a:buClr>
              <a:buSzPct val="115000"/>
            </a:pP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220 people</a:t>
            </a:r>
          </a:p>
          <a:p>
            <a:pPr>
              <a:spcAft>
                <a:spcPct val="30000"/>
              </a:spcAft>
              <a:buClr>
                <a:srgbClr val="5F8ECD"/>
              </a:buClr>
              <a:buSzPct val="115000"/>
            </a:pP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2000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Aprox</a:t>
            </a: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1100 </a:t>
            </a:r>
            <a:r>
              <a:rPr lang="en-GB" sz="2000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custmers</a:t>
            </a: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/ year</a:t>
            </a:r>
          </a:p>
          <a:p>
            <a:pPr>
              <a:spcAft>
                <a:spcPct val="30000"/>
              </a:spcAft>
              <a:buClr>
                <a:srgbClr val="5F8ECD"/>
              </a:buClr>
              <a:buSzPct val="115000"/>
            </a:pP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Investment in facilities: 1.5 </a:t>
            </a:r>
            <a:r>
              <a:rPr lang="en-GB" sz="2000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Meuro</a:t>
            </a:r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/ Year </a:t>
            </a:r>
            <a:r>
              <a:rPr lang="en-GB" sz="28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al budget: 14 </a:t>
            </a:r>
            <a:r>
              <a:rPr lang="en-GB" sz="2800" b="1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Meuro</a:t>
            </a:r>
            <a:r>
              <a:rPr lang="en-GB" sz="28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 eaLnBrk="1" hangingPunct="1">
              <a:buFontTx/>
              <a:buNone/>
            </a:pPr>
            <a:endParaRPr lang="es-ES" dirty="0" smtClean="0"/>
          </a:p>
        </p:txBody>
      </p:sp>
      <p:grpSp>
        <p:nvGrpSpPr>
          <p:cNvPr id="2" name="Group 133"/>
          <p:cNvGrpSpPr>
            <a:grpSpLocks/>
          </p:cNvGrpSpPr>
          <p:nvPr/>
        </p:nvGrpSpPr>
        <p:grpSpPr bwMode="auto">
          <a:xfrm>
            <a:off x="6228184" y="980728"/>
            <a:ext cx="2160240" cy="2088232"/>
            <a:chOff x="3802" y="2550"/>
            <a:chExt cx="1593" cy="1247"/>
          </a:xfrm>
        </p:grpSpPr>
        <p:sp>
          <p:nvSpPr>
            <p:cNvPr id="1031" name="Freeform 10"/>
            <p:cNvSpPr>
              <a:spLocks/>
            </p:cNvSpPr>
            <p:nvPr/>
          </p:nvSpPr>
          <p:spPr bwMode="auto">
            <a:xfrm>
              <a:off x="3912" y="3060"/>
              <a:ext cx="54" cy="276"/>
            </a:xfrm>
            <a:custGeom>
              <a:avLst/>
              <a:gdLst>
                <a:gd name="T0" fmla="*/ 54 w 54"/>
                <a:gd name="T1" fmla="*/ 108 h 276"/>
                <a:gd name="T2" fmla="*/ 48 w 54"/>
                <a:gd name="T3" fmla="*/ 102 h 276"/>
                <a:gd name="T4" fmla="*/ 36 w 54"/>
                <a:gd name="T5" fmla="*/ 90 h 276"/>
                <a:gd name="T6" fmla="*/ 30 w 54"/>
                <a:gd name="T7" fmla="*/ 84 h 276"/>
                <a:gd name="T8" fmla="*/ 24 w 54"/>
                <a:gd name="T9" fmla="*/ 72 h 276"/>
                <a:gd name="T10" fmla="*/ 18 w 54"/>
                <a:gd name="T11" fmla="*/ 66 h 276"/>
                <a:gd name="T12" fmla="*/ 12 w 54"/>
                <a:gd name="T13" fmla="*/ 54 h 276"/>
                <a:gd name="T14" fmla="*/ 6 w 54"/>
                <a:gd name="T15" fmla="*/ 48 h 276"/>
                <a:gd name="T16" fmla="*/ 6 w 54"/>
                <a:gd name="T17" fmla="*/ 36 h 276"/>
                <a:gd name="T18" fmla="*/ 0 w 54"/>
                <a:gd name="T19" fmla="*/ 30 h 276"/>
                <a:gd name="T20" fmla="*/ 0 w 54"/>
                <a:gd name="T21" fmla="*/ 18 h 276"/>
                <a:gd name="T22" fmla="*/ 0 w 54"/>
                <a:gd name="T23" fmla="*/ 6 h 276"/>
                <a:gd name="T24" fmla="*/ 0 w 54"/>
                <a:gd name="T25" fmla="*/ 0 h 276"/>
                <a:gd name="T26" fmla="*/ 0 w 54"/>
                <a:gd name="T27" fmla="*/ 168 h 276"/>
                <a:gd name="T28" fmla="*/ 0 w 54"/>
                <a:gd name="T29" fmla="*/ 174 h 276"/>
                <a:gd name="T30" fmla="*/ 0 w 54"/>
                <a:gd name="T31" fmla="*/ 186 h 276"/>
                <a:gd name="T32" fmla="*/ 0 w 54"/>
                <a:gd name="T33" fmla="*/ 198 h 276"/>
                <a:gd name="T34" fmla="*/ 6 w 54"/>
                <a:gd name="T35" fmla="*/ 204 h 276"/>
                <a:gd name="T36" fmla="*/ 6 w 54"/>
                <a:gd name="T37" fmla="*/ 216 h 276"/>
                <a:gd name="T38" fmla="*/ 12 w 54"/>
                <a:gd name="T39" fmla="*/ 222 h 276"/>
                <a:gd name="T40" fmla="*/ 18 w 54"/>
                <a:gd name="T41" fmla="*/ 234 h 276"/>
                <a:gd name="T42" fmla="*/ 24 w 54"/>
                <a:gd name="T43" fmla="*/ 240 h 276"/>
                <a:gd name="T44" fmla="*/ 30 w 54"/>
                <a:gd name="T45" fmla="*/ 252 h 276"/>
                <a:gd name="T46" fmla="*/ 36 w 54"/>
                <a:gd name="T47" fmla="*/ 258 h 276"/>
                <a:gd name="T48" fmla="*/ 48 w 54"/>
                <a:gd name="T49" fmla="*/ 270 h 276"/>
                <a:gd name="T50" fmla="*/ 54 w 54"/>
                <a:gd name="T51" fmla="*/ 276 h 276"/>
                <a:gd name="T52" fmla="*/ 54 w 54"/>
                <a:gd name="T53" fmla="*/ 108 h 2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4"/>
                <a:gd name="T82" fmla="*/ 0 h 276"/>
                <a:gd name="T83" fmla="*/ 54 w 54"/>
                <a:gd name="T84" fmla="*/ 276 h 27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4" h="276">
                  <a:moveTo>
                    <a:pt x="54" y="108"/>
                  </a:moveTo>
                  <a:lnTo>
                    <a:pt x="48" y="102"/>
                  </a:lnTo>
                  <a:lnTo>
                    <a:pt x="36" y="90"/>
                  </a:lnTo>
                  <a:lnTo>
                    <a:pt x="30" y="84"/>
                  </a:lnTo>
                  <a:lnTo>
                    <a:pt x="24" y="72"/>
                  </a:lnTo>
                  <a:lnTo>
                    <a:pt x="18" y="66"/>
                  </a:lnTo>
                  <a:lnTo>
                    <a:pt x="12" y="54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6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6" y="216"/>
                  </a:lnTo>
                  <a:lnTo>
                    <a:pt x="12" y="222"/>
                  </a:lnTo>
                  <a:lnTo>
                    <a:pt x="18" y="234"/>
                  </a:lnTo>
                  <a:lnTo>
                    <a:pt x="24" y="240"/>
                  </a:lnTo>
                  <a:lnTo>
                    <a:pt x="30" y="252"/>
                  </a:lnTo>
                  <a:lnTo>
                    <a:pt x="36" y="258"/>
                  </a:lnTo>
                  <a:lnTo>
                    <a:pt x="48" y="270"/>
                  </a:lnTo>
                  <a:lnTo>
                    <a:pt x="54" y="276"/>
                  </a:lnTo>
                  <a:lnTo>
                    <a:pt x="54" y="108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2" name="Freeform 11"/>
            <p:cNvSpPr>
              <a:spLocks/>
            </p:cNvSpPr>
            <p:nvPr/>
          </p:nvSpPr>
          <p:spPr bwMode="auto">
            <a:xfrm>
              <a:off x="3972" y="3060"/>
              <a:ext cx="588" cy="276"/>
            </a:xfrm>
            <a:custGeom>
              <a:avLst/>
              <a:gdLst>
                <a:gd name="T0" fmla="*/ 588 w 588"/>
                <a:gd name="T1" fmla="*/ 0 h 276"/>
                <a:gd name="T2" fmla="*/ 0 w 588"/>
                <a:gd name="T3" fmla="*/ 108 h 276"/>
                <a:gd name="T4" fmla="*/ 0 w 588"/>
                <a:gd name="T5" fmla="*/ 276 h 276"/>
                <a:gd name="T6" fmla="*/ 588 w 588"/>
                <a:gd name="T7" fmla="*/ 168 h 276"/>
                <a:gd name="T8" fmla="*/ 588 w 588"/>
                <a:gd name="T9" fmla="*/ 0 h 2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8"/>
                <a:gd name="T16" fmla="*/ 0 h 276"/>
                <a:gd name="T17" fmla="*/ 588 w 588"/>
                <a:gd name="T18" fmla="*/ 276 h 2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8" h="276">
                  <a:moveTo>
                    <a:pt x="588" y="0"/>
                  </a:moveTo>
                  <a:lnTo>
                    <a:pt x="0" y="108"/>
                  </a:lnTo>
                  <a:lnTo>
                    <a:pt x="0" y="276"/>
                  </a:lnTo>
                  <a:lnTo>
                    <a:pt x="588" y="16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3" name="Freeform 12"/>
            <p:cNvSpPr>
              <a:spLocks/>
            </p:cNvSpPr>
            <p:nvPr/>
          </p:nvSpPr>
          <p:spPr bwMode="auto">
            <a:xfrm>
              <a:off x="4560" y="3006"/>
              <a:ext cx="630" cy="222"/>
            </a:xfrm>
            <a:custGeom>
              <a:avLst/>
              <a:gdLst>
                <a:gd name="T0" fmla="*/ 0 w 630"/>
                <a:gd name="T1" fmla="*/ 54 h 222"/>
                <a:gd name="T2" fmla="*/ 630 w 630"/>
                <a:gd name="T3" fmla="*/ 0 h 222"/>
                <a:gd name="T4" fmla="*/ 630 w 630"/>
                <a:gd name="T5" fmla="*/ 168 h 222"/>
                <a:gd name="T6" fmla="*/ 0 w 630"/>
                <a:gd name="T7" fmla="*/ 222 h 222"/>
                <a:gd name="T8" fmla="*/ 0 w 630"/>
                <a:gd name="T9" fmla="*/ 54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0"/>
                <a:gd name="T16" fmla="*/ 0 h 222"/>
                <a:gd name="T17" fmla="*/ 630 w 630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0" h="222">
                  <a:moveTo>
                    <a:pt x="0" y="54"/>
                  </a:moveTo>
                  <a:lnTo>
                    <a:pt x="630" y="0"/>
                  </a:lnTo>
                  <a:lnTo>
                    <a:pt x="630" y="168"/>
                  </a:lnTo>
                  <a:lnTo>
                    <a:pt x="0" y="222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" name="Freeform 13"/>
            <p:cNvSpPr>
              <a:spLocks/>
            </p:cNvSpPr>
            <p:nvPr/>
          </p:nvSpPr>
          <p:spPr bwMode="auto">
            <a:xfrm>
              <a:off x="3912" y="2784"/>
              <a:ext cx="1278" cy="384"/>
            </a:xfrm>
            <a:custGeom>
              <a:avLst/>
              <a:gdLst>
                <a:gd name="T0" fmla="*/ 48 w 1278"/>
                <a:gd name="T1" fmla="*/ 378 h 384"/>
                <a:gd name="T2" fmla="*/ 30 w 1278"/>
                <a:gd name="T3" fmla="*/ 360 h 384"/>
                <a:gd name="T4" fmla="*/ 18 w 1278"/>
                <a:gd name="T5" fmla="*/ 342 h 384"/>
                <a:gd name="T6" fmla="*/ 6 w 1278"/>
                <a:gd name="T7" fmla="*/ 324 h 384"/>
                <a:gd name="T8" fmla="*/ 0 w 1278"/>
                <a:gd name="T9" fmla="*/ 306 h 384"/>
                <a:gd name="T10" fmla="*/ 0 w 1278"/>
                <a:gd name="T11" fmla="*/ 282 h 384"/>
                <a:gd name="T12" fmla="*/ 0 w 1278"/>
                <a:gd name="T13" fmla="*/ 264 h 384"/>
                <a:gd name="T14" fmla="*/ 0 w 1278"/>
                <a:gd name="T15" fmla="*/ 246 h 384"/>
                <a:gd name="T16" fmla="*/ 6 w 1278"/>
                <a:gd name="T17" fmla="*/ 228 h 384"/>
                <a:gd name="T18" fmla="*/ 18 w 1278"/>
                <a:gd name="T19" fmla="*/ 210 h 384"/>
                <a:gd name="T20" fmla="*/ 30 w 1278"/>
                <a:gd name="T21" fmla="*/ 192 h 384"/>
                <a:gd name="T22" fmla="*/ 48 w 1278"/>
                <a:gd name="T23" fmla="*/ 174 h 384"/>
                <a:gd name="T24" fmla="*/ 66 w 1278"/>
                <a:gd name="T25" fmla="*/ 156 h 384"/>
                <a:gd name="T26" fmla="*/ 84 w 1278"/>
                <a:gd name="T27" fmla="*/ 138 h 384"/>
                <a:gd name="T28" fmla="*/ 108 w 1278"/>
                <a:gd name="T29" fmla="*/ 120 h 384"/>
                <a:gd name="T30" fmla="*/ 138 w 1278"/>
                <a:gd name="T31" fmla="*/ 102 h 384"/>
                <a:gd name="T32" fmla="*/ 162 w 1278"/>
                <a:gd name="T33" fmla="*/ 90 h 384"/>
                <a:gd name="T34" fmla="*/ 198 w 1278"/>
                <a:gd name="T35" fmla="*/ 78 h 384"/>
                <a:gd name="T36" fmla="*/ 228 w 1278"/>
                <a:gd name="T37" fmla="*/ 66 h 384"/>
                <a:gd name="T38" fmla="*/ 264 w 1278"/>
                <a:gd name="T39" fmla="*/ 54 h 384"/>
                <a:gd name="T40" fmla="*/ 306 w 1278"/>
                <a:gd name="T41" fmla="*/ 42 h 384"/>
                <a:gd name="T42" fmla="*/ 342 w 1278"/>
                <a:gd name="T43" fmla="*/ 30 h 384"/>
                <a:gd name="T44" fmla="*/ 384 w 1278"/>
                <a:gd name="T45" fmla="*/ 24 h 384"/>
                <a:gd name="T46" fmla="*/ 426 w 1278"/>
                <a:gd name="T47" fmla="*/ 18 h 384"/>
                <a:gd name="T48" fmla="*/ 468 w 1278"/>
                <a:gd name="T49" fmla="*/ 12 h 384"/>
                <a:gd name="T50" fmla="*/ 510 w 1278"/>
                <a:gd name="T51" fmla="*/ 6 h 384"/>
                <a:gd name="T52" fmla="*/ 558 w 1278"/>
                <a:gd name="T53" fmla="*/ 0 h 384"/>
                <a:gd name="T54" fmla="*/ 600 w 1278"/>
                <a:gd name="T55" fmla="*/ 0 h 384"/>
                <a:gd name="T56" fmla="*/ 648 w 1278"/>
                <a:gd name="T57" fmla="*/ 0 h 384"/>
                <a:gd name="T58" fmla="*/ 690 w 1278"/>
                <a:gd name="T59" fmla="*/ 0 h 384"/>
                <a:gd name="T60" fmla="*/ 738 w 1278"/>
                <a:gd name="T61" fmla="*/ 0 h 384"/>
                <a:gd name="T62" fmla="*/ 780 w 1278"/>
                <a:gd name="T63" fmla="*/ 6 h 384"/>
                <a:gd name="T64" fmla="*/ 828 w 1278"/>
                <a:gd name="T65" fmla="*/ 12 h 384"/>
                <a:gd name="T66" fmla="*/ 870 w 1278"/>
                <a:gd name="T67" fmla="*/ 18 h 384"/>
                <a:gd name="T68" fmla="*/ 912 w 1278"/>
                <a:gd name="T69" fmla="*/ 24 h 384"/>
                <a:gd name="T70" fmla="*/ 948 w 1278"/>
                <a:gd name="T71" fmla="*/ 30 h 384"/>
                <a:gd name="T72" fmla="*/ 990 w 1278"/>
                <a:gd name="T73" fmla="*/ 42 h 384"/>
                <a:gd name="T74" fmla="*/ 1026 w 1278"/>
                <a:gd name="T75" fmla="*/ 54 h 384"/>
                <a:gd name="T76" fmla="*/ 1062 w 1278"/>
                <a:gd name="T77" fmla="*/ 66 h 384"/>
                <a:gd name="T78" fmla="*/ 1098 w 1278"/>
                <a:gd name="T79" fmla="*/ 78 h 384"/>
                <a:gd name="T80" fmla="*/ 1128 w 1278"/>
                <a:gd name="T81" fmla="*/ 90 h 384"/>
                <a:gd name="T82" fmla="*/ 1158 w 1278"/>
                <a:gd name="T83" fmla="*/ 102 h 384"/>
                <a:gd name="T84" fmla="*/ 1182 w 1278"/>
                <a:gd name="T85" fmla="*/ 120 h 384"/>
                <a:gd name="T86" fmla="*/ 1206 w 1278"/>
                <a:gd name="T87" fmla="*/ 138 h 384"/>
                <a:gd name="T88" fmla="*/ 1230 w 1278"/>
                <a:gd name="T89" fmla="*/ 156 h 384"/>
                <a:gd name="T90" fmla="*/ 1248 w 1278"/>
                <a:gd name="T91" fmla="*/ 174 h 384"/>
                <a:gd name="T92" fmla="*/ 1260 w 1278"/>
                <a:gd name="T93" fmla="*/ 192 h 384"/>
                <a:gd name="T94" fmla="*/ 1278 w 1278"/>
                <a:gd name="T95" fmla="*/ 210 h 384"/>
                <a:gd name="T96" fmla="*/ 648 w 1278"/>
                <a:gd name="T97" fmla="*/ 276 h 38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78"/>
                <a:gd name="T148" fmla="*/ 0 h 384"/>
                <a:gd name="T149" fmla="*/ 1278 w 1278"/>
                <a:gd name="T150" fmla="*/ 384 h 38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78" h="384">
                  <a:moveTo>
                    <a:pt x="54" y="384"/>
                  </a:moveTo>
                  <a:lnTo>
                    <a:pt x="48" y="378"/>
                  </a:lnTo>
                  <a:lnTo>
                    <a:pt x="36" y="366"/>
                  </a:lnTo>
                  <a:lnTo>
                    <a:pt x="30" y="360"/>
                  </a:lnTo>
                  <a:lnTo>
                    <a:pt x="24" y="348"/>
                  </a:lnTo>
                  <a:lnTo>
                    <a:pt x="18" y="342"/>
                  </a:lnTo>
                  <a:lnTo>
                    <a:pt x="12" y="330"/>
                  </a:lnTo>
                  <a:lnTo>
                    <a:pt x="6" y="324"/>
                  </a:lnTo>
                  <a:lnTo>
                    <a:pt x="6" y="312"/>
                  </a:lnTo>
                  <a:lnTo>
                    <a:pt x="0" y="306"/>
                  </a:lnTo>
                  <a:lnTo>
                    <a:pt x="0" y="294"/>
                  </a:lnTo>
                  <a:lnTo>
                    <a:pt x="0" y="282"/>
                  </a:lnTo>
                  <a:lnTo>
                    <a:pt x="0" y="276"/>
                  </a:lnTo>
                  <a:lnTo>
                    <a:pt x="0" y="264"/>
                  </a:lnTo>
                  <a:lnTo>
                    <a:pt x="0" y="258"/>
                  </a:lnTo>
                  <a:lnTo>
                    <a:pt x="0" y="246"/>
                  </a:lnTo>
                  <a:lnTo>
                    <a:pt x="6" y="234"/>
                  </a:lnTo>
                  <a:lnTo>
                    <a:pt x="6" y="228"/>
                  </a:lnTo>
                  <a:lnTo>
                    <a:pt x="12" y="216"/>
                  </a:lnTo>
                  <a:lnTo>
                    <a:pt x="18" y="210"/>
                  </a:lnTo>
                  <a:lnTo>
                    <a:pt x="24" y="198"/>
                  </a:lnTo>
                  <a:lnTo>
                    <a:pt x="30" y="192"/>
                  </a:lnTo>
                  <a:lnTo>
                    <a:pt x="36" y="180"/>
                  </a:lnTo>
                  <a:lnTo>
                    <a:pt x="48" y="174"/>
                  </a:lnTo>
                  <a:lnTo>
                    <a:pt x="54" y="162"/>
                  </a:lnTo>
                  <a:lnTo>
                    <a:pt x="66" y="156"/>
                  </a:lnTo>
                  <a:lnTo>
                    <a:pt x="72" y="144"/>
                  </a:lnTo>
                  <a:lnTo>
                    <a:pt x="84" y="138"/>
                  </a:lnTo>
                  <a:lnTo>
                    <a:pt x="96" y="126"/>
                  </a:lnTo>
                  <a:lnTo>
                    <a:pt x="108" y="120"/>
                  </a:lnTo>
                  <a:lnTo>
                    <a:pt x="120" y="114"/>
                  </a:lnTo>
                  <a:lnTo>
                    <a:pt x="138" y="102"/>
                  </a:lnTo>
                  <a:lnTo>
                    <a:pt x="150" y="96"/>
                  </a:lnTo>
                  <a:lnTo>
                    <a:pt x="162" y="90"/>
                  </a:lnTo>
                  <a:lnTo>
                    <a:pt x="180" y="84"/>
                  </a:lnTo>
                  <a:lnTo>
                    <a:pt x="198" y="78"/>
                  </a:lnTo>
                  <a:lnTo>
                    <a:pt x="210" y="72"/>
                  </a:lnTo>
                  <a:lnTo>
                    <a:pt x="228" y="66"/>
                  </a:lnTo>
                  <a:lnTo>
                    <a:pt x="246" y="60"/>
                  </a:lnTo>
                  <a:lnTo>
                    <a:pt x="264" y="54"/>
                  </a:lnTo>
                  <a:lnTo>
                    <a:pt x="282" y="48"/>
                  </a:lnTo>
                  <a:lnTo>
                    <a:pt x="306" y="42"/>
                  </a:lnTo>
                  <a:lnTo>
                    <a:pt x="324" y="36"/>
                  </a:lnTo>
                  <a:lnTo>
                    <a:pt x="342" y="30"/>
                  </a:lnTo>
                  <a:lnTo>
                    <a:pt x="360" y="24"/>
                  </a:lnTo>
                  <a:lnTo>
                    <a:pt x="384" y="24"/>
                  </a:lnTo>
                  <a:lnTo>
                    <a:pt x="402" y="18"/>
                  </a:lnTo>
                  <a:lnTo>
                    <a:pt x="426" y="18"/>
                  </a:lnTo>
                  <a:lnTo>
                    <a:pt x="444" y="12"/>
                  </a:lnTo>
                  <a:lnTo>
                    <a:pt x="468" y="12"/>
                  </a:lnTo>
                  <a:lnTo>
                    <a:pt x="492" y="6"/>
                  </a:lnTo>
                  <a:lnTo>
                    <a:pt x="510" y="6"/>
                  </a:lnTo>
                  <a:lnTo>
                    <a:pt x="534" y="0"/>
                  </a:lnTo>
                  <a:lnTo>
                    <a:pt x="558" y="0"/>
                  </a:lnTo>
                  <a:lnTo>
                    <a:pt x="576" y="0"/>
                  </a:lnTo>
                  <a:lnTo>
                    <a:pt x="600" y="0"/>
                  </a:lnTo>
                  <a:lnTo>
                    <a:pt x="624" y="0"/>
                  </a:lnTo>
                  <a:lnTo>
                    <a:pt x="648" y="0"/>
                  </a:lnTo>
                  <a:lnTo>
                    <a:pt x="672" y="0"/>
                  </a:lnTo>
                  <a:lnTo>
                    <a:pt x="690" y="0"/>
                  </a:lnTo>
                  <a:lnTo>
                    <a:pt x="714" y="0"/>
                  </a:lnTo>
                  <a:lnTo>
                    <a:pt x="738" y="0"/>
                  </a:lnTo>
                  <a:lnTo>
                    <a:pt x="762" y="0"/>
                  </a:lnTo>
                  <a:lnTo>
                    <a:pt x="780" y="6"/>
                  </a:lnTo>
                  <a:lnTo>
                    <a:pt x="804" y="6"/>
                  </a:lnTo>
                  <a:lnTo>
                    <a:pt x="828" y="12"/>
                  </a:lnTo>
                  <a:lnTo>
                    <a:pt x="846" y="12"/>
                  </a:lnTo>
                  <a:lnTo>
                    <a:pt x="870" y="18"/>
                  </a:lnTo>
                  <a:lnTo>
                    <a:pt x="888" y="18"/>
                  </a:lnTo>
                  <a:lnTo>
                    <a:pt x="912" y="24"/>
                  </a:lnTo>
                  <a:lnTo>
                    <a:pt x="930" y="24"/>
                  </a:lnTo>
                  <a:lnTo>
                    <a:pt x="948" y="30"/>
                  </a:lnTo>
                  <a:lnTo>
                    <a:pt x="972" y="36"/>
                  </a:lnTo>
                  <a:lnTo>
                    <a:pt x="990" y="42"/>
                  </a:lnTo>
                  <a:lnTo>
                    <a:pt x="1008" y="48"/>
                  </a:lnTo>
                  <a:lnTo>
                    <a:pt x="1026" y="54"/>
                  </a:lnTo>
                  <a:lnTo>
                    <a:pt x="1044" y="60"/>
                  </a:lnTo>
                  <a:lnTo>
                    <a:pt x="1062" y="66"/>
                  </a:lnTo>
                  <a:lnTo>
                    <a:pt x="1080" y="72"/>
                  </a:lnTo>
                  <a:lnTo>
                    <a:pt x="1098" y="78"/>
                  </a:lnTo>
                  <a:lnTo>
                    <a:pt x="1110" y="84"/>
                  </a:lnTo>
                  <a:lnTo>
                    <a:pt x="1128" y="90"/>
                  </a:lnTo>
                  <a:lnTo>
                    <a:pt x="1140" y="96"/>
                  </a:lnTo>
                  <a:lnTo>
                    <a:pt x="1158" y="102"/>
                  </a:lnTo>
                  <a:lnTo>
                    <a:pt x="1170" y="114"/>
                  </a:lnTo>
                  <a:lnTo>
                    <a:pt x="1182" y="120"/>
                  </a:lnTo>
                  <a:lnTo>
                    <a:pt x="1194" y="126"/>
                  </a:lnTo>
                  <a:lnTo>
                    <a:pt x="1206" y="138"/>
                  </a:lnTo>
                  <a:lnTo>
                    <a:pt x="1218" y="144"/>
                  </a:lnTo>
                  <a:lnTo>
                    <a:pt x="1230" y="156"/>
                  </a:lnTo>
                  <a:lnTo>
                    <a:pt x="1236" y="162"/>
                  </a:lnTo>
                  <a:lnTo>
                    <a:pt x="1248" y="174"/>
                  </a:lnTo>
                  <a:lnTo>
                    <a:pt x="1254" y="180"/>
                  </a:lnTo>
                  <a:lnTo>
                    <a:pt x="1260" y="192"/>
                  </a:lnTo>
                  <a:lnTo>
                    <a:pt x="1272" y="198"/>
                  </a:lnTo>
                  <a:lnTo>
                    <a:pt x="1278" y="210"/>
                  </a:lnTo>
                  <a:lnTo>
                    <a:pt x="1278" y="216"/>
                  </a:lnTo>
                  <a:lnTo>
                    <a:pt x="648" y="276"/>
                  </a:lnTo>
                  <a:lnTo>
                    <a:pt x="54" y="384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5" name="Freeform 14"/>
            <p:cNvSpPr>
              <a:spLocks/>
            </p:cNvSpPr>
            <p:nvPr/>
          </p:nvSpPr>
          <p:spPr bwMode="auto">
            <a:xfrm>
              <a:off x="3966" y="3168"/>
              <a:ext cx="174" cy="270"/>
            </a:xfrm>
            <a:custGeom>
              <a:avLst/>
              <a:gdLst>
                <a:gd name="T0" fmla="*/ 174 w 174"/>
                <a:gd name="T1" fmla="*/ 102 h 270"/>
                <a:gd name="T2" fmla="*/ 156 w 174"/>
                <a:gd name="T3" fmla="*/ 96 h 270"/>
                <a:gd name="T4" fmla="*/ 150 w 174"/>
                <a:gd name="T5" fmla="*/ 90 h 270"/>
                <a:gd name="T6" fmla="*/ 132 w 174"/>
                <a:gd name="T7" fmla="*/ 84 h 270"/>
                <a:gd name="T8" fmla="*/ 120 w 174"/>
                <a:gd name="T9" fmla="*/ 78 h 270"/>
                <a:gd name="T10" fmla="*/ 102 w 174"/>
                <a:gd name="T11" fmla="*/ 72 h 270"/>
                <a:gd name="T12" fmla="*/ 96 w 174"/>
                <a:gd name="T13" fmla="*/ 66 h 270"/>
                <a:gd name="T14" fmla="*/ 84 w 174"/>
                <a:gd name="T15" fmla="*/ 60 h 270"/>
                <a:gd name="T16" fmla="*/ 66 w 174"/>
                <a:gd name="T17" fmla="*/ 54 h 270"/>
                <a:gd name="T18" fmla="*/ 54 w 174"/>
                <a:gd name="T19" fmla="*/ 42 h 270"/>
                <a:gd name="T20" fmla="*/ 48 w 174"/>
                <a:gd name="T21" fmla="*/ 42 h 270"/>
                <a:gd name="T22" fmla="*/ 36 w 174"/>
                <a:gd name="T23" fmla="*/ 30 h 270"/>
                <a:gd name="T24" fmla="*/ 24 w 174"/>
                <a:gd name="T25" fmla="*/ 24 h 270"/>
                <a:gd name="T26" fmla="*/ 18 w 174"/>
                <a:gd name="T27" fmla="*/ 18 h 270"/>
                <a:gd name="T28" fmla="*/ 12 w 174"/>
                <a:gd name="T29" fmla="*/ 12 h 270"/>
                <a:gd name="T30" fmla="*/ 0 w 174"/>
                <a:gd name="T31" fmla="*/ 0 h 270"/>
                <a:gd name="T32" fmla="*/ 0 w 174"/>
                <a:gd name="T33" fmla="*/ 168 h 270"/>
                <a:gd name="T34" fmla="*/ 12 w 174"/>
                <a:gd name="T35" fmla="*/ 180 h 270"/>
                <a:gd name="T36" fmla="*/ 18 w 174"/>
                <a:gd name="T37" fmla="*/ 186 h 270"/>
                <a:gd name="T38" fmla="*/ 24 w 174"/>
                <a:gd name="T39" fmla="*/ 192 h 270"/>
                <a:gd name="T40" fmla="*/ 36 w 174"/>
                <a:gd name="T41" fmla="*/ 198 h 270"/>
                <a:gd name="T42" fmla="*/ 48 w 174"/>
                <a:gd name="T43" fmla="*/ 210 h 270"/>
                <a:gd name="T44" fmla="*/ 54 w 174"/>
                <a:gd name="T45" fmla="*/ 210 h 270"/>
                <a:gd name="T46" fmla="*/ 66 w 174"/>
                <a:gd name="T47" fmla="*/ 222 h 270"/>
                <a:gd name="T48" fmla="*/ 84 w 174"/>
                <a:gd name="T49" fmla="*/ 228 h 270"/>
                <a:gd name="T50" fmla="*/ 96 w 174"/>
                <a:gd name="T51" fmla="*/ 234 h 270"/>
                <a:gd name="T52" fmla="*/ 102 w 174"/>
                <a:gd name="T53" fmla="*/ 240 h 270"/>
                <a:gd name="T54" fmla="*/ 120 w 174"/>
                <a:gd name="T55" fmla="*/ 246 h 270"/>
                <a:gd name="T56" fmla="*/ 132 w 174"/>
                <a:gd name="T57" fmla="*/ 252 h 270"/>
                <a:gd name="T58" fmla="*/ 150 w 174"/>
                <a:gd name="T59" fmla="*/ 258 h 270"/>
                <a:gd name="T60" fmla="*/ 156 w 174"/>
                <a:gd name="T61" fmla="*/ 264 h 270"/>
                <a:gd name="T62" fmla="*/ 174 w 174"/>
                <a:gd name="T63" fmla="*/ 270 h 270"/>
                <a:gd name="T64" fmla="*/ 174 w 174"/>
                <a:gd name="T65" fmla="*/ 102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4"/>
                <a:gd name="T100" fmla="*/ 0 h 270"/>
                <a:gd name="T101" fmla="*/ 174 w 174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4" h="270">
                  <a:moveTo>
                    <a:pt x="174" y="102"/>
                  </a:moveTo>
                  <a:lnTo>
                    <a:pt x="156" y="96"/>
                  </a:lnTo>
                  <a:lnTo>
                    <a:pt x="150" y="90"/>
                  </a:lnTo>
                  <a:lnTo>
                    <a:pt x="132" y="84"/>
                  </a:lnTo>
                  <a:lnTo>
                    <a:pt x="120" y="78"/>
                  </a:lnTo>
                  <a:lnTo>
                    <a:pt x="102" y="72"/>
                  </a:lnTo>
                  <a:lnTo>
                    <a:pt x="96" y="66"/>
                  </a:lnTo>
                  <a:lnTo>
                    <a:pt x="84" y="60"/>
                  </a:lnTo>
                  <a:lnTo>
                    <a:pt x="66" y="54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168"/>
                  </a:lnTo>
                  <a:lnTo>
                    <a:pt x="12" y="180"/>
                  </a:lnTo>
                  <a:lnTo>
                    <a:pt x="18" y="186"/>
                  </a:lnTo>
                  <a:lnTo>
                    <a:pt x="24" y="192"/>
                  </a:lnTo>
                  <a:lnTo>
                    <a:pt x="36" y="198"/>
                  </a:lnTo>
                  <a:lnTo>
                    <a:pt x="48" y="210"/>
                  </a:lnTo>
                  <a:lnTo>
                    <a:pt x="54" y="210"/>
                  </a:lnTo>
                  <a:lnTo>
                    <a:pt x="66" y="222"/>
                  </a:lnTo>
                  <a:lnTo>
                    <a:pt x="84" y="228"/>
                  </a:lnTo>
                  <a:lnTo>
                    <a:pt x="96" y="234"/>
                  </a:lnTo>
                  <a:lnTo>
                    <a:pt x="102" y="240"/>
                  </a:lnTo>
                  <a:lnTo>
                    <a:pt x="120" y="246"/>
                  </a:lnTo>
                  <a:lnTo>
                    <a:pt x="132" y="252"/>
                  </a:lnTo>
                  <a:lnTo>
                    <a:pt x="150" y="258"/>
                  </a:lnTo>
                  <a:lnTo>
                    <a:pt x="156" y="264"/>
                  </a:lnTo>
                  <a:lnTo>
                    <a:pt x="174" y="270"/>
                  </a:lnTo>
                  <a:lnTo>
                    <a:pt x="174" y="102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6" name="Freeform 15"/>
            <p:cNvSpPr>
              <a:spLocks/>
            </p:cNvSpPr>
            <p:nvPr/>
          </p:nvSpPr>
          <p:spPr bwMode="auto">
            <a:xfrm>
              <a:off x="4146" y="3060"/>
              <a:ext cx="414" cy="378"/>
            </a:xfrm>
            <a:custGeom>
              <a:avLst/>
              <a:gdLst>
                <a:gd name="T0" fmla="*/ 414 w 414"/>
                <a:gd name="T1" fmla="*/ 0 h 378"/>
                <a:gd name="T2" fmla="*/ 0 w 414"/>
                <a:gd name="T3" fmla="*/ 210 h 378"/>
                <a:gd name="T4" fmla="*/ 0 w 414"/>
                <a:gd name="T5" fmla="*/ 378 h 378"/>
                <a:gd name="T6" fmla="*/ 414 w 414"/>
                <a:gd name="T7" fmla="*/ 168 h 378"/>
                <a:gd name="T8" fmla="*/ 414 w 414"/>
                <a:gd name="T9" fmla="*/ 0 h 3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4"/>
                <a:gd name="T16" fmla="*/ 0 h 378"/>
                <a:gd name="T17" fmla="*/ 414 w 414"/>
                <a:gd name="T18" fmla="*/ 378 h 3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4" h="378">
                  <a:moveTo>
                    <a:pt x="414" y="0"/>
                  </a:moveTo>
                  <a:lnTo>
                    <a:pt x="0" y="210"/>
                  </a:lnTo>
                  <a:lnTo>
                    <a:pt x="0" y="378"/>
                  </a:lnTo>
                  <a:lnTo>
                    <a:pt x="414" y="16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7" name="Freeform 16"/>
            <p:cNvSpPr>
              <a:spLocks/>
            </p:cNvSpPr>
            <p:nvPr/>
          </p:nvSpPr>
          <p:spPr bwMode="auto">
            <a:xfrm>
              <a:off x="3966" y="3060"/>
              <a:ext cx="594" cy="210"/>
            </a:xfrm>
            <a:custGeom>
              <a:avLst/>
              <a:gdLst>
                <a:gd name="T0" fmla="*/ 174 w 594"/>
                <a:gd name="T1" fmla="*/ 210 h 210"/>
                <a:gd name="T2" fmla="*/ 156 w 594"/>
                <a:gd name="T3" fmla="*/ 204 h 210"/>
                <a:gd name="T4" fmla="*/ 150 w 594"/>
                <a:gd name="T5" fmla="*/ 198 h 210"/>
                <a:gd name="T6" fmla="*/ 132 w 594"/>
                <a:gd name="T7" fmla="*/ 192 h 210"/>
                <a:gd name="T8" fmla="*/ 120 w 594"/>
                <a:gd name="T9" fmla="*/ 186 h 210"/>
                <a:gd name="T10" fmla="*/ 102 w 594"/>
                <a:gd name="T11" fmla="*/ 180 h 210"/>
                <a:gd name="T12" fmla="*/ 96 w 594"/>
                <a:gd name="T13" fmla="*/ 174 h 210"/>
                <a:gd name="T14" fmla="*/ 84 w 594"/>
                <a:gd name="T15" fmla="*/ 168 h 210"/>
                <a:gd name="T16" fmla="*/ 66 w 594"/>
                <a:gd name="T17" fmla="*/ 162 h 210"/>
                <a:gd name="T18" fmla="*/ 54 w 594"/>
                <a:gd name="T19" fmla="*/ 150 h 210"/>
                <a:gd name="T20" fmla="*/ 48 w 594"/>
                <a:gd name="T21" fmla="*/ 150 h 210"/>
                <a:gd name="T22" fmla="*/ 36 w 594"/>
                <a:gd name="T23" fmla="*/ 138 h 210"/>
                <a:gd name="T24" fmla="*/ 24 w 594"/>
                <a:gd name="T25" fmla="*/ 132 h 210"/>
                <a:gd name="T26" fmla="*/ 18 w 594"/>
                <a:gd name="T27" fmla="*/ 126 h 210"/>
                <a:gd name="T28" fmla="*/ 12 w 594"/>
                <a:gd name="T29" fmla="*/ 120 h 210"/>
                <a:gd name="T30" fmla="*/ 0 w 594"/>
                <a:gd name="T31" fmla="*/ 108 h 210"/>
                <a:gd name="T32" fmla="*/ 594 w 594"/>
                <a:gd name="T33" fmla="*/ 0 h 210"/>
                <a:gd name="T34" fmla="*/ 174 w 594"/>
                <a:gd name="T35" fmla="*/ 210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94"/>
                <a:gd name="T55" fmla="*/ 0 h 210"/>
                <a:gd name="T56" fmla="*/ 594 w 594"/>
                <a:gd name="T57" fmla="*/ 210 h 2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94" h="210">
                  <a:moveTo>
                    <a:pt x="174" y="210"/>
                  </a:moveTo>
                  <a:lnTo>
                    <a:pt x="156" y="204"/>
                  </a:lnTo>
                  <a:lnTo>
                    <a:pt x="150" y="198"/>
                  </a:lnTo>
                  <a:lnTo>
                    <a:pt x="132" y="192"/>
                  </a:lnTo>
                  <a:lnTo>
                    <a:pt x="120" y="186"/>
                  </a:lnTo>
                  <a:lnTo>
                    <a:pt x="102" y="180"/>
                  </a:lnTo>
                  <a:lnTo>
                    <a:pt x="96" y="174"/>
                  </a:lnTo>
                  <a:lnTo>
                    <a:pt x="84" y="168"/>
                  </a:lnTo>
                  <a:lnTo>
                    <a:pt x="66" y="162"/>
                  </a:lnTo>
                  <a:lnTo>
                    <a:pt x="54" y="150"/>
                  </a:lnTo>
                  <a:lnTo>
                    <a:pt x="48" y="150"/>
                  </a:lnTo>
                  <a:lnTo>
                    <a:pt x="36" y="138"/>
                  </a:lnTo>
                  <a:lnTo>
                    <a:pt x="24" y="132"/>
                  </a:lnTo>
                  <a:lnTo>
                    <a:pt x="18" y="126"/>
                  </a:lnTo>
                  <a:lnTo>
                    <a:pt x="12" y="120"/>
                  </a:lnTo>
                  <a:lnTo>
                    <a:pt x="0" y="108"/>
                  </a:lnTo>
                  <a:lnTo>
                    <a:pt x="594" y="0"/>
                  </a:lnTo>
                  <a:lnTo>
                    <a:pt x="174" y="21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8" name="Freeform 17"/>
            <p:cNvSpPr>
              <a:spLocks/>
            </p:cNvSpPr>
            <p:nvPr/>
          </p:nvSpPr>
          <p:spPr bwMode="auto">
            <a:xfrm>
              <a:off x="4872" y="3060"/>
              <a:ext cx="336" cy="408"/>
            </a:xfrm>
            <a:custGeom>
              <a:avLst/>
              <a:gdLst>
                <a:gd name="T0" fmla="*/ 336 w 336"/>
                <a:gd name="T1" fmla="*/ 6 h 408"/>
                <a:gd name="T2" fmla="*/ 330 w 336"/>
                <a:gd name="T3" fmla="*/ 30 h 408"/>
                <a:gd name="T4" fmla="*/ 324 w 336"/>
                <a:gd name="T5" fmla="*/ 42 h 408"/>
                <a:gd name="T6" fmla="*/ 318 w 336"/>
                <a:gd name="T7" fmla="*/ 60 h 408"/>
                <a:gd name="T8" fmla="*/ 306 w 336"/>
                <a:gd name="T9" fmla="*/ 78 h 408"/>
                <a:gd name="T10" fmla="*/ 294 w 336"/>
                <a:gd name="T11" fmla="*/ 90 h 408"/>
                <a:gd name="T12" fmla="*/ 276 w 336"/>
                <a:gd name="T13" fmla="*/ 108 h 408"/>
                <a:gd name="T14" fmla="*/ 258 w 336"/>
                <a:gd name="T15" fmla="*/ 126 h 408"/>
                <a:gd name="T16" fmla="*/ 240 w 336"/>
                <a:gd name="T17" fmla="*/ 138 h 408"/>
                <a:gd name="T18" fmla="*/ 216 w 336"/>
                <a:gd name="T19" fmla="*/ 156 h 408"/>
                <a:gd name="T20" fmla="*/ 192 w 336"/>
                <a:gd name="T21" fmla="*/ 174 h 408"/>
                <a:gd name="T22" fmla="*/ 162 w 336"/>
                <a:gd name="T23" fmla="*/ 186 h 408"/>
                <a:gd name="T24" fmla="*/ 138 w 336"/>
                <a:gd name="T25" fmla="*/ 198 h 408"/>
                <a:gd name="T26" fmla="*/ 102 w 336"/>
                <a:gd name="T27" fmla="*/ 210 h 408"/>
                <a:gd name="T28" fmla="*/ 66 w 336"/>
                <a:gd name="T29" fmla="*/ 222 h 408"/>
                <a:gd name="T30" fmla="*/ 42 w 336"/>
                <a:gd name="T31" fmla="*/ 228 h 408"/>
                <a:gd name="T32" fmla="*/ 0 w 336"/>
                <a:gd name="T33" fmla="*/ 240 h 408"/>
                <a:gd name="T34" fmla="*/ 18 w 336"/>
                <a:gd name="T35" fmla="*/ 402 h 408"/>
                <a:gd name="T36" fmla="*/ 60 w 336"/>
                <a:gd name="T37" fmla="*/ 390 h 408"/>
                <a:gd name="T38" fmla="*/ 84 w 336"/>
                <a:gd name="T39" fmla="*/ 384 h 408"/>
                <a:gd name="T40" fmla="*/ 120 w 336"/>
                <a:gd name="T41" fmla="*/ 372 h 408"/>
                <a:gd name="T42" fmla="*/ 150 w 336"/>
                <a:gd name="T43" fmla="*/ 360 h 408"/>
                <a:gd name="T44" fmla="*/ 174 w 336"/>
                <a:gd name="T45" fmla="*/ 348 h 408"/>
                <a:gd name="T46" fmla="*/ 204 w 336"/>
                <a:gd name="T47" fmla="*/ 330 h 408"/>
                <a:gd name="T48" fmla="*/ 228 w 336"/>
                <a:gd name="T49" fmla="*/ 318 h 408"/>
                <a:gd name="T50" fmla="*/ 246 w 336"/>
                <a:gd name="T51" fmla="*/ 306 h 408"/>
                <a:gd name="T52" fmla="*/ 270 w 336"/>
                <a:gd name="T53" fmla="*/ 288 h 408"/>
                <a:gd name="T54" fmla="*/ 288 w 336"/>
                <a:gd name="T55" fmla="*/ 270 h 408"/>
                <a:gd name="T56" fmla="*/ 300 w 336"/>
                <a:gd name="T57" fmla="*/ 252 h 408"/>
                <a:gd name="T58" fmla="*/ 312 w 336"/>
                <a:gd name="T59" fmla="*/ 240 h 408"/>
                <a:gd name="T60" fmla="*/ 324 w 336"/>
                <a:gd name="T61" fmla="*/ 222 h 408"/>
                <a:gd name="T62" fmla="*/ 330 w 336"/>
                <a:gd name="T63" fmla="*/ 198 h 408"/>
                <a:gd name="T64" fmla="*/ 330 w 336"/>
                <a:gd name="T65" fmla="*/ 186 h 408"/>
                <a:gd name="T66" fmla="*/ 336 w 336"/>
                <a:gd name="T67" fmla="*/ 168 h 40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6"/>
                <a:gd name="T103" fmla="*/ 0 h 408"/>
                <a:gd name="T104" fmla="*/ 336 w 336"/>
                <a:gd name="T105" fmla="*/ 408 h 40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6" h="408">
                  <a:moveTo>
                    <a:pt x="336" y="0"/>
                  </a:moveTo>
                  <a:lnTo>
                    <a:pt x="336" y="6"/>
                  </a:lnTo>
                  <a:lnTo>
                    <a:pt x="330" y="18"/>
                  </a:lnTo>
                  <a:lnTo>
                    <a:pt x="330" y="30"/>
                  </a:lnTo>
                  <a:lnTo>
                    <a:pt x="324" y="42"/>
                  </a:lnTo>
                  <a:lnTo>
                    <a:pt x="324" y="54"/>
                  </a:lnTo>
                  <a:lnTo>
                    <a:pt x="318" y="60"/>
                  </a:lnTo>
                  <a:lnTo>
                    <a:pt x="312" y="72"/>
                  </a:lnTo>
                  <a:lnTo>
                    <a:pt x="306" y="78"/>
                  </a:lnTo>
                  <a:lnTo>
                    <a:pt x="300" y="84"/>
                  </a:lnTo>
                  <a:lnTo>
                    <a:pt x="294" y="90"/>
                  </a:lnTo>
                  <a:lnTo>
                    <a:pt x="288" y="102"/>
                  </a:lnTo>
                  <a:lnTo>
                    <a:pt x="276" y="108"/>
                  </a:lnTo>
                  <a:lnTo>
                    <a:pt x="270" y="120"/>
                  </a:lnTo>
                  <a:lnTo>
                    <a:pt x="258" y="126"/>
                  </a:lnTo>
                  <a:lnTo>
                    <a:pt x="246" y="138"/>
                  </a:lnTo>
                  <a:lnTo>
                    <a:pt x="240" y="138"/>
                  </a:lnTo>
                  <a:lnTo>
                    <a:pt x="228" y="150"/>
                  </a:lnTo>
                  <a:lnTo>
                    <a:pt x="216" y="156"/>
                  </a:lnTo>
                  <a:lnTo>
                    <a:pt x="204" y="162"/>
                  </a:lnTo>
                  <a:lnTo>
                    <a:pt x="192" y="174"/>
                  </a:lnTo>
                  <a:lnTo>
                    <a:pt x="174" y="180"/>
                  </a:lnTo>
                  <a:lnTo>
                    <a:pt x="162" y="186"/>
                  </a:lnTo>
                  <a:lnTo>
                    <a:pt x="150" y="192"/>
                  </a:lnTo>
                  <a:lnTo>
                    <a:pt x="138" y="198"/>
                  </a:lnTo>
                  <a:lnTo>
                    <a:pt x="120" y="204"/>
                  </a:lnTo>
                  <a:lnTo>
                    <a:pt x="102" y="210"/>
                  </a:lnTo>
                  <a:lnTo>
                    <a:pt x="84" y="216"/>
                  </a:lnTo>
                  <a:lnTo>
                    <a:pt x="66" y="222"/>
                  </a:lnTo>
                  <a:lnTo>
                    <a:pt x="60" y="222"/>
                  </a:lnTo>
                  <a:lnTo>
                    <a:pt x="42" y="228"/>
                  </a:lnTo>
                  <a:lnTo>
                    <a:pt x="18" y="234"/>
                  </a:lnTo>
                  <a:lnTo>
                    <a:pt x="0" y="240"/>
                  </a:lnTo>
                  <a:lnTo>
                    <a:pt x="0" y="408"/>
                  </a:lnTo>
                  <a:lnTo>
                    <a:pt x="18" y="402"/>
                  </a:lnTo>
                  <a:lnTo>
                    <a:pt x="42" y="396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84" y="384"/>
                  </a:lnTo>
                  <a:lnTo>
                    <a:pt x="102" y="378"/>
                  </a:lnTo>
                  <a:lnTo>
                    <a:pt x="120" y="372"/>
                  </a:lnTo>
                  <a:lnTo>
                    <a:pt x="138" y="366"/>
                  </a:lnTo>
                  <a:lnTo>
                    <a:pt x="150" y="360"/>
                  </a:lnTo>
                  <a:lnTo>
                    <a:pt x="162" y="354"/>
                  </a:lnTo>
                  <a:lnTo>
                    <a:pt x="174" y="348"/>
                  </a:lnTo>
                  <a:lnTo>
                    <a:pt x="192" y="342"/>
                  </a:lnTo>
                  <a:lnTo>
                    <a:pt x="204" y="330"/>
                  </a:lnTo>
                  <a:lnTo>
                    <a:pt x="216" y="324"/>
                  </a:lnTo>
                  <a:lnTo>
                    <a:pt x="228" y="318"/>
                  </a:lnTo>
                  <a:lnTo>
                    <a:pt x="240" y="306"/>
                  </a:lnTo>
                  <a:lnTo>
                    <a:pt x="246" y="306"/>
                  </a:lnTo>
                  <a:lnTo>
                    <a:pt x="258" y="294"/>
                  </a:lnTo>
                  <a:lnTo>
                    <a:pt x="270" y="288"/>
                  </a:lnTo>
                  <a:lnTo>
                    <a:pt x="276" y="276"/>
                  </a:lnTo>
                  <a:lnTo>
                    <a:pt x="288" y="270"/>
                  </a:lnTo>
                  <a:lnTo>
                    <a:pt x="294" y="258"/>
                  </a:lnTo>
                  <a:lnTo>
                    <a:pt x="300" y="252"/>
                  </a:lnTo>
                  <a:lnTo>
                    <a:pt x="306" y="246"/>
                  </a:lnTo>
                  <a:lnTo>
                    <a:pt x="312" y="240"/>
                  </a:lnTo>
                  <a:lnTo>
                    <a:pt x="318" y="228"/>
                  </a:lnTo>
                  <a:lnTo>
                    <a:pt x="324" y="222"/>
                  </a:lnTo>
                  <a:lnTo>
                    <a:pt x="324" y="210"/>
                  </a:lnTo>
                  <a:lnTo>
                    <a:pt x="330" y="198"/>
                  </a:lnTo>
                  <a:lnTo>
                    <a:pt x="330" y="186"/>
                  </a:lnTo>
                  <a:lnTo>
                    <a:pt x="336" y="174"/>
                  </a:lnTo>
                  <a:lnTo>
                    <a:pt x="336" y="168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4D66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9" name="Freeform 18"/>
            <p:cNvSpPr>
              <a:spLocks/>
            </p:cNvSpPr>
            <p:nvPr/>
          </p:nvSpPr>
          <p:spPr bwMode="auto">
            <a:xfrm>
              <a:off x="4560" y="3060"/>
              <a:ext cx="312" cy="408"/>
            </a:xfrm>
            <a:custGeom>
              <a:avLst/>
              <a:gdLst>
                <a:gd name="T0" fmla="*/ 0 w 312"/>
                <a:gd name="T1" fmla="*/ 0 h 408"/>
                <a:gd name="T2" fmla="*/ 312 w 312"/>
                <a:gd name="T3" fmla="*/ 240 h 408"/>
                <a:gd name="T4" fmla="*/ 312 w 312"/>
                <a:gd name="T5" fmla="*/ 408 h 408"/>
                <a:gd name="T6" fmla="*/ 0 w 312"/>
                <a:gd name="T7" fmla="*/ 168 h 408"/>
                <a:gd name="T8" fmla="*/ 0 w 312"/>
                <a:gd name="T9" fmla="*/ 0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2"/>
                <a:gd name="T16" fmla="*/ 0 h 408"/>
                <a:gd name="T17" fmla="*/ 312 w 312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2" h="408">
                  <a:moveTo>
                    <a:pt x="0" y="0"/>
                  </a:moveTo>
                  <a:lnTo>
                    <a:pt x="312" y="240"/>
                  </a:lnTo>
                  <a:lnTo>
                    <a:pt x="312" y="408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66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0" name="Freeform 19"/>
            <p:cNvSpPr>
              <a:spLocks/>
            </p:cNvSpPr>
            <p:nvPr/>
          </p:nvSpPr>
          <p:spPr bwMode="auto">
            <a:xfrm>
              <a:off x="4560" y="3000"/>
              <a:ext cx="648" cy="300"/>
            </a:xfrm>
            <a:custGeom>
              <a:avLst/>
              <a:gdLst>
                <a:gd name="T0" fmla="*/ 630 w 648"/>
                <a:gd name="T1" fmla="*/ 0 h 300"/>
                <a:gd name="T2" fmla="*/ 636 w 648"/>
                <a:gd name="T3" fmla="*/ 12 h 300"/>
                <a:gd name="T4" fmla="*/ 642 w 648"/>
                <a:gd name="T5" fmla="*/ 18 h 300"/>
                <a:gd name="T6" fmla="*/ 642 w 648"/>
                <a:gd name="T7" fmla="*/ 30 h 300"/>
                <a:gd name="T8" fmla="*/ 642 w 648"/>
                <a:gd name="T9" fmla="*/ 36 h 300"/>
                <a:gd name="T10" fmla="*/ 648 w 648"/>
                <a:gd name="T11" fmla="*/ 42 h 300"/>
                <a:gd name="T12" fmla="*/ 648 w 648"/>
                <a:gd name="T13" fmla="*/ 54 h 300"/>
                <a:gd name="T14" fmla="*/ 648 w 648"/>
                <a:gd name="T15" fmla="*/ 66 h 300"/>
                <a:gd name="T16" fmla="*/ 648 w 648"/>
                <a:gd name="T17" fmla="*/ 72 h 300"/>
                <a:gd name="T18" fmla="*/ 642 w 648"/>
                <a:gd name="T19" fmla="*/ 84 h 300"/>
                <a:gd name="T20" fmla="*/ 642 w 648"/>
                <a:gd name="T21" fmla="*/ 90 h 300"/>
                <a:gd name="T22" fmla="*/ 636 w 648"/>
                <a:gd name="T23" fmla="*/ 102 h 300"/>
                <a:gd name="T24" fmla="*/ 636 w 648"/>
                <a:gd name="T25" fmla="*/ 108 h 300"/>
                <a:gd name="T26" fmla="*/ 630 w 648"/>
                <a:gd name="T27" fmla="*/ 114 h 300"/>
                <a:gd name="T28" fmla="*/ 630 w 648"/>
                <a:gd name="T29" fmla="*/ 126 h 300"/>
                <a:gd name="T30" fmla="*/ 624 w 648"/>
                <a:gd name="T31" fmla="*/ 132 h 300"/>
                <a:gd name="T32" fmla="*/ 612 w 648"/>
                <a:gd name="T33" fmla="*/ 144 h 300"/>
                <a:gd name="T34" fmla="*/ 606 w 648"/>
                <a:gd name="T35" fmla="*/ 150 h 300"/>
                <a:gd name="T36" fmla="*/ 600 w 648"/>
                <a:gd name="T37" fmla="*/ 162 h 300"/>
                <a:gd name="T38" fmla="*/ 588 w 648"/>
                <a:gd name="T39" fmla="*/ 168 h 300"/>
                <a:gd name="T40" fmla="*/ 588 w 648"/>
                <a:gd name="T41" fmla="*/ 174 h 300"/>
                <a:gd name="T42" fmla="*/ 576 w 648"/>
                <a:gd name="T43" fmla="*/ 186 h 300"/>
                <a:gd name="T44" fmla="*/ 564 w 648"/>
                <a:gd name="T45" fmla="*/ 192 h 300"/>
                <a:gd name="T46" fmla="*/ 552 w 648"/>
                <a:gd name="T47" fmla="*/ 198 h 300"/>
                <a:gd name="T48" fmla="*/ 540 w 648"/>
                <a:gd name="T49" fmla="*/ 210 h 300"/>
                <a:gd name="T50" fmla="*/ 528 w 648"/>
                <a:gd name="T51" fmla="*/ 216 h 300"/>
                <a:gd name="T52" fmla="*/ 516 w 648"/>
                <a:gd name="T53" fmla="*/ 222 h 300"/>
                <a:gd name="T54" fmla="*/ 504 w 648"/>
                <a:gd name="T55" fmla="*/ 234 h 300"/>
                <a:gd name="T56" fmla="*/ 492 w 648"/>
                <a:gd name="T57" fmla="*/ 234 h 300"/>
                <a:gd name="T58" fmla="*/ 480 w 648"/>
                <a:gd name="T59" fmla="*/ 246 h 300"/>
                <a:gd name="T60" fmla="*/ 462 w 648"/>
                <a:gd name="T61" fmla="*/ 252 h 300"/>
                <a:gd name="T62" fmla="*/ 450 w 648"/>
                <a:gd name="T63" fmla="*/ 258 h 300"/>
                <a:gd name="T64" fmla="*/ 432 w 648"/>
                <a:gd name="T65" fmla="*/ 264 h 300"/>
                <a:gd name="T66" fmla="*/ 414 w 648"/>
                <a:gd name="T67" fmla="*/ 270 h 300"/>
                <a:gd name="T68" fmla="*/ 396 w 648"/>
                <a:gd name="T69" fmla="*/ 276 h 300"/>
                <a:gd name="T70" fmla="*/ 378 w 648"/>
                <a:gd name="T71" fmla="*/ 282 h 300"/>
                <a:gd name="T72" fmla="*/ 372 w 648"/>
                <a:gd name="T73" fmla="*/ 282 h 300"/>
                <a:gd name="T74" fmla="*/ 354 w 648"/>
                <a:gd name="T75" fmla="*/ 288 h 300"/>
                <a:gd name="T76" fmla="*/ 330 w 648"/>
                <a:gd name="T77" fmla="*/ 294 h 300"/>
                <a:gd name="T78" fmla="*/ 312 w 648"/>
                <a:gd name="T79" fmla="*/ 300 h 300"/>
                <a:gd name="T80" fmla="*/ 0 w 648"/>
                <a:gd name="T81" fmla="*/ 60 h 300"/>
                <a:gd name="T82" fmla="*/ 630 w 648"/>
                <a:gd name="T83" fmla="*/ 0 h 3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8"/>
                <a:gd name="T127" fmla="*/ 0 h 300"/>
                <a:gd name="T128" fmla="*/ 648 w 648"/>
                <a:gd name="T129" fmla="*/ 300 h 3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8" h="300">
                  <a:moveTo>
                    <a:pt x="630" y="0"/>
                  </a:moveTo>
                  <a:lnTo>
                    <a:pt x="636" y="12"/>
                  </a:lnTo>
                  <a:lnTo>
                    <a:pt x="642" y="18"/>
                  </a:lnTo>
                  <a:lnTo>
                    <a:pt x="642" y="30"/>
                  </a:lnTo>
                  <a:lnTo>
                    <a:pt x="642" y="36"/>
                  </a:lnTo>
                  <a:lnTo>
                    <a:pt x="648" y="42"/>
                  </a:lnTo>
                  <a:lnTo>
                    <a:pt x="648" y="54"/>
                  </a:lnTo>
                  <a:lnTo>
                    <a:pt x="648" y="66"/>
                  </a:lnTo>
                  <a:lnTo>
                    <a:pt x="648" y="72"/>
                  </a:lnTo>
                  <a:lnTo>
                    <a:pt x="642" y="84"/>
                  </a:lnTo>
                  <a:lnTo>
                    <a:pt x="642" y="90"/>
                  </a:lnTo>
                  <a:lnTo>
                    <a:pt x="636" y="102"/>
                  </a:lnTo>
                  <a:lnTo>
                    <a:pt x="636" y="108"/>
                  </a:lnTo>
                  <a:lnTo>
                    <a:pt x="630" y="114"/>
                  </a:lnTo>
                  <a:lnTo>
                    <a:pt x="630" y="126"/>
                  </a:lnTo>
                  <a:lnTo>
                    <a:pt x="624" y="132"/>
                  </a:lnTo>
                  <a:lnTo>
                    <a:pt x="612" y="144"/>
                  </a:lnTo>
                  <a:lnTo>
                    <a:pt x="606" y="150"/>
                  </a:lnTo>
                  <a:lnTo>
                    <a:pt x="600" y="162"/>
                  </a:lnTo>
                  <a:lnTo>
                    <a:pt x="588" y="168"/>
                  </a:lnTo>
                  <a:lnTo>
                    <a:pt x="588" y="174"/>
                  </a:lnTo>
                  <a:lnTo>
                    <a:pt x="576" y="186"/>
                  </a:lnTo>
                  <a:lnTo>
                    <a:pt x="564" y="192"/>
                  </a:lnTo>
                  <a:lnTo>
                    <a:pt x="552" y="198"/>
                  </a:lnTo>
                  <a:lnTo>
                    <a:pt x="540" y="210"/>
                  </a:lnTo>
                  <a:lnTo>
                    <a:pt x="528" y="216"/>
                  </a:lnTo>
                  <a:lnTo>
                    <a:pt x="516" y="222"/>
                  </a:lnTo>
                  <a:lnTo>
                    <a:pt x="504" y="234"/>
                  </a:lnTo>
                  <a:lnTo>
                    <a:pt x="492" y="234"/>
                  </a:lnTo>
                  <a:lnTo>
                    <a:pt x="480" y="246"/>
                  </a:lnTo>
                  <a:lnTo>
                    <a:pt x="462" y="252"/>
                  </a:lnTo>
                  <a:lnTo>
                    <a:pt x="450" y="258"/>
                  </a:lnTo>
                  <a:lnTo>
                    <a:pt x="432" y="264"/>
                  </a:lnTo>
                  <a:lnTo>
                    <a:pt x="414" y="270"/>
                  </a:lnTo>
                  <a:lnTo>
                    <a:pt x="396" y="276"/>
                  </a:lnTo>
                  <a:lnTo>
                    <a:pt x="378" y="282"/>
                  </a:lnTo>
                  <a:lnTo>
                    <a:pt x="372" y="282"/>
                  </a:lnTo>
                  <a:lnTo>
                    <a:pt x="354" y="288"/>
                  </a:lnTo>
                  <a:lnTo>
                    <a:pt x="330" y="294"/>
                  </a:lnTo>
                  <a:lnTo>
                    <a:pt x="312" y="300"/>
                  </a:lnTo>
                  <a:lnTo>
                    <a:pt x="0" y="60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1" name="Freeform 20"/>
            <p:cNvSpPr>
              <a:spLocks/>
            </p:cNvSpPr>
            <p:nvPr/>
          </p:nvSpPr>
          <p:spPr bwMode="auto">
            <a:xfrm>
              <a:off x="4140" y="3270"/>
              <a:ext cx="732" cy="234"/>
            </a:xfrm>
            <a:custGeom>
              <a:avLst/>
              <a:gdLst>
                <a:gd name="T0" fmla="*/ 714 w 732"/>
                <a:gd name="T1" fmla="*/ 36 h 234"/>
                <a:gd name="T2" fmla="*/ 672 w 732"/>
                <a:gd name="T3" fmla="*/ 42 h 234"/>
                <a:gd name="T4" fmla="*/ 630 w 732"/>
                <a:gd name="T5" fmla="*/ 48 h 234"/>
                <a:gd name="T6" fmla="*/ 600 w 732"/>
                <a:gd name="T7" fmla="*/ 54 h 234"/>
                <a:gd name="T8" fmla="*/ 552 w 732"/>
                <a:gd name="T9" fmla="*/ 60 h 234"/>
                <a:gd name="T10" fmla="*/ 510 w 732"/>
                <a:gd name="T11" fmla="*/ 60 h 234"/>
                <a:gd name="T12" fmla="*/ 462 w 732"/>
                <a:gd name="T13" fmla="*/ 66 h 234"/>
                <a:gd name="T14" fmla="*/ 420 w 732"/>
                <a:gd name="T15" fmla="*/ 66 h 234"/>
                <a:gd name="T16" fmla="*/ 372 w 732"/>
                <a:gd name="T17" fmla="*/ 66 h 234"/>
                <a:gd name="T18" fmla="*/ 342 w 732"/>
                <a:gd name="T19" fmla="*/ 60 h 234"/>
                <a:gd name="T20" fmla="*/ 294 w 732"/>
                <a:gd name="T21" fmla="*/ 60 h 234"/>
                <a:gd name="T22" fmla="*/ 252 w 732"/>
                <a:gd name="T23" fmla="*/ 54 h 234"/>
                <a:gd name="T24" fmla="*/ 210 w 732"/>
                <a:gd name="T25" fmla="*/ 48 h 234"/>
                <a:gd name="T26" fmla="*/ 168 w 732"/>
                <a:gd name="T27" fmla="*/ 42 h 234"/>
                <a:gd name="T28" fmla="*/ 126 w 732"/>
                <a:gd name="T29" fmla="*/ 36 h 234"/>
                <a:gd name="T30" fmla="*/ 96 w 732"/>
                <a:gd name="T31" fmla="*/ 30 h 234"/>
                <a:gd name="T32" fmla="*/ 54 w 732"/>
                <a:gd name="T33" fmla="*/ 18 h 234"/>
                <a:gd name="T34" fmla="*/ 18 w 732"/>
                <a:gd name="T35" fmla="*/ 6 h 234"/>
                <a:gd name="T36" fmla="*/ 0 w 732"/>
                <a:gd name="T37" fmla="*/ 168 h 234"/>
                <a:gd name="T38" fmla="*/ 36 w 732"/>
                <a:gd name="T39" fmla="*/ 180 h 234"/>
                <a:gd name="T40" fmla="*/ 78 w 732"/>
                <a:gd name="T41" fmla="*/ 192 h 234"/>
                <a:gd name="T42" fmla="*/ 102 w 732"/>
                <a:gd name="T43" fmla="*/ 198 h 234"/>
                <a:gd name="T44" fmla="*/ 144 w 732"/>
                <a:gd name="T45" fmla="*/ 204 h 234"/>
                <a:gd name="T46" fmla="*/ 186 w 732"/>
                <a:gd name="T47" fmla="*/ 216 h 234"/>
                <a:gd name="T48" fmla="*/ 228 w 732"/>
                <a:gd name="T49" fmla="*/ 222 h 234"/>
                <a:gd name="T50" fmla="*/ 270 w 732"/>
                <a:gd name="T51" fmla="*/ 228 h 234"/>
                <a:gd name="T52" fmla="*/ 318 w 732"/>
                <a:gd name="T53" fmla="*/ 228 h 234"/>
                <a:gd name="T54" fmla="*/ 348 w 732"/>
                <a:gd name="T55" fmla="*/ 228 h 234"/>
                <a:gd name="T56" fmla="*/ 396 w 732"/>
                <a:gd name="T57" fmla="*/ 234 h 234"/>
                <a:gd name="T58" fmla="*/ 444 w 732"/>
                <a:gd name="T59" fmla="*/ 234 h 234"/>
                <a:gd name="T60" fmla="*/ 486 w 732"/>
                <a:gd name="T61" fmla="*/ 228 h 234"/>
                <a:gd name="T62" fmla="*/ 534 w 732"/>
                <a:gd name="T63" fmla="*/ 228 h 234"/>
                <a:gd name="T64" fmla="*/ 576 w 732"/>
                <a:gd name="T65" fmla="*/ 222 h 234"/>
                <a:gd name="T66" fmla="*/ 606 w 732"/>
                <a:gd name="T67" fmla="*/ 222 h 234"/>
                <a:gd name="T68" fmla="*/ 648 w 732"/>
                <a:gd name="T69" fmla="*/ 216 h 234"/>
                <a:gd name="T70" fmla="*/ 690 w 732"/>
                <a:gd name="T71" fmla="*/ 204 h 234"/>
                <a:gd name="T72" fmla="*/ 732 w 732"/>
                <a:gd name="T73" fmla="*/ 198 h 23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32"/>
                <a:gd name="T112" fmla="*/ 0 h 234"/>
                <a:gd name="T113" fmla="*/ 732 w 732"/>
                <a:gd name="T114" fmla="*/ 234 h 23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32" h="234">
                  <a:moveTo>
                    <a:pt x="732" y="30"/>
                  </a:moveTo>
                  <a:lnTo>
                    <a:pt x="714" y="36"/>
                  </a:lnTo>
                  <a:lnTo>
                    <a:pt x="690" y="36"/>
                  </a:lnTo>
                  <a:lnTo>
                    <a:pt x="672" y="42"/>
                  </a:lnTo>
                  <a:lnTo>
                    <a:pt x="648" y="48"/>
                  </a:lnTo>
                  <a:lnTo>
                    <a:pt x="630" y="48"/>
                  </a:lnTo>
                  <a:lnTo>
                    <a:pt x="606" y="54"/>
                  </a:lnTo>
                  <a:lnTo>
                    <a:pt x="600" y="54"/>
                  </a:lnTo>
                  <a:lnTo>
                    <a:pt x="576" y="54"/>
                  </a:lnTo>
                  <a:lnTo>
                    <a:pt x="552" y="60"/>
                  </a:lnTo>
                  <a:lnTo>
                    <a:pt x="534" y="60"/>
                  </a:lnTo>
                  <a:lnTo>
                    <a:pt x="510" y="60"/>
                  </a:lnTo>
                  <a:lnTo>
                    <a:pt x="486" y="60"/>
                  </a:lnTo>
                  <a:lnTo>
                    <a:pt x="462" y="66"/>
                  </a:lnTo>
                  <a:lnTo>
                    <a:pt x="444" y="66"/>
                  </a:lnTo>
                  <a:lnTo>
                    <a:pt x="420" y="66"/>
                  </a:lnTo>
                  <a:lnTo>
                    <a:pt x="396" y="66"/>
                  </a:lnTo>
                  <a:lnTo>
                    <a:pt x="372" y="66"/>
                  </a:lnTo>
                  <a:lnTo>
                    <a:pt x="348" y="60"/>
                  </a:lnTo>
                  <a:lnTo>
                    <a:pt x="342" y="60"/>
                  </a:lnTo>
                  <a:lnTo>
                    <a:pt x="318" y="60"/>
                  </a:lnTo>
                  <a:lnTo>
                    <a:pt x="294" y="60"/>
                  </a:lnTo>
                  <a:lnTo>
                    <a:pt x="270" y="60"/>
                  </a:lnTo>
                  <a:lnTo>
                    <a:pt x="252" y="54"/>
                  </a:lnTo>
                  <a:lnTo>
                    <a:pt x="228" y="54"/>
                  </a:lnTo>
                  <a:lnTo>
                    <a:pt x="210" y="48"/>
                  </a:lnTo>
                  <a:lnTo>
                    <a:pt x="186" y="48"/>
                  </a:lnTo>
                  <a:lnTo>
                    <a:pt x="168" y="42"/>
                  </a:lnTo>
                  <a:lnTo>
                    <a:pt x="144" y="36"/>
                  </a:lnTo>
                  <a:lnTo>
                    <a:pt x="126" y="36"/>
                  </a:lnTo>
                  <a:lnTo>
                    <a:pt x="102" y="30"/>
                  </a:lnTo>
                  <a:lnTo>
                    <a:pt x="96" y="30"/>
                  </a:lnTo>
                  <a:lnTo>
                    <a:pt x="78" y="24"/>
                  </a:lnTo>
                  <a:lnTo>
                    <a:pt x="54" y="18"/>
                  </a:lnTo>
                  <a:lnTo>
                    <a:pt x="36" y="12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168"/>
                  </a:lnTo>
                  <a:lnTo>
                    <a:pt x="18" y="174"/>
                  </a:lnTo>
                  <a:lnTo>
                    <a:pt x="36" y="180"/>
                  </a:lnTo>
                  <a:lnTo>
                    <a:pt x="54" y="186"/>
                  </a:lnTo>
                  <a:lnTo>
                    <a:pt x="78" y="192"/>
                  </a:lnTo>
                  <a:lnTo>
                    <a:pt x="96" y="198"/>
                  </a:lnTo>
                  <a:lnTo>
                    <a:pt x="102" y="198"/>
                  </a:lnTo>
                  <a:lnTo>
                    <a:pt x="126" y="204"/>
                  </a:lnTo>
                  <a:lnTo>
                    <a:pt x="144" y="204"/>
                  </a:lnTo>
                  <a:lnTo>
                    <a:pt x="168" y="210"/>
                  </a:lnTo>
                  <a:lnTo>
                    <a:pt x="186" y="216"/>
                  </a:lnTo>
                  <a:lnTo>
                    <a:pt x="210" y="216"/>
                  </a:lnTo>
                  <a:lnTo>
                    <a:pt x="228" y="222"/>
                  </a:lnTo>
                  <a:lnTo>
                    <a:pt x="252" y="222"/>
                  </a:lnTo>
                  <a:lnTo>
                    <a:pt x="270" y="228"/>
                  </a:lnTo>
                  <a:lnTo>
                    <a:pt x="294" y="228"/>
                  </a:lnTo>
                  <a:lnTo>
                    <a:pt x="318" y="228"/>
                  </a:lnTo>
                  <a:lnTo>
                    <a:pt x="342" y="228"/>
                  </a:lnTo>
                  <a:lnTo>
                    <a:pt x="348" y="228"/>
                  </a:lnTo>
                  <a:lnTo>
                    <a:pt x="372" y="234"/>
                  </a:lnTo>
                  <a:lnTo>
                    <a:pt x="396" y="234"/>
                  </a:lnTo>
                  <a:lnTo>
                    <a:pt x="420" y="234"/>
                  </a:lnTo>
                  <a:lnTo>
                    <a:pt x="444" y="234"/>
                  </a:lnTo>
                  <a:lnTo>
                    <a:pt x="462" y="234"/>
                  </a:lnTo>
                  <a:lnTo>
                    <a:pt x="486" y="228"/>
                  </a:lnTo>
                  <a:lnTo>
                    <a:pt x="510" y="228"/>
                  </a:lnTo>
                  <a:lnTo>
                    <a:pt x="534" y="228"/>
                  </a:lnTo>
                  <a:lnTo>
                    <a:pt x="552" y="228"/>
                  </a:lnTo>
                  <a:lnTo>
                    <a:pt x="576" y="222"/>
                  </a:lnTo>
                  <a:lnTo>
                    <a:pt x="600" y="222"/>
                  </a:lnTo>
                  <a:lnTo>
                    <a:pt x="606" y="222"/>
                  </a:lnTo>
                  <a:lnTo>
                    <a:pt x="630" y="216"/>
                  </a:lnTo>
                  <a:lnTo>
                    <a:pt x="648" y="216"/>
                  </a:lnTo>
                  <a:lnTo>
                    <a:pt x="672" y="210"/>
                  </a:lnTo>
                  <a:lnTo>
                    <a:pt x="690" y="204"/>
                  </a:lnTo>
                  <a:lnTo>
                    <a:pt x="714" y="204"/>
                  </a:lnTo>
                  <a:lnTo>
                    <a:pt x="732" y="198"/>
                  </a:lnTo>
                  <a:lnTo>
                    <a:pt x="732" y="30"/>
                  </a:lnTo>
                  <a:close/>
                </a:path>
              </a:pathLst>
            </a:custGeom>
            <a:solidFill>
              <a:srgbClr val="808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2" name="Freeform 21"/>
            <p:cNvSpPr>
              <a:spLocks/>
            </p:cNvSpPr>
            <p:nvPr/>
          </p:nvSpPr>
          <p:spPr bwMode="auto">
            <a:xfrm>
              <a:off x="4140" y="3060"/>
              <a:ext cx="732" cy="276"/>
            </a:xfrm>
            <a:custGeom>
              <a:avLst/>
              <a:gdLst>
                <a:gd name="T0" fmla="*/ 732 w 732"/>
                <a:gd name="T1" fmla="*/ 240 h 276"/>
                <a:gd name="T2" fmla="*/ 714 w 732"/>
                <a:gd name="T3" fmla="*/ 246 h 276"/>
                <a:gd name="T4" fmla="*/ 690 w 732"/>
                <a:gd name="T5" fmla="*/ 246 h 276"/>
                <a:gd name="T6" fmla="*/ 672 w 732"/>
                <a:gd name="T7" fmla="*/ 252 h 276"/>
                <a:gd name="T8" fmla="*/ 648 w 732"/>
                <a:gd name="T9" fmla="*/ 258 h 276"/>
                <a:gd name="T10" fmla="*/ 630 w 732"/>
                <a:gd name="T11" fmla="*/ 258 h 276"/>
                <a:gd name="T12" fmla="*/ 606 w 732"/>
                <a:gd name="T13" fmla="*/ 264 h 276"/>
                <a:gd name="T14" fmla="*/ 600 w 732"/>
                <a:gd name="T15" fmla="*/ 264 h 276"/>
                <a:gd name="T16" fmla="*/ 576 w 732"/>
                <a:gd name="T17" fmla="*/ 264 h 276"/>
                <a:gd name="T18" fmla="*/ 552 w 732"/>
                <a:gd name="T19" fmla="*/ 270 h 276"/>
                <a:gd name="T20" fmla="*/ 534 w 732"/>
                <a:gd name="T21" fmla="*/ 270 h 276"/>
                <a:gd name="T22" fmla="*/ 510 w 732"/>
                <a:gd name="T23" fmla="*/ 270 h 276"/>
                <a:gd name="T24" fmla="*/ 486 w 732"/>
                <a:gd name="T25" fmla="*/ 270 h 276"/>
                <a:gd name="T26" fmla="*/ 462 w 732"/>
                <a:gd name="T27" fmla="*/ 276 h 276"/>
                <a:gd name="T28" fmla="*/ 444 w 732"/>
                <a:gd name="T29" fmla="*/ 276 h 276"/>
                <a:gd name="T30" fmla="*/ 420 w 732"/>
                <a:gd name="T31" fmla="*/ 276 h 276"/>
                <a:gd name="T32" fmla="*/ 396 w 732"/>
                <a:gd name="T33" fmla="*/ 276 h 276"/>
                <a:gd name="T34" fmla="*/ 372 w 732"/>
                <a:gd name="T35" fmla="*/ 276 h 276"/>
                <a:gd name="T36" fmla="*/ 348 w 732"/>
                <a:gd name="T37" fmla="*/ 270 h 276"/>
                <a:gd name="T38" fmla="*/ 342 w 732"/>
                <a:gd name="T39" fmla="*/ 270 h 276"/>
                <a:gd name="T40" fmla="*/ 318 w 732"/>
                <a:gd name="T41" fmla="*/ 270 h 276"/>
                <a:gd name="T42" fmla="*/ 294 w 732"/>
                <a:gd name="T43" fmla="*/ 270 h 276"/>
                <a:gd name="T44" fmla="*/ 270 w 732"/>
                <a:gd name="T45" fmla="*/ 270 h 276"/>
                <a:gd name="T46" fmla="*/ 252 w 732"/>
                <a:gd name="T47" fmla="*/ 264 h 276"/>
                <a:gd name="T48" fmla="*/ 228 w 732"/>
                <a:gd name="T49" fmla="*/ 264 h 276"/>
                <a:gd name="T50" fmla="*/ 210 w 732"/>
                <a:gd name="T51" fmla="*/ 258 h 276"/>
                <a:gd name="T52" fmla="*/ 186 w 732"/>
                <a:gd name="T53" fmla="*/ 258 h 276"/>
                <a:gd name="T54" fmla="*/ 168 w 732"/>
                <a:gd name="T55" fmla="*/ 252 h 276"/>
                <a:gd name="T56" fmla="*/ 144 w 732"/>
                <a:gd name="T57" fmla="*/ 246 h 276"/>
                <a:gd name="T58" fmla="*/ 126 w 732"/>
                <a:gd name="T59" fmla="*/ 246 h 276"/>
                <a:gd name="T60" fmla="*/ 102 w 732"/>
                <a:gd name="T61" fmla="*/ 240 h 276"/>
                <a:gd name="T62" fmla="*/ 96 w 732"/>
                <a:gd name="T63" fmla="*/ 240 h 276"/>
                <a:gd name="T64" fmla="*/ 78 w 732"/>
                <a:gd name="T65" fmla="*/ 234 h 276"/>
                <a:gd name="T66" fmla="*/ 54 w 732"/>
                <a:gd name="T67" fmla="*/ 228 h 276"/>
                <a:gd name="T68" fmla="*/ 36 w 732"/>
                <a:gd name="T69" fmla="*/ 222 h 276"/>
                <a:gd name="T70" fmla="*/ 18 w 732"/>
                <a:gd name="T71" fmla="*/ 216 h 276"/>
                <a:gd name="T72" fmla="*/ 0 w 732"/>
                <a:gd name="T73" fmla="*/ 210 h 276"/>
                <a:gd name="T74" fmla="*/ 420 w 732"/>
                <a:gd name="T75" fmla="*/ 0 h 276"/>
                <a:gd name="T76" fmla="*/ 732 w 732"/>
                <a:gd name="T77" fmla="*/ 240 h 27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2"/>
                <a:gd name="T118" fmla="*/ 0 h 276"/>
                <a:gd name="T119" fmla="*/ 732 w 732"/>
                <a:gd name="T120" fmla="*/ 276 h 27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2" h="276">
                  <a:moveTo>
                    <a:pt x="732" y="240"/>
                  </a:moveTo>
                  <a:lnTo>
                    <a:pt x="714" y="246"/>
                  </a:lnTo>
                  <a:lnTo>
                    <a:pt x="690" y="246"/>
                  </a:lnTo>
                  <a:lnTo>
                    <a:pt x="672" y="252"/>
                  </a:lnTo>
                  <a:lnTo>
                    <a:pt x="648" y="258"/>
                  </a:lnTo>
                  <a:lnTo>
                    <a:pt x="630" y="258"/>
                  </a:lnTo>
                  <a:lnTo>
                    <a:pt x="606" y="264"/>
                  </a:lnTo>
                  <a:lnTo>
                    <a:pt x="600" y="264"/>
                  </a:lnTo>
                  <a:lnTo>
                    <a:pt x="576" y="264"/>
                  </a:lnTo>
                  <a:lnTo>
                    <a:pt x="552" y="270"/>
                  </a:lnTo>
                  <a:lnTo>
                    <a:pt x="534" y="270"/>
                  </a:lnTo>
                  <a:lnTo>
                    <a:pt x="510" y="270"/>
                  </a:lnTo>
                  <a:lnTo>
                    <a:pt x="486" y="270"/>
                  </a:lnTo>
                  <a:lnTo>
                    <a:pt x="462" y="276"/>
                  </a:lnTo>
                  <a:lnTo>
                    <a:pt x="444" y="276"/>
                  </a:lnTo>
                  <a:lnTo>
                    <a:pt x="420" y="276"/>
                  </a:lnTo>
                  <a:lnTo>
                    <a:pt x="396" y="276"/>
                  </a:lnTo>
                  <a:lnTo>
                    <a:pt x="372" y="276"/>
                  </a:lnTo>
                  <a:lnTo>
                    <a:pt x="348" y="270"/>
                  </a:lnTo>
                  <a:lnTo>
                    <a:pt x="342" y="270"/>
                  </a:lnTo>
                  <a:lnTo>
                    <a:pt x="318" y="270"/>
                  </a:lnTo>
                  <a:lnTo>
                    <a:pt x="294" y="270"/>
                  </a:lnTo>
                  <a:lnTo>
                    <a:pt x="270" y="270"/>
                  </a:lnTo>
                  <a:lnTo>
                    <a:pt x="252" y="264"/>
                  </a:lnTo>
                  <a:lnTo>
                    <a:pt x="228" y="264"/>
                  </a:lnTo>
                  <a:lnTo>
                    <a:pt x="210" y="258"/>
                  </a:lnTo>
                  <a:lnTo>
                    <a:pt x="186" y="258"/>
                  </a:lnTo>
                  <a:lnTo>
                    <a:pt x="168" y="252"/>
                  </a:lnTo>
                  <a:lnTo>
                    <a:pt x="144" y="246"/>
                  </a:lnTo>
                  <a:lnTo>
                    <a:pt x="126" y="246"/>
                  </a:lnTo>
                  <a:lnTo>
                    <a:pt x="102" y="240"/>
                  </a:lnTo>
                  <a:lnTo>
                    <a:pt x="96" y="240"/>
                  </a:lnTo>
                  <a:lnTo>
                    <a:pt x="78" y="234"/>
                  </a:lnTo>
                  <a:lnTo>
                    <a:pt x="54" y="228"/>
                  </a:lnTo>
                  <a:lnTo>
                    <a:pt x="36" y="222"/>
                  </a:lnTo>
                  <a:lnTo>
                    <a:pt x="18" y="216"/>
                  </a:lnTo>
                  <a:lnTo>
                    <a:pt x="0" y="210"/>
                  </a:lnTo>
                  <a:lnTo>
                    <a:pt x="420" y="0"/>
                  </a:lnTo>
                  <a:lnTo>
                    <a:pt x="732" y="2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3" name="Rectangle 22"/>
            <p:cNvSpPr>
              <a:spLocks noChangeArrowheads="1"/>
            </p:cNvSpPr>
            <p:nvPr/>
          </p:nvSpPr>
          <p:spPr bwMode="auto">
            <a:xfrm>
              <a:off x="4032" y="2550"/>
              <a:ext cx="1149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 b="1" dirty="0" err="1">
                  <a:solidFill>
                    <a:srgbClr val="000000"/>
                  </a:solidFill>
                </a:rPr>
                <a:t>Staff</a:t>
              </a:r>
              <a:r>
                <a:rPr lang="es-ES" sz="900" b="1" dirty="0">
                  <a:solidFill>
                    <a:srgbClr val="000000"/>
                  </a:solidFill>
                </a:rPr>
                <a:t> </a:t>
              </a:r>
              <a:r>
                <a:rPr lang="es-ES" sz="900" b="1" dirty="0" err="1">
                  <a:solidFill>
                    <a:srgbClr val="000000"/>
                  </a:solidFill>
                </a:rPr>
                <a:t>qualification</a:t>
              </a:r>
              <a:r>
                <a:rPr lang="es-ES" sz="900" b="1" dirty="0">
                  <a:solidFill>
                    <a:srgbClr val="000000"/>
                  </a:solidFill>
                </a:rPr>
                <a:t>. </a:t>
              </a:r>
              <a:r>
                <a:rPr lang="es-ES" sz="900" b="1" dirty="0" err="1" smtClean="0">
                  <a:solidFill>
                    <a:srgbClr val="000000"/>
                  </a:solidFill>
                </a:rPr>
                <a:t>year</a:t>
              </a:r>
              <a:r>
                <a:rPr lang="es-ES" sz="900" b="1" dirty="0" smtClean="0">
                  <a:solidFill>
                    <a:srgbClr val="000000"/>
                  </a:solidFill>
                </a:rPr>
                <a:t> 2012</a:t>
              </a:r>
              <a:endParaRPr lang="es-ES" dirty="0"/>
            </a:p>
          </p:txBody>
        </p:sp>
        <p:sp>
          <p:nvSpPr>
            <p:cNvPr id="1044" name="Rectangle 23"/>
            <p:cNvSpPr>
              <a:spLocks noChangeArrowheads="1"/>
            </p:cNvSpPr>
            <p:nvPr/>
          </p:nvSpPr>
          <p:spPr bwMode="auto">
            <a:xfrm>
              <a:off x="5154" y="3348"/>
              <a:ext cx="1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dirty="0">
                  <a:solidFill>
                    <a:srgbClr val="000000"/>
                  </a:solidFill>
                </a:rPr>
                <a:t>20%</a:t>
              </a:r>
              <a:endParaRPr lang="es-ES" dirty="0"/>
            </a:p>
          </p:txBody>
        </p:sp>
        <p:sp>
          <p:nvSpPr>
            <p:cNvPr id="1045" name="Rectangle 24"/>
            <p:cNvSpPr>
              <a:spLocks noChangeArrowheads="1"/>
            </p:cNvSpPr>
            <p:nvPr/>
          </p:nvSpPr>
          <p:spPr bwMode="auto">
            <a:xfrm>
              <a:off x="4422" y="3528"/>
              <a:ext cx="1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19%</a:t>
              </a:r>
              <a:endParaRPr lang="es-ES"/>
            </a:p>
          </p:txBody>
        </p:sp>
        <p:sp>
          <p:nvSpPr>
            <p:cNvPr id="1046" name="Rectangle 25"/>
            <p:cNvSpPr>
              <a:spLocks noChangeArrowheads="1"/>
            </p:cNvSpPr>
            <p:nvPr/>
          </p:nvSpPr>
          <p:spPr bwMode="auto">
            <a:xfrm>
              <a:off x="3942" y="3408"/>
              <a:ext cx="9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7%</a:t>
              </a:r>
              <a:endParaRPr lang="es-ES"/>
            </a:p>
          </p:txBody>
        </p:sp>
        <p:sp>
          <p:nvSpPr>
            <p:cNvPr id="1047" name="Rectangle 26"/>
            <p:cNvSpPr>
              <a:spLocks noChangeArrowheads="1"/>
            </p:cNvSpPr>
            <p:nvPr/>
          </p:nvSpPr>
          <p:spPr bwMode="auto">
            <a:xfrm>
              <a:off x="4260" y="2682"/>
              <a:ext cx="1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54%</a:t>
              </a:r>
              <a:endParaRPr lang="es-ES"/>
            </a:p>
          </p:txBody>
        </p:sp>
        <p:sp>
          <p:nvSpPr>
            <p:cNvPr id="1048" name="Rectangle 27"/>
            <p:cNvSpPr>
              <a:spLocks noChangeArrowheads="1"/>
            </p:cNvSpPr>
            <p:nvPr/>
          </p:nvSpPr>
          <p:spPr bwMode="auto">
            <a:xfrm>
              <a:off x="3802" y="3654"/>
              <a:ext cx="36" cy="3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9" name="Rectangle 28"/>
            <p:cNvSpPr>
              <a:spLocks noChangeArrowheads="1"/>
            </p:cNvSpPr>
            <p:nvPr/>
          </p:nvSpPr>
          <p:spPr bwMode="auto">
            <a:xfrm>
              <a:off x="3862" y="3630"/>
              <a:ext cx="29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Doctors</a:t>
              </a:r>
              <a:endParaRPr lang="es-ES"/>
            </a:p>
          </p:txBody>
        </p:sp>
        <p:sp>
          <p:nvSpPr>
            <p:cNvPr id="1050" name="Rectangle 29"/>
            <p:cNvSpPr>
              <a:spLocks noChangeArrowheads="1"/>
            </p:cNvSpPr>
            <p:nvPr/>
          </p:nvSpPr>
          <p:spPr bwMode="auto">
            <a:xfrm>
              <a:off x="4752" y="3654"/>
              <a:ext cx="36" cy="36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1" name="Rectangle 30"/>
            <p:cNvSpPr>
              <a:spLocks noChangeArrowheads="1"/>
            </p:cNvSpPr>
            <p:nvPr/>
          </p:nvSpPr>
          <p:spPr bwMode="auto">
            <a:xfrm>
              <a:off x="4812" y="3630"/>
              <a:ext cx="58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Superior technicians</a:t>
              </a:r>
              <a:endParaRPr lang="es-ES"/>
            </a:p>
          </p:txBody>
        </p:sp>
        <p:sp>
          <p:nvSpPr>
            <p:cNvPr id="1052" name="Rectangle 31"/>
            <p:cNvSpPr>
              <a:spLocks noChangeArrowheads="1"/>
            </p:cNvSpPr>
            <p:nvPr/>
          </p:nvSpPr>
          <p:spPr bwMode="auto">
            <a:xfrm>
              <a:off x="3802" y="3744"/>
              <a:ext cx="36" cy="3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3" name="Rectangle 32"/>
            <p:cNvSpPr>
              <a:spLocks noChangeArrowheads="1"/>
            </p:cNvSpPr>
            <p:nvPr/>
          </p:nvSpPr>
          <p:spPr bwMode="auto">
            <a:xfrm>
              <a:off x="3862" y="3720"/>
              <a:ext cx="69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Intermediate technicians</a:t>
              </a:r>
              <a:endParaRPr lang="es-ES"/>
            </a:p>
          </p:txBody>
        </p:sp>
        <p:sp>
          <p:nvSpPr>
            <p:cNvPr id="1054" name="Rectangle 33"/>
            <p:cNvSpPr>
              <a:spLocks noChangeArrowheads="1"/>
            </p:cNvSpPr>
            <p:nvPr/>
          </p:nvSpPr>
          <p:spPr bwMode="auto">
            <a:xfrm>
              <a:off x="4752" y="3744"/>
              <a:ext cx="36" cy="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" name="Rectangle 34"/>
            <p:cNvSpPr>
              <a:spLocks noChangeArrowheads="1"/>
            </p:cNvSpPr>
            <p:nvPr/>
          </p:nvSpPr>
          <p:spPr bwMode="auto">
            <a:xfrm>
              <a:off x="4812" y="3720"/>
              <a:ext cx="4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</a:rPr>
                <a:t>Assistance staff</a:t>
              </a:r>
              <a:endParaRPr lang="es-ES"/>
            </a:p>
          </p:txBody>
        </p:sp>
        <p:sp>
          <p:nvSpPr>
            <p:cNvPr id="1056" name="Text Box 9"/>
            <p:cNvSpPr txBox="1">
              <a:spLocks noChangeArrowheads="1"/>
            </p:cNvSpPr>
            <p:nvPr/>
          </p:nvSpPr>
          <p:spPr bwMode="auto">
            <a:xfrm>
              <a:off x="3850" y="3600"/>
              <a:ext cx="336" cy="1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>
              <a:spAutoFit/>
            </a:bodyPr>
            <a:lstStyle/>
            <a:p>
              <a:r>
                <a:rPr lang="es-ES" sz="700"/>
                <a:t>PhD’s</a:t>
              </a:r>
            </a:p>
          </p:txBody>
        </p:sp>
      </p:grpSp>
      <p:pic>
        <p:nvPicPr>
          <p:cNvPr id="10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4679950" cy="295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861048"/>
            <a:ext cx="3600450" cy="208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367464" cy="533400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1.2 Organization</a:t>
            </a:r>
            <a:endParaRPr lang="en-GB" b="1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653312" cy="509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305800" cy="476672"/>
          </a:xfrm>
        </p:spPr>
        <p:txBody>
          <a:bodyPr/>
          <a:lstStyle/>
          <a:p>
            <a:r>
              <a:rPr lang="en-GB" sz="3200" b="1" u="sng" dirty="0"/>
              <a:t>2. ITA activities </a:t>
            </a:r>
            <a:r>
              <a:rPr lang="en-GB" sz="3200" b="1" u="sng" dirty="0" smtClean="0"/>
              <a:t>for CERN</a:t>
            </a:r>
            <a:endParaRPr lang="en-GB" sz="3200" b="1" u="sng" dirty="0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568952" cy="453650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Since more than 6 years ITA is collaborating with CERN within  CMS experiment (TK subsystem)</a:t>
            </a:r>
          </a:p>
          <a:p>
            <a:pPr>
              <a:lnSpc>
                <a:spcPct val="90000"/>
              </a:lnSpc>
            </a:pPr>
            <a:endParaRPr lang="en-GB" sz="2400" u="sng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Our </a:t>
            </a:r>
            <a:r>
              <a:rPr lang="en-GB" sz="2400" dirty="0"/>
              <a:t>activities have been focused </a:t>
            </a:r>
            <a:r>
              <a:rPr lang="en-GB" sz="2400" dirty="0" smtClean="0"/>
              <a:t>on : 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Electromagnetic compatibility issues 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Power supply distribution issues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8680"/>
            <a:ext cx="8305800" cy="476672"/>
          </a:xfrm>
        </p:spPr>
        <p:txBody>
          <a:bodyPr/>
          <a:lstStyle/>
          <a:p>
            <a:r>
              <a:rPr lang="en-GB" sz="3200" b="1" u="sng" dirty="0"/>
              <a:t>2. ITA activities </a:t>
            </a:r>
            <a:r>
              <a:rPr lang="en-GB" sz="3200" b="1" u="sng" dirty="0" smtClean="0"/>
              <a:t>for CERN</a:t>
            </a:r>
            <a:endParaRPr lang="en-GB" sz="3200" b="1" u="sng" dirty="0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568952" cy="484400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GB" sz="2400" dirty="0" smtClean="0"/>
              <a:t>These activities are part of the R&amp;D project for CMS upgrades</a:t>
            </a:r>
          </a:p>
          <a:p>
            <a:pPr algn="just">
              <a:lnSpc>
                <a:spcPct val="90000"/>
              </a:lnSpc>
            </a:pPr>
            <a:endParaRPr lang="en-GB" sz="2400" dirty="0" smtClean="0"/>
          </a:p>
          <a:p>
            <a:pPr lvl="1" algn="just">
              <a:lnSpc>
                <a:spcPct val="90000"/>
              </a:lnSpc>
            </a:pPr>
            <a:r>
              <a:rPr lang="en-GB" sz="2400" b="1" u="sng" dirty="0" smtClean="0"/>
              <a:t>CERN R&amp;D Working line</a:t>
            </a:r>
          </a:p>
          <a:p>
            <a:pPr lvl="2" algn="just">
              <a:lnSpc>
                <a:spcPct val="90000"/>
              </a:lnSpc>
            </a:pPr>
            <a:r>
              <a:rPr lang="en-GB" sz="2400" dirty="0" smtClean="0"/>
              <a:t>EMC immunity studies for CMS TK upgrade - 9.04</a:t>
            </a:r>
          </a:p>
          <a:p>
            <a:pPr lvl="1" algn="just">
              <a:lnSpc>
                <a:spcPct val="90000"/>
              </a:lnSpc>
            </a:pPr>
            <a:r>
              <a:rPr lang="en-GB" sz="2400" b="1" u="sng" dirty="0" smtClean="0"/>
              <a:t>National research program</a:t>
            </a:r>
          </a:p>
          <a:p>
            <a:pPr lvl="2" algn="just">
              <a:lnSpc>
                <a:spcPct val="90000"/>
              </a:lnSpc>
            </a:pPr>
            <a:r>
              <a:rPr lang="en-GB" sz="2400" dirty="0" smtClean="0"/>
              <a:t>I+D en </a:t>
            </a:r>
            <a:r>
              <a:rPr lang="en-GB" sz="2400" dirty="0" err="1" smtClean="0"/>
              <a:t>Detectores</a:t>
            </a:r>
            <a:r>
              <a:rPr lang="en-GB" sz="2400" dirty="0" smtClean="0"/>
              <a:t> </a:t>
            </a:r>
            <a:r>
              <a:rPr lang="en-GB" sz="2400" dirty="0" err="1" smtClean="0"/>
              <a:t>para</a:t>
            </a:r>
            <a:r>
              <a:rPr lang="en-GB" sz="2400" dirty="0" smtClean="0"/>
              <a:t> </a:t>
            </a:r>
            <a:r>
              <a:rPr lang="en-GB" sz="2400" dirty="0" err="1" smtClean="0"/>
              <a:t>Futuros</a:t>
            </a:r>
            <a:r>
              <a:rPr lang="en-GB" sz="2400" dirty="0" smtClean="0"/>
              <a:t> </a:t>
            </a:r>
            <a:r>
              <a:rPr lang="en-GB" sz="2400" dirty="0" err="1" smtClean="0"/>
              <a:t>Colisionadores</a:t>
            </a:r>
            <a:r>
              <a:rPr lang="en-GB" sz="2400" dirty="0" smtClean="0"/>
              <a:t>: FPA2010-22163-C02-01 (</a:t>
            </a:r>
            <a:r>
              <a:rPr lang="en-GB" sz="2400" dirty="0" err="1" smtClean="0"/>
              <a:t>Ip</a:t>
            </a:r>
            <a:r>
              <a:rPr lang="en-GB" sz="2400" dirty="0" smtClean="0"/>
              <a:t>: </a:t>
            </a:r>
            <a:r>
              <a:rPr lang="en-GB" sz="2400" dirty="0" err="1" smtClean="0"/>
              <a:t>I.Vila</a:t>
            </a:r>
            <a:r>
              <a:rPr lang="en-GB" sz="2400" dirty="0" smtClean="0"/>
              <a:t>) 2011- 2013 </a:t>
            </a:r>
          </a:p>
          <a:p>
            <a:pPr lvl="2" algn="just">
              <a:lnSpc>
                <a:spcPct val="90000"/>
              </a:lnSpc>
            </a:pPr>
            <a:r>
              <a:rPr lang="en-GB" sz="2400" dirty="0" smtClean="0"/>
              <a:t>I+D en </a:t>
            </a:r>
            <a:r>
              <a:rPr lang="en-GB" sz="2400" dirty="0" err="1" smtClean="0"/>
              <a:t>detectores</a:t>
            </a:r>
            <a:r>
              <a:rPr lang="en-GB" sz="2400" dirty="0" smtClean="0"/>
              <a:t> y </a:t>
            </a:r>
            <a:r>
              <a:rPr lang="en-GB" sz="2400" dirty="0" err="1" smtClean="0"/>
              <a:t>estudios</a:t>
            </a:r>
            <a:r>
              <a:rPr lang="en-GB" sz="2400" dirty="0" smtClean="0"/>
              <a:t> </a:t>
            </a:r>
            <a:r>
              <a:rPr lang="en-GB" sz="2400" dirty="0" err="1" smtClean="0"/>
              <a:t>fenomenológicos</a:t>
            </a:r>
            <a:r>
              <a:rPr lang="en-GB" sz="2400" dirty="0" smtClean="0"/>
              <a:t> </a:t>
            </a:r>
            <a:r>
              <a:rPr lang="en-GB" sz="2400" dirty="0" err="1" smtClean="0"/>
              <a:t>para</a:t>
            </a:r>
            <a:r>
              <a:rPr lang="en-GB" sz="2400" dirty="0" smtClean="0"/>
              <a:t> el </a:t>
            </a:r>
            <a:r>
              <a:rPr lang="en-GB" sz="2400" dirty="0" err="1" smtClean="0"/>
              <a:t>colisionador</a:t>
            </a:r>
            <a:r>
              <a:rPr lang="en-GB" sz="2400" dirty="0" smtClean="0"/>
              <a:t> Lineal </a:t>
            </a:r>
            <a:r>
              <a:rPr lang="en-GB" sz="2400" dirty="0" err="1" smtClean="0"/>
              <a:t>Internacional</a:t>
            </a:r>
            <a:r>
              <a:rPr lang="en-GB" sz="2400" dirty="0" smtClean="0"/>
              <a:t> : FPA2007 – 66387 (</a:t>
            </a:r>
            <a:r>
              <a:rPr lang="en-GB" sz="2400" dirty="0" err="1" smtClean="0"/>
              <a:t>Ip</a:t>
            </a:r>
            <a:r>
              <a:rPr lang="en-GB" sz="2400" dirty="0" smtClean="0"/>
              <a:t>: I Vila) - (2007-2010)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7561585" cy="782637"/>
          </a:xfrm>
        </p:spPr>
        <p:txBody>
          <a:bodyPr/>
          <a:lstStyle/>
          <a:p>
            <a:r>
              <a:rPr lang="en-GB" sz="3600" b="1" u="sng" dirty="0" smtClean="0"/>
              <a:t>2. ITA activities for CERN</a:t>
            </a:r>
            <a:endParaRPr lang="en-GB" sz="3500" dirty="0"/>
          </a:p>
        </p:txBody>
      </p:sp>
      <p:sp>
        <p:nvSpPr>
          <p:cNvPr id="299012" name="Rectangle 1028"/>
          <p:cNvSpPr>
            <a:spLocks noChangeArrowheads="1"/>
          </p:cNvSpPr>
          <p:nvPr/>
        </p:nvSpPr>
        <p:spPr bwMode="auto">
          <a:xfrm>
            <a:off x="0" y="5805264"/>
            <a:ext cx="876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GB" sz="1800" dirty="0">
                <a:solidFill>
                  <a:srgbClr val="000000"/>
                </a:solidFill>
                <a:latin typeface="Comic Sans MS" pitchFamily="66" charset="0"/>
              </a:rPr>
              <a:t>Overall diameter: 20 </a:t>
            </a:r>
            <a:r>
              <a:rPr lang="en-GB" sz="1800" dirty="0" err="1">
                <a:solidFill>
                  <a:srgbClr val="000000"/>
                </a:solidFill>
                <a:latin typeface="Comic Sans MS" pitchFamily="66" charset="0"/>
              </a:rPr>
              <a:t>mts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</a:rPr>
              <a:t> /  Overall length : 25 </a:t>
            </a:r>
            <a:r>
              <a:rPr lang="en-GB" sz="1800" dirty="0" err="1">
                <a:solidFill>
                  <a:srgbClr val="000000"/>
                </a:solidFill>
                <a:latin typeface="Comic Sans MS" pitchFamily="66" charset="0"/>
              </a:rPr>
              <a:t>mts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</a:rPr>
              <a:t> / Total weight: 13000 </a:t>
            </a:r>
            <a:r>
              <a:rPr lang="en-GB" sz="1800" dirty="0" err="1">
                <a:solidFill>
                  <a:srgbClr val="000000"/>
                </a:solidFill>
                <a:latin typeface="Comic Sans MS" pitchFamily="66" charset="0"/>
              </a:rPr>
              <a:t>Tn</a:t>
            </a:r>
            <a:endParaRPr lang="en-US" sz="18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467544" y="1052736"/>
            <a:ext cx="8278687" cy="4779197"/>
            <a:chOff x="251520" y="764704"/>
            <a:chExt cx="8566719" cy="5283253"/>
          </a:xfrm>
        </p:grpSpPr>
        <p:pic>
          <p:nvPicPr>
            <p:cNvPr id="299011" name="Picture 1027" descr="F:\Fernando\CERNHD\DHARDDISK\Confereces\EMCBarcelona\CMSphoto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764704"/>
              <a:ext cx="8391050" cy="5283253"/>
            </a:xfrm>
            <a:prstGeom prst="rect">
              <a:avLst/>
            </a:prstGeom>
            <a:noFill/>
          </p:spPr>
        </p:pic>
        <p:grpSp>
          <p:nvGrpSpPr>
            <p:cNvPr id="23" name="22 Grupo"/>
            <p:cNvGrpSpPr/>
            <p:nvPr/>
          </p:nvGrpSpPr>
          <p:grpSpPr>
            <a:xfrm>
              <a:off x="588639" y="796279"/>
              <a:ext cx="8229600" cy="5164139"/>
              <a:chOff x="588639" y="796279"/>
              <a:chExt cx="8229600" cy="5164139"/>
            </a:xfrm>
          </p:grpSpPr>
          <p:grpSp>
            <p:nvGrpSpPr>
              <p:cNvPr id="2" name="Group 1042"/>
              <p:cNvGrpSpPr>
                <a:grpSpLocks/>
              </p:cNvGrpSpPr>
              <p:nvPr/>
            </p:nvGrpSpPr>
            <p:grpSpPr bwMode="auto">
              <a:xfrm>
                <a:off x="588639" y="796279"/>
                <a:ext cx="2271713" cy="1295400"/>
                <a:chOff x="432" y="528"/>
                <a:chExt cx="1431" cy="816"/>
              </a:xfrm>
            </p:grpSpPr>
            <p:sp>
              <p:nvSpPr>
                <p:cNvPr id="299013" name="Text Box 1029"/>
                <p:cNvSpPr txBox="1">
                  <a:spLocks noChangeArrowheads="1"/>
                </p:cNvSpPr>
                <p:nvPr/>
              </p:nvSpPr>
              <p:spPr bwMode="auto">
                <a:xfrm>
                  <a:off x="432" y="528"/>
                  <a:ext cx="1431" cy="2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 err="1">
                      <a:solidFill>
                        <a:srgbClr val="FFFF00"/>
                      </a:solidFill>
                    </a:rPr>
                    <a:t>Muon</a:t>
                  </a:r>
                  <a:r>
                    <a:rPr lang="en-GB" sz="2000" b="1" dirty="0">
                      <a:solidFill>
                        <a:srgbClr val="FFFF00"/>
                      </a:solidFill>
                    </a:rPr>
                    <a:t> Chambers</a:t>
                  </a:r>
                </a:p>
              </p:txBody>
            </p:sp>
            <p:sp>
              <p:nvSpPr>
                <p:cNvPr id="299020" name="Line 1036"/>
                <p:cNvSpPr>
                  <a:spLocks noChangeShapeType="1"/>
                </p:cNvSpPr>
                <p:nvPr/>
              </p:nvSpPr>
              <p:spPr bwMode="auto">
                <a:xfrm>
                  <a:off x="672" y="816"/>
                  <a:ext cx="624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3" name="Group 1043"/>
              <p:cNvGrpSpPr>
                <a:grpSpLocks/>
              </p:cNvGrpSpPr>
              <p:nvPr/>
            </p:nvGrpSpPr>
            <p:grpSpPr bwMode="auto">
              <a:xfrm>
                <a:off x="5998840" y="796279"/>
                <a:ext cx="2062163" cy="838200"/>
                <a:chOff x="3840" y="528"/>
                <a:chExt cx="1299" cy="528"/>
              </a:xfrm>
            </p:grpSpPr>
            <p:sp>
              <p:nvSpPr>
                <p:cNvPr id="299014" name="Text Box 1030"/>
                <p:cNvSpPr txBox="1">
                  <a:spLocks noChangeArrowheads="1"/>
                </p:cNvSpPr>
                <p:nvPr/>
              </p:nvSpPr>
              <p:spPr bwMode="auto">
                <a:xfrm>
                  <a:off x="4272" y="528"/>
                  <a:ext cx="867" cy="2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>
                      <a:solidFill>
                        <a:srgbClr val="FFFF00"/>
                      </a:solidFill>
                    </a:rPr>
                    <a:t>Iron Yoke</a:t>
                  </a:r>
                </a:p>
              </p:txBody>
            </p:sp>
            <p:sp>
              <p:nvSpPr>
                <p:cNvPr id="299021" name="Line 1037"/>
                <p:cNvSpPr>
                  <a:spLocks noChangeShapeType="1"/>
                </p:cNvSpPr>
                <p:nvPr/>
              </p:nvSpPr>
              <p:spPr bwMode="auto">
                <a:xfrm flipH="1">
                  <a:off x="3840" y="720"/>
                  <a:ext cx="432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" name="Group 1044"/>
              <p:cNvGrpSpPr>
                <a:grpSpLocks/>
              </p:cNvGrpSpPr>
              <p:nvPr/>
            </p:nvGrpSpPr>
            <p:grpSpPr bwMode="auto">
              <a:xfrm>
                <a:off x="4855839" y="1710679"/>
                <a:ext cx="3962400" cy="1371600"/>
                <a:chOff x="3120" y="1104"/>
                <a:chExt cx="2496" cy="864"/>
              </a:xfrm>
            </p:grpSpPr>
            <p:sp>
              <p:nvSpPr>
                <p:cNvPr id="299018" name="Text Box 1034"/>
                <p:cNvSpPr txBox="1">
                  <a:spLocks noChangeArrowheads="1"/>
                </p:cNvSpPr>
                <p:nvPr/>
              </p:nvSpPr>
              <p:spPr bwMode="auto">
                <a:xfrm>
                  <a:off x="3848" y="1104"/>
                  <a:ext cx="1768" cy="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0" b="1" dirty="0">
                      <a:solidFill>
                        <a:srgbClr val="FFFF00"/>
                      </a:solidFill>
                    </a:rPr>
                    <a:t>Electromagnetic </a:t>
                  </a:r>
                </a:p>
                <a:p>
                  <a:pPr algn="ctr"/>
                  <a:r>
                    <a:rPr lang="en-GB" sz="2000" b="1" dirty="0">
                      <a:solidFill>
                        <a:srgbClr val="FFFF00"/>
                      </a:solidFill>
                    </a:rPr>
                    <a:t>Calorimeter (ECAL)</a:t>
                  </a:r>
                </a:p>
              </p:txBody>
            </p:sp>
            <p:sp>
              <p:nvSpPr>
                <p:cNvPr id="299022" name="Line 1038"/>
                <p:cNvSpPr>
                  <a:spLocks noChangeShapeType="1"/>
                </p:cNvSpPr>
                <p:nvPr/>
              </p:nvSpPr>
              <p:spPr bwMode="auto">
                <a:xfrm flipH="1">
                  <a:off x="3120" y="1392"/>
                  <a:ext cx="1152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5" name="Group 1045"/>
              <p:cNvGrpSpPr>
                <a:grpSpLocks/>
              </p:cNvGrpSpPr>
              <p:nvPr/>
            </p:nvGrpSpPr>
            <p:grpSpPr bwMode="auto">
              <a:xfrm>
                <a:off x="5914703" y="3463279"/>
                <a:ext cx="2827338" cy="1143000"/>
                <a:chOff x="3787" y="2208"/>
                <a:chExt cx="1781" cy="720"/>
              </a:xfrm>
            </p:grpSpPr>
            <p:sp>
              <p:nvSpPr>
                <p:cNvPr id="299015" name="Text Box 1031"/>
                <p:cNvSpPr txBox="1">
                  <a:spLocks noChangeArrowheads="1"/>
                </p:cNvSpPr>
                <p:nvPr/>
              </p:nvSpPr>
              <p:spPr bwMode="auto">
                <a:xfrm>
                  <a:off x="3787" y="2208"/>
                  <a:ext cx="1781" cy="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0" b="1" dirty="0">
                      <a:solidFill>
                        <a:srgbClr val="FFFF00"/>
                      </a:solidFill>
                    </a:rPr>
                    <a:t>Superconducting Solenoid</a:t>
                  </a:r>
                </a:p>
              </p:txBody>
            </p:sp>
            <p:sp>
              <p:nvSpPr>
                <p:cNvPr id="299023" name="Line 1039"/>
                <p:cNvSpPr>
                  <a:spLocks noChangeShapeType="1"/>
                </p:cNvSpPr>
                <p:nvPr/>
              </p:nvSpPr>
              <p:spPr bwMode="auto">
                <a:xfrm flipH="1">
                  <a:off x="4032" y="2496"/>
                  <a:ext cx="432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6" name="Group 1046"/>
              <p:cNvGrpSpPr>
                <a:grpSpLocks/>
              </p:cNvGrpSpPr>
              <p:nvPr/>
            </p:nvGrpSpPr>
            <p:grpSpPr bwMode="auto">
              <a:xfrm>
                <a:off x="4932039" y="4149080"/>
                <a:ext cx="3438525" cy="1811338"/>
                <a:chOff x="3168" y="2640"/>
                <a:chExt cx="2166" cy="1141"/>
              </a:xfrm>
            </p:grpSpPr>
            <p:sp>
              <p:nvSpPr>
                <p:cNvPr id="299016" name="Text Box 1032"/>
                <p:cNvSpPr txBox="1">
                  <a:spLocks noChangeArrowheads="1"/>
                </p:cNvSpPr>
                <p:nvPr/>
              </p:nvSpPr>
              <p:spPr bwMode="auto">
                <a:xfrm>
                  <a:off x="4619" y="3502"/>
                  <a:ext cx="715" cy="2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>
                      <a:solidFill>
                        <a:srgbClr val="FFFF00"/>
                      </a:solidFill>
                    </a:rPr>
                    <a:t>Tracker</a:t>
                  </a:r>
                </a:p>
              </p:txBody>
            </p:sp>
            <p:sp>
              <p:nvSpPr>
                <p:cNvPr id="299024" name="Line 1040"/>
                <p:cNvSpPr>
                  <a:spLocks noChangeShapeType="1"/>
                </p:cNvSpPr>
                <p:nvPr/>
              </p:nvSpPr>
              <p:spPr bwMode="auto">
                <a:xfrm flipH="1" flipV="1">
                  <a:off x="3168" y="2640"/>
                  <a:ext cx="1632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7" name="Group 1047"/>
              <p:cNvGrpSpPr>
                <a:grpSpLocks/>
              </p:cNvGrpSpPr>
              <p:nvPr/>
            </p:nvGrpSpPr>
            <p:grpSpPr bwMode="auto">
              <a:xfrm>
                <a:off x="685800" y="2895601"/>
                <a:ext cx="2667000" cy="1122363"/>
                <a:chOff x="432" y="1824"/>
                <a:chExt cx="1680" cy="707"/>
              </a:xfrm>
            </p:grpSpPr>
            <p:sp>
              <p:nvSpPr>
                <p:cNvPr id="299019" name="Text Box 1035"/>
                <p:cNvSpPr txBox="1">
                  <a:spLocks noChangeArrowheads="1"/>
                </p:cNvSpPr>
                <p:nvPr/>
              </p:nvSpPr>
              <p:spPr bwMode="auto">
                <a:xfrm>
                  <a:off x="432" y="1824"/>
                  <a:ext cx="1223" cy="7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0" b="1" dirty="0" err="1">
                      <a:solidFill>
                        <a:srgbClr val="FFFF00"/>
                      </a:solidFill>
                    </a:rPr>
                    <a:t>Hadron</a:t>
                  </a:r>
                  <a:r>
                    <a:rPr lang="en-GB" sz="2000" b="1" dirty="0">
                      <a:solidFill>
                        <a:srgbClr val="FFFF00"/>
                      </a:solidFill>
                    </a:rPr>
                    <a:t> </a:t>
                  </a:r>
                </a:p>
                <a:p>
                  <a:pPr algn="ctr"/>
                  <a:r>
                    <a:rPr lang="en-GB" sz="2000" b="1" dirty="0">
                      <a:solidFill>
                        <a:srgbClr val="FFFF00"/>
                      </a:solidFill>
                    </a:rPr>
                    <a:t>Calorimeter (HCAL)</a:t>
                  </a:r>
                </a:p>
              </p:txBody>
            </p:sp>
            <p:sp>
              <p:nvSpPr>
                <p:cNvPr id="299025" name="Line 1041"/>
                <p:cNvSpPr>
                  <a:spLocks noChangeShapeType="1"/>
                </p:cNvSpPr>
                <p:nvPr/>
              </p:nvSpPr>
              <p:spPr bwMode="auto">
                <a:xfrm flipV="1">
                  <a:off x="1296" y="2160"/>
                  <a:ext cx="81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367464" cy="476672"/>
          </a:xfrm>
        </p:spPr>
        <p:txBody>
          <a:bodyPr/>
          <a:lstStyle/>
          <a:p>
            <a:pPr eaLnBrk="1" hangingPunct="1"/>
            <a:r>
              <a:rPr lang="en-GB" sz="3200" b="1" u="sng" dirty="0" smtClean="0"/>
              <a:t>2. ITA activities for CERN</a:t>
            </a:r>
            <a:endParaRPr lang="es-ES" sz="3200" b="1" u="sng" dirty="0" smtClean="0"/>
          </a:p>
        </p:txBody>
      </p:sp>
      <p:pic>
        <p:nvPicPr>
          <p:cNvPr id="12" name="11 Imagen" descr="DSCN35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7128792" cy="5335285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99592" y="134076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 smtClean="0">
                <a:solidFill>
                  <a:srgbClr val="FFFF00"/>
                </a:solidFill>
              </a:rPr>
              <a:t>CMS </a:t>
            </a:r>
            <a:r>
              <a:rPr lang="es-ES" sz="2000" b="1" u="sng" dirty="0" err="1" smtClean="0">
                <a:solidFill>
                  <a:srgbClr val="FFFF00"/>
                </a:solidFill>
              </a:rPr>
              <a:t>Tracker</a:t>
            </a:r>
            <a:r>
              <a:rPr lang="es-ES" sz="2000" b="1" u="sng" dirty="0" smtClean="0">
                <a:solidFill>
                  <a:srgbClr val="FFFF00"/>
                </a:solidFill>
              </a:rPr>
              <a:t>  - </a:t>
            </a:r>
            <a:r>
              <a:rPr lang="es-ES" sz="2000" b="1" u="sng" dirty="0" err="1" smtClean="0">
                <a:solidFill>
                  <a:srgbClr val="FFFF00"/>
                </a:solidFill>
              </a:rPr>
              <a:t>Subdetector</a:t>
            </a:r>
            <a:endParaRPr lang="es-ES" sz="2000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4628</TotalTime>
  <Words>1775</Words>
  <Application>Microsoft Office PowerPoint</Application>
  <PresentationFormat>On-screen Show (4:3)</PresentationFormat>
  <Paragraphs>302</Paragraphs>
  <Slides>34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Diseño predeterminado</vt:lpstr>
      <vt:lpstr>ITA activities for CERN:  LHC &amp; SLCH  </vt:lpstr>
      <vt:lpstr>OUTLINE</vt:lpstr>
      <vt:lpstr>1. ITA  </vt:lpstr>
      <vt:lpstr>1.1  ITA: Staff &amp; Budget </vt:lpstr>
      <vt:lpstr>1.2 Organization</vt:lpstr>
      <vt:lpstr>2. ITA activities for CERN</vt:lpstr>
      <vt:lpstr>2. ITA activities for CERN</vt:lpstr>
      <vt:lpstr>2. ITA activities for CERN</vt:lpstr>
      <vt:lpstr>2. ITA activities for CERN</vt:lpstr>
      <vt:lpstr>2. ITA activities for CERN</vt:lpstr>
      <vt:lpstr>2. ITA activities for CERN</vt:lpstr>
      <vt:lpstr>3. ITA activities for CMS - LHC</vt:lpstr>
      <vt:lpstr>3. ITA activities for CMS – LHC:  Coupling Mech.</vt:lpstr>
      <vt:lpstr>3.1 ITA activities for CMS – LHC:  Coupling Mech.</vt:lpstr>
      <vt:lpstr>3.1 ITA activities for CMS – LHC:  Coupling Mech.</vt:lpstr>
      <vt:lpstr>3.1 ITA activities for CMS – LHC:  Coupling Mech</vt:lpstr>
      <vt:lpstr>3.1 ITA activities for CMS – LHC:  Coupling Mech</vt:lpstr>
      <vt:lpstr>4. ITA activities for CMS Upgrade- SLHC</vt:lpstr>
      <vt:lpstr>4. ITA activities for CMS Upgrade- SLHC</vt:lpstr>
      <vt:lpstr>4.1 ITA activities for SLHC: PS Impedances</vt:lpstr>
      <vt:lpstr>4.1 ITA activities for SLHC: PS Impedances</vt:lpstr>
      <vt:lpstr>4.1 ITA activities for SLHC: PS Impedances</vt:lpstr>
      <vt:lpstr>4.1 ITA activities for SLHC: PS Impedances</vt:lpstr>
      <vt:lpstr>4.2 ITA activities for SLHC: Noise propagation PN</vt:lpstr>
      <vt:lpstr>4.2 ITA activities for SLHC: Noise propagation PN</vt:lpstr>
      <vt:lpstr>4.2 ITA activities for SLHC: Noise propagation PN</vt:lpstr>
      <vt:lpstr>4.3 ITA activities for SLHC: Radiation effects PN</vt:lpstr>
      <vt:lpstr>4.3 ITA activities for SLHC: Radiation effects PN</vt:lpstr>
      <vt:lpstr>4.3 ITA activities for SLHC: Radiation effects PN</vt:lpstr>
      <vt:lpstr>5. ITA Facilities  </vt:lpstr>
      <vt:lpstr>6. Workshop</vt:lpstr>
      <vt:lpstr>6. Workshop</vt:lpstr>
      <vt:lpstr>PowerPoint Presentation</vt:lpstr>
      <vt:lpstr>PowerPoint Presentation</vt:lpstr>
    </vt:vector>
  </TitlesOfParts>
  <Company>FM9FY TMF7Q KCKCT V9T29 TBBBG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XP</dc:creator>
  <cp:lastModifiedBy>Guillermo Peon</cp:lastModifiedBy>
  <cp:revision>418</cp:revision>
  <dcterms:created xsi:type="dcterms:W3CDTF">2008-01-09T09:57:40Z</dcterms:created>
  <dcterms:modified xsi:type="dcterms:W3CDTF">2013-06-14T07:12:08Z</dcterms:modified>
</cp:coreProperties>
</file>