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2"/>
  </p:notesMasterIdLst>
  <p:sldIdLst>
    <p:sldId id="256" r:id="rId2"/>
    <p:sldId id="261" r:id="rId3"/>
    <p:sldId id="260" r:id="rId4"/>
    <p:sldId id="269" r:id="rId5"/>
    <p:sldId id="283" r:id="rId6"/>
    <p:sldId id="289" r:id="rId7"/>
    <p:sldId id="259" r:id="rId8"/>
    <p:sldId id="263" r:id="rId9"/>
    <p:sldId id="264" r:id="rId10"/>
    <p:sldId id="294" r:id="rId11"/>
    <p:sldId id="295" r:id="rId12"/>
    <p:sldId id="296" r:id="rId13"/>
    <p:sldId id="291" r:id="rId14"/>
    <p:sldId id="293" r:id="rId15"/>
    <p:sldId id="275" r:id="rId16"/>
    <p:sldId id="273" r:id="rId17"/>
    <p:sldId id="274" r:id="rId18"/>
    <p:sldId id="297" r:id="rId19"/>
    <p:sldId id="279" r:id="rId20"/>
    <p:sldId id="299" r:id="rId21"/>
    <p:sldId id="300" r:id="rId22"/>
    <p:sldId id="301" r:id="rId23"/>
    <p:sldId id="302" r:id="rId24"/>
    <p:sldId id="303" r:id="rId25"/>
    <p:sldId id="313" r:id="rId26"/>
    <p:sldId id="305" r:id="rId27"/>
    <p:sldId id="304" r:id="rId28"/>
    <p:sldId id="306" r:id="rId29"/>
    <p:sldId id="307" r:id="rId30"/>
    <p:sldId id="314" r:id="rId31"/>
    <p:sldId id="308" r:id="rId32"/>
    <p:sldId id="310" r:id="rId33"/>
    <p:sldId id="311" r:id="rId34"/>
    <p:sldId id="286" r:id="rId35"/>
    <p:sldId id="316" r:id="rId36"/>
    <p:sldId id="309" r:id="rId37"/>
    <p:sldId id="315" r:id="rId38"/>
    <p:sldId id="312" r:id="rId39"/>
    <p:sldId id="271" r:id="rId40"/>
    <p:sldId id="258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>
        <p:scale>
          <a:sx n="130" d="100"/>
          <a:sy n="130" d="100"/>
        </p:scale>
        <p:origin x="-99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6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5AE397-8083-43A9-A3FB-A40E2F4C88E3}" type="doc">
      <dgm:prSet loTypeId="urn:microsoft.com/office/officeart/2011/layout/HexagonRadial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7B9F791A-AD29-494F-83AD-532DFC8D9386}">
      <dgm:prSet phldrT="[Text]"/>
      <dgm:spPr/>
      <dgm:t>
        <a:bodyPr lIns="0" rIns="0"/>
        <a:lstStyle/>
        <a:p>
          <a:r>
            <a:rPr lang="es-ES" noProof="0" dirty="0" smtClean="0"/>
            <a:t>Un mundo de oportunidades en una ciudad con mas de 10000 científicos trabajando para mejorar el conocimiento de la humanidad</a:t>
          </a:r>
          <a:endParaRPr lang="es-ES" noProof="0" dirty="0"/>
        </a:p>
      </dgm:t>
    </dgm:pt>
    <dgm:pt modelId="{4C42EBD6-5676-4D6F-8AE9-DD55E899F6E7}" type="parTrans" cxnId="{14B8B2A9-18AC-4291-A442-1BCD7D31B49D}">
      <dgm:prSet/>
      <dgm:spPr/>
      <dgm:t>
        <a:bodyPr/>
        <a:lstStyle/>
        <a:p>
          <a:endParaRPr lang="en-GB"/>
        </a:p>
      </dgm:t>
    </dgm:pt>
    <dgm:pt modelId="{1F51B0FF-4605-4536-8317-3F4B06721173}" type="sibTrans" cxnId="{14B8B2A9-18AC-4291-A442-1BCD7D31B49D}">
      <dgm:prSet/>
      <dgm:spPr/>
      <dgm:t>
        <a:bodyPr/>
        <a:lstStyle/>
        <a:p>
          <a:endParaRPr lang="en-GB"/>
        </a:p>
      </dgm:t>
    </dgm:pt>
    <dgm:pt modelId="{3D4BA6DF-BA9F-4460-8520-4EAF00B6EFC3}">
      <dgm:prSet phldrT="[Text]"/>
      <dgm:spPr/>
      <dgm:t>
        <a:bodyPr/>
        <a:lstStyle/>
        <a:p>
          <a:r>
            <a:rPr lang="es-ES" b="1" noProof="0" dirty="0" smtClean="0"/>
            <a:t>Ingenieros en mecánica, electricidad, electrónica, civil </a:t>
          </a:r>
          <a:r>
            <a:rPr lang="es-ES" noProof="0" dirty="0" smtClean="0"/>
            <a:t>…</a:t>
          </a:r>
          <a:endParaRPr lang="es-ES" noProof="0" dirty="0"/>
        </a:p>
      </dgm:t>
    </dgm:pt>
    <dgm:pt modelId="{C38BD900-1CC6-4259-8945-C21368219F15}" type="parTrans" cxnId="{73B31363-9116-4C8C-A713-BDD1EA999804}">
      <dgm:prSet/>
      <dgm:spPr/>
      <dgm:t>
        <a:bodyPr/>
        <a:lstStyle/>
        <a:p>
          <a:endParaRPr lang="en-GB"/>
        </a:p>
      </dgm:t>
    </dgm:pt>
    <dgm:pt modelId="{5EAD32A0-2129-48E0-A548-EA492878A015}" type="sibTrans" cxnId="{73B31363-9116-4C8C-A713-BDD1EA999804}">
      <dgm:prSet/>
      <dgm:spPr/>
      <dgm:t>
        <a:bodyPr/>
        <a:lstStyle/>
        <a:p>
          <a:endParaRPr lang="en-GB"/>
        </a:p>
      </dgm:t>
    </dgm:pt>
    <dgm:pt modelId="{3AB784C8-A177-4143-9004-F5FD2E3DB04D}">
      <dgm:prSet phldrT="[Text]"/>
      <dgm:spPr/>
      <dgm:t>
        <a:bodyPr/>
        <a:lstStyle/>
        <a:p>
          <a:r>
            <a:rPr lang="es-ES" b="1" noProof="0" dirty="0" smtClean="0"/>
            <a:t>Técnicos en todos los campos</a:t>
          </a:r>
          <a:endParaRPr lang="es-ES" b="1" noProof="0" dirty="0"/>
        </a:p>
      </dgm:t>
    </dgm:pt>
    <dgm:pt modelId="{F2BFA8B2-D85D-45BF-AA33-71B16E0F3BB6}" type="parTrans" cxnId="{A3051368-946B-4831-B3CA-2B1A834EFB76}">
      <dgm:prSet/>
      <dgm:spPr/>
      <dgm:t>
        <a:bodyPr/>
        <a:lstStyle/>
        <a:p>
          <a:endParaRPr lang="en-GB"/>
        </a:p>
      </dgm:t>
    </dgm:pt>
    <dgm:pt modelId="{FB600AE6-E9BB-480C-8495-BE176F8F51AB}" type="sibTrans" cxnId="{A3051368-946B-4831-B3CA-2B1A834EFB76}">
      <dgm:prSet/>
      <dgm:spPr/>
      <dgm:t>
        <a:bodyPr/>
        <a:lstStyle/>
        <a:p>
          <a:endParaRPr lang="en-GB"/>
        </a:p>
      </dgm:t>
    </dgm:pt>
    <dgm:pt modelId="{38B6F696-44CB-403F-A221-C04A8C14B5DE}">
      <dgm:prSet phldrT="[Text]"/>
      <dgm:spPr/>
      <dgm:t>
        <a:bodyPr/>
        <a:lstStyle/>
        <a:p>
          <a:r>
            <a:rPr lang="es-ES" b="1" noProof="0" dirty="0" smtClean="0"/>
            <a:t>Informáticos</a:t>
          </a:r>
          <a:endParaRPr lang="es-ES" b="1" noProof="0" dirty="0"/>
        </a:p>
      </dgm:t>
    </dgm:pt>
    <dgm:pt modelId="{B0B594D4-F862-441B-B2B6-353B678A2673}" type="parTrans" cxnId="{2FDF2E3B-00A3-4648-B81F-399BF730A3EB}">
      <dgm:prSet/>
      <dgm:spPr/>
      <dgm:t>
        <a:bodyPr/>
        <a:lstStyle/>
        <a:p>
          <a:endParaRPr lang="en-GB"/>
        </a:p>
      </dgm:t>
    </dgm:pt>
    <dgm:pt modelId="{840476F6-2958-4BD7-91B3-B970A4858B75}" type="sibTrans" cxnId="{2FDF2E3B-00A3-4648-B81F-399BF730A3EB}">
      <dgm:prSet/>
      <dgm:spPr/>
      <dgm:t>
        <a:bodyPr/>
        <a:lstStyle/>
        <a:p>
          <a:endParaRPr lang="en-GB"/>
        </a:p>
      </dgm:t>
    </dgm:pt>
    <dgm:pt modelId="{E738CFD0-B5EE-4F52-AB0F-558819C6F40F}">
      <dgm:prSet phldrT="[Text]"/>
      <dgm:spPr/>
      <dgm:t>
        <a:bodyPr/>
        <a:lstStyle/>
        <a:p>
          <a:r>
            <a:rPr lang="es-ES" b="1" noProof="0" dirty="0" smtClean="0"/>
            <a:t>Secretarias, contables, abogados, recursos humanos, bomberos …</a:t>
          </a:r>
          <a:endParaRPr lang="es-ES" b="1" noProof="0" dirty="0"/>
        </a:p>
      </dgm:t>
    </dgm:pt>
    <dgm:pt modelId="{E84035AC-89D2-4E39-89D1-D79A9C685C7C}" type="parTrans" cxnId="{24EC567A-FF2E-4DD3-90CA-4563C2A4713E}">
      <dgm:prSet/>
      <dgm:spPr/>
      <dgm:t>
        <a:bodyPr/>
        <a:lstStyle/>
        <a:p>
          <a:endParaRPr lang="en-GB"/>
        </a:p>
      </dgm:t>
    </dgm:pt>
    <dgm:pt modelId="{425A135D-211D-4630-996C-83672E00B6F8}" type="sibTrans" cxnId="{24EC567A-FF2E-4DD3-90CA-4563C2A4713E}">
      <dgm:prSet/>
      <dgm:spPr/>
      <dgm:t>
        <a:bodyPr/>
        <a:lstStyle/>
        <a:p>
          <a:endParaRPr lang="en-GB"/>
        </a:p>
      </dgm:t>
    </dgm:pt>
    <dgm:pt modelId="{E7894840-3E87-48B4-B744-72DF86C1901F}">
      <dgm:prSet phldrT="[Text]"/>
      <dgm:spPr/>
      <dgm:t>
        <a:bodyPr/>
        <a:lstStyle/>
        <a:p>
          <a:r>
            <a:rPr lang="es-ES" b="1" noProof="0" dirty="0" smtClean="0"/>
            <a:t>Físicos teóricos, experimentales, aplicados</a:t>
          </a:r>
          <a:endParaRPr lang="es-ES" b="1" noProof="0" dirty="0"/>
        </a:p>
      </dgm:t>
    </dgm:pt>
    <dgm:pt modelId="{EBD075CB-6270-457A-AA5D-309299F78F24}" type="parTrans" cxnId="{5290C1DD-D0EF-4A6C-AD14-EB8D2F9BA665}">
      <dgm:prSet/>
      <dgm:spPr/>
      <dgm:t>
        <a:bodyPr/>
        <a:lstStyle/>
        <a:p>
          <a:endParaRPr lang="en-GB"/>
        </a:p>
      </dgm:t>
    </dgm:pt>
    <dgm:pt modelId="{5853919D-A2A1-4A95-85BD-FB150EF74019}" type="sibTrans" cxnId="{5290C1DD-D0EF-4A6C-AD14-EB8D2F9BA665}">
      <dgm:prSet/>
      <dgm:spPr/>
      <dgm:t>
        <a:bodyPr/>
        <a:lstStyle/>
        <a:p>
          <a:endParaRPr lang="en-GB"/>
        </a:p>
      </dgm:t>
    </dgm:pt>
    <dgm:pt modelId="{84EF2F23-B9D4-41BA-B531-2776B1A933F8}">
      <dgm:prSet phldrT="[Text]"/>
      <dgm:spPr/>
      <dgm:t>
        <a:bodyPr/>
        <a:lstStyle/>
        <a:p>
          <a:r>
            <a:rPr lang="es-ES" b="1" noProof="0" dirty="0" smtClean="0"/>
            <a:t>Ingenieros técnicos</a:t>
          </a:r>
          <a:endParaRPr lang="es-ES" b="1" noProof="0" dirty="0"/>
        </a:p>
      </dgm:t>
    </dgm:pt>
    <dgm:pt modelId="{E115D48B-957F-46CC-8C58-38A87E68E742}" type="parTrans" cxnId="{814E00FF-93AE-444B-929A-F81AF99D4F23}">
      <dgm:prSet/>
      <dgm:spPr/>
      <dgm:t>
        <a:bodyPr/>
        <a:lstStyle/>
        <a:p>
          <a:endParaRPr lang="en-GB"/>
        </a:p>
      </dgm:t>
    </dgm:pt>
    <dgm:pt modelId="{BD701969-6278-41C9-BA43-A5FE628A7D5C}" type="sibTrans" cxnId="{814E00FF-93AE-444B-929A-F81AF99D4F23}">
      <dgm:prSet/>
      <dgm:spPr/>
      <dgm:t>
        <a:bodyPr/>
        <a:lstStyle/>
        <a:p>
          <a:endParaRPr lang="en-GB"/>
        </a:p>
      </dgm:t>
    </dgm:pt>
    <dgm:pt modelId="{A0930857-BFE0-4B31-AED4-F31527F64104}" type="pres">
      <dgm:prSet presAssocID="{AF5AE397-8083-43A9-A3FB-A40E2F4C88E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BFFA4306-D303-4436-A444-0105D7583D64}" type="pres">
      <dgm:prSet presAssocID="{7B9F791A-AD29-494F-83AD-532DFC8D9386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GB"/>
        </a:p>
      </dgm:t>
    </dgm:pt>
    <dgm:pt modelId="{BAFE770F-5A77-4589-9E77-66A58576C92E}" type="pres">
      <dgm:prSet presAssocID="{3D4BA6DF-BA9F-4460-8520-4EAF00B6EFC3}" presName="Accent1" presStyleCnt="0"/>
      <dgm:spPr/>
    </dgm:pt>
    <dgm:pt modelId="{B14B9A81-D229-4CEB-90B9-D46F6E053E2C}" type="pres">
      <dgm:prSet presAssocID="{3D4BA6DF-BA9F-4460-8520-4EAF00B6EFC3}" presName="Accent" presStyleLbl="bgShp" presStyleIdx="0" presStyleCnt="6"/>
      <dgm:spPr/>
    </dgm:pt>
    <dgm:pt modelId="{74885B63-9C16-4D09-8D27-A4C9DCD8E658}" type="pres">
      <dgm:prSet presAssocID="{3D4BA6DF-BA9F-4460-8520-4EAF00B6EFC3}" presName="Child1" presStyleLbl="node1" presStyleIdx="0" presStyleCnt="6" custLinFactNeighborX="237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496920-D249-4F17-B205-68CF95B898A0}" type="pres">
      <dgm:prSet presAssocID="{3AB784C8-A177-4143-9004-F5FD2E3DB04D}" presName="Accent2" presStyleCnt="0"/>
      <dgm:spPr/>
    </dgm:pt>
    <dgm:pt modelId="{6E6AC0D8-1B15-49BB-AE7D-A6168D7347B4}" type="pres">
      <dgm:prSet presAssocID="{3AB784C8-A177-4143-9004-F5FD2E3DB04D}" presName="Accent" presStyleLbl="bgShp" presStyleIdx="1" presStyleCnt="6"/>
      <dgm:spPr/>
    </dgm:pt>
    <dgm:pt modelId="{0A8A5EF9-DBCF-48B7-92EF-51DD35DADA68}" type="pres">
      <dgm:prSet presAssocID="{3AB784C8-A177-4143-9004-F5FD2E3DB04D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3B8D4A-F996-4B55-B8E8-4792977802B8}" type="pres">
      <dgm:prSet presAssocID="{38B6F696-44CB-403F-A221-C04A8C14B5DE}" presName="Accent3" presStyleCnt="0"/>
      <dgm:spPr/>
    </dgm:pt>
    <dgm:pt modelId="{77A1D0D9-41E5-400D-870C-ECEDDB379C46}" type="pres">
      <dgm:prSet presAssocID="{38B6F696-44CB-403F-A221-C04A8C14B5DE}" presName="Accent" presStyleLbl="bgShp" presStyleIdx="2" presStyleCnt="6"/>
      <dgm:spPr/>
    </dgm:pt>
    <dgm:pt modelId="{75F5E4AC-0675-4212-9975-D76AF7A64359}" type="pres">
      <dgm:prSet presAssocID="{38B6F696-44CB-403F-A221-C04A8C14B5DE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960155-7A23-4118-8A21-9FB8D1CB5769}" type="pres">
      <dgm:prSet presAssocID="{E738CFD0-B5EE-4F52-AB0F-558819C6F40F}" presName="Accent4" presStyleCnt="0"/>
      <dgm:spPr/>
    </dgm:pt>
    <dgm:pt modelId="{C21DF231-6D34-4D1F-B723-B722924889C7}" type="pres">
      <dgm:prSet presAssocID="{E738CFD0-B5EE-4F52-AB0F-558819C6F40F}" presName="Accent" presStyleLbl="bgShp" presStyleIdx="3" presStyleCnt="6"/>
      <dgm:spPr/>
    </dgm:pt>
    <dgm:pt modelId="{557ADF7E-6F73-40F5-A2E9-2F22ED000D5E}" type="pres">
      <dgm:prSet presAssocID="{E738CFD0-B5EE-4F52-AB0F-558819C6F40F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3DAC15F-0034-4BE7-B518-FEB7124EA063}" type="pres">
      <dgm:prSet presAssocID="{E7894840-3E87-48B4-B744-72DF86C1901F}" presName="Accent5" presStyleCnt="0"/>
      <dgm:spPr/>
    </dgm:pt>
    <dgm:pt modelId="{7DE87D79-8ADC-462D-8029-6BD4F0450768}" type="pres">
      <dgm:prSet presAssocID="{E7894840-3E87-48B4-B744-72DF86C1901F}" presName="Accent" presStyleLbl="bgShp" presStyleIdx="4" presStyleCnt="6"/>
      <dgm:spPr/>
    </dgm:pt>
    <dgm:pt modelId="{A1B2B4C5-BF8E-4BBE-BED7-0C119C278953}" type="pres">
      <dgm:prSet presAssocID="{E7894840-3E87-48B4-B744-72DF86C1901F}" presName="Child5" presStyleLbl="node1" presStyleIdx="4" presStyleCnt="6" custLinFactNeighborX="1422" custLinFactNeighborY="-10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4D3725-AE92-40F5-93F6-8478A5E7C1B3}" type="pres">
      <dgm:prSet presAssocID="{84EF2F23-B9D4-41BA-B531-2776B1A933F8}" presName="Accent6" presStyleCnt="0"/>
      <dgm:spPr/>
    </dgm:pt>
    <dgm:pt modelId="{314DFD9F-D949-4BB0-820D-A4A6092B3D2A}" type="pres">
      <dgm:prSet presAssocID="{84EF2F23-B9D4-41BA-B531-2776B1A933F8}" presName="Accent" presStyleLbl="bgShp" presStyleIdx="5" presStyleCnt="6"/>
      <dgm:spPr/>
    </dgm:pt>
    <dgm:pt modelId="{7C95F756-0B02-4EC1-BD10-26E1E1BC9007}" type="pres">
      <dgm:prSet presAssocID="{84EF2F23-B9D4-41BA-B531-2776B1A933F8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C61C9E87-CDCA-4152-996F-167D8755D51A}" type="presOf" srcId="{38B6F696-44CB-403F-A221-C04A8C14B5DE}" destId="{75F5E4AC-0675-4212-9975-D76AF7A64359}" srcOrd="0" destOrd="0" presId="urn:microsoft.com/office/officeart/2011/layout/HexagonRadial"/>
    <dgm:cxn modelId="{14B8B2A9-18AC-4291-A442-1BCD7D31B49D}" srcId="{AF5AE397-8083-43A9-A3FB-A40E2F4C88E3}" destId="{7B9F791A-AD29-494F-83AD-532DFC8D9386}" srcOrd="0" destOrd="0" parTransId="{4C42EBD6-5676-4D6F-8AE9-DD55E899F6E7}" sibTransId="{1F51B0FF-4605-4536-8317-3F4B06721173}"/>
    <dgm:cxn modelId="{5E54E520-F9F8-47D2-B2B3-FF346BF454FB}" type="presOf" srcId="{3AB784C8-A177-4143-9004-F5FD2E3DB04D}" destId="{0A8A5EF9-DBCF-48B7-92EF-51DD35DADA68}" srcOrd="0" destOrd="0" presId="urn:microsoft.com/office/officeart/2011/layout/HexagonRadial"/>
    <dgm:cxn modelId="{24EC567A-FF2E-4DD3-90CA-4563C2A4713E}" srcId="{7B9F791A-AD29-494F-83AD-532DFC8D9386}" destId="{E738CFD0-B5EE-4F52-AB0F-558819C6F40F}" srcOrd="3" destOrd="0" parTransId="{E84035AC-89D2-4E39-89D1-D79A9C685C7C}" sibTransId="{425A135D-211D-4630-996C-83672E00B6F8}"/>
    <dgm:cxn modelId="{A3051368-946B-4831-B3CA-2B1A834EFB76}" srcId="{7B9F791A-AD29-494F-83AD-532DFC8D9386}" destId="{3AB784C8-A177-4143-9004-F5FD2E3DB04D}" srcOrd="1" destOrd="0" parTransId="{F2BFA8B2-D85D-45BF-AA33-71B16E0F3BB6}" sibTransId="{FB600AE6-E9BB-480C-8495-BE176F8F51AB}"/>
    <dgm:cxn modelId="{C7EDCB2B-81E5-482C-950A-B25D00F01367}" type="presOf" srcId="{E738CFD0-B5EE-4F52-AB0F-558819C6F40F}" destId="{557ADF7E-6F73-40F5-A2E9-2F22ED000D5E}" srcOrd="0" destOrd="0" presId="urn:microsoft.com/office/officeart/2011/layout/HexagonRadial"/>
    <dgm:cxn modelId="{23A1A20D-3475-4E4D-B763-3644F2218ED9}" type="presOf" srcId="{7B9F791A-AD29-494F-83AD-532DFC8D9386}" destId="{BFFA4306-D303-4436-A444-0105D7583D64}" srcOrd="0" destOrd="0" presId="urn:microsoft.com/office/officeart/2011/layout/HexagonRadial"/>
    <dgm:cxn modelId="{73B31363-9116-4C8C-A713-BDD1EA999804}" srcId="{7B9F791A-AD29-494F-83AD-532DFC8D9386}" destId="{3D4BA6DF-BA9F-4460-8520-4EAF00B6EFC3}" srcOrd="0" destOrd="0" parTransId="{C38BD900-1CC6-4259-8945-C21368219F15}" sibTransId="{5EAD32A0-2129-48E0-A548-EA492878A015}"/>
    <dgm:cxn modelId="{3713C3D5-446B-43BB-9D4E-66E784DA7E88}" type="presOf" srcId="{84EF2F23-B9D4-41BA-B531-2776B1A933F8}" destId="{7C95F756-0B02-4EC1-BD10-26E1E1BC9007}" srcOrd="0" destOrd="0" presId="urn:microsoft.com/office/officeart/2011/layout/HexagonRadial"/>
    <dgm:cxn modelId="{7D26CC4B-5F10-4DF3-99A2-EAFD0EFBAD48}" type="presOf" srcId="{AF5AE397-8083-43A9-A3FB-A40E2F4C88E3}" destId="{A0930857-BFE0-4B31-AED4-F31527F64104}" srcOrd="0" destOrd="0" presId="urn:microsoft.com/office/officeart/2011/layout/HexagonRadial"/>
    <dgm:cxn modelId="{5290C1DD-D0EF-4A6C-AD14-EB8D2F9BA665}" srcId="{7B9F791A-AD29-494F-83AD-532DFC8D9386}" destId="{E7894840-3E87-48B4-B744-72DF86C1901F}" srcOrd="4" destOrd="0" parTransId="{EBD075CB-6270-457A-AA5D-309299F78F24}" sibTransId="{5853919D-A2A1-4A95-85BD-FB150EF74019}"/>
    <dgm:cxn modelId="{AD2091CF-6B4F-41C6-BA93-26C0CA33C4FB}" type="presOf" srcId="{E7894840-3E87-48B4-B744-72DF86C1901F}" destId="{A1B2B4C5-BF8E-4BBE-BED7-0C119C278953}" srcOrd="0" destOrd="0" presId="urn:microsoft.com/office/officeart/2011/layout/HexagonRadial"/>
    <dgm:cxn modelId="{2FDF2E3B-00A3-4648-B81F-399BF730A3EB}" srcId="{7B9F791A-AD29-494F-83AD-532DFC8D9386}" destId="{38B6F696-44CB-403F-A221-C04A8C14B5DE}" srcOrd="2" destOrd="0" parTransId="{B0B594D4-F862-441B-B2B6-353B678A2673}" sibTransId="{840476F6-2958-4BD7-91B3-B970A4858B75}"/>
    <dgm:cxn modelId="{814E00FF-93AE-444B-929A-F81AF99D4F23}" srcId="{7B9F791A-AD29-494F-83AD-532DFC8D9386}" destId="{84EF2F23-B9D4-41BA-B531-2776B1A933F8}" srcOrd="5" destOrd="0" parTransId="{E115D48B-957F-46CC-8C58-38A87E68E742}" sibTransId="{BD701969-6278-41C9-BA43-A5FE628A7D5C}"/>
    <dgm:cxn modelId="{338E7BD8-ED88-4FC4-815E-3081ACA5B941}" type="presOf" srcId="{3D4BA6DF-BA9F-4460-8520-4EAF00B6EFC3}" destId="{74885B63-9C16-4D09-8D27-A4C9DCD8E658}" srcOrd="0" destOrd="0" presId="urn:microsoft.com/office/officeart/2011/layout/HexagonRadial"/>
    <dgm:cxn modelId="{FEE42B5C-3AFD-49BA-BB30-C29A15FCCA18}" type="presParOf" srcId="{A0930857-BFE0-4B31-AED4-F31527F64104}" destId="{BFFA4306-D303-4436-A444-0105D7583D64}" srcOrd="0" destOrd="0" presId="urn:microsoft.com/office/officeart/2011/layout/HexagonRadial"/>
    <dgm:cxn modelId="{D2BCCF42-4B83-49C1-8D65-F6D1B4F790ED}" type="presParOf" srcId="{A0930857-BFE0-4B31-AED4-F31527F64104}" destId="{BAFE770F-5A77-4589-9E77-66A58576C92E}" srcOrd="1" destOrd="0" presId="urn:microsoft.com/office/officeart/2011/layout/HexagonRadial"/>
    <dgm:cxn modelId="{27675048-A164-4E9B-BD2A-243687BB3B80}" type="presParOf" srcId="{BAFE770F-5A77-4589-9E77-66A58576C92E}" destId="{B14B9A81-D229-4CEB-90B9-D46F6E053E2C}" srcOrd="0" destOrd="0" presId="urn:microsoft.com/office/officeart/2011/layout/HexagonRadial"/>
    <dgm:cxn modelId="{7DD63355-1B40-4408-A1B9-4E9EA811639C}" type="presParOf" srcId="{A0930857-BFE0-4B31-AED4-F31527F64104}" destId="{74885B63-9C16-4D09-8D27-A4C9DCD8E658}" srcOrd="2" destOrd="0" presId="urn:microsoft.com/office/officeart/2011/layout/HexagonRadial"/>
    <dgm:cxn modelId="{27337F33-4BF8-4ECF-9420-42B5AA9E3D01}" type="presParOf" srcId="{A0930857-BFE0-4B31-AED4-F31527F64104}" destId="{FC496920-D249-4F17-B205-68CF95B898A0}" srcOrd="3" destOrd="0" presId="urn:microsoft.com/office/officeart/2011/layout/HexagonRadial"/>
    <dgm:cxn modelId="{38D7D546-A486-4696-BFF7-5773AC53A686}" type="presParOf" srcId="{FC496920-D249-4F17-B205-68CF95B898A0}" destId="{6E6AC0D8-1B15-49BB-AE7D-A6168D7347B4}" srcOrd="0" destOrd="0" presId="urn:microsoft.com/office/officeart/2011/layout/HexagonRadial"/>
    <dgm:cxn modelId="{5E9E4468-9470-4AE9-9177-68B02EB412D6}" type="presParOf" srcId="{A0930857-BFE0-4B31-AED4-F31527F64104}" destId="{0A8A5EF9-DBCF-48B7-92EF-51DD35DADA68}" srcOrd="4" destOrd="0" presId="urn:microsoft.com/office/officeart/2011/layout/HexagonRadial"/>
    <dgm:cxn modelId="{7A1A3E49-4520-46EF-8754-113C913F956D}" type="presParOf" srcId="{A0930857-BFE0-4B31-AED4-F31527F64104}" destId="{1B3B8D4A-F996-4B55-B8E8-4792977802B8}" srcOrd="5" destOrd="0" presId="urn:microsoft.com/office/officeart/2011/layout/HexagonRadial"/>
    <dgm:cxn modelId="{04CA40C5-EE4B-4240-8C2E-E531E171DB11}" type="presParOf" srcId="{1B3B8D4A-F996-4B55-B8E8-4792977802B8}" destId="{77A1D0D9-41E5-400D-870C-ECEDDB379C46}" srcOrd="0" destOrd="0" presId="urn:microsoft.com/office/officeart/2011/layout/HexagonRadial"/>
    <dgm:cxn modelId="{6F97E352-1D3A-4E15-8E46-E38CD2B7938F}" type="presParOf" srcId="{A0930857-BFE0-4B31-AED4-F31527F64104}" destId="{75F5E4AC-0675-4212-9975-D76AF7A64359}" srcOrd="6" destOrd="0" presId="urn:microsoft.com/office/officeart/2011/layout/HexagonRadial"/>
    <dgm:cxn modelId="{BEED1EB7-CD94-4430-9173-DC20E5E76F55}" type="presParOf" srcId="{A0930857-BFE0-4B31-AED4-F31527F64104}" destId="{A2960155-7A23-4118-8A21-9FB8D1CB5769}" srcOrd="7" destOrd="0" presId="urn:microsoft.com/office/officeart/2011/layout/HexagonRadial"/>
    <dgm:cxn modelId="{596632A9-36F0-4855-8CC9-B5D3E9C2B460}" type="presParOf" srcId="{A2960155-7A23-4118-8A21-9FB8D1CB5769}" destId="{C21DF231-6D34-4D1F-B723-B722924889C7}" srcOrd="0" destOrd="0" presId="urn:microsoft.com/office/officeart/2011/layout/HexagonRadial"/>
    <dgm:cxn modelId="{99D35811-37C4-46B7-9473-F1204C8EDA83}" type="presParOf" srcId="{A0930857-BFE0-4B31-AED4-F31527F64104}" destId="{557ADF7E-6F73-40F5-A2E9-2F22ED000D5E}" srcOrd="8" destOrd="0" presId="urn:microsoft.com/office/officeart/2011/layout/HexagonRadial"/>
    <dgm:cxn modelId="{2953E2A3-01A1-4304-AB2D-B59BD04898A3}" type="presParOf" srcId="{A0930857-BFE0-4B31-AED4-F31527F64104}" destId="{D3DAC15F-0034-4BE7-B518-FEB7124EA063}" srcOrd="9" destOrd="0" presId="urn:microsoft.com/office/officeart/2011/layout/HexagonRadial"/>
    <dgm:cxn modelId="{FF4CD6BF-62F7-4361-A911-9A91DC9F1DA2}" type="presParOf" srcId="{D3DAC15F-0034-4BE7-B518-FEB7124EA063}" destId="{7DE87D79-8ADC-462D-8029-6BD4F0450768}" srcOrd="0" destOrd="0" presId="urn:microsoft.com/office/officeart/2011/layout/HexagonRadial"/>
    <dgm:cxn modelId="{0642D331-E987-4B64-8434-DC3235AA771A}" type="presParOf" srcId="{A0930857-BFE0-4B31-AED4-F31527F64104}" destId="{A1B2B4C5-BF8E-4BBE-BED7-0C119C278953}" srcOrd="10" destOrd="0" presId="urn:microsoft.com/office/officeart/2011/layout/HexagonRadial"/>
    <dgm:cxn modelId="{91195F62-F2B4-4DE7-8EF3-A54BBDCAE9DF}" type="presParOf" srcId="{A0930857-BFE0-4B31-AED4-F31527F64104}" destId="{664D3725-AE92-40F5-93F6-8478A5E7C1B3}" srcOrd="11" destOrd="0" presId="urn:microsoft.com/office/officeart/2011/layout/HexagonRadial"/>
    <dgm:cxn modelId="{18F0D7E5-89FB-4B8A-86C0-D9A40B916B5B}" type="presParOf" srcId="{664D3725-AE92-40F5-93F6-8478A5E7C1B3}" destId="{314DFD9F-D949-4BB0-820D-A4A6092B3D2A}" srcOrd="0" destOrd="0" presId="urn:microsoft.com/office/officeart/2011/layout/HexagonRadial"/>
    <dgm:cxn modelId="{0128BDAF-8FCF-47EC-8942-D6F0E4AF5755}" type="presParOf" srcId="{A0930857-BFE0-4B31-AED4-F31527F64104}" destId="{7C95F756-0B02-4EC1-BD10-26E1E1BC9007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FA4306-D303-4436-A444-0105D7583D64}">
      <dsp:nvSpPr>
        <dsp:cNvPr id="0" name=""/>
        <dsp:cNvSpPr/>
      </dsp:nvSpPr>
      <dsp:spPr>
        <a:xfrm>
          <a:off x="3156113" y="1505654"/>
          <a:ext cx="1913752" cy="1655473"/>
        </a:xfrm>
        <a:prstGeom prst="hexagon">
          <a:avLst>
            <a:gd name="adj" fmla="val 2857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700" rIns="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kern="1200" noProof="0" dirty="0" smtClean="0"/>
            <a:t>Un mundo de oportunidades en una ciudad con mas de 10000 científicos trabajando para mejorar el conocimiento de la humanidad</a:t>
          </a:r>
          <a:endParaRPr lang="es-ES" sz="1000" kern="1200" noProof="0" dirty="0"/>
        </a:p>
      </dsp:txBody>
      <dsp:txXfrm>
        <a:off x="3473249" y="1779989"/>
        <a:ext cx="1279480" cy="1106803"/>
      </dsp:txXfrm>
    </dsp:sp>
    <dsp:sp modelId="{6E6AC0D8-1B15-49BB-AE7D-A6168D7347B4}">
      <dsp:nvSpPr>
        <dsp:cNvPr id="0" name=""/>
        <dsp:cNvSpPr/>
      </dsp:nvSpPr>
      <dsp:spPr>
        <a:xfrm>
          <a:off x="4354490" y="713622"/>
          <a:ext cx="722053" cy="62214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885B63-9C16-4D09-8D27-A4C9DCD8E658}">
      <dsp:nvSpPr>
        <dsp:cNvPr id="0" name=""/>
        <dsp:cNvSpPr/>
      </dsp:nvSpPr>
      <dsp:spPr>
        <a:xfrm>
          <a:off x="3369566" y="0"/>
          <a:ext cx="1568306" cy="1356769"/>
        </a:xfrm>
        <a:prstGeom prst="hexagon">
          <a:avLst>
            <a:gd name="adj" fmla="val 2857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noProof="0" dirty="0" smtClean="0"/>
            <a:t>Ingenieros en mecánica, electricidad, electrónica, civil </a:t>
          </a:r>
          <a:r>
            <a:rPr lang="es-ES" sz="1000" kern="1200" noProof="0" dirty="0" smtClean="0"/>
            <a:t>…</a:t>
          </a:r>
          <a:endParaRPr lang="es-ES" sz="1000" kern="1200" noProof="0" dirty="0"/>
        </a:p>
      </dsp:txBody>
      <dsp:txXfrm>
        <a:off x="3629468" y="224846"/>
        <a:ext cx="1048502" cy="907077"/>
      </dsp:txXfrm>
    </dsp:sp>
    <dsp:sp modelId="{77A1D0D9-41E5-400D-870C-ECEDDB379C46}">
      <dsp:nvSpPr>
        <dsp:cNvPr id="0" name=""/>
        <dsp:cNvSpPr/>
      </dsp:nvSpPr>
      <dsp:spPr>
        <a:xfrm>
          <a:off x="5197182" y="1876701"/>
          <a:ext cx="722053" cy="62214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8A5EF9-DBCF-48B7-92EF-51DD35DADA68}">
      <dsp:nvSpPr>
        <dsp:cNvPr id="0" name=""/>
        <dsp:cNvSpPr/>
      </dsp:nvSpPr>
      <dsp:spPr>
        <a:xfrm>
          <a:off x="4770717" y="834504"/>
          <a:ext cx="1568306" cy="1356769"/>
        </a:xfrm>
        <a:prstGeom prst="hexagon">
          <a:avLst>
            <a:gd name="adj" fmla="val 2857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noProof="0" dirty="0" smtClean="0"/>
            <a:t>Técnicos en todos los campos</a:t>
          </a:r>
          <a:endParaRPr lang="es-ES" sz="1000" b="1" kern="1200" noProof="0" dirty="0"/>
        </a:p>
      </dsp:txBody>
      <dsp:txXfrm>
        <a:off x="5030619" y="1059350"/>
        <a:ext cx="1048502" cy="907077"/>
      </dsp:txXfrm>
    </dsp:sp>
    <dsp:sp modelId="{C21DF231-6D34-4D1F-B723-B722924889C7}">
      <dsp:nvSpPr>
        <dsp:cNvPr id="0" name=""/>
        <dsp:cNvSpPr/>
      </dsp:nvSpPr>
      <dsp:spPr>
        <a:xfrm>
          <a:off x="4611794" y="3189598"/>
          <a:ext cx="722053" cy="62214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F5E4AC-0675-4212-9975-D76AF7A64359}">
      <dsp:nvSpPr>
        <dsp:cNvPr id="0" name=""/>
        <dsp:cNvSpPr/>
      </dsp:nvSpPr>
      <dsp:spPr>
        <a:xfrm>
          <a:off x="4770717" y="2475042"/>
          <a:ext cx="1568306" cy="1356769"/>
        </a:xfrm>
        <a:prstGeom prst="hexagon">
          <a:avLst>
            <a:gd name="adj" fmla="val 2857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noProof="0" dirty="0" smtClean="0"/>
            <a:t>Informáticos</a:t>
          </a:r>
          <a:endParaRPr lang="es-ES" sz="1000" b="1" kern="1200" noProof="0" dirty="0"/>
        </a:p>
      </dsp:txBody>
      <dsp:txXfrm>
        <a:off x="5030619" y="2699888"/>
        <a:ext cx="1048502" cy="907077"/>
      </dsp:txXfrm>
    </dsp:sp>
    <dsp:sp modelId="{7DE87D79-8ADC-462D-8029-6BD4F0450768}">
      <dsp:nvSpPr>
        <dsp:cNvPr id="0" name=""/>
        <dsp:cNvSpPr/>
      </dsp:nvSpPr>
      <dsp:spPr>
        <a:xfrm>
          <a:off x="3159674" y="3325882"/>
          <a:ext cx="722053" cy="62214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7ADF7E-6F73-40F5-A2E9-2F22ED000D5E}">
      <dsp:nvSpPr>
        <dsp:cNvPr id="0" name=""/>
        <dsp:cNvSpPr/>
      </dsp:nvSpPr>
      <dsp:spPr>
        <a:xfrm>
          <a:off x="3332397" y="3310480"/>
          <a:ext cx="1568306" cy="1356769"/>
        </a:xfrm>
        <a:prstGeom prst="hexagon">
          <a:avLst>
            <a:gd name="adj" fmla="val 2857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noProof="0" dirty="0" smtClean="0"/>
            <a:t>Secretarias, contables, abogados, recursos humanos, bomberos …</a:t>
          </a:r>
          <a:endParaRPr lang="es-ES" sz="1000" b="1" kern="1200" noProof="0" dirty="0"/>
        </a:p>
      </dsp:txBody>
      <dsp:txXfrm>
        <a:off x="3592299" y="3535326"/>
        <a:ext cx="1048502" cy="907077"/>
      </dsp:txXfrm>
    </dsp:sp>
    <dsp:sp modelId="{314DFD9F-D949-4BB0-820D-A4A6092B3D2A}">
      <dsp:nvSpPr>
        <dsp:cNvPr id="0" name=""/>
        <dsp:cNvSpPr/>
      </dsp:nvSpPr>
      <dsp:spPr>
        <a:xfrm>
          <a:off x="2303182" y="2163270"/>
          <a:ext cx="722053" cy="622144"/>
        </a:xfrm>
        <a:prstGeom prst="hexagon">
          <a:avLst>
            <a:gd name="adj" fmla="val 28900"/>
            <a:gd name="vf" fmla="val 11547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1B2B4C5-BF8E-4BBE-BED7-0C119C278953}">
      <dsp:nvSpPr>
        <dsp:cNvPr id="0" name=""/>
        <dsp:cNvSpPr/>
      </dsp:nvSpPr>
      <dsp:spPr>
        <a:xfrm>
          <a:off x="1909702" y="2461105"/>
          <a:ext cx="1568306" cy="1356769"/>
        </a:xfrm>
        <a:prstGeom prst="hexagon">
          <a:avLst>
            <a:gd name="adj" fmla="val 2857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noProof="0" dirty="0" smtClean="0"/>
            <a:t>Físicos teóricos, experimentales, aplicados</a:t>
          </a:r>
          <a:endParaRPr lang="es-ES" sz="1000" b="1" kern="1200" noProof="0" dirty="0"/>
        </a:p>
      </dsp:txBody>
      <dsp:txXfrm>
        <a:off x="2169604" y="2685951"/>
        <a:ext cx="1048502" cy="907077"/>
      </dsp:txXfrm>
    </dsp:sp>
    <dsp:sp modelId="{7C95F756-0B02-4EC1-BD10-26E1E1BC9007}">
      <dsp:nvSpPr>
        <dsp:cNvPr id="0" name=""/>
        <dsp:cNvSpPr/>
      </dsp:nvSpPr>
      <dsp:spPr>
        <a:xfrm>
          <a:off x="1887400" y="832637"/>
          <a:ext cx="1568306" cy="1356769"/>
        </a:xfrm>
        <a:prstGeom prst="hexagon">
          <a:avLst>
            <a:gd name="adj" fmla="val 2857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000" b="1" kern="1200" noProof="0" dirty="0" smtClean="0"/>
            <a:t>Ingenieros técnicos</a:t>
          </a:r>
          <a:endParaRPr lang="es-ES" sz="1000" b="1" kern="1200" noProof="0" dirty="0"/>
        </a:p>
      </dsp:txBody>
      <dsp:txXfrm>
        <a:off x="2147302" y="1057483"/>
        <a:ext cx="1048502" cy="9070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F1ED40-0AA9-4D0C-B048-36B61B130C6E}" type="datetimeFigureOut">
              <a:rPr lang="en-GB" smtClean="0"/>
              <a:t>12/06/2013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3BF22-BA8E-4897-88AD-1A52777A0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2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piensan</a:t>
            </a:r>
            <a:r>
              <a:rPr lang="en-US" dirty="0" smtClean="0"/>
              <a:t> los </a:t>
            </a:r>
            <a:r>
              <a:rPr lang="en-US" dirty="0" err="1" smtClean="0"/>
              <a:t>fisicos</a:t>
            </a:r>
            <a:r>
              <a:rPr lang="en-US" baseline="0" dirty="0" smtClean="0"/>
              <a:t>  en </a:t>
            </a:r>
            <a:r>
              <a:rPr lang="en-US" baseline="0" dirty="0" err="1" smtClean="0"/>
              <a:t>este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momento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30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piensan</a:t>
            </a:r>
            <a:r>
              <a:rPr lang="en-US" dirty="0" smtClean="0"/>
              <a:t> los </a:t>
            </a:r>
            <a:r>
              <a:rPr lang="en-US" dirty="0" err="1" smtClean="0"/>
              <a:t>ingenieros</a:t>
            </a:r>
            <a:r>
              <a:rPr lang="en-US" dirty="0" smtClean="0"/>
              <a:t> en </a:t>
            </a:r>
            <a:r>
              <a:rPr lang="en-US" dirty="0" err="1" smtClean="0"/>
              <a:t>este</a:t>
            </a:r>
            <a:r>
              <a:rPr lang="en-US" dirty="0" smtClean="0"/>
              <a:t> </a:t>
            </a:r>
            <a:r>
              <a:rPr lang="en-US" dirty="0" err="1" smtClean="0"/>
              <a:t>momento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488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piensan</a:t>
            </a:r>
            <a:r>
              <a:rPr lang="en-US" dirty="0" smtClean="0"/>
              <a:t> los </a:t>
            </a:r>
            <a:r>
              <a:rPr lang="en-US" dirty="0" err="1" smtClean="0"/>
              <a:t>habitantes</a:t>
            </a:r>
            <a:r>
              <a:rPr lang="en-US" dirty="0" smtClean="0"/>
              <a:t> de </a:t>
            </a:r>
            <a:r>
              <a:rPr lang="en-US" dirty="0" err="1" smtClean="0"/>
              <a:t>Meyrin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1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C3BF22-BA8E-4897-88AD-1A52777A0E7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48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jobs.web.cern.ch/job/10784" TargetMode="External"/><Relationship Id="rId7" Type="http://schemas.openxmlformats.org/officeDocument/2006/relationships/hyperlink" Target="http://jobs.web.cern.ch/join-us/doctoral-student-programme" TargetMode="External"/><Relationship Id="rId2" Type="http://schemas.openxmlformats.org/officeDocument/2006/relationships/hyperlink" Target="http://jobs.web.cern.ch/join-us/short-term-internship-programme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jobs.web.cern.ch/join-us/summer-student-programme-member-states" TargetMode="External"/><Relationship Id="rId5" Type="http://schemas.openxmlformats.org/officeDocument/2006/relationships/hyperlink" Target="http://jobs.web.cern.ch/join-us/administrative-student-programme" TargetMode="External"/><Relationship Id="rId4" Type="http://schemas.openxmlformats.org/officeDocument/2006/relationships/hyperlink" Target="http://jobs.web.cern.ch/join-us/technical-student-programme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jobs.web.cern.ch/join-us/experienced-professionals" TargetMode="External"/><Relationship Id="rId2" Type="http://schemas.openxmlformats.org/officeDocument/2006/relationships/hyperlink" Target="http://jobs.web.cern.ch/join-us/technician-training-experience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jobs.web.cern.ch/join-us/via" TargetMode="External"/><Relationship Id="rId4" Type="http://schemas.openxmlformats.org/officeDocument/2006/relationships/hyperlink" Target="http://jobs.web.cern.ch/join-us/fellowship-programme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http://jobs.web.cern.ch/join-us/fellowship-programme" TargetMode="External"/><Relationship Id="rId2" Type="http://schemas.openxmlformats.org/officeDocument/2006/relationships/hyperlink" Target="https://ert.cern.ch/browse_www/wd_portal.show_job?p_web_site_id=1&amp;p_web_page_id=10718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://jobs.web.cern.ch/join-us/scientific-associateships" TargetMode="External"/><Relationship Id="rId4" Type="http://schemas.openxmlformats.org/officeDocument/2006/relationships/hyperlink" Target="http://jobs.web.cern.ch/join-us/experienced-professionals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jobs.web.cern.ch/content/videos" TargetMode="External"/><Relationship Id="rId2" Type="http://schemas.openxmlformats.org/officeDocument/2006/relationships/hyperlink" Target="http://jobs.web.cern.ch/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hyperlink" Target="http://jobs.web.cern.ch/content/closing-dates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iviweb.com/FR/index.aspx" TargetMode="Externa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9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09750" y="704850"/>
            <a:ext cx="62293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La </a:t>
            </a:r>
            <a:r>
              <a:rPr lang="es-E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ciencia. Un mundo de oportunidades no solo para jóvenes científicos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8" t="41112" r="17710" b="13333"/>
          <a:stretch/>
        </p:blipFill>
        <p:spPr>
          <a:xfrm>
            <a:off x="0" y="0"/>
            <a:ext cx="9144000" cy="55250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4813399"/>
            <a:ext cx="914400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ES" dirty="0" smtClean="0"/>
              <a:t>Pedro </a:t>
            </a:r>
            <a:r>
              <a:rPr lang="es-ES" dirty="0"/>
              <a:t>Justes, Xavi Gracia, Elisa Ruiz, Gloria Luzón, </a:t>
            </a:r>
            <a:r>
              <a:rPr lang="es-ES" dirty="0" err="1"/>
              <a:t>Theopisti</a:t>
            </a:r>
            <a:r>
              <a:rPr lang="es-ES" dirty="0"/>
              <a:t> </a:t>
            </a:r>
            <a:r>
              <a:rPr lang="es-ES" dirty="0" err="1"/>
              <a:t>Dafni</a:t>
            </a:r>
            <a:r>
              <a:rPr lang="es-ES" dirty="0"/>
              <a:t>, Igor G. </a:t>
            </a:r>
            <a:r>
              <a:rPr lang="es-ES" dirty="0" err="1"/>
              <a:t>Irastorza</a:t>
            </a:r>
            <a:r>
              <a:rPr lang="es-ES" dirty="0"/>
              <a:t>,</a:t>
            </a:r>
          </a:p>
          <a:p>
            <a:r>
              <a:rPr lang="es-ES" dirty="0" smtClean="0"/>
              <a:t>Asunción </a:t>
            </a:r>
            <a:r>
              <a:rPr lang="es-ES" dirty="0"/>
              <a:t>Rodríguez, Javier Mena, Susana Cebrián, Patricia Villar, </a:t>
            </a:r>
            <a:r>
              <a:rPr lang="es-ES" dirty="0" err="1"/>
              <a:t>Siannah</a:t>
            </a:r>
            <a:r>
              <a:rPr lang="es-ES" dirty="0"/>
              <a:t> Peñaranda, Andrés Cruz, Fernando </a:t>
            </a:r>
            <a:r>
              <a:rPr lang="es-ES" dirty="0" err="1" smtClean="0"/>
              <a:t>Arteche,Ángel</a:t>
            </a:r>
            <a:r>
              <a:rPr lang="es-ES" dirty="0" smtClean="0"/>
              <a:t> </a:t>
            </a:r>
            <a:r>
              <a:rPr lang="es-ES" dirty="0" err="1"/>
              <a:t>Lagraba</a:t>
            </a:r>
            <a:r>
              <a:rPr lang="es-ES" dirty="0"/>
              <a:t>, María Martínez, </a:t>
            </a:r>
            <a:r>
              <a:rPr lang="es-ES" dirty="0" err="1"/>
              <a:t>Maria</a:t>
            </a:r>
            <a:r>
              <a:rPr lang="es-ES" dirty="0"/>
              <a:t> Luisa </a:t>
            </a:r>
            <a:r>
              <a:rPr lang="es-ES" dirty="0" err="1"/>
              <a:t>Sarsa</a:t>
            </a:r>
            <a:r>
              <a:rPr lang="es-ES" dirty="0"/>
              <a:t>, José Manuel Carmona, </a:t>
            </a:r>
            <a:r>
              <a:rPr lang="es-ES" dirty="0" smtClean="0"/>
              <a:t> Alicia </a:t>
            </a:r>
            <a:r>
              <a:rPr lang="es-ES" dirty="0" err="1"/>
              <a:t>Diago</a:t>
            </a:r>
            <a:r>
              <a:rPr lang="es-ES" dirty="0"/>
              <a:t>, Alfonso </a:t>
            </a:r>
            <a:r>
              <a:rPr lang="es-ES" dirty="0" err="1"/>
              <a:t>Ortíz</a:t>
            </a:r>
            <a:r>
              <a:rPr lang="es-ES" dirty="0"/>
              <a:t>, Laura Seguí, Héctor </a:t>
            </a:r>
            <a:r>
              <a:rPr lang="es-ES" dirty="0" err="1"/>
              <a:t>Mirallas</a:t>
            </a:r>
            <a:r>
              <a:rPr lang="es-ES" dirty="0"/>
              <a:t>, Antonio Seguí, José Ángel Villar, </a:t>
            </a:r>
            <a:r>
              <a:rPr lang="es-ES" dirty="0" err="1"/>
              <a:t>Victor</a:t>
            </a:r>
            <a:r>
              <a:rPr lang="es-ES" dirty="0"/>
              <a:t> </a:t>
            </a:r>
            <a:r>
              <a:rPr lang="es-ES" dirty="0" err="1"/>
              <a:t>Gopar</a:t>
            </a:r>
            <a:r>
              <a:rPr lang="es-ES" dirty="0"/>
              <a:t>, Fernando </a:t>
            </a:r>
            <a:r>
              <a:rPr lang="es-ES" dirty="0" err="1"/>
              <a:t>Falceto</a:t>
            </a:r>
            <a:r>
              <a:rPr lang="es-ES" dirty="0"/>
              <a:t>, Álvaro </a:t>
            </a:r>
            <a:r>
              <a:rPr lang="es-ES" dirty="0" err="1"/>
              <a:t>Pradas</a:t>
            </a:r>
            <a:endParaRPr lang="es-ES" dirty="0"/>
          </a:p>
          <a:p>
            <a:r>
              <a:rPr lang="es-ES" dirty="0" smtClean="0"/>
              <a:t>Carlos </a:t>
            </a:r>
            <a:r>
              <a:rPr lang="es-ES" dirty="0" err="1"/>
              <a:t>Giniestra</a:t>
            </a:r>
            <a:r>
              <a:rPr lang="es-ES" dirty="0"/>
              <a:t>, Miguel Ángel </a:t>
            </a:r>
            <a:r>
              <a:rPr lang="es-ES" dirty="0" err="1"/>
              <a:t>Oliván</a:t>
            </a:r>
            <a:r>
              <a:rPr lang="es-ES" dirty="0"/>
              <a:t>, Juan Antonio García, Pablo Pons, Esther Hernández, Javier Sesma, </a:t>
            </a:r>
            <a:r>
              <a:rPr lang="es-ES" dirty="0" err="1"/>
              <a:t>Arian</a:t>
            </a:r>
            <a:r>
              <a:rPr lang="es-ES" dirty="0"/>
              <a:t> </a:t>
            </a:r>
            <a:r>
              <a:rPr lang="es-ES" dirty="0" err="1"/>
              <a:t>Abrahantes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082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06" b="8889"/>
          <a:stretch/>
        </p:blipFill>
        <p:spPr>
          <a:xfrm>
            <a:off x="40944" y="18294"/>
            <a:ext cx="9048466" cy="63380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34118" y="5780782"/>
            <a:ext cx="9198590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Guillermo Peón, Nuria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Catalán,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Sergio Rioja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‎, Diego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Blas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‎,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Javier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Galindo, </a:t>
            </a:r>
            <a:r>
              <a:rPr lang="es-ES" sz="32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Inaki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</a:t>
            </a:r>
            <a:r>
              <a:rPr lang="es-E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Ortega, </a:t>
            </a:r>
            <a:r>
              <a:rPr lang="es-E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Carlos Gascon</a:t>
            </a:r>
            <a:endParaRPr lang="en-GB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56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15"/>
            <a:ext cx="9144000" cy="61820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792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¿Curiosidad?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4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9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¿Qué os puede ofrecer el CERN?</a:t>
            </a:r>
            <a:endParaRPr lang="es-ES_tradnl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04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"/>
            <a:ext cx="9144000" cy="619330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0" y="6212353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Primero podéis visitarlo</a:t>
            </a:r>
            <a:endParaRPr lang="es-ES_tradnl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316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44"/>
            <a:ext cx="9144000" cy="618022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20854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Visitando las exposiciones permanentes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106"/>
            <a:ext cx="9144000" cy="60978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660660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Visitando las exposiciones permanentes - interactivas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57"/>
            <a:ext cx="9144000" cy="60978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674308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Visitando las exposiciones permanentes –     con guías españoles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28" y="0"/>
            <a:ext cx="9148027" cy="61314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4028" y="5657671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Visitas al túnel (Durante 2013) y otras infraestructuras científicas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87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79284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http://opendays2013.web.cern.ch</a:t>
            </a:r>
            <a:r>
              <a:rPr lang="en-GB" sz="3600" dirty="0"/>
              <a:t>/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6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1671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19261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Necesitamos Físicos … Sólo?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latin typeface="Calibri" pitchFamily="34" charset="0"/>
              </a:rPr>
              <a:t>Para quienes?</a:t>
            </a:r>
            <a:endParaRPr lang="es-ES" dirty="0">
              <a:latin typeface="Calibri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2393970"/>
              </p:ext>
            </p:extLst>
          </p:nvPr>
        </p:nvGraphicFramePr>
        <p:xfrm>
          <a:off x="457200" y="1325563"/>
          <a:ext cx="8226425" cy="4667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Donut 8"/>
          <p:cNvSpPr/>
          <p:nvPr/>
        </p:nvSpPr>
        <p:spPr>
          <a:xfrm>
            <a:off x="1382751" y="892098"/>
            <a:ext cx="6497444" cy="5500907"/>
          </a:xfrm>
          <a:prstGeom prst="donut">
            <a:avLst>
              <a:gd name="adj" fmla="val 594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flipH="1">
            <a:off x="0" y="988081"/>
            <a:ext cx="218564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 los </a:t>
            </a:r>
            <a:r>
              <a:rPr lang="en-US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que</a:t>
            </a:r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estudian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flipH="1">
            <a:off x="6958360" y="4790647"/>
            <a:ext cx="218564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 los </a:t>
            </a:r>
            <a:r>
              <a:rPr lang="en-US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que</a:t>
            </a:r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ya</a:t>
            </a:r>
            <a:r>
              <a:rPr lang="en-US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28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trabajan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5016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>
                <a:latin typeface="Calibri" pitchFamily="34" charset="0"/>
              </a:rPr>
              <a:t>Estudiantes</a:t>
            </a:r>
            <a:endParaRPr lang="es-ES_tradnl" dirty="0">
              <a:latin typeface="Calibri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0341128"/>
              </p:ext>
            </p:extLst>
          </p:nvPr>
        </p:nvGraphicFramePr>
        <p:xfrm>
          <a:off x="457200" y="1325563"/>
          <a:ext cx="8226425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7785"/>
                <a:gridCol w="4689230"/>
                <a:gridCol w="1919410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Estudios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Oportunidades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smtClean="0">
                          <a:latin typeface="Calibri" pitchFamily="34" charset="0"/>
                        </a:rPr>
                        <a:t>Formación Profesional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  <a:hlinkClick r:id="rId2"/>
                        </a:rPr>
                        <a:t>Becarios de corta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2"/>
                        </a:rPr>
                        <a:t> duración (STAG)</a:t>
                      </a:r>
                      <a:endParaRPr lang="es-ES_tradnl" sz="1800" b="1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Hasta 6 meses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Universitarios</a:t>
                      </a:r>
                      <a:endParaRPr lang="es-ES_tradnl" sz="1800" b="1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  <a:hlinkClick r:id="rId3"/>
                        </a:rPr>
                        <a:t>Becarios de corta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3"/>
                        </a:rPr>
                        <a:t> duración (STAG)</a:t>
                      </a:r>
                      <a:endParaRPr lang="es-ES_tradnl" sz="1800" b="1" baseline="0" noProof="0" dirty="0" smtClean="0">
                        <a:latin typeface="Calibri" pitchFamily="34" charset="0"/>
                      </a:endParaRPr>
                    </a:p>
                    <a:p>
                      <a:r>
                        <a:rPr lang="es-ES_tradnl" sz="1800" b="1" noProof="0" dirty="0" smtClean="0">
                          <a:latin typeface="Calibri" pitchFamily="34" charset="0"/>
                          <a:hlinkClick r:id="rId4"/>
                        </a:rPr>
                        <a:t>Estudiantes técnicos (TS)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4"/>
                        </a:rPr>
                        <a:t> </a:t>
                      </a:r>
                      <a:endParaRPr lang="es-ES_tradnl" sz="1800" b="1" baseline="0" noProof="0" dirty="0" smtClean="0">
                        <a:latin typeface="Calibri" pitchFamily="34" charset="0"/>
                      </a:endParaRPr>
                    </a:p>
                    <a:p>
                      <a:r>
                        <a:rPr lang="es-ES_tradnl" sz="1800" b="1" noProof="0" dirty="0" smtClean="0">
                          <a:latin typeface="Calibri" pitchFamily="34" charset="0"/>
                          <a:hlinkClick r:id="rId5"/>
                        </a:rPr>
                        <a:t>Estudiantes administrativos (ADM)</a:t>
                      </a:r>
                      <a:endParaRPr lang="es-ES_tradnl" sz="1800" b="1" noProof="0" dirty="0" smtClean="0">
                        <a:latin typeface="Calibri" pitchFamily="34" charset="0"/>
                      </a:endParaRPr>
                    </a:p>
                    <a:p>
                      <a:pPr marL="0" algn="l" rtl="0" eaLnBrk="1" latinLnBrk="0" hangingPunct="1"/>
                      <a:r>
                        <a:rPr kumimoji="0" lang="es-ES_tradnl" sz="1800" b="1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hlinkClick r:id="rId6"/>
                        </a:rPr>
                        <a:t>Estudiantes de verano (SUMMERS)</a:t>
                      </a:r>
                      <a:r>
                        <a:rPr kumimoji="0" lang="es-ES_tradnl" sz="1800" b="1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  <a:hlinkClick r:id="rId7"/>
                        </a:rPr>
                        <a:t>Estudiantes de Doctorado (DOCT)</a:t>
                      </a:r>
                      <a:endParaRPr lang="es-ES_tradnl" sz="1800" b="1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Hasta 6 meses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4-12 meses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2-12 meses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8-13 semanas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12-36 meses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57200" y="5275385"/>
            <a:ext cx="805375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588665" y="5042387"/>
            <a:ext cx="0" cy="2051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25341" y="4141813"/>
            <a:ext cx="2531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/>
              <a:t>12 Agosto 2013 Limite </a:t>
            </a:r>
          </a:p>
          <a:p>
            <a:pPr algn="ctr"/>
            <a:r>
              <a:rPr lang="es-ES_tradnl" dirty="0" smtClean="0"/>
              <a:t>solicitud</a:t>
            </a:r>
          </a:p>
          <a:p>
            <a:pPr algn="ctr"/>
            <a:r>
              <a:rPr lang="es-ES_tradnl" dirty="0" smtClean="0"/>
              <a:t>TS, ADM, DOCT </a:t>
            </a:r>
            <a:endParaRPr lang="es-ES_tradnl" dirty="0"/>
          </a:p>
        </p:txBody>
      </p:sp>
      <p:sp>
        <p:nvSpPr>
          <p:cNvPr id="19" name="TextBox 18"/>
          <p:cNvSpPr txBox="1"/>
          <p:nvPr/>
        </p:nvSpPr>
        <p:spPr>
          <a:xfrm>
            <a:off x="5429755" y="5292062"/>
            <a:ext cx="17620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/>
              <a:t>Enero 2014 </a:t>
            </a:r>
          </a:p>
          <a:p>
            <a:pPr algn="ctr"/>
            <a:r>
              <a:rPr lang="es-ES_tradnl" dirty="0" smtClean="0"/>
              <a:t>Limite solicitud </a:t>
            </a:r>
          </a:p>
          <a:p>
            <a:pPr algn="ctr"/>
            <a:r>
              <a:rPr lang="es-ES_tradnl" dirty="0" smtClean="0"/>
              <a:t>SUMMERS </a:t>
            </a:r>
            <a:endParaRPr lang="es-ES_tradnl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452259" y="5052647"/>
            <a:ext cx="0" cy="20515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742302" y="4119057"/>
            <a:ext cx="2005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Septiembre 2013 </a:t>
            </a:r>
          </a:p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Decisión </a:t>
            </a:r>
          </a:p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TS, ADM, DOCT </a:t>
            </a:r>
            <a:endParaRPr lang="es-ES_tradnl" dirty="0">
              <a:solidFill>
                <a:srgbClr val="92D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02560" y="5311677"/>
            <a:ext cx="1951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Abril 2014 Decisión </a:t>
            </a:r>
          </a:p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SUMMERS</a:t>
            </a:r>
            <a:endParaRPr lang="es-ES_tradnl" dirty="0">
              <a:solidFill>
                <a:srgbClr val="92D050"/>
              </a:solidFill>
            </a:endParaRPr>
          </a:p>
        </p:txBody>
      </p:sp>
      <p:cxnSp>
        <p:nvCxnSpPr>
          <p:cNvPr id="23" name="Straight Arrow Connector 22"/>
          <p:cNvCxnSpPr>
            <a:stCxn id="22" idx="0"/>
          </p:cNvCxnSpPr>
          <p:nvPr/>
        </p:nvCxnSpPr>
        <p:spPr>
          <a:xfrm flipV="1">
            <a:off x="8078356" y="5272447"/>
            <a:ext cx="0" cy="392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6310766" y="5247541"/>
            <a:ext cx="0" cy="252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452259" y="5527429"/>
            <a:ext cx="1797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STAG</a:t>
            </a:r>
          </a:p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29 Noviembre</a:t>
            </a:r>
            <a:endParaRPr lang="es-ES_tradnl" dirty="0">
              <a:solidFill>
                <a:srgbClr val="92D05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351239" y="5292062"/>
            <a:ext cx="0" cy="207791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693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latin typeface="Calibri" pitchFamily="34" charset="0"/>
              </a:rPr>
              <a:t>Graduados</a:t>
            </a:r>
            <a:endParaRPr lang="es-ES_tradnl" dirty="0">
              <a:latin typeface="Calibri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4175664"/>
              </p:ext>
            </p:extLst>
          </p:nvPr>
        </p:nvGraphicFramePr>
        <p:xfrm>
          <a:off x="457200" y="1325563"/>
          <a:ext cx="8226425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338"/>
                <a:gridCol w="4665785"/>
                <a:gridCol w="1966302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Estudios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Oportunidades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Formación Profesional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  <a:hlinkClick r:id="rId2"/>
                        </a:rPr>
                        <a:t>Técnicos (TTS)</a:t>
                      </a:r>
                      <a:endParaRPr lang="es-ES_tradnl" sz="1800" b="1" noProof="0" dirty="0" smtClean="0">
                        <a:latin typeface="Calibri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  <a:hlinkClick r:id="rId3"/>
                        </a:rPr>
                        <a:t>Personal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3"/>
                        </a:rPr>
                        <a:t> (STAFF)</a:t>
                      </a:r>
                      <a:endParaRPr lang="es-ES_tradnl" sz="1800" b="1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12-36 meses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5 años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Universitarios</a:t>
                      </a:r>
                      <a:endParaRPr lang="es-ES_tradnl" sz="1800" b="1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baseline="0" noProof="0" dirty="0" err="1" smtClean="0">
                          <a:latin typeface="Calibri" pitchFamily="34" charset="0"/>
                          <a:hlinkClick r:id="rId4"/>
                        </a:rPr>
                        <a:t>Fellowships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4"/>
                        </a:rPr>
                        <a:t> y </a:t>
                      </a:r>
                      <a:r>
                        <a:rPr lang="es-ES_tradnl" sz="1800" b="1" baseline="0" noProof="0" dirty="0" err="1" smtClean="0">
                          <a:latin typeface="Calibri" pitchFamily="34" charset="0"/>
                          <a:hlinkClick r:id="rId4"/>
                        </a:rPr>
                        <a:t>GETs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4"/>
                        </a:rPr>
                        <a:t> (FELLOW, GET)</a:t>
                      </a:r>
                      <a:endParaRPr lang="es-ES_tradnl" sz="1800" b="1" baseline="0" noProof="0" dirty="0" smtClean="0">
                        <a:latin typeface="Calibri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  <a:hlinkClick r:id="rId3"/>
                        </a:rPr>
                        <a:t>Personal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3"/>
                        </a:rPr>
                        <a:t> (STAFF)</a:t>
                      </a:r>
                      <a:endParaRPr lang="es-ES_tradnl" sz="1800" b="1" baseline="0" noProof="0" dirty="0" smtClean="0">
                        <a:latin typeface="Calibri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5"/>
                        </a:rPr>
                        <a:t>VIA</a:t>
                      </a:r>
                      <a:endParaRPr lang="es-ES_tradnl" sz="1800" b="1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12-36 meses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5 años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baseline="0" noProof="0" dirty="0" smtClean="0">
                          <a:latin typeface="Calibri" pitchFamily="34" charset="0"/>
                        </a:rPr>
                        <a:t>12-24 meses</a:t>
                      </a:r>
                      <a:endParaRPr lang="es-ES_tradnl" sz="1800" b="1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" y="5275385"/>
            <a:ext cx="805375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043531" y="5043854"/>
            <a:ext cx="0" cy="2051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52018" y="4303927"/>
            <a:ext cx="3711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/>
              <a:t>2 Septiembre 2013 Limite solicitud</a:t>
            </a:r>
          </a:p>
          <a:p>
            <a:pPr algn="ctr"/>
            <a:r>
              <a:rPr lang="es-ES_tradnl" dirty="0" smtClean="0"/>
              <a:t>FELLOW, GET</a:t>
            </a:r>
            <a:endParaRPr lang="es-ES_tradnl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703277" y="5043854"/>
            <a:ext cx="0" cy="2051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36251" y="4303926"/>
            <a:ext cx="3942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Noviembre 2013 Decisión del comité</a:t>
            </a:r>
          </a:p>
          <a:p>
            <a:pPr algn="ctr"/>
            <a:r>
              <a:rPr lang="es-ES_tradnl" dirty="0">
                <a:solidFill>
                  <a:srgbClr val="92D050"/>
                </a:solidFill>
              </a:rPr>
              <a:t>FELLOW, GET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184031" y="5275385"/>
            <a:ext cx="0" cy="252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474677" y="5275385"/>
            <a:ext cx="0" cy="252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" y="5503985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25 Septiembre 2013 </a:t>
            </a:r>
          </a:p>
          <a:p>
            <a:pPr algn="ctr"/>
            <a:r>
              <a:rPr lang="es-ES_tradnl" dirty="0" smtClean="0"/>
              <a:t>Limite solicitud TTS</a:t>
            </a:r>
            <a:endParaRPr lang="es-ES_tradnl" dirty="0"/>
          </a:p>
        </p:txBody>
      </p:sp>
      <p:sp>
        <p:nvSpPr>
          <p:cNvPr id="16" name="TextBox 15"/>
          <p:cNvSpPr txBox="1"/>
          <p:nvPr/>
        </p:nvSpPr>
        <p:spPr>
          <a:xfrm>
            <a:off x="3963291" y="5506915"/>
            <a:ext cx="3942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Noviembre 2013 Decisión del comité</a:t>
            </a:r>
          </a:p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TTS</a:t>
            </a:r>
            <a:endParaRPr lang="es-ES_tradnl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66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>
                <a:latin typeface="Calibri" pitchFamily="34" charset="0"/>
              </a:rPr>
              <a:t>Científicos/Profesores</a:t>
            </a:r>
            <a:endParaRPr lang="es-ES_tradnl" dirty="0">
              <a:latin typeface="Calibri" pitchFamily="34" charset="0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2961898"/>
              </p:ext>
            </p:extLst>
          </p:nvPr>
        </p:nvGraphicFramePr>
        <p:xfrm>
          <a:off x="457200" y="1325563"/>
          <a:ext cx="8226425" cy="165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338"/>
                <a:gridCol w="4665785"/>
                <a:gridCol w="1966302"/>
              </a:tblGrid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Profesor de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Oportunidades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Bachillerato</a:t>
                      </a:r>
                      <a:endParaRPr lang="es-ES_tradnl" sz="1800" b="1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2"/>
                        </a:rPr>
                        <a:t>Programa de Profesores (HST)</a:t>
                      </a:r>
                      <a:endParaRPr lang="es-ES_tradnl" sz="1800" b="1" baseline="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baseline="0" noProof="0" dirty="0" smtClean="0">
                          <a:latin typeface="Calibri" pitchFamily="34" charset="0"/>
                        </a:rPr>
                        <a:t>3 semanas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Universidad</a:t>
                      </a:r>
                      <a:endParaRPr lang="es-ES_tradnl" sz="1800" b="1" noProof="0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baseline="0" noProof="0" dirty="0" err="1" smtClean="0">
                          <a:latin typeface="Calibri" pitchFamily="34" charset="0"/>
                          <a:hlinkClick r:id="rId3"/>
                        </a:rPr>
                        <a:t>Fellowships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3"/>
                        </a:rPr>
                        <a:t> </a:t>
                      </a:r>
                      <a:endParaRPr lang="es-ES_tradnl" sz="1800" b="1" baseline="0" noProof="0" dirty="0" smtClean="0">
                        <a:latin typeface="Calibri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  <a:hlinkClick r:id="rId4"/>
                        </a:rPr>
                        <a:t>Personal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4"/>
                        </a:rPr>
                        <a:t> (STAFF)</a:t>
                      </a:r>
                      <a:endParaRPr lang="es-ES_tradnl" sz="1800" b="1" baseline="0" noProof="0" dirty="0" smtClean="0">
                        <a:latin typeface="Calibri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baseline="0" noProof="0" dirty="0" smtClean="0">
                          <a:latin typeface="Calibri" pitchFamily="34" charset="0"/>
                          <a:hlinkClick r:id="rId5"/>
                        </a:rPr>
                        <a:t>Asociado científico (PDAS)</a:t>
                      </a:r>
                      <a:endParaRPr lang="es-ES_tradnl" sz="1800" b="1" baseline="0" noProof="0" dirty="0" smtClean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12-36 meses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5 años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1800" b="1" noProof="0" dirty="0" smtClean="0">
                          <a:latin typeface="Calibri" pitchFamily="34" charset="0"/>
                        </a:rPr>
                        <a:t>12-24</a:t>
                      </a:r>
                      <a:r>
                        <a:rPr lang="es-ES_tradnl" sz="1800" b="1" baseline="0" noProof="0" dirty="0" smtClean="0">
                          <a:latin typeface="Calibri" pitchFamily="34" charset="0"/>
                        </a:rPr>
                        <a:t> meses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" y="5275385"/>
            <a:ext cx="805375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043531" y="5043854"/>
            <a:ext cx="0" cy="2051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9725" y="4270318"/>
            <a:ext cx="3467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/>
              <a:t>28 Febrero 2013 Limite solicitud</a:t>
            </a:r>
          </a:p>
          <a:p>
            <a:pPr algn="ctr"/>
            <a:r>
              <a:rPr lang="es-ES_tradnl" dirty="0" smtClean="0"/>
              <a:t>HST</a:t>
            </a:r>
            <a:endParaRPr lang="es-ES_tradnl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703277" y="5043854"/>
            <a:ext cx="0" cy="2051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836172" y="4303927"/>
            <a:ext cx="3518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Mayo 2013 Decisión del comité</a:t>
            </a:r>
          </a:p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HST</a:t>
            </a:r>
            <a:endParaRPr lang="es-ES_tradnl" dirty="0">
              <a:solidFill>
                <a:srgbClr val="92D05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184031" y="5275385"/>
            <a:ext cx="0" cy="252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677508" y="5275384"/>
            <a:ext cx="0" cy="2520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23779" y="5527430"/>
            <a:ext cx="3839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/>
              <a:t>12 Septiembre 2013 Limite solicitud</a:t>
            </a:r>
          </a:p>
          <a:p>
            <a:pPr algn="ctr"/>
            <a:r>
              <a:rPr lang="es-ES_tradnl" dirty="0" smtClean="0"/>
              <a:t>PDAS</a:t>
            </a:r>
            <a:endParaRPr lang="es-ES_tradnl" dirty="0"/>
          </a:p>
        </p:txBody>
      </p:sp>
      <p:sp>
        <p:nvSpPr>
          <p:cNvPr id="16" name="TextBox 15"/>
          <p:cNvSpPr txBox="1"/>
          <p:nvPr/>
        </p:nvSpPr>
        <p:spPr>
          <a:xfrm>
            <a:off x="4136251" y="5506914"/>
            <a:ext cx="3942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Noviembre 2013 Decisión del comité</a:t>
            </a:r>
          </a:p>
          <a:p>
            <a:pPr algn="ctr"/>
            <a:r>
              <a:rPr lang="es-ES_tradnl" dirty="0" smtClean="0">
                <a:solidFill>
                  <a:srgbClr val="92D050"/>
                </a:solidFill>
              </a:rPr>
              <a:t>PDAS</a:t>
            </a:r>
            <a:endParaRPr lang="es-ES_tradnl" dirty="0"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9723" y="3355918"/>
            <a:ext cx="7978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El programa nacional de profesores se puede pedir en cualquier momento siempre que haya un grupo “preformado” contactando miguel.marquina@cern.ch 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850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s-ES" sz="1800" b="1" dirty="0" smtClean="0">
                <a:solidFill>
                  <a:schemeClr val="dk1"/>
                </a:solidFill>
                <a:latin typeface="Calibri" pitchFamily="34" charset="0"/>
              </a:rPr>
              <a:t>Página de </a:t>
            </a:r>
            <a:r>
              <a:rPr lang="es-ES" sz="1800" b="1" dirty="0" err="1" smtClean="0">
                <a:solidFill>
                  <a:schemeClr val="dk1"/>
                </a:solidFill>
                <a:latin typeface="Calibri" pitchFamily="34" charset="0"/>
              </a:rPr>
              <a:t>recruitment</a:t>
            </a:r>
            <a:r>
              <a:rPr lang="es-ES" sz="1800" b="1" dirty="0" smtClean="0">
                <a:solidFill>
                  <a:schemeClr val="dk1"/>
                </a:solidFill>
                <a:latin typeface="Calibri" pitchFamily="34" charset="0"/>
              </a:rPr>
              <a:t> </a:t>
            </a:r>
            <a:r>
              <a:rPr lang="es-ES" sz="1750" dirty="0">
                <a:solidFill>
                  <a:schemeClr val="dk1"/>
                </a:solidFill>
                <a:latin typeface="Calibri" pitchFamily="34" charset="0"/>
                <a:hlinkClick r:id="rId2"/>
              </a:rPr>
              <a:t>http://jobs.web.cern.ch</a:t>
            </a:r>
            <a:r>
              <a:rPr lang="es-ES" sz="1750" dirty="0" smtClean="0">
                <a:solidFill>
                  <a:schemeClr val="dk1"/>
                </a:solidFill>
                <a:latin typeface="Calibri" pitchFamily="34" charset="0"/>
                <a:hlinkClick r:id="rId2"/>
              </a:rPr>
              <a:t>/</a:t>
            </a:r>
            <a:r>
              <a:rPr lang="es-ES" sz="1750" dirty="0" smtClean="0">
                <a:solidFill>
                  <a:schemeClr val="dk1"/>
                </a:solidFill>
                <a:latin typeface="Calibri" pitchFamily="34" charset="0"/>
              </a:rPr>
              <a:t> </a:t>
            </a:r>
          </a:p>
          <a:p>
            <a:pPr marL="36576" indent="0">
              <a:buNone/>
            </a:pPr>
            <a:r>
              <a:rPr lang="es-ES" sz="1800" dirty="0" smtClean="0">
                <a:solidFill>
                  <a:schemeClr val="dk1"/>
                </a:solidFill>
                <a:latin typeface="Calibri" pitchFamily="34" charset="0"/>
              </a:rPr>
              <a:t> </a:t>
            </a:r>
          </a:p>
          <a:p>
            <a:pPr marL="36576" indent="0">
              <a:buNone/>
            </a:pPr>
            <a:r>
              <a:rPr lang="es-ES" sz="1800" b="1" dirty="0" smtClean="0">
                <a:solidFill>
                  <a:schemeClr val="dk1"/>
                </a:solidFill>
                <a:latin typeface="Calibri" pitchFamily="34" charset="0"/>
              </a:rPr>
              <a:t>Publicidad de los programas </a:t>
            </a:r>
          </a:p>
          <a:p>
            <a:pPr marL="36576" indent="0">
              <a:buNone/>
            </a:pPr>
            <a:r>
              <a:rPr lang="es-ES" sz="1800" dirty="0">
                <a:solidFill>
                  <a:schemeClr val="dk1"/>
                </a:solidFill>
                <a:latin typeface="Calibri" pitchFamily="34" charset="0"/>
                <a:hlinkClick r:id="rId3"/>
              </a:rPr>
              <a:t>http://</a:t>
            </a:r>
            <a:r>
              <a:rPr lang="es-ES" sz="1800" dirty="0" smtClean="0">
                <a:solidFill>
                  <a:schemeClr val="dk1"/>
                </a:solidFill>
                <a:latin typeface="Calibri" pitchFamily="34" charset="0"/>
                <a:hlinkClick r:id="rId3"/>
              </a:rPr>
              <a:t>jobs.web.cern.ch/content/videos</a:t>
            </a:r>
            <a:endParaRPr lang="es-ES" sz="1800" dirty="0" smtClean="0">
              <a:solidFill>
                <a:schemeClr val="dk1"/>
              </a:solidFill>
              <a:latin typeface="Calibri" pitchFamily="34" charset="0"/>
            </a:endParaRPr>
          </a:p>
          <a:p>
            <a:pPr marL="36576" indent="0">
              <a:buNone/>
            </a:pPr>
            <a:endParaRPr lang="es-ES" sz="1800" dirty="0" smtClean="0">
              <a:solidFill>
                <a:schemeClr val="dk1"/>
              </a:solidFill>
              <a:latin typeface="Calibri" pitchFamily="34" charset="0"/>
            </a:endParaRPr>
          </a:p>
          <a:p>
            <a:pPr marL="36576" indent="0">
              <a:buNone/>
            </a:pPr>
            <a:r>
              <a:rPr lang="es-ES" sz="1800" b="1" dirty="0" smtClean="0">
                <a:solidFill>
                  <a:schemeClr val="dk1"/>
                </a:solidFill>
                <a:latin typeface="Calibri" pitchFamily="34" charset="0"/>
              </a:rPr>
              <a:t>Fechas Limite </a:t>
            </a:r>
          </a:p>
          <a:p>
            <a:pPr marL="36576" indent="0">
              <a:buNone/>
            </a:pPr>
            <a:r>
              <a:rPr lang="es-ES" sz="1700" dirty="0">
                <a:solidFill>
                  <a:schemeClr val="dk1"/>
                </a:solidFill>
                <a:latin typeface="Calibri" pitchFamily="34" charset="0"/>
                <a:hlinkClick r:id="rId4"/>
              </a:rPr>
              <a:t>http://</a:t>
            </a:r>
            <a:r>
              <a:rPr lang="es-ES" sz="1700" dirty="0" smtClean="0">
                <a:solidFill>
                  <a:schemeClr val="dk1"/>
                </a:solidFill>
                <a:latin typeface="Calibri" pitchFamily="34" charset="0"/>
                <a:hlinkClick r:id="rId4"/>
              </a:rPr>
              <a:t>jobs.web.cern.ch/content/closing-dates</a:t>
            </a:r>
            <a:endParaRPr lang="es-ES" sz="1700" dirty="0" smtClean="0">
              <a:solidFill>
                <a:schemeClr val="dk1"/>
              </a:solidFill>
              <a:latin typeface="Calibri" pitchFamily="34" charset="0"/>
            </a:endParaRPr>
          </a:p>
          <a:p>
            <a:pPr marL="36576" indent="0">
              <a:buNone/>
            </a:pPr>
            <a:endParaRPr lang="es-ES" sz="1800" dirty="0" smtClean="0">
              <a:solidFill>
                <a:schemeClr val="dk1"/>
              </a:solidFill>
              <a:latin typeface="Calibri" pitchFamily="34" charset="0"/>
            </a:endParaRPr>
          </a:p>
          <a:p>
            <a:pPr marL="36576" indent="0">
              <a:buNone/>
            </a:pPr>
            <a:r>
              <a:rPr lang="es-ES" sz="1800" b="1" dirty="0" smtClean="0">
                <a:solidFill>
                  <a:schemeClr val="dk1"/>
                </a:solidFill>
                <a:latin typeface="Calibri" pitchFamily="34" charset="0"/>
              </a:rPr>
              <a:t>E-mail de contacto</a:t>
            </a:r>
          </a:p>
          <a:p>
            <a:pPr marL="36576" indent="0">
              <a:buNone/>
            </a:pPr>
            <a:r>
              <a:rPr lang="es-ES" sz="1800" dirty="0" smtClean="0">
                <a:solidFill>
                  <a:schemeClr val="dk1"/>
                </a:solidFill>
                <a:latin typeface="Calibri" pitchFamily="34" charset="0"/>
              </a:rPr>
              <a:t>recruitment.service@cern.ch</a:t>
            </a:r>
            <a:endParaRPr lang="es-ES" sz="1800" dirty="0">
              <a:solidFill>
                <a:schemeClr val="dk1"/>
              </a:solidFill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498902" y="4361811"/>
            <a:ext cx="5463354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Para solicitar un puesto hay que rellenar </a:t>
            </a:r>
          </a:p>
          <a:p>
            <a:pPr algn="ctr"/>
            <a:r>
              <a:rPr lang="es-E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la solicitud on</a:t>
            </a:r>
            <a:r>
              <a:rPr lang="es-ES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</a:t>
            </a:r>
            <a:r>
              <a:rPr lang="es-E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line siguiendo los links  que </a:t>
            </a:r>
          </a:p>
          <a:p>
            <a:pPr algn="ctr"/>
            <a:r>
              <a:rPr lang="es-E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aparecen en cada pagina. Podéis solicitar </a:t>
            </a:r>
          </a:p>
          <a:p>
            <a:pPr algn="ctr"/>
            <a:r>
              <a:rPr lang="es-E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más de un puesto si vuestro perfil es el </a:t>
            </a:r>
          </a:p>
          <a:p>
            <a:pPr algn="ctr"/>
            <a:r>
              <a:rPr lang="es-ES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adecuado</a:t>
            </a:r>
            <a:endParaRPr lang="es-ES" sz="2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863" y="5626715"/>
            <a:ext cx="1343025" cy="44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171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20"/>
            <a:ext cx="9144000" cy="67541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84513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Para estudiantes universitarios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3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4800" b="1" dirty="0">
                <a:latin typeface="Calibri" pitchFamily="34" charset="0"/>
              </a:rPr>
              <a:t>Becarios de corta duración (STAG)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8981806"/>
              </p:ext>
            </p:extLst>
          </p:nvPr>
        </p:nvGraphicFramePr>
        <p:xfrm>
          <a:off x="460374" y="1173935"/>
          <a:ext cx="8226426" cy="487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Short-term students/</a:t>
                      </a:r>
                      <a:r>
                        <a:rPr kumimoji="0" lang="en-GB" kern="1200" baseline="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Stagiaires</a:t>
                      </a:r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2013</a:t>
                      </a:r>
                      <a:endParaRPr kumimoji="0" lang="es-ES_tradnl" kern="1200" baseline="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Todos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los campos de la i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ngeniería, informática, física aplicada y de la administración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Máximo 6 meses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Estar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inscrito a un programa universitario a tiempo completo o dentro de una escuela de formación profesional (mínimo 18 años)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El trabajo tiene que ser parte de tus estudios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y tienes que volver a tu centro educativo después de las practicas</a:t>
                      </a:r>
                      <a:endParaRPr kumimoji="0" lang="es-ES_tradnl" kern="1200" noProof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Buen conocimiento de Inglés o Francés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Típicamente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prácticas obligatorias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En cualquier momento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http://jobs.web.cern.ch/join-us/short-term-internship-programme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840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800" b="1" dirty="0">
                <a:latin typeface="Calibri" pitchFamily="34" charset="0"/>
              </a:rPr>
              <a:t>Estudiantes técnicos (TS) </a:t>
            </a:r>
            <a:endParaRPr lang="es-ES_tradnl" dirty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7496415"/>
              </p:ext>
            </p:extLst>
          </p:nvPr>
        </p:nvGraphicFramePr>
        <p:xfrm>
          <a:off x="457200" y="1325563"/>
          <a:ext cx="8226426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s-ES_tradnl" kern="1200" noProof="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Technical</a:t>
                      </a:r>
                      <a:r>
                        <a:rPr lang="es-ES_tradnl" noProof="0" dirty="0" smtClean="0">
                          <a:latin typeface="Calibri" pitchFamily="34" charset="0"/>
                        </a:rPr>
                        <a:t> </a:t>
                      </a:r>
                      <a:r>
                        <a:rPr lang="es-ES_tradnl" noProof="0" dirty="0" err="1" smtClean="0">
                          <a:latin typeface="Calibri" pitchFamily="34" charset="0"/>
                        </a:rPr>
                        <a:t>Student</a:t>
                      </a:r>
                      <a:r>
                        <a:rPr lang="es-ES_tradnl" noProof="0" dirty="0" smtClean="0">
                          <a:latin typeface="Calibri" pitchFamily="34" charset="0"/>
                        </a:rPr>
                        <a:t> (TS)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Todos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los campos de la i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ngeniería, informática, física aplicada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4 -12 meses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18 meses de estudios completados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Estar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inscrito a un programa universitario a tiempo completo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Buen conocimiento de Inglés o Francés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Típicamente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p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royecto de fin de carrera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Agosto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2013 para empezar como muy pronto en Octubre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http://jobs.web.cern.ch/join-us/technical-student-programme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743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4800" b="1" dirty="0">
                <a:latin typeface="Calibri" pitchFamily="34" charset="0"/>
              </a:rPr>
              <a:t>Estudiantes administrativos (</a:t>
            </a:r>
            <a:r>
              <a:rPr lang="es-ES_tradnl" sz="4800" b="1" dirty="0" smtClean="0">
                <a:latin typeface="Calibri" pitchFamily="34" charset="0"/>
              </a:rPr>
              <a:t>ADM)</a:t>
            </a:r>
            <a:endParaRPr lang="es-ES_tradnl" sz="4800" b="1" dirty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4818406"/>
              </p:ext>
            </p:extLst>
          </p:nvPr>
        </p:nvGraphicFramePr>
        <p:xfrm>
          <a:off x="457200" y="1325563"/>
          <a:ext cx="8226426" cy="432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Administrative Students / </a:t>
                      </a:r>
                      <a:r>
                        <a:rPr kumimoji="0" lang="en-GB" kern="1200" baseline="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Étudiants</a:t>
                      </a:r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kern="1200" baseline="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Administratifs</a:t>
                      </a:r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endParaRPr kumimoji="0" lang="es-ES_tradnl" kern="1200" baseline="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HR,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secretariado, administración, logística, leyes, finanzas, contabilidad, ciencias de la comunicación, bibliotecarios, relaciones publicas, psicología, …</a:t>
                      </a:r>
                      <a:endParaRPr kumimoji="0" lang="es-ES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2 -12 meses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18 meses de estudios completados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Estar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inscrito a un programa universitario a tiempo completo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Buen conocimiento de Inglés o Francés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Típicamente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p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royecto de fin de carrera o practicas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12 de Agosto 2013 para empezar como muy pronto en Octubre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http://jobs.web.cern.ch/join-us/administrative-student-programme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70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sz="4800" b="1" dirty="0">
                <a:solidFill>
                  <a:schemeClr val="dk1"/>
                </a:solidFill>
                <a:latin typeface="Calibri" pitchFamily="34" charset="0"/>
              </a:rPr>
              <a:t>Estudiantes </a:t>
            </a:r>
            <a:r>
              <a:rPr lang="es-ES_tradnl" sz="4800" b="1" dirty="0" err="1">
                <a:solidFill>
                  <a:schemeClr val="dk1"/>
                </a:solidFill>
                <a:latin typeface="Calibri" pitchFamily="34" charset="0"/>
              </a:rPr>
              <a:t>Openlab</a:t>
            </a:r>
            <a:r>
              <a:rPr lang="es-ES_tradnl" sz="4800" b="1" dirty="0">
                <a:solidFill>
                  <a:schemeClr val="dk1"/>
                </a:solidFill>
                <a:latin typeface="Calibri" pitchFamily="34" charset="0"/>
              </a:rPr>
              <a:t> (OPENLAB)</a:t>
            </a:r>
            <a:endParaRPr lang="es-ES_tradnl" sz="4800" dirty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4601750"/>
              </p:ext>
            </p:extLst>
          </p:nvPr>
        </p:nvGraphicFramePr>
        <p:xfrm>
          <a:off x="457200" y="1325563"/>
          <a:ext cx="8226426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CERN </a:t>
                      </a:r>
                      <a:r>
                        <a:rPr kumimoji="0" lang="en-GB" kern="120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openlab</a:t>
                      </a:r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Summer Students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Informática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9 semanas entre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 Junio y  Septiembre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Estar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inscrito a un programa universitario de informática a tiempo completo (Grado, Master o PhD)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Interesado en trabajar en un proyecto IT durante dos meses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Buen conocimiento de Inglés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Apasionados por la informática buscando desafíos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Finales de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Marzo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2014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http://jobs.web.cern.ch/join-us/cern-openlab-student-programme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79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28" y="27296"/>
            <a:ext cx="9148027" cy="61314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6198021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Tal vez también Ingenieros y Técnicos …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84513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Para graduados universitarios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34"/>
            <a:ext cx="9144000" cy="6097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6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4800" b="1" dirty="0">
                <a:latin typeface="Calibri" pitchFamily="34" charset="0"/>
              </a:rPr>
              <a:t>Estudiantes de Doctorado (DOCT)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370699"/>
              </p:ext>
            </p:extLst>
          </p:nvPr>
        </p:nvGraphicFramePr>
        <p:xfrm>
          <a:off x="457200" y="1325563"/>
          <a:ext cx="8226426" cy="459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Doctoral Students / </a:t>
                      </a:r>
                      <a:r>
                        <a:rPr kumimoji="0" lang="en-GB" kern="1200" baseline="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Doctorants</a:t>
                      </a:r>
                      <a:endParaRPr kumimoji="0" lang="es-ES_tradnl" kern="1200" baseline="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Todos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los campos de la i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ngeniería, informática, física aplicada excepto física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teórica y experimental</a:t>
                      </a:r>
                      <a:endParaRPr kumimoji="0" lang="es-ES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12 - 36 meses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Haber comenzado o estar a punto de comenzar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un programa de doctorado</a:t>
                      </a:r>
                      <a:endParaRPr kumimoji="0" lang="es-ES_tradnl" kern="1200" noProof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El trabajo realizado en el CERN tiene que ser parte del trabajo necesario para la obtención del PhD</a:t>
                      </a:r>
                      <a:endParaRPr kumimoji="0" lang="es-ES_tradnl" kern="1200" baseline="0" noProof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Buen conocimiento de Inglés o Francés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Realizar parte del Doctorado en el CERN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12 Agosto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2013 para empezar como muy pronto en Octubre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http://jobs.web.cern.ch/join-us/doctoral-student-programme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773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4800" b="1" dirty="0" err="1">
                <a:latin typeface="Calibri" pitchFamily="34" charset="0"/>
              </a:rPr>
              <a:t>Fellowships</a:t>
            </a:r>
            <a:r>
              <a:rPr lang="es-ES_tradnl" sz="4800" b="1" dirty="0">
                <a:latin typeface="Calibri" pitchFamily="34" charset="0"/>
              </a:rPr>
              <a:t> y </a:t>
            </a:r>
            <a:r>
              <a:rPr lang="es-ES_tradnl" sz="4800" b="1" dirty="0" err="1">
                <a:latin typeface="Calibri" pitchFamily="34" charset="0"/>
              </a:rPr>
              <a:t>GETs</a:t>
            </a:r>
            <a:r>
              <a:rPr lang="es-ES_tradnl" sz="4800" b="1" dirty="0">
                <a:latin typeface="Calibri" pitchFamily="34" charset="0"/>
              </a:rPr>
              <a:t> (FELLOW, GET)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9746912"/>
              </p:ext>
            </p:extLst>
          </p:nvPr>
        </p:nvGraphicFramePr>
        <p:xfrm>
          <a:off x="457200" y="1325563"/>
          <a:ext cx="8226426" cy="431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Fellowship and GET Programmes </a:t>
                      </a:r>
                      <a:endParaRPr kumimoji="0" lang="es-ES_tradnl" kern="1200" baseline="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Todos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los campos de la i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ngeniería, informática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y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física (aplicada,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experimental y teórica)</a:t>
                      </a:r>
                      <a:endParaRPr kumimoji="0" lang="es-ES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12 - 36 meses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eaLnBrk="1" latinLnBrk="0" hangingPunct="1">
                        <a:buFontTx/>
                        <a:buNone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Dividido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en varios subprogramas hay oportunidades adaptadas tanto a los recién graduados como a los que poseen un doctorado.  Ver detalles en el link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Desde una primera experiencia laboral a un </a:t>
                      </a:r>
                      <a:r>
                        <a:rPr kumimoji="0" lang="es-ES_tradnl" kern="1200" noProof="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postdoc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como científico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 Septiembre 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2013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http://jobs.web.cern.ch/join-us/fellowship-programme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62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063" y="233492"/>
            <a:ext cx="8683083" cy="94044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defRPr/>
            </a:pPr>
            <a:r>
              <a:rPr lang="fr-FR" sz="3200" b="1" dirty="0">
                <a:latin typeface="Calibri" pitchFamily="34" charset="0"/>
              </a:rPr>
              <a:t>VIA (Volontaires Internationaux en Administration) </a:t>
            </a:r>
            <a:endParaRPr lang="es-ES_tradnl" sz="3200" b="1" dirty="0"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859275"/>
              </p:ext>
            </p:extLst>
          </p:nvPr>
        </p:nvGraphicFramePr>
        <p:xfrm>
          <a:off x="457200" y="1325563"/>
          <a:ext cx="8226426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VIA</a:t>
                      </a:r>
                      <a:endParaRPr kumimoji="0" lang="es-ES_tradnl" kern="1200" baseline="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Todos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los campos de la i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ngeniería, informática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y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física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12 - 24 meses (dependiendo del puesto)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eaLnBrk="1" latinLnBrk="0" hangingPunct="1">
                        <a:buFontTx/>
                        <a:buNone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Programa francés en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el que se admiten personas de nacionalidad no francesa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Una primera experiencia dentro del mundo laboral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No esta fijada aun la fecha de publicación de nuevos puestos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  <a:hlinkClick r:id="rId2"/>
                        </a:rPr>
                        <a:t>https://www.civiweb.com/FR/index.aspx</a:t>
                      </a:r>
                      <a:endParaRPr kumimoji="0" lang="es-ES_tradnl" kern="1200" noProof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á</a:t>
                      </a:r>
                      <a:r>
                        <a:rPr kumimoji="0" lang="es-ES_tradnl" kern="1200" baseline="0" noProof="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gina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CERN</a:t>
                      </a:r>
                    </a:p>
                    <a:p>
                      <a:pPr marL="0" algn="l" rtl="0" eaLnBrk="1" latinLnBrk="0" hangingPunct="1"/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http://jobs.web.cern.ch/join-us/via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662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77923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Para estudiantes y graduados de formación profesional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24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4800" b="1" dirty="0">
                <a:latin typeface="Calibri" pitchFamily="34" charset="0"/>
              </a:rPr>
              <a:t>Becarios de corta duración (STAG)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005662"/>
              </p:ext>
            </p:extLst>
          </p:nvPr>
        </p:nvGraphicFramePr>
        <p:xfrm>
          <a:off x="460374" y="1173935"/>
          <a:ext cx="8226426" cy="487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Short-term students/</a:t>
                      </a:r>
                      <a:r>
                        <a:rPr kumimoji="0" lang="en-GB" kern="1200" baseline="0" dirty="0" err="1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Stagiaires</a:t>
                      </a:r>
                      <a:r>
                        <a:rPr kumimoji="0" lang="en-GB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2013</a:t>
                      </a:r>
                      <a:endParaRPr kumimoji="0" lang="es-ES_tradnl" kern="1200" baseline="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Todos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los campos de la i</a:t>
                      </a: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ngeniería, informática, física aplicada y de la administración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Máximo 6 meses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Estar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inscrito a un programa universitario a tiempo completo o dentro de una escuela de formación profesional (mínimo 18 años)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El trabajo tiene que ser parte de tus estudios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y tienes que volver a tu centro educativo después de las practicas</a:t>
                      </a:r>
                      <a:endParaRPr kumimoji="0" lang="es-ES_tradnl" kern="1200" noProof="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Buen conocimiento de Inglés o Francés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Típicamente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prácticas obligatorias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En cualquier momento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http://jobs.web.cern.ch/join-us/short-term-internship-programme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60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4800" b="1" dirty="0">
                <a:latin typeface="Calibri" pitchFamily="34" charset="0"/>
              </a:rPr>
              <a:t>Técnicos (TTS)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8885508"/>
              </p:ext>
            </p:extLst>
          </p:nvPr>
        </p:nvGraphicFramePr>
        <p:xfrm>
          <a:off x="457200" y="1325563"/>
          <a:ext cx="8226426" cy="4597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GB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Technician Training (TTS) scheme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Todos</a:t>
                      </a:r>
                      <a:r>
                        <a:rPr kumimoji="0" lang="es-E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los campos técnicos como mecánica, electrónica, electricidad, construcción, informática, mantenimiento o seguridad</a:t>
                      </a:r>
                      <a:endParaRPr kumimoji="0" lang="es-ES" kern="1200" dirty="0" smtClean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12 - 36 meses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Haber acabado o estar a punto de acabar estudios de formación profesional de grado medio o superior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Menos de 4 años de experiencia</a:t>
                      </a:r>
                    </a:p>
                    <a:p>
                      <a:pPr marL="285750" indent="-285750" algn="l" rtl="0" eaLnBrk="1" latinLnBrk="0" hangingPunct="1">
                        <a:buFontTx/>
                        <a:buChar char="-"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Conocimientos básicos 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de Inglés o Francés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Primera experiencia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laboral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25 Septiembre 2013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http://jobs.web.cern.ch/join-us/technician-training-experience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36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21166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Para todo tipo de graduado (universitario, FP)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4019"/>
            <a:ext cx="9144000" cy="633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s-ES_tradnl" sz="4800" b="1" dirty="0">
                <a:latin typeface="Calibri" pitchFamily="34" charset="0"/>
              </a:rPr>
              <a:t>Personal (STAFF)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8744285"/>
              </p:ext>
            </p:extLst>
          </p:nvPr>
        </p:nvGraphicFramePr>
        <p:xfrm>
          <a:off x="457200" y="1325563"/>
          <a:ext cx="8226426" cy="37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7754"/>
                <a:gridCol w="6268672"/>
              </a:tblGrid>
              <a:tr h="370840">
                <a:tc>
                  <a:txBody>
                    <a:bodyPr/>
                    <a:lstStyle/>
                    <a:p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_tradnl" noProof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Nombre oficial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kern="1200" baseline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Staff Employment Opportunities at CERN</a:t>
                      </a:r>
                      <a:endParaRPr kumimoji="0" lang="es-ES_tradnl" kern="1200" baseline="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Campos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" kern="120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En todos los campos desde la ingeniería hasta la administración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Duración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5 años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Criterio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eaLnBrk="1" latinLnBrk="0" hangingPunct="1">
                        <a:buFontTx/>
                        <a:buNone/>
                      </a:pP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Se publican puestos</a:t>
                      </a:r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con descripciones exactas de las funciones, conocimientos y experiencias requeridos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smtClean="0">
                          <a:latin typeface="Calibri" pitchFamily="34" charset="0"/>
                        </a:rPr>
                        <a:t>Caracteristicas</a:t>
                      </a:r>
                      <a:endParaRPr lang="es-ES_tradnl" noProof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Desde una primera experiencia laboral a puestos que requieren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más</a:t>
                      </a:r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de 10 años de experiencia 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Limite solicitud 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baseline="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Se publican continuamente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_tradnl" noProof="0" dirty="0" smtClean="0">
                          <a:latin typeface="Calibri" pitchFamily="34" charset="0"/>
                        </a:rPr>
                        <a:t>Link </a:t>
                      </a:r>
                      <a:r>
                        <a:rPr lang="es-ES_tradnl" baseline="0" noProof="0" dirty="0" smtClean="0">
                          <a:latin typeface="Calibri" pitchFamily="34" charset="0"/>
                        </a:rPr>
                        <a:t> con más detalles</a:t>
                      </a:r>
                      <a:endParaRPr lang="es-ES_tradnl" noProof="0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ES_tradnl" kern="1200" noProof="0" dirty="0" smtClean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http://jobs.web.cern.ch/join-us/professionals</a:t>
                      </a:r>
                      <a:endParaRPr kumimoji="0" lang="es-ES_tradnl" kern="1200" noProof="0" dirty="0">
                        <a:solidFill>
                          <a:schemeClr val="dk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907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036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103674"/>
            <a:ext cx="9144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Un universo </a:t>
            </a:r>
          </a:p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de posibilidades </a:t>
            </a:r>
          </a:p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 vuestro alcance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2884"/>
            <a:ext cx="9144000" cy="65046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9261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</a:t>
            </a: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ísicos de aceleradores? Si, pero también …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8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373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170725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Informáticos?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80"/>
            <a:ext cx="9144000" cy="6148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14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5"/>
            <a:ext cx="9144000" cy="68534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92619"/>
            <a:ext cx="9144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Economistas?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13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05"/>
            <a:ext cx="9144000" cy="61671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638453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Periodistas</a:t>
            </a:r>
            <a:r>
              <a:rPr lang="es-E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? </a:t>
            </a:r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Grafistas? Fotógrafos? Abogados? Administrativos? Bomberos? …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88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822" y="-76200"/>
            <a:ext cx="485435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760184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Pero cómo, ¿El CERN no era un sitio sólo para científicos? 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6/12/2013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68"/>
            <a:ext cx="9144000" cy="61680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659522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Tu opinión puede cambiar enormemente después de haber visitado el CERN</a:t>
            </a:r>
            <a:endParaRPr lang="en-GB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3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526</TotalTime>
  <Words>1623</Words>
  <Application>Microsoft Office PowerPoint</Application>
  <PresentationFormat>On-screen Show (4:3)</PresentationFormat>
  <Paragraphs>398</Paragraphs>
  <Slides>40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Para quienes?</vt:lpstr>
      <vt:lpstr>Estudiantes</vt:lpstr>
      <vt:lpstr>Graduados</vt:lpstr>
      <vt:lpstr>Científicos/Profesores</vt:lpstr>
      <vt:lpstr>Links</vt:lpstr>
      <vt:lpstr>PowerPoint Presentation</vt:lpstr>
      <vt:lpstr>Becarios de corta duración (STAG)</vt:lpstr>
      <vt:lpstr>Estudiantes técnicos (TS) </vt:lpstr>
      <vt:lpstr>Estudiantes administrativos (ADM)</vt:lpstr>
      <vt:lpstr>Estudiantes Openlab (OPENLAB)</vt:lpstr>
      <vt:lpstr>PowerPoint Presentation</vt:lpstr>
      <vt:lpstr>Estudiantes de Doctorado (DOCT)</vt:lpstr>
      <vt:lpstr>Fellowships y GETs (FELLOW, GET)</vt:lpstr>
      <vt:lpstr>VIA (Volontaires Internationaux en Administration) </vt:lpstr>
      <vt:lpstr>PowerPoint Presentation</vt:lpstr>
      <vt:lpstr>Becarios de corta duración (STAG)</vt:lpstr>
      <vt:lpstr>Técnicos (TTS)</vt:lpstr>
      <vt:lpstr>PowerPoint Presentation</vt:lpstr>
      <vt:lpstr>Personal (STAFF)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bejar</cp:lastModifiedBy>
  <cp:revision>30</cp:revision>
  <dcterms:created xsi:type="dcterms:W3CDTF">2012-11-30T11:04:26Z</dcterms:created>
  <dcterms:modified xsi:type="dcterms:W3CDTF">2013-06-12T07:41:11Z</dcterms:modified>
</cp:coreProperties>
</file>