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269" r:id="rId3"/>
    <p:sldId id="261" r:id="rId4"/>
    <p:sldId id="260" r:id="rId5"/>
    <p:sldId id="289" r:id="rId6"/>
    <p:sldId id="263" r:id="rId7"/>
    <p:sldId id="299" r:id="rId8"/>
    <p:sldId id="301" r:id="rId9"/>
    <p:sldId id="302" r:id="rId10"/>
    <p:sldId id="300" r:id="rId11"/>
    <p:sldId id="294" r:id="rId12"/>
    <p:sldId id="303" r:id="rId13"/>
    <p:sldId id="293" r:id="rId14"/>
    <p:sldId id="298" r:id="rId15"/>
    <p:sldId id="295" r:id="rId16"/>
    <p:sldId id="279" r:id="rId17"/>
    <p:sldId id="264" r:id="rId18"/>
    <p:sldId id="25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7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6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1ED40-0AA9-4D0C-B048-36B61B130C6E}" type="datetimeFigureOut">
              <a:rPr lang="en-GB" smtClean="0"/>
              <a:t>11/06/2013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3BF22-BA8E-4897-88AD-1A52777A0E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2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3BF22-BA8E-4897-88AD-1A52777A0E7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303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3BF22-BA8E-4897-88AD-1A52777A0E7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488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84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84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86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3F1B1AE2-0B98-4224-997F-1DCAACB3B776}" type="slidenum">
              <a:rPr lang="en-GB">
                <a:solidFill>
                  <a:srgbClr val="000000"/>
                </a:solidFill>
                <a:latin typeface="Arial" pitchFamily="34" charset="0"/>
              </a:rPr>
              <a:pPr eaLnBrk="1" hangingPunct="1"/>
              <a:t>10</a:t>
            </a:fld>
            <a:endParaRPr lang="en-GB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43043" name="Rectangle 7"/>
          <p:cNvSpPr txBox="1">
            <a:spLocks noGrp="1" noChangeArrowheads="1"/>
          </p:cNvSpPr>
          <p:nvPr/>
        </p:nvSpPr>
        <p:spPr bwMode="auto">
          <a:xfrm>
            <a:off x="3885453" y="8686362"/>
            <a:ext cx="2972547" cy="45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/>
            <a:fld id="{19C62869-9A9B-46A7-8731-65321A282EC7}" type="slidenum">
              <a:rPr lang="en-GB" sz="120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pPr algn="r"/>
              <a:t>10</a:t>
            </a:fld>
            <a:endParaRPr lang="en-GB" sz="1200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43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304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CH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906117"/>
      </p:ext>
    </p:extLst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12" Type="http://schemas.openxmlformats.org/officeDocument/2006/relationships/image" Target="../media/image4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3.jpeg"/><Relationship Id="rId11" Type="http://schemas.openxmlformats.org/officeDocument/2006/relationships/image" Target="../media/image48.jpe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10" Type="http://schemas.openxmlformats.org/officeDocument/2006/relationships/image" Target="../media/image21.jp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5.png"/><Relationship Id="rId20" Type="http://schemas.openxmlformats.org/officeDocument/2006/relationships/image" Target="../media/image3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19" Type="http://schemas.openxmlformats.org/officeDocument/2006/relationships/image" Target="../media/image38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95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09750" y="704850"/>
            <a:ext cx="62293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Y </a:t>
            </a:r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la física de partículas ¿para qué sirve</a:t>
            </a:r>
            <a:r>
              <a:rPr lang="es-E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? 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5698" name="Group 62"/>
          <p:cNvGrpSpPr>
            <a:grpSpLocks/>
          </p:cNvGrpSpPr>
          <p:nvPr/>
        </p:nvGrpSpPr>
        <p:grpSpPr bwMode="auto">
          <a:xfrm>
            <a:off x="1143000" y="533400"/>
            <a:ext cx="7724775" cy="5137150"/>
            <a:chOff x="671" y="362"/>
            <a:chExt cx="4866" cy="3236"/>
          </a:xfrm>
        </p:grpSpPr>
        <p:pic>
          <p:nvPicPr>
            <p:cNvPr id="285728" name="Picture 62" descr="Picture 1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85729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2857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mtClean="0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2857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mtClean="0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de-DE" sz="1600" b="1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Calibri" pitchFamily="34" charset="0"/>
                    <a:ea typeface="ＭＳ Ｐゴシック" charset="-128"/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82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de-DE" sz="1600" b="1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Calibri" pitchFamily="34" charset="0"/>
                    <a:ea typeface="ＭＳ Ｐゴシック" charset="-128"/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579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de-DE" sz="1600" b="1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Calibri" pitchFamily="34" charset="0"/>
                    <a:ea typeface="ＭＳ Ｐゴシック" charset="-128"/>
                  </a:rPr>
                  <a:t>Big Bang</a:t>
                </a:r>
              </a:p>
            </p:txBody>
          </p:sp>
          <p:sp>
            <p:nvSpPr>
              <p:cNvPr id="2857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mtClean="0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285730" name="Group 61"/>
            <p:cNvGrpSpPr>
              <a:grpSpLocks/>
            </p:cNvGrpSpPr>
            <p:nvPr/>
          </p:nvGrpSpPr>
          <p:grpSpPr bwMode="auto">
            <a:xfrm>
              <a:off x="2899" y="1296"/>
              <a:ext cx="2638" cy="2246"/>
              <a:chOff x="2899" y="1296"/>
              <a:chExt cx="2638" cy="2246"/>
            </a:xfrm>
          </p:grpSpPr>
          <p:sp>
            <p:nvSpPr>
              <p:cNvPr id="2857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mtClean="0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2857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mtClean="0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2857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mtClean="0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2857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mtClean="0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2857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mtClean="0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10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Calibri" pitchFamily="34" charset="0"/>
                    <a:ea typeface="ＭＳ Ｐゴシック" charset="-128"/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Calibri" pitchFamily="34" charset="0"/>
                  <a:ea typeface="ＭＳ Ｐゴシック" charset="-128"/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063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80000"/>
                  </a:lnSpc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Calibri" pitchFamily="34" charset="0"/>
                    <a:ea typeface="ＭＳ Ｐゴシック" charset="-128"/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Calibri" pitchFamily="34" charset="0"/>
                  <a:ea typeface="ＭＳ Ｐゴシック" charset="-128"/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760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Calibri" pitchFamily="34" charset="0"/>
                    <a:ea typeface="ＭＳ Ｐゴシック" charset="-128"/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576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80000"/>
                  </a:lnSpc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>
                          <a:alpha val="94000"/>
                        </a:srgbClr>
                      </a:outerShdw>
                    </a:effectLst>
                    <a:latin typeface="Calibri" pitchFamily="34" charset="0"/>
                    <a:ea typeface="ＭＳ Ｐゴシック" charset="-128"/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43" y="3360"/>
                <a:ext cx="274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80000"/>
                  </a:lnSpc>
                  <a:defRPr/>
                </a:pPr>
                <a:r>
                  <a:rPr lang="de-DE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Calibri" pitchFamily="34" charset="0"/>
                    <a:ea typeface="ＭＳ Ｐゴシック" charset="-128"/>
                  </a:rPr>
                  <a:t>cm</a:t>
                </a:r>
              </a:p>
            </p:txBody>
          </p:sp>
        </p:grpSp>
      </p:grpSp>
      <p:pic>
        <p:nvPicPr>
          <p:cNvPr id="59" name="Picture 51" descr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67575" y="5290665"/>
            <a:ext cx="885825" cy="798513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60" name="Text Box 52"/>
          <p:cNvSpPr txBox="1">
            <a:spLocks noChangeArrowheads="1"/>
          </p:cNvSpPr>
          <p:nvPr/>
        </p:nvSpPr>
        <p:spPr bwMode="auto">
          <a:xfrm>
            <a:off x="7553325" y="5250977"/>
            <a:ext cx="671513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de-CH" sz="14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/>
                <a:ea typeface="ＭＳ Ｐゴシック" charset="-128"/>
                <a:cs typeface="Arial"/>
              </a:rPr>
              <a:t>ALMA</a:t>
            </a:r>
          </a:p>
        </p:txBody>
      </p:sp>
      <p:grpSp>
        <p:nvGrpSpPr>
          <p:cNvPr id="285721" name="Group 53"/>
          <p:cNvGrpSpPr>
            <a:grpSpLocks/>
          </p:cNvGrpSpPr>
          <p:nvPr/>
        </p:nvGrpSpPr>
        <p:grpSpPr bwMode="auto">
          <a:xfrm>
            <a:off x="7248525" y="6127277"/>
            <a:ext cx="990600" cy="609600"/>
            <a:chOff x="4128" y="3933"/>
            <a:chExt cx="576" cy="343"/>
          </a:xfrm>
        </p:grpSpPr>
        <p:pic>
          <p:nvPicPr>
            <p:cNvPr id="64" name="Picture 54" descr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76" y="3933"/>
              <a:ext cx="52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65" name="Text Box 55"/>
            <p:cNvSpPr txBox="1">
              <a:spLocks noChangeArrowheads="1"/>
            </p:cNvSpPr>
            <p:nvPr/>
          </p:nvSpPr>
          <p:spPr bwMode="auto">
            <a:xfrm>
              <a:off x="4128" y="4099"/>
              <a:ext cx="2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sz="14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ea typeface="ＭＳ Ｐゴシック" charset="-128"/>
                  <a:cs typeface="Arial"/>
                </a:rPr>
                <a:t>VLT</a:t>
              </a:r>
            </a:p>
          </p:txBody>
        </p:sp>
      </p:grpSp>
      <p:pic>
        <p:nvPicPr>
          <p:cNvPr id="62" name="Picture 57" descr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6184900" y="5868402"/>
            <a:ext cx="906463" cy="1143000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/>
            </a:outerShdw>
          </a:effectLst>
        </p:spPr>
      </p:pic>
      <p:sp>
        <p:nvSpPr>
          <p:cNvPr id="63" name="Text Box 52"/>
          <p:cNvSpPr txBox="1">
            <a:spLocks noChangeArrowheads="1"/>
          </p:cNvSpPr>
          <p:nvPr/>
        </p:nvSpPr>
        <p:spPr bwMode="auto">
          <a:xfrm>
            <a:off x="6124575" y="6317777"/>
            <a:ext cx="573088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de-CH" sz="14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/>
                <a:ea typeface="ＭＳ Ｐゴシック" charset="-128"/>
                <a:cs typeface="Arial"/>
              </a:rPr>
              <a:t>AMS</a:t>
            </a:r>
          </a:p>
        </p:txBody>
      </p: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272957" y="4832350"/>
            <a:ext cx="3807724" cy="1341494"/>
            <a:chOff x="272957" y="4832350"/>
            <a:chExt cx="3807724" cy="1341494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72957" y="5472113"/>
              <a:ext cx="3807724" cy="7017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10000"/>
                </a:lnSpc>
                <a:defRPr/>
              </a:pPr>
              <a:r>
                <a:rPr lang="es-ES_tradnl" b="1" dirty="0" smtClean="0">
                  <a:latin typeface="Calibri" pitchFamily="34" charset="0"/>
                  <a:ea typeface="ＭＳ Ｐゴシック" pitchFamily="-111" charset="-128"/>
                  <a:cs typeface="ＭＳ Ｐゴシック" pitchFamily="-111" charset="-128"/>
                </a:rPr>
                <a:t>Simbiosis entre la física de partículas, la astrofísica y la cosmología</a:t>
              </a:r>
              <a:endParaRPr lang="es-ES_tradnl" b="1" dirty="0">
                <a:latin typeface="Calibri" pitchFamily="34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285717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_tradnl" smtClea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85702" name="Group 91"/>
          <p:cNvGrpSpPr>
            <a:grpSpLocks/>
          </p:cNvGrpSpPr>
          <p:nvPr/>
        </p:nvGrpSpPr>
        <p:grpSpPr bwMode="auto">
          <a:xfrm>
            <a:off x="106364" y="2085975"/>
            <a:ext cx="3114675" cy="2767013"/>
            <a:chOff x="67" y="1314"/>
            <a:chExt cx="1962" cy="1743"/>
          </a:xfrm>
        </p:grpSpPr>
        <p:sp>
          <p:nvSpPr>
            <p:cNvPr id="33807" name="Line 45"/>
            <p:cNvSpPr>
              <a:spLocks noChangeShapeType="1"/>
            </p:cNvSpPr>
            <p:nvPr/>
          </p:nvSpPr>
          <p:spPr bwMode="auto">
            <a:xfrm>
              <a:off x="1494" y="1314"/>
              <a:ext cx="0" cy="144"/>
            </a:xfrm>
            <a:prstGeom prst="line">
              <a:avLst/>
            </a:prstGeom>
            <a:noFill/>
            <a:ln w="19050">
              <a:solidFill>
                <a:srgbClr val="7AA5BF"/>
              </a:solidFill>
              <a:round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_tradnl" sz="240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33808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7AA5BF"/>
              </a:solidFill>
              <a:round/>
              <a:headEnd/>
              <a:tailEnd type="triangle" w="med" len="med"/>
            </a:ln>
            <a:effectLst>
              <a:outerShdw blurRad="50800" dist="38100" dir="2700000">
                <a:srgbClr val="00000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_tradnl" sz="240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33809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7AA5BF"/>
              </a:solidFill>
              <a:round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_tradnl" sz="240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67" y="2761"/>
              <a:ext cx="1628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107000"/>
                </a:lnSpc>
                <a:defRPr/>
              </a:pPr>
              <a:r>
                <a:rPr lang="es-ES_tradnl" sz="2400" b="1" dirty="0" smtClean="0">
                  <a:latin typeface="Calibri" pitchFamily="34" charset="0"/>
                  <a:ea typeface="ＭＳ Ｐゴシック" pitchFamily="-111" charset="-128"/>
                  <a:cs typeface="ＭＳ Ｐゴシック" pitchFamily="-111" charset="-128"/>
                </a:rPr>
                <a:t>Súper-Microscopio</a:t>
              </a:r>
              <a:endParaRPr lang="es-ES_tradnl" sz="2000" b="1" dirty="0">
                <a:latin typeface="Calibri" pitchFamily="34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3811" name="Text Box 50"/>
            <p:cNvSpPr txBox="1">
              <a:spLocks noChangeArrowheads="1"/>
            </p:cNvSpPr>
            <p:nvPr/>
          </p:nvSpPr>
          <p:spPr bwMode="auto">
            <a:xfrm>
              <a:off x="1632" y="2373"/>
              <a:ext cx="39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90000"/>
                </a:lnSpc>
                <a:defRPr/>
              </a:pPr>
              <a:r>
                <a:rPr lang="es-ES_tradnl" sz="2200" b="1" dirty="0" smtClean="0">
                  <a:latin typeface="Calibri" pitchFamily="34" charset="0"/>
                  <a:ea typeface="ＭＳ Ｐゴシック" charset="-128"/>
                </a:rPr>
                <a:t>LHC</a:t>
              </a:r>
              <a:endParaRPr lang="es-ES_tradnl" sz="2200" b="1" dirty="0">
                <a:latin typeface="Calibri" pitchFamily="34" charset="0"/>
                <a:ea typeface="ＭＳ Ｐゴシック" charset="-128"/>
              </a:endParaRPr>
            </a:p>
          </p:txBody>
        </p:sp>
        <p:pic>
          <p:nvPicPr>
            <p:cNvPr id="33812" name="Picture 7" descr="interconnect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</p:pic>
      </p:grpSp>
      <p:pic>
        <p:nvPicPr>
          <p:cNvPr id="285703" name="Picture 49" descr="Rutherford_young.bmp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844675"/>
            <a:ext cx="117792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52"/>
          <p:cNvGrpSpPr>
            <a:grpSpLocks/>
          </p:cNvGrpSpPr>
          <p:nvPr/>
        </p:nvGrpSpPr>
        <p:grpSpPr bwMode="auto">
          <a:xfrm>
            <a:off x="2592387" y="838200"/>
            <a:ext cx="4495800" cy="4572000"/>
            <a:chOff x="2514600" y="914400"/>
            <a:chExt cx="4495800" cy="4572000"/>
          </a:xfrm>
        </p:grpSpPr>
        <p:pic>
          <p:nvPicPr>
            <p:cNvPr id="52" name="Picture 53"/>
            <p:cNvPicPr>
              <a:picLocks noChangeAspect="1" noChangeArrowheads="1"/>
            </p:cNvPicPr>
            <p:nvPr/>
          </p:nvPicPr>
          <p:blipFill>
            <a:blip r:embed="rId11">
              <a:lum bright="-12000" contrast="2000"/>
            </a:blip>
            <a:srcRect/>
            <a:stretch>
              <a:fillRect/>
            </a:stretch>
          </p:blipFill>
          <p:spPr bwMode="auto">
            <a:xfrm>
              <a:off x="4305300" y="914400"/>
              <a:ext cx="2705100" cy="457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1600" dir="2700000" algn="ctr" rotWithShape="0">
                <a:schemeClr val="tx1">
                  <a:alpha val="74997"/>
                </a:schemeClr>
              </a:outerShdw>
            </a:effectLst>
          </p:spPr>
        </p:pic>
        <p:sp>
          <p:nvSpPr>
            <p:cNvPr id="53" name="Line 54"/>
            <p:cNvSpPr>
              <a:spLocks noChangeShapeType="1"/>
            </p:cNvSpPr>
            <p:nvPr/>
          </p:nvSpPr>
          <p:spPr bwMode="auto">
            <a:xfrm flipH="1" flipV="1">
              <a:off x="3484563" y="2274888"/>
              <a:ext cx="796925" cy="3184525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ffectLst>
              <a:outerShdw blurRad="63500" dist="38099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2400">
                <a:solidFill>
                  <a:srgbClr val="000000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54" name="Line 55"/>
            <p:cNvSpPr>
              <a:spLocks noChangeShapeType="1"/>
            </p:cNvSpPr>
            <p:nvPr/>
          </p:nvSpPr>
          <p:spPr bwMode="auto">
            <a:xfrm flipV="1">
              <a:off x="2514600" y="914400"/>
              <a:ext cx="1752600" cy="579438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ffectLst>
              <a:outerShdw blurRad="63500" dist="38099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2400">
                <a:solidFill>
                  <a:srgbClr val="000000"/>
                </a:solidFill>
                <a:latin typeface="Calibri" pitchFamily="34" charset="0"/>
                <a:ea typeface="ＭＳ Ｐゴシック" charset="-128"/>
              </a:endParaRPr>
            </a:p>
          </p:txBody>
        </p:sp>
      </p:grpSp>
      <p:sp>
        <p:nvSpPr>
          <p:cNvPr id="55" name="Oval 54"/>
          <p:cNvSpPr>
            <a:spLocks noChangeArrowheads="1"/>
          </p:cNvSpPr>
          <p:nvPr/>
        </p:nvSpPr>
        <p:spPr bwMode="auto">
          <a:xfrm>
            <a:off x="5795963" y="692150"/>
            <a:ext cx="1296987" cy="1130300"/>
          </a:xfrm>
          <a:prstGeom prst="ellipse">
            <a:avLst/>
          </a:prstGeom>
          <a:noFill/>
          <a:ln w="38100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 sz="2400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pSp>
        <p:nvGrpSpPr>
          <p:cNvPr id="285718" name="Group 47"/>
          <p:cNvGrpSpPr>
            <a:grpSpLocks/>
          </p:cNvGrpSpPr>
          <p:nvPr/>
        </p:nvGrpSpPr>
        <p:grpSpPr bwMode="auto">
          <a:xfrm>
            <a:off x="6276975" y="5072425"/>
            <a:ext cx="958850" cy="917575"/>
            <a:chOff x="3744" y="3408"/>
            <a:chExt cx="604" cy="578"/>
          </a:xfrm>
        </p:grpSpPr>
        <p:pic>
          <p:nvPicPr>
            <p:cNvPr id="66" name="Picture 48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44" y="3408"/>
              <a:ext cx="604" cy="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67" name="Text Box 49"/>
            <p:cNvSpPr txBox="1">
              <a:spLocks noChangeArrowheads="1"/>
            </p:cNvSpPr>
            <p:nvPr/>
          </p:nvSpPr>
          <p:spPr bwMode="auto">
            <a:xfrm>
              <a:off x="3840" y="3792"/>
              <a:ext cx="47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sz="14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ea typeface="ＭＳ Ｐゴシック" charset="-128"/>
                  <a:cs typeface="Arial"/>
                </a:rPr>
                <a:t>Hubble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8311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8" t="41112" r="17710" b="13333"/>
          <a:stretch/>
        </p:blipFill>
        <p:spPr>
          <a:xfrm>
            <a:off x="0" y="0"/>
            <a:ext cx="9144000" cy="552501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4813399"/>
            <a:ext cx="914400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dirty="0" smtClean="0"/>
              <a:t>Pedro </a:t>
            </a:r>
            <a:r>
              <a:rPr lang="es-ES" dirty="0"/>
              <a:t>Justes, Xavi Gracia, Elisa Ruiz, Gloria Luzón, </a:t>
            </a:r>
            <a:r>
              <a:rPr lang="es-ES" dirty="0" err="1"/>
              <a:t>Theopisti</a:t>
            </a:r>
            <a:r>
              <a:rPr lang="es-ES" dirty="0"/>
              <a:t> </a:t>
            </a:r>
            <a:r>
              <a:rPr lang="es-ES" dirty="0" err="1"/>
              <a:t>Dafni</a:t>
            </a:r>
            <a:r>
              <a:rPr lang="es-ES" dirty="0"/>
              <a:t>, Igor G. </a:t>
            </a:r>
            <a:r>
              <a:rPr lang="es-ES" dirty="0" err="1"/>
              <a:t>Irastorza</a:t>
            </a:r>
            <a:r>
              <a:rPr lang="es-ES" dirty="0"/>
              <a:t>,</a:t>
            </a:r>
          </a:p>
          <a:p>
            <a:r>
              <a:rPr lang="es-ES" dirty="0" smtClean="0"/>
              <a:t>Asunción </a:t>
            </a:r>
            <a:r>
              <a:rPr lang="es-ES" dirty="0"/>
              <a:t>Rodríguez, Javier Mena, Susana Cebrián, Patricia Villar, </a:t>
            </a:r>
            <a:r>
              <a:rPr lang="es-ES" dirty="0" err="1"/>
              <a:t>Siannah</a:t>
            </a:r>
            <a:r>
              <a:rPr lang="es-ES" dirty="0"/>
              <a:t> Peñaranda, Andrés Cruz, Fernando </a:t>
            </a:r>
            <a:r>
              <a:rPr lang="es-ES" dirty="0" err="1" smtClean="0"/>
              <a:t>Arteche,Ángel</a:t>
            </a:r>
            <a:r>
              <a:rPr lang="es-ES" dirty="0" smtClean="0"/>
              <a:t> </a:t>
            </a:r>
            <a:r>
              <a:rPr lang="es-ES" dirty="0" err="1"/>
              <a:t>Lagraba</a:t>
            </a:r>
            <a:r>
              <a:rPr lang="es-ES" dirty="0"/>
              <a:t>, María Martínez, </a:t>
            </a:r>
            <a:r>
              <a:rPr lang="es-ES" dirty="0" err="1"/>
              <a:t>Maria</a:t>
            </a:r>
            <a:r>
              <a:rPr lang="es-ES" dirty="0"/>
              <a:t> Luisa </a:t>
            </a:r>
            <a:r>
              <a:rPr lang="es-ES" dirty="0" err="1"/>
              <a:t>Sarsa</a:t>
            </a:r>
            <a:r>
              <a:rPr lang="es-ES" dirty="0"/>
              <a:t>, José Manuel Carmona, </a:t>
            </a:r>
            <a:r>
              <a:rPr lang="es-ES" dirty="0" smtClean="0"/>
              <a:t> Alicia </a:t>
            </a:r>
            <a:r>
              <a:rPr lang="es-ES" dirty="0" err="1"/>
              <a:t>Diago</a:t>
            </a:r>
            <a:r>
              <a:rPr lang="es-ES" dirty="0"/>
              <a:t>, Alfonso </a:t>
            </a:r>
            <a:r>
              <a:rPr lang="es-ES" dirty="0" err="1"/>
              <a:t>Ortíz</a:t>
            </a:r>
            <a:r>
              <a:rPr lang="es-ES" dirty="0"/>
              <a:t>, Laura Seguí, Héctor </a:t>
            </a:r>
            <a:r>
              <a:rPr lang="es-ES" dirty="0" err="1"/>
              <a:t>Mirallas</a:t>
            </a:r>
            <a:r>
              <a:rPr lang="es-ES" dirty="0"/>
              <a:t>, Antonio Seguí, José Ángel Villar, </a:t>
            </a:r>
            <a:r>
              <a:rPr lang="es-ES" dirty="0" err="1"/>
              <a:t>Victor</a:t>
            </a:r>
            <a:r>
              <a:rPr lang="es-ES" dirty="0"/>
              <a:t> </a:t>
            </a:r>
            <a:r>
              <a:rPr lang="es-ES" dirty="0" err="1"/>
              <a:t>Gopar</a:t>
            </a:r>
            <a:r>
              <a:rPr lang="es-ES" dirty="0"/>
              <a:t>, Fernando </a:t>
            </a:r>
            <a:r>
              <a:rPr lang="es-ES" dirty="0" err="1"/>
              <a:t>Falceto</a:t>
            </a:r>
            <a:r>
              <a:rPr lang="es-ES" dirty="0"/>
              <a:t>, Álvaro </a:t>
            </a:r>
            <a:r>
              <a:rPr lang="es-ES" dirty="0" err="1"/>
              <a:t>Pradas</a:t>
            </a:r>
            <a:endParaRPr lang="es-ES" dirty="0"/>
          </a:p>
          <a:p>
            <a:r>
              <a:rPr lang="es-ES" dirty="0" smtClean="0"/>
              <a:t>Carlos </a:t>
            </a:r>
            <a:r>
              <a:rPr lang="es-ES" dirty="0" err="1"/>
              <a:t>Giniestra</a:t>
            </a:r>
            <a:r>
              <a:rPr lang="es-ES" dirty="0"/>
              <a:t>, Miguel Ángel </a:t>
            </a:r>
            <a:r>
              <a:rPr lang="es-ES" dirty="0" err="1"/>
              <a:t>Oliván</a:t>
            </a:r>
            <a:r>
              <a:rPr lang="es-ES" dirty="0"/>
              <a:t>, Juan Antonio García, Pablo Pons, Esther Hernández, Javier Sesma, </a:t>
            </a:r>
            <a:r>
              <a:rPr lang="es-ES" dirty="0" err="1"/>
              <a:t>Arian</a:t>
            </a:r>
            <a:r>
              <a:rPr lang="es-ES" dirty="0"/>
              <a:t> </a:t>
            </a:r>
            <a:r>
              <a:rPr lang="es-ES" dirty="0" err="1"/>
              <a:t>Abrahantes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08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29" name="Picture 1"/>
          <p:cNvPicPr>
            <a:picLocks noChangeAspect="1" noChangeArrowheads="1"/>
          </p:cNvPicPr>
          <p:nvPr/>
        </p:nvPicPr>
        <p:blipFill>
          <a:blip r:embed="rId2" cstate="print"/>
          <a:srcRect t="12741" b="10813"/>
          <a:stretch>
            <a:fillRect/>
          </a:stretch>
        </p:blipFill>
        <p:spPr bwMode="auto">
          <a:xfrm>
            <a:off x="1061414" y="260648"/>
            <a:ext cx="7975083" cy="482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3" descr="EMagnet4"/>
          <p:cNvPicPr>
            <a:picLocks noChangeAspect="1" noChangeArrowheads="1"/>
          </p:cNvPicPr>
          <p:nvPr/>
        </p:nvPicPr>
        <p:blipFill>
          <a:blip r:embed="rId3" cstate="print"/>
          <a:srcRect l="3244" r="2438"/>
          <a:stretch>
            <a:fillRect/>
          </a:stretch>
        </p:blipFill>
        <p:spPr bwMode="auto">
          <a:xfrm>
            <a:off x="107504" y="4246840"/>
            <a:ext cx="5040560" cy="235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6 Rectángulo"/>
          <p:cNvSpPr/>
          <p:nvPr/>
        </p:nvSpPr>
        <p:spPr>
          <a:xfrm>
            <a:off x="4105240" y="6145213"/>
            <a:ext cx="1044645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CAST</a:t>
            </a:r>
            <a:endParaRPr lang="es-E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971850" y="4652963"/>
            <a:ext cx="1031436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IAXO</a:t>
            </a:r>
            <a:endParaRPr lang="es-E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23850" y="476250"/>
            <a:ext cx="2447925" cy="18158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ES_tradnl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Preparando una nueva generación de helioscopio</a:t>
            </a:r>
            <a:endParaRPr lang="es-ES_tradnl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675561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"/>
            <a:ext cx="9144000" cy="619330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6212353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¿Convencidos?</a:t>
            </a:r>
            <a:endParaRPr lang="es-ES_tradnl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16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70" y="66190"/>
            <a:ext cx="3605997" cy="51745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056" y="0"/>
            <a:ext cx="3684896" cy="50024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10657" y="4681999"/>
            <a:ext cx="9144000" cy="21852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“</a:t>
            </a: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Un día, señor, podrá usted gravarla con impuestos” Así respondió Michael Faraday, uno </a:t>
            </a:r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de los </a:t>
            </a: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científicos más notables del XIX a su Ministro de Hacienda, cuando fue preguntado </a:t>
            </a:r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sobre el </a:t>
            </a: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valor práctico de la electricidad. </a:t>
            </a:r>
            <a:endParaRPr lang="es-E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ctr"/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Michael </a:t>
            </a: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Faraday </a:t>
            </a: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acabó inventando </a:t>
            </a: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el primer motor </a:t>
            </a: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eléctrico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.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77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06" b="8889"/>
          <a:stretch/>
        </p:blipFill>
        <p:spPr>
          <a:xfrm>
            <a:off x="40944" y="18294"/>
            <a:ext cx="9048466" cy="63380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34118" y="5780782"/>
            <a:ext cx="919859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Guillermo 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Peón, Nuria 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Catalán,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Sergio Rioja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‎, Diego 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Blas 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‎, 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Javier 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Galindo, </a:t>
            </a:r>
            <a:r>
              <a:rPr lang="es-E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Inaki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Ortega, 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Carlos Gascon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56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179284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http://opendays2013.web.cern.ch</a:t>
            </a:r>
            <a:r>
              <a:rPr lang="en-GB" sz="3600" dirty="0"/>
              <a:t>/</a:t>
            </a:r>
            <a:endParaRPr lang="en-GB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6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68"/>
            <a:ext cx="9144000" cy="60865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645884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Lo que piensan los niños de 9-12 años después de visitar el CERN 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3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373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884"/>
            <a:ext cx="9144000" cy="65046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192619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Kms</a:t>
            </a:r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y </a:t>
            </a:r>
            <a:r>
              <a:rPr lang="es-E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kms</a:t>
            </a:r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de aceleradores 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671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219269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defRPr>
            </a:lvl1pPr>
          </a:lstStyle>
          <a:p>
            <a:r>
              <a:rPr lang="es-ES" dirty="0"/>
              <a:t>Instrumentos de gran complejidad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23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28" y="13648"/>
            <a:ext cx="9148027" cy="56440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defRPr>
            </a:lvl1pPr>
          </a:lstStyle>
          <a:p>
            <a:r>
              <a:rPr lang="es-ES" dirty="0" smtClean="0"/>
              <a:t>Componentes que parecen salidos de una película de ciencia ficción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5"/>
            <a:ext cx="9144000" cy="68534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192619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Mucho dinero …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13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822" y="-76200"/>
            <a:ext cx="485435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760184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¿Servirá a algo más que a hacer felices unos cuantos científicos locos?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3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961922" y="3340858"/>
            <a:ext cx="104708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Siglos</a:t>
            </a:r>
          </a:p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IV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– V</a:t>
            </a:r>
          </a:p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AC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626771" y="3340858"/>
            <a:ext cx="130195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Finales 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del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ctr"/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siglo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</a:p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XIX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98704" y="3340858"/>
            <a:ext cx="172034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Principios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del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ctr"/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siglo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XX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536249" y="3340858"/>
            <a:ext cx="105830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1960s</a:t>
            </a:r>
          </a:p>
        </p:txBody>
      </p:sp>
      <p:pic>
        <p:nvPicPr>
          <p:cNvPr id="16" name="Picture 15" descr="Picture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350" y="1422139"/>
            <a:ext cx="88773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0" y="5666096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Sin la curiosidad todavía creeríamos que la materia se describe con cuatro elementos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3935"/>
            <a:ext cx="2680862" cy="372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47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467" y="0"/>
            <a:ext cx="2438400" cy="3378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577" y="-41968"/>
            <a:ext cx="2632984" cy="38496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551" y="2706573"/>
            <a:ext cx="3084394" cy="2886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331" y="-23448"/>
            <a:ext cx="2402349" cy="31214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107" y="2717564"/>
            <a:ext cx="2449467" cy="29926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927" y="2751232"/>
            <a:ext cx="2375073" cy="29148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584" y="-1"/>
            <a:ext cx="1915416" cy="275123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574" y="2751233"/>
            <a:ext cx="2137073" cy="271408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188422"/>
            <a:ext cx="91440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Sin la curiosidad todavía creeríamos que la tierra esta quieta, no produciríamos electricidad, no tendríamos radio, teléfono,….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00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1538" y="1160058"/>
            <a:ext cx="3786214" cy="26432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b="1" dirty="0">
                <a:latin typeface="Calibri" pitchFamily="34" charset="0"/>
              </a:rPr>
              <a:t>LEPTONS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5000628" y="1175933"/>
            <a:ext cx="3786214" cy="26432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b="1" dirty="0">
                <a:latin typeface="Calibri" pitchFamily="34" charset="0"/>
              </a:rPr>
              <a:t>QUARKS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14313" y="1396609"/>
            <a:ext cx="8929687" cy="785812"/>
          </a:xfrm>
          <a:prstGeom prst="rect">
            <a:avLst/>
          </a:prstGeom>
          <a:solidFill>
            <a:schemeClr val="lt1">
              <a:alpha val="26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GB" sz="1400" b="1" i="1" dirty="0">
                <a:solidFill>
                  <a:schemeClr val="accent2"/>
                </a:solidFill>
                <a:latin typeface="Calibri" pitchFamily="34" charset="0"/>
              </a:rPr>
              <a:t>MATERIA</a:t>
            </a:r>
          </a:p>
          <a:p>
            <a:pPr>
              <a:defRPr/>
            </a:pPr>
            <a:r>
              <a:rPr lang="en-GB" sz="1400" b="1" i="1" dirty="0">
                <a:solidFill>
                  <a:schemeClr val="accent2"/>
                </a:solidFill>
                <a:latin typeface="Calibri" pitchFamily="34" charset="0"/>
              </a:rPr>
              <a:t>ORDINARIA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71538" y="3835016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1600" b="1" dirty="0">
                <a:latin typeface="Calibri" pitchFamily="34" charset="0"/>
              </a:rPr>
              <a:t>GLUONS</a:t>
            </a:r>
          </a:p>
          <a:p>
            <a:pPr algn="ctr">
              <a:defRPr/>
            </a:pPr>
            <a:r>
              <a:rPr lang="en-GB" sz="1200" b="1" dirty="0">
                <a:latin typeface="Calibri" pitchFamily="34" charset="0"/>
              </a:rPr>
              <a:t/>
            </a:r>
            <a:br>
              <a:rPr lang="en-GB" sz="1200" b="1" dirty="0">
                <a:latin typeface="Calibri" pitchFamily="34" charset="0"/>
              </a:rPr>
            </a:br>
            <a:endParaRPr lang="en-GB" sz="1200" b="1" dirty="0">
              <a:latin typeface="Calibri" pitchFamily="34" charset="0"/>
            </a:endParaRPr>
          </a:p>
          <a:p>
            <a:pPr algn="ctr">
              <a:defRPr/>
            </a:pPr>
            <a:r>
              <a:rPr lang="en-GB" sz="1200" b="1" dirty="0">
                <a:latin typeface="Calibri" pitchFamily="34" charset="0"/>
              </a:rPr>
              <a:t/>
            </a:r>
            <a:br>
              <a:rPr lang="en-GB" sz="1200" b="1" dirty="0">
                <a:latin typeface="Calibri" pitchFamily="34" charset="0"/>
              </a:rPr>
            </a:br>
            <a:endParaRPr lang="en-GB" sz="1200" b="1" dirty="0">
              <a:latin typeface="Calibri" pitchFamily="34" charset="0"/>
            </a:endParaRPr>
          </a:p>
          <a:p>
            <a:pPr algn="ctr">
              <a:defRPr/>
            </a:pPr>
            <a:r>
              <a:rPr lang="en-GB" sz="1200" b="1" i="1" dirty="0">
                <a:latin typeface="Calibri" pitchFamily="34" charset="0"/>
              </a:rPr>
              <a:t>Strong Force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71802" y="3835016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1600" b="1" dirty="0">
                <a:latin typeface="Calibri" pitchFamily="34" charset="0"/>
              </a:rPr>
              <a:t>PHOTONS</a:t>
            </a:r>
            <a:endParaRPr lang="en-GB" b="1" dirty="0">
              <a:latin typeface="Calibri" pitchFamily="34" charset="0"/>
            </a:endParaRPr>
          </a:p>
          <a:p>
            <a:pPr algn="ctr">
              <a:defRPr/>
            </a:pPr>
            <a:r>
              <a:rPr lang="en-GB" sz="1200" b="1" dirty="0">
                <a:latin typeface="Calibri" pitchFamily="34" charset="0"/>
              </a:rPr>
              <a:t/>
            </a:r>
            <a:br>
              <a:rPr lang="en-GB" sz="1200" b="1" dirty="0">
                <a:latin typeface="Calibri" pitchFamily="34" charset="0"/>
              </a:rPr>
            </a:br>
            <a:endParaRPr lang="en-GB" sz="1200" b="1" dirty="0">
              <a:latin typeface="Calibri" pitchFamily="34" charset="0"/>
            </a:endParaRPr>
          </a:p>
          <a:p>
            <a:pPr algn="ctr">
              <a:defRPr/>
            </a:pPr>
            <a:r>
              <a:rPr lang="en-GB" sz="1200" b="1" dirty="0">
                <a:latin typeface="Calibri" pitchFamily="34" charset="0"/>
              </a:rPr>
              <a:t/>
            </a:r>
            <a:br>
              <a:rPr lang="en-GB" sz="1200" b="1" dirty="0">
                <a:latin typeface="Calibri" pitchFamily="34" charset="0"/>
              </a:rPr>
            </a:br>
            <a:endParaRPr lang="en-GB" sz="1200" b="1" dirty="0">
              <a:latin typeface="Calibri" pitchFamily="34" charset="0"/>
            </a:endParaRPr>
          </a:p>
          <a:p>
            <a:pPr algn="ctr">
              <a:defRPr/>
            </a:pPr>
            <a:r>
              <a:rPr lang="en-GB" sz="1200" b="1" i="1" dirty="0">
                <a:latin typeface="Calibri" pitchFamily="34" charset="0"/>
              </a:rPr>
              <a:t>Electro-Magnetic Force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000628" y="3835016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1600" b="1" dirty="0">
                <a:latin typeface="Calibri" pitchFamily="34" charset="0"/>
              </a:rPr>
              <a:t>BOSONS</a:t>
            </a:r>
            <a:endParaRPr lang="en-GB" b="1" dirty="0">
              <a:latin typeface="Calibri" pitchFamily="34" charset="0"/>
            </a:endParaRPr>
          </a:p>
          <a:p>
            <a:pPr algn="ctr">
              <a:defRPr/>
            </a:pPr>
            <a:endParaRPr lang="en-GB" sz="1200" b="1" dirty="0">
              <a:latin typeface="Calibri" pitchFamily="34" charset="0"/>
            </a:endParaRPr>
          </a:p>
          <a:p>
            <a:pPr algn="ctr">
              <a:defRPr/>
            </a:pPr>
            <a:endParaRPr lang="en-GB" sz="1200" b="1" dirty="0">
              <a:latin typeface="Calibri" pitchFamily="34" charset="0"/>
            </a:endParaRPr>
          </a:p>
          <a:p>
            <a:pPr algn="ctr">
              <a:defRPr/>
            </a:pPr>
            <a:endParaRPr lang="en-GB" sz="1200" b="1" dirty="0">
              <a:latin typeface="Calibri" pitchFamily="34" charset="0"/>
            </a:endParaRPr>
          </a:p>
          <a:p>
            <a:pPr algn="ctr">
              <a:defRPr/>
            </a:pPr>
            <a:endParaRPr lang="en-GB" sz="1200" b="1" dirty="0">
              <a:latin typeface="Calibri" pitchFamily="34" charset="0"/>
            </a:endParaRPr>
          </a:p>
          <a:p>
            <a:pPr algn="ctr">
              <a:defRPr/>
            </a:pPr>
            <a:r>
              <a:rPr lang="en-GB" sz="1200" b="1" i="1" dirty="0">
                <a:latin typeface="Calibri" pitchFamily="34" charset="0"/>
              </a:rPr>
              <a:t>Weak Force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000892" y="3835016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1600" b="1" dirty="0">
                <a:latin typeface="Calibri" pitchFamily="34" charset="0"/>
              </a:rPr>
              <a:t>GRAVITONS</a:t>
            </a:r>
            <a:endParaRPr lang="en-GB" b="1" dirty="0">
              <a:latin typeface="Calibri" pitchFamily="34" charset="0"/>
            </a:endParaRPr>
          </a:p>
          <a:p>
            <a:pPr algn="ctr">
              <a:defRPr/>
            </a:pPr>
            <a:endParaRPr lang="en-GB" sz="1200" b="1" dirty="0">
              <a:latin typeface="Calibri" pitchFamily="34" charset="0"/>
            </a:endParaRPr>
          </a:p>
          <a:p>
            <a:pPr algn="ctr">
              <a:defRPr/>
            </a:pPr>
            <a:endParaRPr lang="en-GB" sz="1200" b="1" dirty="0">
              <a:latin typeface="Calibri" pitchFamily="34" charset="0"/>
            </a:endParaRPr>
          </a:p>
          <a:p>
            <a:pPr algn="ctr">
              <a:defRPr/>
            </a:pPr>
            <a:endParaRPr lang="en-GB" sz="1200" b="1" dirty="0">
              <a:latin typeface="Calibri" pitchFamily="34" charset="0"/>
            </a:endParaRPr>
          </a:p>
          <a:p>
            <a:pPr algn="ctr">
              <a:defRPr/>
            </a:pPr>
            <a:endParaRPr lang="en-GB" sz="1200" b="1" dirty="0">
              <a:latin typeface="Calibri" pitchFamily="34" charset="0"/>
            </a:endParaRPr>
          </a:p>
          <a:p>
            <a:pPr algn="ctr">
              <a:defRPr/>
            </a:pPr>
            <a:r>
              <a:rPr lang="en-GB" sz="1200" b="1" i="1" dirty="0">
                <a:latin typeface="Calibri" pitchFamily="34" charset="0"/>
              </a:rPr>
              <a:t>Gravity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2875" y="6429375"/>
            <a:ext cx="24638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rPr>
              <a:t>Images: www.particlezoo.net</a:t>
            </a:r>
          </a:p>
        </p:txBody>
      </p:sp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093788" y="1549008"/>
            <a:ext cx="1425575" cy="285750"/>
            <a:chOff x="1093055" y="2285992"/>
            <a:chExt cx="1426214" cy="285752"/>
          </a:xfrm>
        </p:grpSpPr>
        <p:sp>
          <p:nvSpPr>
            <p:cNvPr id="29" name="TextBox 28"/>
            <p:cNvSpPr txBox="1"/>
            <p:nvPr/>
          </p:nvSpPr>
          <p:spPr>
            <a:xfrm>
              <a:off x="1093055" y="2285992"/>
              <a:ext cx="848946" cy="2770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b="1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ELECTRON</a:t>
              </a:r>
            </a:p>
          </p:txBody>
        </p:sp>
        <p:pic>
          <p:nvPicPr>
            <p:cNvPr id="39" name="Picture 38" descr="electron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14332" y="2285992"/>
              <a:ext cx="304937" cy="28575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3" name="Group 61"/>
          <p:cNvGrpSpPr>
            <a:grpSpLocks/>
          </p:cNvGrpSpPr>
          <p:nvPr/>
        </p:nvGrpSpPr>
        <p:grpSpPr bwMode="auto">
          <a:xfrm>
            <a:off x="2736850" y="1453758"/>
            <a:ext cx="1736725" cy="461963"/>
            <a:chOff x="2736129" y="2191400"/>
            <a:chExt cx="1737445" cy="461665"/>
          </a:xfrm>
        </p:grpSpPr>
        <p:sp>
          <p:nvSpPr>
            <p:cNvPr id="30" name="TextBox 29"/>
            <p:cNvSpPr txBox="1"/>
            <p:nvPr/>
          </p:nvSpPr>
          <p:spPr>
            <a:xfrm>
              <a:off x="2736129" y="2191400"/>
              <a:ext cx="1030715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ELECTRON</a:t>
              </a:r>
              <a:b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</a:b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NEUTRINO</a:t>
              </a:r>
            </a:p>
          </p:txBody>
        </p:sp>
        <p:pic>
          <p:nvPicPr>
            <p:cNvPr id="40" name="Picture 39" descr="electron-neutrin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00303" y="2215198"/>
              <a:ext cx="473271" cy="4283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4" name="Group 63"/>
          <p:cNvGrpSpPr>
            <a:grpSpLocks/>
          </p:cNvGrpSpPr>
          <p:nvPr/>
        </p:nvGrpSpPr>
        <p:grpSpPr bwMode="auto">
          <a:xfrm>
            <a:off x="1093788" y="2263383"/>
            <a:ext cx="1477962" cy="428625"/>
            <a:chOff x="1093055" y="3000372"/>
            <a:chExt cx="1478681" cy="428628"/>
          </a:xfrm>
        </p:grpSpPr>
        <p:sp>
          <p:nvSpPr>
            <p:cNvPr id="31" name="TextBox 30"/>
            <p:cNvSpPr txBox="1"/>
            <p:nvPr/>
          </p:nvSpPr>
          <p:spPr>
            <a:xfrm>
              <a:off x="1093055" y="3071811"/>
              <a:ext cx="625796" cy="2770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b="1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MUON</a:t>
              </a:r>
            </a:p>
          </p:txBody>
        </p:sp>
        <p:pic>
          <p:nvPicPr>
            <p:cNvPr id="41" name="Picture 40" descr="muon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68315" y="3000372"/>
              <a:ext cx="403421" cy="4286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5" name="Group 64"/>
          <p:cNvGrpSpPr>
            <a:grpSpLocks/>
          </p:cNvGrpSpPr>
          <p:nvPr/>
        </p:nvGrpSpPr>
        <p:grpSpPr bwMode="auto">
          <a:xfrm>
            <a:off x="2736850" y="2239571"/>
            <a:ext cx="1722438" cy="461962"/>
            <a:chOff x="2736129" y="2977218"/>
            <a:chExt cx="1723047" cy="461665"/>
          </a:xfrm>
        </p:grpSpPr>
        <p:sp>
          <p:nvSpPr>
            <p:cNvPr id="32" name="TextBox 31"/>
            <p:cNvSpPr txBox="1"/>
            <p:nvPr/>
          </p:nvSpPr>
          <p:spPr>
            <a:xfrm>
              <a:off x="2736129" y="2977218"/>
              <a:ext cx="987774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MUON</a:t>
              </a:r>
              <a:b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</a:b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NEUTRINO</a:t>
              </a:r>
            </a:p>
          </p:txBody>
        </p:sp>
        <p:pic>
          <p:nvPicPr>
            <p:cNvPr id="42" name="Picture 41" descr="muon-neutrino.gi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00226" y="3001015"/>
              <a:ext cx="458950" cy="4283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8" name="Group 65"/>
          <p:cNvGrpSpPr>
            <a:grpSpLocks/>
          </p:cNvGrpSpPr>
          <p:nvPr/>
        </p:nvGrpSpPr>
        <p:grpSpPr bwMode="auto">
          <a:xfrm>
            <a:off x="1093788" y="2834883"/>
            <a:ext cx="1633537" cy="642938"/>
            <a:chOff x="1093055" y="3571876"/>
            <a:chExt cx="1634679" cy="642942"/>
          </a:xfrm>
        </p:grpSpPr>
        <p:sp>
          <p:nvSpPr>
            <p:cNvPr id="33" name="TextBox 32"/>
            <p:cNvSpPr txBox="1"/>
            <p:nvPr/>
          </p:nvSpPr>
          <p:spPr>
            <a:xfrm>
              <a:off x="1093055" y="3786190"/>
              <a:ext cx="441134" cy="2770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b="1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TAU</a:t>
              </a:r>
            </a:p>
          </p:txBody>
        </p:sp>
        <p:pic>
          <p:nvPicPr>
            <p:cNvPr id="43" name="Picture 42" descr="tau.gi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071639" y="3571876"/>
              <a:ext cx="656095" cy="6429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2736850" y="2953946"/>
            <a:ext cx="1725613" cy="461962"/>
            <a:chOff x="2736129" y="3691598"/>
            <a:chExt cx="1726794" cy="461665"/>
          </a:xfrm>
        </p:grpSpPr>
        <p:sp>
          <p:nvSpPr>
            <p:cNvPr id="34" name="TextBox 33"/>
            <p:cNvSpPr txBox="1"/>
            <p:nvPr/>
          </p:nvSpPr>
          <p:spPr>
            <a:xfrm>
              <a:off x="2736129" y="3691598"/>
              <a:ext cx="988101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TAU</a:t>
              </a:r>
              <a:b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</a:b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NEUTRINO</a:t>
              </a:r>
            </a:p>
          </p:txBody>
        </p:sp>
        <p:pic>
          <p:nvPicPr>
            <p:cNvPr id="44" name="Picture 43" descr="tau-neutrino.gif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00644" y="3715395"/>
              <a:ext cx="462279" cy="4283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2" name="Group 67"/>
          <p:cNvGrpSpPr>
            <a:grpSpLocks/>
          </p:cNvGrpSpPr>
          <p:nvPr/>
        </p:nvGrpSpPr>
        <p:grpSpPr bwMode="auto">
          <a:xfrm>
            <a:off x="5072063" y="1477571"/>
            <a:ext cx="1198562" cy="357187"/>
            <a:chOff x="5072066" y="2214554"/>
            <a:chExt cx="1199138" cy="357190"/>
          </a:xfrm>
        </p:grpSpPr>
        <p:sp>
          <p:nvSpPr>
            <p:cNvPr id="25" name="TextBox 24"/>
            <p:cNvSpPr txBox="1"/>
            <p:nvPr/>
          </p:nvSpPr>
          <p:spPr>
            <a:xfrm>
              <a:off x="5072066" y="2285992"/>
              <a:ext cx="398653" cy="2762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UP</a:t>
              </a:r>
            </a:p>
          </p:txBody>
        </p:sp>
        <p:pic>
          <p:nvPicPr>
            <p:cNvPr id="45" name="Picture 44" descr="up_quark.gif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01199" y="2214554"/>
              <a:ext cx="270005" cy="3571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3" name="Group 68"/>
          <p:cNvGrpSpPr>
            <a:grpSpLocks/>
          </p:cNvGrpSpPr>
          <p:nvPr/>
        </p:nvGrpSpPr>
        <p:grpSpPr bwMode="auto">
          <a:xfrm>
            <a:off x="6794500" y="1477571"/>
            <a:ext cx="1492250" cy="347662"/>
            <a:chOff x="6795036" y="2214554"/>
            <a:chExt cx="1491740" cy="348437"/>
          </a:xfrm>
        </p:grpSpPr>
        <p:sp>
          <p:nvSpPr>
            <p:cNvPr id="28" name="TextBox 27"/>
            <p:cNvSpPr txBox="1"/>
            <p:nvPr/>
          </p:nvSpPr>
          <p:spPr>
            <a:xfrm>
              <a:off x="6795036" y="2286150"/>
              <a:ext cx="671283" cy="2768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DOWN</a:t>
              </a:r>
            </a:p>
          </p:txBody>
        </p:sp>
        <p:pic>
          <p:nvPicPr>
            <p:cNvPr id="47" name="Picture 46" descr="down_quark.gif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028102" y="2214554"/>
              <a:ext cx="258674" cy="3373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4" name="Group 69"/>
          <p:cNvGrpSpPr>
            <a:grpSpLocks/>
          </p:cNvGrpSpPr>
          <p:nvPr/>
        </p:nvGrpSpPr>
        <p:grpSpPr bwMode="auto">
          <a:xfrm>
            <a:off x="5072063" y="2191946"/>
            <a:ext cx="1355725" cy="500062"/>
            <a:chOff x="5072066" y="2928934"/>
            <a:chExt cx="1355549" cy="500066"/>
          </a:xfrm>
        </p:grpSpPr>
        <p:sp>
          <p:nvSpPr>
            <p:cNvPr id="35" name="TextBox 34"/>
            <p:cNvSpPr txBox="1"/>
            <p:nvPr/>
          </p:nvSpPr>
          <p:spPr>
            <a:xfrm>
              <a:off x="5072066" y="3071810"/>
              <a:ext cx="755552" cy="2762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CHARM</a:t>
              </a:r>
            </a:p>
          </p:txBody>
        </p:sp>
        <p:pic>
          <p:nvPicPr>
            <p:cNvPr id="48" name="Picture 47" descr="charm_quark.gif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929205" y="2928934"/>
              <a:ext cx="498410" cy="5000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5" name="Group 70"/>
          <p:cNvGrpSpPr>
            <a:grpSpLocks/>
          </p:cNvGrpSpPr>
          <p:nvPr/>
        </p:nvGrpSpPr>
        <p:grpSpPr bwMode="auto">
          <a:xfrm>
            <a:off x="6794500" y="2182421"/>
            <a:ext cx="1612900" cy="581025"/>
            <a:chOff x="6795036" y="2919419"/>
            <a:chExt cx="1611932" cy="581019"/>
          </a:xfrm>
        </p:grpSpPr>
        <p:sp>
          <p:nvSpPr>
            <p:cNvPr id="36" name="TextBox 35"/>
            <p:cNvSpPr txBox="1"/>
            <p:nvPr/>
          </p:nvSpPr>
          <p:spPr>
            <a:xfrm>
              <a:off x="6795036" y="3071817"/>
              <a:ext cx="936063" cy="27622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STRANGE</a:t>
              </a:r>
            </a:p>
          </p:txBody>
        </p:sp>
        <p:pic>
          <p:nvPicPr>
            <p:cNvPr id="49" name="Picture 48" descr="strange_quark.gif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000812" y="2919419"/>
              <a:ext cx="406156" cy="58101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9" name="Group 71"/>
          <p:cNvGrpSpPr>
            <a:grpSpLocks/>
          </p:cNvGrpSpPr>
          <p:nvPr/>
        </p:nvGrpSpPr>
        <p:grpSpPr bwMode="auto">
          <a:xfrm>
            <a:off x="5072063" y="2838058"/>
            <a:ext cx="1538287" cy="711200"/>
            <a:chOff x="5072066" y="3574876"/>
            <a:chExt cx="1538289" cy="711380"/>
          </a:xfrm>
        </p:grpSpPr>
        <p:sp>
          <p:nvSpPr>
            <p:cNvPr id="37" name="TextBox 36"/>
            <p:cNvSpPr txBox="1"/>
            <p:nvPr/>
          </p:nvSpPr>
          <p:spPr>
            <a:xfrm>
              <a:off x="5072066" y="3786067"/>
              <a:ext cx="500063" cy="2778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TOP</a:t>
              </a:r>
            </a:p>
          </p:txBody>
        </p:sp>
        <p:pic>
          <p:nvPicPr>
            <p:cNvPr id="50" name="Picture 49" descr="top_quark.gif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857879" y="3574876"/>
              <a:ext cx="752476" cy="7113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0" name="Group 72"/>
          <p:cNvGrpSpPr>
            <a:grpSpLocks/>
          </p:cNvGrpSpPr>
          <p:nvPr/>
        </p:nvGrpSpPr>
        <p:grpSpPr bwMode="auto">
          <a:xfrm>
            <a:off x="6794500" y="2834883"/>
            <a:ext cx="1827213" cy="714375"/>
            <a:chOff x="6795036" y="3571876"/>
            <a:chExt cx="1826760" cy="714380"/>
          </a:xfrm>
        </p:grpSpPr>
        <p:sp>
          <p:nvSpPr>
            <p:cNvPr id="38" name="TextBox 37"/>
            <p:cNvSpPr txBox="1"/>
            <p:nvPr/>
          </p:nvSpPr>
          <p:spPr>
            <a:xfrm>
              <a:off x="6795036" y="3786191"/>
              <a:ext cx="762327" cy="2770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b="1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Calibri" pitchFamily="34" charset="0"/>
                </a:rPr>
                <a:t>BOTTOM</a:t>
              </a:r>
            </a:p>
          </p:txBody>
        </p:sp>
        <p:pic>
          <p:nvPicPr>
            <p:cNvPr id="54" name="Picture 53" descr="bottom_quark.gif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858397" y="3571876"/>
              <a:ext cx="763399" cy="7143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55" name="Picture 54" descr="gluon.gif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00188" y="4120758"/>
            <a:ext cx="863600" cy="673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6" name="Picture 55" descr="photon.gif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43313" y="4120758"/>
            <a:ext cx="642937" cy="641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8" name="Picture 57" descr="W-boson.gif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089525" y="4120758"/>
            <a:ext cx="784225" cy="71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" name="Picture 58" descr="Z-boson.gif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053138" y="4192196"/>
            <a:ext cx="661987" cy="642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" name="Picture 59" descr="graviton.gif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572375" y="4192196"/>
            <a:ext cx="577850" cy="604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1250159" y="5192338"/>
            <a:ext cx="7500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4 </a:t>
            </a:r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fuerzas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fundamentales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74" name="Picture 73" descr="antiparticle_annex.jp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428750" y="1525196"/>
            <a:ext cx="68199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TextBox 61"/>
          <p:cNvSpPr txBox="1"/>
          <p:nvPr/>
        </p:nvSpPr>
        <p:spPr>
          <a:xfrm>
            <a:off x="16845" y="5680323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¿Y todo eso lo tenemos porque sabemos cosas sobre las partículas?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405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00"/>
                            </p:stCondLst>
                            <p:childTnLst>
                              <p:par>
                                <p:cTn id="1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1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1785</TotalTime>
  <Words>419</Words>
  <Application>Microsoft Office PowerPoint</Application>
  <PresentationFormat>On-screen Show (4:3)</PresentationFormat>
  <Paragraphs>123</Paragraphs>
  <Slides>18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User;Isabel Bejar Alonso</dc:creator>
  <cp:lastModifiedBy>bejar</cp:lastModifiedBy>
  <cp:revision>31</cp:revision>
  <dcterms:created xsi:type="dcterms:W3CDTF">2012-11-30T11:04:26Z</dcterms:created>
  <dcterms:modified xsi:type="dcterms:W3CDTF">2013-06-12T14:03:16Z</dcterms:modified>
</cp:coreProperties>
</file>