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0" r:id="rId4"/>
  </p:sldMasterIdLst>
  <p:notesMasterIdLst>
    <p:notesMasterId r:id="rId41"/>
  </p:notesMasterIdLst>
  <p:handoutMasterIdLst>
    <p:handoutMasterId r:id="rId42"/>
  </p:handoutMasterIdLst>
  <p:sldIdLst>
    <p:sldId id="257" r:id="rId5"/>
    <p:sldId id="332" r:id="rId6"/>
    <p:sldId id="363" r:id="rId7"/>
    <p:sldId id="339" r:id="rId8"/>
    <p:sldId id="335" r:id="rId9"/>
    <p:sldId id="336" r:id="rId10"/>
    <p:sldId id="277" r:id="rId11"/>
    <p:sldId id="313" r:id="rId12"/>
    <p:sldId id="340" r:id="rId13"/>
    <p:sldId id="327" r:id="rId14"/>
    <p:sldId id="341" r:id="rId15"/>
    <p:sldId id="271" r:id="rId16"/>
    <p:sldId id="345" r:id="rId17"/>
    <p:sldId id="376" r:id="rId18"/>
    <p:sldId id="377" r:id="rId19"/>
    <p:sldId id="364" r:id="rId20"/>
    <p:sldId id="378" r:id="rId21"/>
    <p:sldId id="358" r:id="rId22"/>
    <p:sldId id="361" r:id="rId23"/>
    <p:sldId id="362" r:id="rId24"/>
    <p:sldId id="365" r:id="rId25"/>
    <p:sldId id="379" r:id="rId26"/>
    <p:sldId id="381" r:id="rId27"/>
    <p:sldId id="371" r:id="rId28"/>
    <p:sldId id="380" r:id="rId29"/>
    <p:sldId id="366" r:id="rId30"/>
    <p:sldId id="383" r:id="rId31"/>
    <p:sldId id="382" r:id="rId32"/>
    <p:sldId id="350" r:id="rId33"/>
    <p:sldId id="351" r:id="rId34"/>
    <p:sldId id="352" r:id="rId35"/>
    <p:sldId id="353" r:id="rId36"/>
    <p:sldId id="354" r:id="rId37"/>
    <p:sldId id="355" r:id="rId38"/>
    <p:sldId id="261" r:id="rId39"/>
    <p:sldId id="260" r:id="rId40"/>
  </p:sldIdLst>
  <p:sldSz cx="9144000" cy="6858000" type="screen4x3"/>
  <p:notesSz cx="6775450" cy="9906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FFFF00"/>
    <a:srgbClr val="FF0000"/>
    <a:srgbClr val="0055A0"/>
    <a:srgbClr val="9EA6B2"/>
    <a:srgbClr val="376092"/>
    <a:srgbClr val="6444AD"/>
    <a:srgbClr val="694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76" autoAdjust="0"/>
    <p:restoredTop sz="96686" autoAdjust="0"/>
  </p:normalViewPr>
  <p:slideViewPr>
    <p:cSldViewPr>
      <p:cViewPr>
        <p:scale>
          <a:sx n="88" d="100"/>
          <a:sy n="88" d="100"/>
        </p:scale>
        <p:origin x="-684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8575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853DBA21-6D23-4045-9E79-630B4A0AD5E1}" type="datetimeFigureOut">
              <a:rPr lang="en-US"/>
              <a:pPr>
                <a:defRPr/>
              </a:pPr>
              <a:t>6/12/2013</a:t>
            </a:fld>
            <a:endParaRPr lang="en-US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415BF7F-3C7D-4553-947E-406ED7916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782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8575" y="0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4538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197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l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20" tIns="45810" rIns="91620" bIns="45810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D15D8743-97E1-43A1-8C7A-C86AECC1A8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001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840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77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1761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017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6699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133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0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0303CD84-BB0F-4E93-97DB-44140AE37A9F}" type="slidenum">
              <a:rPr lang="en-US" sz="1200" b="0">
                <a:latin typeface="Arial" charset="0"/>
              </a:rPr>
              <a:pPr algn="r" defTabSz="928688"/>
              <a:t>16</a:t>
            </a:fld>
            <a:endParaRPr lang="en-US" sz="1200" b="0">
              <a:latin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829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916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71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840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3394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79FE85E8-249D-485D-9F29-D2CD30C9EDF2}" type="slidenum">
              <a:rPr lang="en-US" sz="1200" b="0">
                <a:latin typeface="Arial" charset="0"/>
              </a:rPr>
              <a:pPr algn="r" defTabSz="928688"/>
              <a:t>21</a:t>
            </a:fld>
            <a:endParaRPr lang="en-US" sz="1200" b="0">
              <a:latin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79FE85E8-249D-485D-9F29-D2CD30C9EDF2}" type="slidenum">
              <a:rPr lang="en-US" sz="1200" b="0">
                <a:latin typeface="Arial" charset="0"/>
              </a:rPr>
              <a:pPr algn="r" defTabSz="928688"/>
              <a:t>22</a:t>
            </a:fld>
            <a:endParaRPr lang="en-US" sz="1200" b="0">
              <a:latin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79FE85E8-249D-485D-9F29-D2CD30C9EDF2}" type="slidenum">
              <a:rPr lang="en-US" sz="1200" b="0">
                <a:latin typeface="Arial" charset="0"/>
              </a:rPr>
              <a:pPr algn="r" defTabSz="928688"/>
              <a:t>23</a:t>
            </a:fld>
            <a:endParaRPr lang="en-US" sz="1200" b="0">
              <a:latin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794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79FE85E8-249D-485D-9F29-D2CD30C9EDF2}" type="slidenum">
              <a:rPr lang="en-US" sz="1200" b="0">
                <a:latin typeface="Arial" charset="0"/>
              </a:rPr>
              <a:pPr algn="r" defTabSz="928688"/>
              <a:t>25</a:t>
            </a:fld>
            <a:endParaRPr lang="en-US" sz="1200" b="0">
              <a:latin typeface="Arial" charset="0"/>
            </a:endParaRPr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dirty="0" smtClean="0"/>
              <a:t>This is a reminder of the next deadlines for our </a:t>
            </a:r>
            <a:r>
              <a:rPr lang="en-US" dirty="0" err="1" smtClean="0"/>
              <a:t>programmes</a:t>
            </a:r>
            <a:r>
              <a:rPr lang="en-US" dirty="0" smtClean="0"/>
              <a:t>. Please take note that closing dates for Summer student </a:t>
            </a:r>
            <a:r>
              <a:rPr lang="en-US" dirty="0" err="1" smtClean="0"/>
              <a:t>programme</a:t>
            </a:r>
            <a:r>
              <a:rPr lang="en-US" dirty="0" smtClean="0"/>
              <a:t> is in 2 weeks!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EFF0CAC5-D63D-4178-A645-D3F1FFEA3C5C}" type="slidenum">
              <a:rPr lang="en-US" sz="1200" b="0">
                <a:latin typeface="Arial" charset="0"/>
              </a:rPr>
              <a:pPr algn="r" defTabSz="928688"/>
              <a:t>26</a:t>
            </a:fld>
            <a:endParaRPr lang="en-US" sz="1200" b="0">
              <a:latin typeface="Arial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smtClean="0"/>
              <a:t>This is a reminder of the next deadlines for our programmes. Please take note that closing dates for Summer student programme is in 2 weeks!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7830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 txBox="1">
            <a:spLocks noGrp="1" noChangeArrowheads="1"/>
          </p:cNvSpPr>
          <p:nvPr/>
        </p:nvSpPr>
        <p:spPr bwMode="auto">
          <a:xfrm>
            <a:off x="3838575" y="9409113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960" tIns="46480" rIns="92960" bIns="46480" anchor="b"/>
          <a:lstStyle/>
          <a:p>
            <a:pPr algn="r" defTabSz="928688"/>
            <a:fld id="{EFF0CAC5-D63D-4178-A645-D3F1FFEA3C5C}" type="slidenum">
              <a:rPr lang="en-US" sz="1200" b="0">
                <a:latin typeface="Arial" charset="0"/>
              </a:rPr>
              <a:pPr algn="r" defTabSz="928688"/>
              <a:t>28</a:t>
            </a:fld>
            <a:endParaRPr lang="en-US" sz="1200" b="0">
              <a:latin typeface="Arial" charset="0"/>
            </a:endParaRPr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9725" cy="4457700"/>
          </a:xfrm>
          <a:noFill/>
          <a:ln/>
        </p:spPr>
        <p:txBody>
          <a:bodyPr lIns="92960" tIns="46480" rIns="92960" bIns="46480"/>
          <a:lstStyle/>
          <a:p>
            <a:pPr eaLnBrk="1" hangingPunct="1"/>
            <a:r>
              <a:rPr lang="en-US" dirty="0" smtClean="0"/>
              <a:t>This is a reminder of the next deadlines for our </a:t>
            </a:r>
            <a:r>
              <a:rPr lang="en-US" dirty="0" err="1" smtClean="0"/>
              <a:t>programmes</a:t>
            </a:r>
            <a:r>
              <a:rPr lang="en-US" dirty="0" smtClean="0"/>
              <a:t>. Please take note that closing dates for Summer student </a:t>
            </a:r>
            <a:r>
              <a:rPr lang="en-US" dirty="0" err="1" smtClean="0"/>
              <a:t>programme</a:t>
            </a:r>
            <a:r>
              <a:rPr lang="en-US" dirty="0" smtClean="0"/>
              <a:t> is in 2 weeks!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08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267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262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50891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0838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49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1463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106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093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84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86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442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29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75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5D8743-97E1-43A1-8C7A-C86AECC1A80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0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lue-banner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6CF29-C446-4EEE-96C2-D8455C8327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6A1B9-5965-47DA-977E-64230C30B0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BD544-A687-41AB-8E17-42AD8538F9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E163C-EF69-4128-8F81-B9FFA9ADF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B7901-374F-4D18-B1A7-4D0E2C6430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13845-8B54-4DD4-B2CB-AB8F2AF899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FFEF6-78B9-4638-AC96-BBD7A6241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AC845-E97C-47B0-A5CD-C1BC3930C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757FA-0126-4753-88E3-2B40A7D2F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60437"/>
            <a:ext cx="3008313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60437"/>
            <a:ext cx="5111750" cy="52879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57337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176FD-02A0-49DF-9DF1-F91DD84FEE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4399"/>
            <a:ext cx="5486400" cy="38131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DDAE4-3CF8-4CD7-8102-01A1B7EB6D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14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ED9C6AD-B8AD-4690-BD01-E6CBFBF06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banner-bleu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itchFamily="18" charset="0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g"/><Relationship Id="rId5" Type="http://schemas.openxmlformats.org/officeDocument/2006/relationships/image" Target="../media/image69.jpg"/><Relationship Id="rId4" Type="http://schemas.openxmlformats.org/officeDocument/2006/relationships/image" Target="../media/image6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79.png"/><Relationship Id="rId7" Type="http://schemas.openxmlformats.org/officeDocument/2006/relationships/image" Target="../media/image8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0.jpe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jpeg"/><Relationship Id="rId4" Type="http://schemas.openxmlformats.org/officeDocument/2006/relationships/image" Target="../media/image91.jpeg"/><Relationship Id="rId9" Type="http://schemas.openxmlformats.org/officeDocument/2006/relationships/image" Target="../media/image9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0.png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PET-MIPS-anim.gif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4.png"/><Relationship Id="rId4" Type="http://schemas.openxmlformats.org/officeDocument/2006/relationships/image" Target="../media/image10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25.png"/><Relationship Id="rId20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LHC-ATL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40" y="0"/>
            <a:ext cx="9156940" cy="682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-6505" y="2057400"/>
            <a:ext cx="9150505" cy="14465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00FF">
                  <a:alpha val="26000"/>
                </a:srgbClr>
              </a:gs>
              <a:gs pos="31000">
                <a:srgbClr val="0000FF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ct val="50000"/>
              </a:spcBef>
              <a:defRPr sz="3600">
                <a:solidFill>
                  <a:schemeClr val="bg1"/>
                </a:solidFill>
              </a:defRPr>
            </a:lvl1pPr>
          </a:lstStyle>
          <a:p>
            <a:pPr>
              <a:spcBef>
                <a:spcPts val="0"/>
              </a:spcBef>
            </a:pPr>
            <a:r>
              <a:rPr lang="es-ES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 </a:t>
            </a:r>
            <a:r>
              <a:rPr lang="es-ES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tecnología detrás de un acelerador de partículas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8100" y="10041"/>
            <a:ext cx="91821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ZARAGOZA, </a:t>
            </a:r>
            <a:r>
              <a:rPr lang="en-GB" sz="24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Junio</a:t>
            </a:r>
            <a:r>
              <a:rPr lang="en-GB" sz="2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2013</a:t>
            </a:r>
            <a:endParaRPr lang="en-US" sz="1100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800" y="5638800"/>
            <a:ext cx="1030414" cy="1028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7" descr="detecto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76400"/>
            <a:ext cx="6557963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5"/>
          <p:cNvSpPr txBox="1">
            <a:spLocks noChangeArrowheads="1"/>
          </p:cNvSpPr>
          <p:nvPr/>
        </p:nvSpPr>
        <p:spPr bwMode="auto">
          <a:xfrm>
            <a:off x="152400" y="4572000"/>
            <a:ext cx="1644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Comic Sans MS" pitchFamily="66" charset="0"/>
              </a:rPr>
              <a:t>B-physics</a:t>
            </a:r>
          </a:p>
          <a:p>
            <a:r>
              <a:rPr lang="en-US" sz="2000">
                <a:solidFill>
                  <a:schemeClr val="accent2"/>
                </a:solidFill>
                <a:latin typeface="Comic Sans MS" pitchFamily="66" charset="0"/>
              </a:rPr>
              <a:t>CP Violation</a:t>
            </a:r>
          </a:p>
        </p:txBody>
      </p:sp>
      <p:sp>
        <p:nvSpPr>
          <p:cNvPr id="29699" name="Text Box 7"/>
          <p:cNvSpPr txBox="1">
            <a:spLocks noChangeArrowheads="1"/>
          </p:cNvSpPr>
          <p:nvPr/>
        </p:nvSpPr>
        <p:spPr bwMode="auto">
          <a:xfrm>
            <a:off x="187325" y="1771650"/>
            <a:ext cx="1987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General-purpose</a:t>
            </a:r>
          </a:p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Higgs</a:t>
            </a:r>
          </a:p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SUSY</a:t>
            </a:r>
          </a:p>
        </p:txBody>
      </p:sp>
      <p:sp>
        <p:nvSpPr>
          <p:cNvPr id="29700" name="Text Box 8"/>
          <p:cNvSpPr txBox="1">
            <a:spLocks noChangeArrowheads="1"/>
          </p:cNvSpPr>
          <p:nvPr/>
        </p:nvSpPr>
        <p:spPr bwMode="auto">
          <a:xfrm>
            <a:off x="6951663" y="4267200"/>
            <a:ext cx="19875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General-purpose</a:t>
            </a:r>
          </a:p>
          <a:p>
            <a:pPr algn="r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Higgs</a:t>
            </a:r>
          </a:p>
          <a:p>
            <a:pPr algn="r"/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SUSY</a:t>
            </a:r>
          </a:p>
          <a:p>
            <a:pPr algn="r"/>
            <a:endParaRPr lang="en-US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90600"/>
            <a:ext cx="9144000" cy="609600"/>
          </a:xfrm>
        </p:spPr>
        <p:txBody>
          <a:bodyPr/>
          <a:lstStyle/>
          <a:p>
            <a:pPr eaLnBrk="1" hangingPunct="1"/>
            <a:r>
              <a:rPr lang="en-US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Detectores del LHC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580188" y="2590800"/>
            <a:ext cx="26400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Comic Sans MS" pitchFamily="66" charset="0"/>
              </a:rPr>
              <a:t>Heavy Ions</a:t>
            </a:r>
          </a:p>
          <a:p>
            <a:r>
              <a:rPr lang="en-US" sz="2000">
                <a:solidFill>
                  <a:schemeClr val="accent2"/>
                </a:solidFill>
                <a:latin typeface="Comic Sans MS" pitchFamily="66" charset="0"/>
              </a:rPr>
              <a:t>Quark-gluon plasma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doc.cern.ch/archive/electronic/cern/others/PHO/photo-cms/gen/gen-2007-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98972">
            <a:off x="2895537" y="1995671"/>
            <a:ext cx="6143636" cy="42189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7" descr="Atlas_Toroid_high_r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442499">
            <a:off x="2803273" y="2108233"/>
            <a:ext cx="6516563" cy="4246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8675" name="Title 1"/>
          <p:cNvSpPr>
            <a:spLocks noGrp="1"/>
          </p:cNvSpPr>
          <p:nvPr>
            <p:ph type="title"/>
          </p:nvPr>
        </p:nvSpPr>
        <p:spPr>
          <a:xfrm>
            <a:off x="0" y="928688"/>
            <a:ext cx="8991600" cy="642937"/>
          </a:xfrm>
        </p:spPr>
        <p:txBody>
          <a:bodyPr/>
          <a:lstStyle/>
          <a:p>
            <a:pPr eaLnBrk="1" hangingPunct="1"/>
            <a:r>
              <a:rPr lang="fr-FR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Los detectores más grandes y más sofisticados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357B40-6F8B-47E3-8605-2D3FB0E7ED45}" type="slidenum">
              <a:rPr lang="fr-FR"/>
              <a:pPr>
                <a:defRPr/>
              </a:pPr>
              <a:t>11</a:t>
            </a:fld>
            <a:endParaRPr lang="fr-FR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313" y="1857375"/>
            <a:ext cx="2357437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fr-FR"/>
              <a:t>E =  mc</a:t>
            </a:r>
            <a:r>
              <a:rPr lang="fr-FR" baseline="30000"/>
              <a:t>2</a:t>
            </a:r>
          </a:p>
          <a:p>
            <a:pPr marL="0" lvl="1"/>
            <a:endParaRPr lang="fr-FR"/>
          </a:p>
          <a:p>
            <a:pPr marL="0" lvl="1"/>
            <a:r>
              <a:rPr lang="fr-FR"/>
              <a:t>Catedrales de la ciencia</a:t>
            </a:r>
            <a:br>
              <a:rPr lang="fr-FR"/>
            </a:br>
            <a:r>
              <a:rPr lang="fr-FR"/>
              <a:t>100m bajo tierra</a:t>
            </a:r>
          </a:p>
          <a:p>
            <a:pPr marL="0" lvl="1"/>
            <a:endParaRPr lang="fr-FR"/>
          </a:p>
          <a:p>
            <a:pPr marL="0" lvl="1"/>
            <a:r>
              <a:rPr lang="fr-FR"/>
              <a:t>600 millones de colisiones/s detectadas</a:t>
            </a:r>
          </a:p>
          <a:p>
            <a:pPr marL="0" lvl="1"/>
            <a:r>
              <a:rPr lang="fr-FR"/>
              <a:t>Por cientos de millones de sensores</a:t>
            </a:r>
            <a:endParaRPr lang="en-GB"/>
          </a:p>
          <a:p>
            <a:pPr marL="0" lvl="1"/>
            <a:endParaRPr lang="en-GB"/>
          </a:p>
          <a:p>
            <a:pPr marL="0" lvl="1"/>
            <a:r>
              <a:rPr lang="en-GB"/>
              <a:t>Miles de colaboradores</a:t>
            </a:r>
          </a:p>
        </p:txBody>
      </p:sp>
      <p:pic>
        <p:nvPicPr>
          <p:cNvPr id="47106" name="Picture 2" descr="http://mediaarchive.cern.ch/MediaArchive/Photo/Public/2007/0706056/0706056_01/0706056_01-A4-at-144-dp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839138">
            <a:off x="2928926" y="2000240"/>
            <a:ext cx="5929354" cy="39541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198" name="Picture 6" descr="http://mediaarchive.cern.ch/MediaArchive/Photo/Public/2007/0712010/0712010_03/0712010_03-A5-at-72-dp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2000240"/>
            <a:ext cx="5214974" cy="39137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83D2CD-72C0-482F-AB18-9D6378D67A6D}" type="slidenum">
              <a:rPr lang="en-US"/>
              <a:pPr>
                <a:defRPr/>
              </a:pPr>
              <a:t>12</a:t>
            </a:fld>
            <a:endParaRPr lang="en-US"/>
          </a:p>
        </p:txBody>
      </p:sp>
      <p:pic>
        <p:nvPicPr>
          <p:cNvPr id="26626" name="Picture 10" descr="CERN accelerator complex"/>
          <p:cNvPicPr>
            <a:picLocks noChangeAspect="1" noChangeArrowheads="1"/>
          </p:cNvPicPr>
          <p:nvPr/>
        </p:nvPicPr>
        <p:blipFill>
          <a:blip r:embed="rId3"/>
          <a:srcRect l="9167" t="11569" r="3334" b="3537"/>
          <a:stretch>
            <a:fillRect/>
          </a:stretch>
        </p:blipFill>
        <p:spPr bwMode="auto">
          <a:xfrm>
            <a:off x="304800" y="852488"/>
            <a:ext cx="8534400" cy="585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 Box 4"/>
          <p:cNvSpPr txBox="1">
            <a:spLocks noChangeArrowheads="1"/>
          </p:cNvSpPr>
          <p:nvPr/>
        </p:nvSpPr>
        <p:spPr bwMode="auto">
          <a:xfrm rot="10800000">
            <a:off x="152400" y="2133600"/>
            <a:ext cx="488950" cy="3352800"/>
          </a:xfrm>
          <a:prstGeom prst="rect">
            <a:avLst/>
          </a:prstGeom>
          <a:solidFill>
            <a:srgbClr val="00CCFF">
              <a:alpha val="12941"/>
            </a:srgbClr>
          </a:solidFill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es-ES" sz="2000">
                <a:latin typeface="Times New Roman" pitchFamily="18" charset="0"/>
              </a:rPr>
              <a:t>Aceleradores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0238E1-4721-42F8-8FA0-F0A7E7189919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/>
              <a:t>13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492750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sz="3600">
              <a:solidFill>
                <a:srgbClr val="FF0A16"/>
              </a:solidFill>
            </a:endParaRPr>
          </a:p>
          <a:p>
            <a:pPr algn="ctr">
              <a:defRPr/>
            </a:pPr>
            <a:endParaRPr lang="en-US">
              <a:solidFill>
                <a:srgbClr val="FFFC3A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3094038" y="3108325"/>
            <a:ext cx="2955925" cy="641350"/>
          </a:xfrm>
          <a:prstGeom prst="rect">
            <a:avLst/>
          </a:prstGeom>
          <a:gradFill rotWithShape="1">
            <a:gsLst>
              <a:gs pos="0">
                <a:schemeClr val="hlink">
                  <a:alpha val="50000"/>
                </a:schemeClr>
              </a:gs>
              <a:gs pos="100000">
                <a:schemeClr val="hlink">
                  <a:gamma/>
                  <a:tint val="90980"/>
                  <a:invGamma/>
                  <a:alpha val="4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3600" dirty="0" smtClean="0">
                <a:solidFill>
                  <a:schemeClr val="bg1"/>
                </a:solidFill>
              </a:rPr>
              <a:t>Tecnologías</a:t>
            </a:r>
            <a:endParaRPr lang="es-E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3"/>
          <p:cNvSpPr>
            <a:spLocks noChangeArrowheads="1"/>
          </p:cNvSpPr>
          <p:nvPr/>
        </p:nvSpPr>
        <p:spPr bwMode="auto">
          <a:xfrm>
            <a:off x="685800" y="1066800"/>
            <a:ext cx="7488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>
                <a:solidFill>
                  <a:schemeClr val="accent1"/>
                </a:solidFill>
              </a:rPr>
              <a:t>Tecnologías en el CERN</a:t>
            </a:r>
            <a:r>
              <a:rPr lang="es-ES" sz="340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6562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524000"/>
            <a:ext cx="4572000" cy="4953000"/>
          </a:xfrm>
        </p:spPr>
        <p:txBody>
          <a:bodyPr lIns="92075" tIns="46038" rIns="92075" bIns="46038"/>
          <a:lstStyle/>
          <a:p>
            <a:pPr eaLnBrk="1" hangingPunct="1">
              <a:lnSpc>
                <a:spcPct val="80000"/>
              </a:lnSpc>
            </a:pPr>
            <a:endParaRPr lang="es-ES" sz="2800" i="1" dirty="0" smtClean="0">
              <a:solidFill>
                <a:schemeClr val="accent1"/>
              </a:solidFill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Informática y redes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Ultra vacío &amp; criogenia 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Electrónica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Ingeniería eléctrica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Superconductividad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Ingeniería Mecánica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Ciencia de los materiales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Radiofrecuencia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Sistemas de automatización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Sistemas termodinámicos</a:t>
            </a:r>
          </a:p>
          <a:p>
            <a:pPr eaLnBrk="1" hangingPunct="1">
              <a:lnSpc>
                <a:spcPct val="80000"/>
              </a:lnSpc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Ingeniería civil</a:t>
            </a:r>
          </a:p>
          <a:p>
            <a:pPr eaLnBrk="1" hangingPunct="1">
              <a:lnSpc>
                <a:spcPct val="80000"/>
              </a:lnSpc>
            </a:pPr>
            <a:endParaRPr lang="es-ES" sz="2400" dirty="0">
              <a:solidFill>
                <a:schemeClr val="accent1"/>
              </a:solidFill>
              <a:latin typeface="Calibri" pitchFamily="34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s-ES" sz="2400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y por supuesto física nuclear</a:t>
            </a:r>
          </a:p>
          <a:p>
            <a:pPr eaLnBrk="1" hangingPunct="1">
              <a:lnSpc>
                <a:spcPct val="80000"/>
              </a:lnSpc>
            </a:pPr>
            <a:endParaRPr lang="es-ES" sz="2400" dirty="0" smtClean="0">
              <a:solidFill>
                <a:schemeClr val="accent1"/>
              </a:solidFill>
              <a:latin typeface="Calibri" pitchFamily="34" charset="0"/>
              <a:cs typeface="Arial" charset="0"/>
            </a:endParaRPr>
          </a:p>
          <a:p>
            <a:pPr lvl="1" eaLnBrk="1" hangingPunct="1">
              <a:lnSpc>
                <a:spcPct val="80000"/>
              </a:lnSpc>
              <a:buFont typeface="Arial" charset="0"/>
              <a:buNone/>
            </a:pPr>
            <a:endParaRPr lang="es-ES" sz="2000" dirty="0" smtClean="0">
              <a:solidFill>
                <a:schemeClr val="accent1"/>
              </a:solidFill>
              <a:cs typeface="Arial" charset="0"/>
            </a:endParaRPr>
          </a:p>
        </p:txBody>
      </p:sp>
      <p:pic>
        <p:nvPicPr>
          <p:cNvPr id="66563" name="Picture 5" descr="weld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827213"/>
            <a:ext cx="4572000" cy="343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155446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3"/>
          <p:cNvSpPr>
            <a:spLocks noChangeArrowheads="1"/>
          </p:cNvSpPr>
          <p:nvPr/>
        </p:nvSpPr>
        <p:spPr bwMode="auto">
          <a:xfrm>
            <a:off x="457200" y="1143000"/>
            <a:ext cx="74882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>
                <a:solidFill>
                  <a:schemeClr val="accent1"/>
                </a:solidFill>
              </a:rPr>
              <a:t>Carreras en el CERN</a:t>
            </a:r>
            <a:r>
              <a:rPr lang="es-ES" sz="1400" b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67586" name="Rectangle 5"/>
          <p:cNvSpPr>
            <a:spLocks noChangeArrowheads="1"/>
          </p:cNvSpPr>
          <p:nvPr/>
        </p:nvSpPr>
        <p:spPr bwMode="auto">
          <a:xfrm>
            <a:off x="685800" y="2743200"/>
            <a:ext cx="1512888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Bombero</a:t>
            </a:r>
          </a:p>
        </p:txBody>
      </p:sp>
      <p:sp>
        <p:nvSpPr>
          <p:cNvPr id="67587" name="Rectangle 7"/>
          <p:cNvSpPr>
            <a:spLocks noChangeArrowheads="1"/>
          </p:cNvSpPr>
          <p:nvPr/>
        </p:nvSpPr>
        <p:spPr bwMode="auto">
          <a:xfrm>
            <a:off x="5638800" y="1981200"/>
            <a:ext cx="29527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Asistente administrativo </a:t>
            </a:r>
          </a:p>
        </p:txBody>
      </p:sp>
      <p:sp>
        <p:nvSpPr>
          <p:cNvPr id="67588" name="Rectangle 8"/>
          <p:cNvSpPr>
            <a:spLocks noChangeArrowheads="1"/>
          </p:cNvSpPr>
          <p:nvPr/>
        </p:nvSpPr>
        <p:spPr bwMode="auto">
          <a:xfrm>
            <a:off x="3206750" y="3440113"/>
            <a:ext cx="25908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Informático</a:t>
            </a:r>
          </a:p>
        </p:txBody>
      </p:sp>
      <p:sp>
        <p:nvSpPr>
          <p:cNvPr id="67589" name="Rectangle 9"/>
          <p:cNvSpPr>
            <a:spLocks noChangeArrowheads="1"/>
          </p:cNvSpPr>
          <p:nvPr/>
        </p:nvSpPr>
        <p:spPr bwMode="auto">
          <a:xfrm>
            <a:off x="6554788" y="3724275"/>
            <a:ext cx="2447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Jurista</a:t>
            </a:r>
          </a:p>
        </p:txBody>
      </p:sp>
      <p:sp>
        <p:nvSpPr>
          <p:cNvPr id="67590" name="Rectangle 10"/>
          <p:cNvSpPr>
            <a:spLocks noChangeArrowheads="1"/>
          </p:cNvSpPr>
          <p:nvPr/>
        </p:nvSpPr>
        <p:spPr bwMode="auto">
          <a:xfrm>
            <a:off x="6159500" y="4732338"/>
            <a:ext cx="2447925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Operador de acelerador  </a:t>
            </a:r>
          </a:p>
        </p:txBody>
      </p:sp>
      <p:sp>
        <p:nvSpPr>
          <p:cNvPr id="67591" name="Rectangle 11"/>
          <p:cNvSpPr>
            <a:spLocks noChangeArrowheads="1"/>
          </p:cNvSpPr>
          <p:nvPr/>
        </p:nvSpPr>
        <p:spPr bwMode="auto">
          <a:xfrm>
            <a:off x="6554788" y="5740400"/>
            <a:ext cx="2447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Físico</a:t>
            </a:r>
          </a:p>
        </p:txBody>
      </p:sp>
      <p:sp>
        <p:nvSpPr>
          <p:cNvPr id="67592" name="Rectangle 13"/>
          <p:cNvSpPr>
            <a:spLocks noChangeArrowheads="1"/>
          </p:cNvSpPr>
          <p:nvPr/>
        </p:nvSpPr>
        <p:spPr bwMode="auto">
          <a:xfrm>
            <a:off x="3062288" y="5816600"/>
            <a:ext cx="2447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Técnico de vacío</a:t>
            </a:r>
          </a:p>
        </p:txBody>
      </p:sp>
      <p:sp>
        <p:nvSpPr>
          <p:cNvPr id="67593" name="Rectangle 15"/>
          <p:cNvSpPr>
            <a:spLocks noChangeArrowheads="1"/>
          </p:cNvSpPr>
          <p:nvPr/>
        </p:nvSpPr>
        <p:spPr bwMode="auto">
          <a:xfrm>
            <a:off x="542925" y="5191125"/>
            <a:ext cx="2808288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Ingeniero de radio protección</a:t>
            </a:r>
          </a:p>
        </p:txBody>
      </p:sp>
      <p:sp>
        <p:nvSpPr>
          <p:cNvPr id="67594" name="Rectangle 18"/>
          <p:cNvSpPr>
            <a:spLocks noChangeArrowheads="1"/>
          </p:cNvSpPr>
          <p:nvPr/>
        </p:nvSpPr>
        <p:spPr bwMode="auto">
          <a:xfrm>
            <a:off x="254000" y="3822700"/>
            <a:ext cx="28082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Periodista</a:t>
            </a:r>
          </a:p>
        </p:txBody>
      </p:sp>
      <p:sp>
        <p:nvSpPr>
          <p:cNvPr id="67595" name="Rectangle 20"/>
          <p:cNvSpPr>
            <a:spLocks noChangeArrowheads="1"/>
          </p:cNvSpPr>
          <p:nvPr/>
        </p:nvSpPr>
        <p:spPr bwMode="auto">
          <a:xfrm>
            <a:off x="6302375" y="2787650"/>
            <a:ext cx="16557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Traductor</a:t>
            </a:r>
          </a:p>
        </p:txBody>
      </p:sp>
      <p:sp>
        <p:nvSpPr>
          <p:cNvPr id="67596" name="Rectangle 21"/>
          <p:cNvSpPr>
            <a:spLocks noChangeArrowheads="1"/>
          </p:cNvSpPr>
          <p:nvPr/>
        </p:nvSpPr>
        <p:spPr bwMode="auto">
          <a:xfrm>
            <a:off x="2919413" y="4659313"/>
            <a:ext cx="2735262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Ingeniero mecánico</a:t>
            </a:r>
          </a:p>
        </p:txBody>
      </p:sp>
      <p:sp>
        <p:nvSpPr>
          <p:cNvPr id="67597" name="Rectangle 22"/>
          <p:cNvSpPr>
            <a:spLocks noChangeArrowheads="1"/>
          </p:cNvSpPr>
          <p:nvPr/>
        </p:nvSpPr>
        <p:spPr bwMode="auto">
          <a:xfrm>
            <a:off x="3135313" y="2216150"/>
            <a:ext cx="23050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Ingeniero en Electrónica</a:t>
            </a:r>
          </a:p>
        </p:txBody>
      </p:sp>
      <p:sp>
        <p:nvSpPr>
          <p:cNvPr id="67598" name="Rectangle 11"/>
          <p:cNvSpPr>
            <a:spLocks noChangeArrowheads="1"/>
          </p:cNvSpPr>
          <p:nvPr/>
        </p:nvSpPr>
        <p:spPr bwMode="auto">
          <a:xfrm>
            <a:off x="5867400" y="6248400"/>
            <a:ext cx="244792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es-ES" sz="2000">
                <a:solidFill>
                  <a:schemeClr val="accent1"/>
                </a:solidFill>
              </a:rPr>
              <a:t>Y muchos otros …</a:t>
            </a:r>
          </a:p>
        </p:txBody>
      </p:sp>
    </p:spTree>
    <p:extLst>
      <p:ext uri="{BB962C8B-B14F-4D97-AF65-F5344CB8AC3E}">
        <p14:creationId xmlns:p14="http://schemas.microsoft.com/office/powerpoint/2010/main" val="2324770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4708" y="4052665"/>
            <a:ext cx="3038892" cy="237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" descr="0401027_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6667" y="3904890"/>
            <a:ext cx="3297333" cy="2147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Rectangle 1036"/>
          <p:cNvSpPr>
            <a:spLocks noChangeArrowheads="1"/>
          </p:cNvSpPr>
          <p:nvPr/>
        </p:nvSpPr>
        <p:spPr bwMode="auto">
          <a:xfrm>
            <a:off x="6524485" y="3352800"/>
            <a:ext cx="184403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Líneas criogénicas LHC</a:t>
            </a:r>
            <a:endParaRPr lang="es-E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5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366" y="3592054"/>
            <a:ext cx="2853434" cy="2283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2" name="Rectangle 1038"/>
          <p:cNvSpPr>
            <a:spLocks noChangeArrowheads="1"/>
          </p:cNvSpPr>
          <p:nvPr/>
        </p:nvSpPr>
        <p:spPr bwMode="auto">
          <a:xfrm>
            <a:off x="622781" y="5875975"/>
            <a:ext cx="153445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  </a:t>
            </a:r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criogénica </a:t>
            </a:r>
          </a:p>
        </p:txBody>
      </p:sp>
      <p:pic>
        <p:nvPicPr>
          <p:cNvPr id="31754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62600" y="1165199"/>
            <a:ext cx="3185983" cy="213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6" name="Rectangle 1043"/>
          <p:cNvSpPr>
            <a:spLocks noChangeArrowheads="1"/>
          </p:cNvSpPr>
          <p:nvPr/>
        </p:nvSpPr>
        <p:spPr bwMode="auto">
          <a:xfrm>
            <a:off x="3654060" y="6397823"/>
            <a:ext cx="158235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Depósitos de Helio</a:t>
            </a:r>
          </a:p>
        </p:txBody>
      </p:sp>
      <p:sp>
        <p:nvSpPr>
          <p:cNvPr id="31757" name="TextBox 1044"/>
          <p:cNvSpPr txBox="1">
            <a:spLocks noChangeArrowheads="1"/>
          </p:cNvSpPr>
          <p:nvPr/>
        </p:nvSpPr>
        <p:spPr bwMode="auto">
          <a:xfrm>
            <a:off x="304800" y="1265872"/>
            <a:ext cx="4495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/>
              <a:t>El sistema criogénico más grande del mundo</a:t>
            </a:r>
          </a:p>
          <a:p>
            <a:endParaRPr lang="es-ES" dirty="0" smtClean="0"/>
          </a:p>
          <a:p>
            <a:pPr marL="85725" indent="-85725"/>
            <a:r>
              <a:rPr lang="es-ES" b="0" dirty="0" smtClean="0"/>
              <a:t>- Temperatura de funcionamiento -271.3 </a:t>
            </a:r>
            <a:r>
              <a:rPr lang="es-ES" b="0" baseline="30000" dirty="0" smtClean="0"/>
              <a:t>O</a:t>
            </a:r>
            <a:r>
              <a:rPr lang="es-ES" b="0" dirty="0" smtClean="0"/>
              <a:t>C </a:t>
            </a:r>
          </a:p>
          <a:p>
            <a:r>
              <a:rPr lang="es-ES" b="0" dirty="0" smtClean="0"/>
              <a:t>- 10.000 toneladas de </a:t>
            </a:r>
            <a:r>
              <a:rPr lang="es-ES" b="0" dirty="0"/>
              <a:t>Nitrógeno </a:t>
            </a:r>
            <a:r>
              <a:rPr lang="es-ES" b="0" dirty="0" smtClean="0"/>
              <a:t>líquido</a:t>
            </a:r>
          </a:p>
          <a:p>
            <a:r>
              <a:rPr lang="es-ES" b="0" dirty="0" smtClean="0"/>
              <a:t>- 120 toneladas </a:t>
            </a:r>
            <a:r>
              <a:rPr lang="es-ES" b="0" dirty="0"/>
              <a:t>de Helio </a:t>
            </a:r>
            <a:r>
              <a:rPr lang="es-ES" b="0" dirty="0" smtClean="0"/>
              <a:t>líquido</a:t>
            </a:r>
            <a:endParaRPr lang="es-ES" b="0" dirty="0"/>
          </a:p>
        </p:txBody>
      </p:sp>
      <p:sp>
        <p:nvSpPr>
          <p:cNvPr id="15" name="Rectangle 1036"/>
          <p:cNvSpPr>
            <a:spLocks noChangeArrowheads="1"/>
          </p:cNvSpPr>
          <p:nvPr/>
        </p:nvSpPr>
        <p:spPr bwMode="auto">
          <a:xfrm>
            <a:off x="6523047" y="6183752"/>
            <a:ext cx="19445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Estación de </a:t>
            </a:r>
            <a:r>
              <a:rPr lang="es-E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compresión</a:t>
            </a:r>
            <a:endParaRPr lang="es-E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6524484" y="152400"/>
            <a:ext cx="2467115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CRIOGENIA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SM18_clustersEF_2005_c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58417"/>
            <a:ext cx="4363508" cy="20669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448" y="838200"/>
            <a:ext cx="5358552" cy="4017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114800" y="152400"/>
            <a:ext cx="48768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SUPERCONDUCTIVIDAD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34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6" y="894796"/>
            <a:ext cx="3769682" cy="3829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0" y="4951274"/>
            <a:ext cx="45720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dirty="0" smtClean="0"/>
              <a:t>Imanes Superconductores LHC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b="0" dirty="0" smtClean="0"/>
              <a:t>1232 Dipolos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s-ES" b="0" dirty="0" smtClean="0"/>
              <a:t>392 </a:t>
            </a:r>
            <a:r>
              <a:rPr lang="es-ES" b="0" dirty="0" err="1" smtClean="0"/>
              <a:t>Quadrupolos</a:t>
            </a:r>
            <a:endParaRPr lang="es-ES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ES" b="0" dirty="0" smtClean="0"/>
              <a:t>7000 Imanes correctores</a:t>
            </a:r>
          </a:p>
          <a:p>
            <a:pPr marL="285750" indent="-285750">
              <a:buFont typeface="Arial" pitchFamily="34" charset="0"/>
              <a:buChar char="•"/>
            </a:pPr>
            <a:endParaRPr lang="es-ES" b="0" dirty="0" smtClean="0"/>
          </a:p>
          <a:p>
            <a:r>
              <a:rPr lang="es-ES" dirty="0" smtClean="0"/>
              <a:t>7000 km de conductor Cu/Nb-Ti</a:t>
            </a:r>
            <a:endParaRPr lang="es-ES" b="0" dirty="0"/>
          </a:p>
        </p:txBody>
      </p:sp>
      <p:sp>
        <p:nvSpPr>
          <p:cNvPr id="7" name="Rectangle 6"/>
          <p:cNvSpPr/>
          <p:nvPr/>
        </p:nvSpPr>
        <p:spPr>
          <a:xfrm>
            <a:off x="8382000" y="838200"/>
            <a:ext cx="762000" cy="830997"/>
          </a:xfrm>
          <a:prstGeom prst="rect">
            <a:avLst/>
          </a:prstGeom>
          <a:solidFill>
            <a:srgbClr val="FFFFFF">
              <a:alpha val="88000"/>
            </a:srgbClr>
          </a:solidFill>
        </p:spPr>
        <p:txBody>
          <a:bodyPr wrap="square">
            <a:spAutoFit/>
          </a:bodyPr>
          <a:lstStyle/>
          <a:p>
            <a:r>
              <a:rPr lang="en-GB" sz="1200" dirty="0" smtClean="0"/>
              <a:t>8.33 T</a:t>
            </a:r>
          </a:p>
          <a:p>
            <a:r>
              <a:rPr lang="fr-CH" sz="1200" dirty="0" smtClean="0"/>
              <a:t>1.9°K</a:t>
            </a:r>
            <a:endParaRPr lang="en-GB" sz="1200" dirty="0"/>
          </a:p>
          <a:p>
            <a:r>
              <a:rPr lang="en-GB" sz="1200" dirty="0" smtClean="0"/>
              <a:t>11.850A</a:t>
            </a:r>
            <a:endParaRPr lang="en-GB" sz="1200" dirty="0"/>
          </a:p>
          <a:p>
            <a:r>
              <a:rPr lang="en-GB" sz="1200" dirty="0" smtClean="0"/>
              <a:t>7 MJ</a:t>
            </a:r>
          </a:p>
        </p:txBody>
      </p:sp>
    </p:spTree>
    <p:extLst>
      <p:ext uri="{BB962C8B-B14F-4D97-AF65-F5344CB8AC3E}">
        <p14:creationId xmlns:p14="http://schemas.microsoft.com/office/powerpoint/2010/main" val="2255874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7"/>
          <p:cNvSpPr txBox="1">
            <a:spLocks noChangeArrowheads="1"/>
          </p:cNvSpPr>
          <p:nvPr/>
        </p:nvSpPr>
        <p:spPr bwMode="auto">
          <a:xfrm>
            <a:off x="381000" y="1447800"/>
            <a:ext cx="58674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40 </a:t>
            </a:r>
            <a:r>
              <a:rPr lang="en-GB" sz="2000" dirty="0" err="1"/>
              <a:t>millones</a:t>
            </a:r>
            <a:r>
              <a:rPr lang="en-GB" sz="2000" dirty="0"/>
              <a:t> </a:t>
            </a:r>
            <a:r>
              <a:rPr lang="en-GB" sz="2000" dirty="0" err="1"/>
              <a:t>colisiones</a:t>
            </a:r>
            <a:r>
              <a:rPr lang="en-GB" sz="2000" dirty="0"/>
              <a:t>/</a:t>
            </a:r>
            <a:r>
              <a:rPr lang="en-GB" sz="2000" dirty="0" err="1"/>
              <a:t>segundo</a:t>
            </a:r>
            <a:endParaRPr lang="en-GB" sz="2000" dirty="0"/>
          </a:p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</a:t>
            </a:r>
            <a:r>
              <a:rPr lang="en-GB" sz="2000" dirty="0" err="1"/>
              <a:t>Tras</a:t>
            </a:r>
            <a:r>
              <a:rPr lang="en-GB" sz="2000" dirty="0"/>
              <a:t> </a:t>
            </a:r>
            <a:r>
              <a:rPr lang="en-GB" sz="2000" dirty="0" err="1"/>
              <a:t>filtrar</a:t>
            </a:r>
            <a:r>
              <a:rPr lang="en-GB" sz="2000" dirty="0"/>
              <a:t>, 100 </a:t>
            </a:r>
            <a:r>
              <a:rPr lang="en-GB" sz="2000" dirty="0" err="1"/>
              <a:t>colisiones</a:t>
            </a:r>
            <a:r>
              <a:rPr lang="en-GB" sz="2000" dirty="0"/>
              <a:t> de </a:t>
            </a:r>
            <a:r>
              <a:rPr lang="en-GB" sz="2000" dirty="0" err="1"/>
              <a:t>interés</a:t>
            </a:r>
            <a:r>
              <a:rPr lang="en-GB" sz="2000" dirty="0"/>
              <a:t>/</a:t>
            </a:r>
            <a:r>
              <a:rPr lang="en-GB" sz="2000" dirty="0" err="1"/>
              <a:t>segundo</a:t>
            </a:r>
            <a:endParaRPr lang="en-GB" sz="2000" dirty="0"/>
          </a:p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1 Megabyte de </a:t>
            </a:r>
            <a:r>
              <a:rPr lang="en-GB" sz="2000" dirty="0" err="1"/>
              <a:t>datos</a:t>
            </a:r>
            <a:r>
              <a:rPr lang="en-GB" sz="2000" dirty="0"/>
              <a:t>/</a:t>
            </a:r>
            <a:r>
              <a:rPr lang="en-GB" sz="2000" dirty="0" err="1"/>
              <a:t>colisión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= </a:t>
            </a:r>
            <a:r>
              <a:rPr lang="en-GB" sz="2000" dirty="0" err="1">
                <a:solidFill>
                  <a:srgbClr val="003399"/>
                </a:solidFill>
                <a:sym typeface="Wingdings" pitchFamily="2" charset="2"/>
              </a:rPr>
              <a:t>velocidad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 de </a:t>
            </a:r>
            <a:r>
              <a:rPr lang="en-GB" sz="2000" dirty="0" err="1">
                <a:solidFill>
                  <a:srgbClr val="003399"/>
                </a:solidFill>
                <a:sym typeface="Wingdings" pitchFamily="2" charset="2"/>
              </a:rPr>
              <a:t>almacenamiento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 de 0.1 Gigabytes/sec</a:t>
            </a:r>
          </a:p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10</a:t>
            </a:r>
            <a:r>
              <a:rPr lang="en-GB" sz="2000" baseline="30000" dirty="0"/>
              <a:t>10</a:t>
            </a:r>
            <a:r>
              <a:rPr lang="en-GB" sz="2000" dirty="0"/>
              <a:t> </a:t>
            </a:r>
            <a:r>
              <a:rPr lang="en-GB" sz="2000" dirty="0" err="1"/>
              <a:t>colisiones</a:t>
            </a:r>
            <a:r>
              <a:rPr lang="en-GB" sz="2000" dirty="0"/>
              <a:t> </a:t>
            </a:r>
            <a:r>
              <a:rPr lang="en-GB" sz="2000" dirty="0" err="1"/>
              <a:t>grabadas</a:t>
            </a:r>
            <a:r>
              <a:rPr lang="en-GB" sz="2000" dirty="0"/>
              <a:t>/</a:t>
            </a:r>
            <a:r>
              <a:rPr lang="en-GB" sz="2000" dirty="0" err="1"/>
              <a:t>año·experimento</a:t>
            </a:r>
            <a:r>
              <a:rPr lang="en-GB" sz="2000" dirty="0"/>
              <a:t> 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= 10  Petabytes/</a:t>
            </a:r>
            <a:r>
              <a:rPr lang="en-GB" sz="2000" dirty="0" err="1">
                <a:solidFill>
                  <a:srgbClr val="003399"/>
                </a:solidFill>
                <a:sym typeface="Wingdings" pitchFamily="2" charset="2"/>
              </a:rPr>
              <a:t>año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 de </a:t>
            </a:r>
            <a:r>
              <a:rPr lang="en-GB" sz="2000" dirty="0" err="1">
                <a:solidFill>
                  <a:srgbClr val="003399"/>
                </a:solidFill>
                <a:sym typeface="Wingdings" pitchFamily="2" charset="2"/>
              </a:rPr>
              <a:t>datos</a:t>
            </a:r>
            <a:r>
              <a:rPr lang="en-GB" sz="2000" dirty="0">
                <a:solidFill>
                  <a:srgbClr val="003399"/>
                </a:solidFill>
                <a:sym typeface="Wingdings" pitchFamily="2" charset="2"/>
              </a:rPr>
              <a:t> </a:t>
            </a:r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6781800" y="914400"/>
            <a:ext cx="2362200" cy="5943600"/>
            <a:chOff x="6750050" y="0"/>
            <a:chExt cx="2393950" cy="6858000"/>
          </a:xfrm>
        </p:grpSpPr>
        <p:pic>
          <p:nvPicPr>
            <p:cNvPr id="39942" name="Picture 5" descr="cdpi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750050" y="0"/>
              <a:ext cx="2393950" cy="685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3" name="Text Box 6"/>
            <p:cNvSpPr txBox="1">
              <a:spLocks noChangeArrowheads="1"/>
            </p:cNvSpPr>
            <p:nvPr/>
          </p:nvSpPr>
          <p:spPr bwMode="auto">
            <a:xfrm>
              <a:off x="7046076" y="3079139"/>
              <a:ext cx="789939" cy="527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200" i="1"/>
                <a:t>Concorde</a:t>
              </a:r>
            </a:p>
            <a:p>
              <a:pPr algn="ctr"/>
              <a:r>
                <a:rPr lang="en-US" sz="1200" i="1"/>
                <a:t>(15 Km)</a:t>
              </a:r>
            </a:p>
          </p:txBody>
        </p:sp>
        <p:sp>
          <p:nvSpPr>
            <p:cNvPr id="39944" name="Line 7"/>
            <p:cNvSpPr>
              <a:spLocks noChangeShapeType="1"/>
            </p:cNvSpPr>
            <p:nvPr/>
          </p:nvSpPr>
          <p:spPr bwMode="auto">
            <a:xfrm flipV="1">
              <a:off x="7391400" y="2819400"/>
              <a:ext cx="762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45" name="Text Box 8"/>
            <p:cNvSpPr txBox="1">
              <a:spLocks noChangeArrowheads="1"/>
            </p:cNvSpPr>
            <p:nvPr/>
          </p:nvSpPr>
          <p:spPr bwMode="auto">
            <a:xfrm>
              <a:off x="7620431" y="0"/>
              <a:ext cx="994262" cy="527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i="1"/>
                <a:t>Globo sonda</a:t>
              </a:r>
            </a:p>
            <a:p>
              <a:r>
                <a:rPr lang="en-US" sz="1200" i="1"/>
                <a:t>(30 Km)</a:t>
              </a:r>
            </a:p>
          </p:txBody>
        </p:sp>
        <p:sp>
          <p:nvSpPr>
            <p:cNvPr id="39946" name="Line 9"/>
            <p:cNvSpPr>
              <a:spLocks noChangeShapeType="1"/>
            </p:cNvSpPr>
            <p:nvPr/>
          </p:nvSpPr>
          <p:spPr bwMode="auto">
            <a:xfrm flipH="1">
              <a:off x="7315200" y="228600"/>
              <a:ext cx="304800" cy="228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47" name="Text Box 10"/>
            <p:cNvSpPr txBox="1">
              <a:spLocks noChangeArrowheads="1"/>
            </p:cNvSpPr>
            <p:nvPr/>
          </p:nvSpPr>
          <p:spPr bwMode="auto">
            <a:xfrm>
              <a:off x="6857842" y="954332"/>
              <a:ext cx="2210543" cy="9488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 i="1">
                  <a:solidFill>
                    <a:srgbClr val="003399"/>
                  </a:solidFill>
                </a:rPr>
                <a:t>Pila de CDs con</a:t>
              </a:r>
            </a:p>
            <a:p>
              <a:r>
                <a:rPr lang="en-US" sz="1200" i="1">
                  <a:solidFill>
                    <a:srgbClr val="003399"/>
                  </a:solidFill>
                </a:rPr>
                <a:t>1 año de datos del LHC!</a:t>
              </a:r>
            </a:p>
            <a:p>
              <a:r>
                <a:rPr lang="en-US" sz="1200" i="1">
                  <a:solidFill>
                    <a:srgbClr val="003399"/>
                  </a:solidFill>
                </a:rPr>
                <a:t>(~ 20 Km,                            20 millones de CDs)</a:t>
              </a:r>
            </a:p>
          </p:txBody>
        </p:sp>
        <p:sp>
          <p:nvSpPr>
            <p:cNvPr id="39948" name="Line 11"/>
            <p:cNvSpPr>
              <a:spLocks noChangeShapeType="1"/>
            </p:cNvSpPr>
            <p:nvPr/>
          </p:nvSpPr>
          <p:spPr bwMode="auto">
            <a:xfrm>
              <a:off x="7924800" y="1828800"/>
              <a:ext cx="304800" cy="304800"/>
            </a:xfrm>
            <a:prstGeom prst="line">
              <a:avLst/>
            </a:prstGeom>
            <a:noFill/>
            <a:ln w="9525">
              <a:solidFill>
                <a:srgbClr val="00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949" name="Text Box 12"/>
            <p:cNvSpPr txBox="1">
              <a:spLocks noChangeArrowheads="1"/>
            </p:cNvSpPr>
            <p:nvPr/>
          </p:nvSpPr>
          <p:spPr bwMode="auto">
            <a:xfrm>
              <a:off x="7010682" y="4953000"/>
              <a:ext cx="806027" cy="527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i="1"/>
                <a:t>Mt. Blanc</a:t>
              </a:r>
            </a:p>
            <a:p>
              <a:r>
                <a:rPr lang="en-US" sz="1200" i="1"/>
                <a:t>(4.8 Km)</a:t>
              </a:r>
            </a:p>
          </p:txBody>
        </p:sp>
        <p:sp>
          <p:nvSpPr>
            <p:cNvPr id="39950" name="Line 13"/>
            <p:cNvSpPr>
              <a:spLocks noChangeShapeType="1"/>
            </p:cNvSpPr>
            <p:nvPr/>
          </p:nvSpPr>
          <p:spPr bwMode="auto">
            <a:xfrm>
              <a:off x="7924800" y="5334000"/>
              <a:ext cx="228600" cy="152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381000" y="4114800"/>
            <a:ext cx="58674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/>
              <a:t> El </a:t>
            </a:r>
            <a:r>
              <a:rPr lang="en-GB" sz="2000" dirty="0" err="1"/>
              <a:t>centro</a:t>
            </a:r>
            <a:r>
              <a:rPr lang="en-GB" sz="2000" dirty="0"/>
              <a:t> del </a:t>
            </a:r>
            <a:r>
              <a:rPr lang="en-GB" sz="2000" dirty="0" err="1"/>
              <a:t>cálculo</a:t>
            </a:r>
            <a:r>
              <a:rPr lang="en-GB" sz="2000" dirty="0"/>
              <a:t> del CERN: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 err="1"/>
              <a:t>Más</a:t>
            </a:r>
            <a:r>
              <a:rPr lang="en-GB" sz="2000" dirty="0"/>
              <a:t> de 1000 PCs.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buFontTx/>
              <a:buChar char="•"/>
            </a:pPr>
            <a:r>
              <a:rPr lang="en-GB" sz="2000" dirty="0" err="1"/>
              <a:t>Capacidad</a:t>
            </a:r>
            <a:r>
              <a:rPr lang="en-GB" sz="2000" dirty="0"/>
              <a:t> de </a:t>
            </a:r>
            <a:r>
              <a:rPr lang="en-GB" sz="2000" dirty="0" err="1"/>
              <a:t>almacenamiento</a:t>
            </a:r>
            <a:r>
              <a:rPr lang="en-GB" sz="2000" dirty="0"/>
              <a:t> de </a:t>
            </a:r>
            <a:r>
              <a:rPr lang="en-GB" sz="2000" dirty="0" err="1"/>
              <a:t>más</a:t>
            </a:r>
            <a:r>
              <a:rPr lang="en-GB" sz="2000" dirty="0"/>
              <a:t> de 1PB </a:t>
            </a:r>
            <a:endParaRPr lang="en-GB" sz="2000" dirty="0">
              <a:solidFill>
                <a:srgbClr val="003399"/>
              </a:solidFill>
              <a:sym typeface="Wingdings" pitchFamily="2" charset="2"/>
            </a:endParaRPr>
          </a:p>
        </p:txBody>
      </p: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381000" y="5791200"/>
            <a:ext cx="5867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GB" sz="2000" dirty="0">
                <a:solidFill>
                  <a:srgbClr val="FF0000"/>
                </a:solidFill>
                <a:cs typeface="Times New Roman" pitchFamily="18" charset="0"/>
                <a:sym typeface="Wingdings" pitchFamily="2" charset="2"/>
              </a:rPr>
              <a:t>¡ 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Tan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sólo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un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pequeño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porcentaje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de la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capacidad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2000" dirty="0" err="1">
                <a:solidFill>
                  <a:srgbClr val="FF0000"/>
                </a:solidFill>
                <a:sym typeface="Wingdings" pitchFamily="2" charset="2"/>
              </a:rPr>
              <a:t>necesaria</a:t>
            </a:r>
            <a:r>
              <a:rPr lang="en-GB" sz="2000" dirty="0">
                <a:solidFill>
                  <a:srgbClr val="FF0000"/>
                </a:solidFill>
                <a:sym typeface="Wingdings" pitchFamily="2" charset="2"/>
              </a:rPr>
              <a:t> !</a:t>
            </a: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5791200" y="152400"/>
            <a:ext cx="32003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INFORMATICA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81000" y="1295400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2000" dirty="0" smtClean="0"/>
              <a:t> El </a:t>
            </a:r>
            <a:r>
              <a:rPr lang="es-ES" sz="2000" dirty="0" err="1" smtClean="0"/>
              <a:t>Grid</a:t>
            </a:r>
            <a:r>
              <a:rPr lang="es-ES" sz="2000" dirty="0" smtClean="0"/>
              <a:t> (la Red) se basa en un avanzado software, llamado </a:t>
            </a:r>
            <a:r>
              <a:rPr lang="es-ES" sz="2000" dirty="0" smtClean="0">
                <a:solidFill>
                  <a:srgbClr val="008000"/>
                </a:solidFill>
              </a:rPr>
              <a:t>middleware</a:t>
            </a:r>
            <a:r>
              <a:rPr lang="es-ES" sz="2000" dirty="0" smtClean="0"/>
              <a:t>, que asegura la comunicación entre ordenadores en diferentes partes del mundo.</a:t>
            </a:r>
            <a:endParaRPr lang="es-ES" sz="2000" dirty="0"/>
          </a:p>
        </p:txBody>
      </p:sp>
      <p:sp>
        <p:nvSpPr>
          <p:cNvPr id="40963" name="Text Box 10"/>
          <p:cNvSpPr txBox="1">
            <a:spLocks noChangeArrowheads="1"/>
          </p:cNvSpPr>
          <p:nvPr/>
        </p:nvSpPr>
        <p:spPr bwMode="auto">
          <a:xfrm>
            <a:off x="381000" y="2438400"/>
            <a:ext cx="533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2000" smtClean="0"/>
              <a:t> El Grid </a:t>
            </a:r>
            <a:r>
              <a:rPr lang="es-ES" sz="2000" smtClean="0">
                <a:solidFill>
                  <a:srgbClr val="008000"/>
                </a:solidFill>
              </a:rPr>
              <a:t>no sólo encontrará los datos</a:t>
            </a:r>
            <a:r>
              <a:rPr lang="es-ES" sz="2000" smtClean="0"/>
              <a:t> que los científicos necesiten, si no </a:t>
            </a:r>
            <a:r>
              <a:rPr lang="es-ES" sz="2000" smtClean="0">
                <a:solidFill>
                  <a:srgbClr val="008000"/>
                </a:solidFill>
              </a:rPr>
              <a:t>tambien las técnicas para procesarlos </a:t>
            </a:r>
            <a:r>
              <a:rPr lang="es-ES" sz="2000" smtClean="0"/>
              <a:t>y la </a:t>
            </a:r>
            <a:r>
              <a:rPr lang="es-ES" sz="2000" smtClean="0">
                <a:solidFill>
                  <a:srgbClr val="008000"/>
                </a:solidFill>
              </a:rPr>
              <a:t>capacidad de cálculo necesaria.</a:t>
            </a:r>
            <a:endParaRPr lang="es-ES" sz="1200"/>
          </a:p>
        </p:txBody>
      </p:sp>
      <p:sp>
        <p:nvSpPr>
          <p:cNvPr id="40964" name="Text Box 11"/>
          <p:cNvSpPr txBox="1">
            <a:spLocks noChangeArrowheads="1"/>
          </p:cNvSpPr>
          <p:nvPr/>
        </p:nvSpPr>
        <p:spPr bwMode="auto">
          <a:xfrm>
            <a:off x="381000" y="3962400"/>
            <a:ext cx="27305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s-ES" sz="2000" smtClean="0"/>
              <a:t> Distribuirá la tarea a procesar a </a:t>
            </a:r>
            <a:r>
              <a:rPr lang="es-ES" sz="2000" smtClean="0">
                <a:solidFill>
                  <a:srgbClr val="008000"/>
                </a:solidFill>
              </a:rPr>
              <a:t>aquella parte en el mundo donde haya capacidad</a:t>
            </a:r>
            <a:r>
              <a:rPr lang="es-ES" sz="2000" smtClean="0"/>
              <a:t> disponble, y enviará el resultado al científico. </a:t>
            </a:r>
            <a:endParaRPr lang="es-ES" sz="200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7467600" y="152400"/>
            <a:ext cx="15239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REDES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893" y="2895600"/>
            <a:ext cx="3215364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8100" y="4343400"/>
            <a:ext cx="3490913" cy="234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3225" y="2119313"/>
            <a:ext cx="57943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0" y="928688"/>
            <a:ext cx="9144000" cy="785812"/>
          </a:xfrm>
        </p:spPr>
        <p:txBody>
          <a:bodyPr anchor="t"/>
          <a:lstStyle/>
          <a:p>
            <a:pPr eaLnBrk="1" hangingPunct="1"/>
            <a:r>
              <a:rPr lang="fr-FR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El laboratorio en física de partículas más grande del mundo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14313" y="5481638"/>
            <a:ext cx="4357687" cy="130016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180000" indent="-266700" fontAlgn="auto">
              <a:spcBef>
                <a:spcPts val="0"/>
              </a:spcBef>
              <a:spcAft>
                <a:spcPts val="0"/>
              </a:spcAft>
              <a:tabLst>
                <a:tab pos="2236788" algn="l"/>
                <a:tab pos="3952875" algn="l"/>
                <a:tab pos="5740400" algn="l"/>
              </a:tabLst>
              <a:defRPr/>
            </a:pPr>
            <a:r>
              <a:rPr lang="fr-FR" sz="2400" dirty="0">
                <a:solidFill>
                  <a:schemeClr val="tx2"/>
                </a:solidFill>
                <a:latin typeface="+mn-lt"/>
              </a:rPr>
              <a:t>20 </a:t>
            </a:r>
            <a:r>
              <a:rPr lang="fr-FR" sz="2400" dirty="0" err="1">
                <a:solidFill>
                  <a:schemeClr val="tx2"/>
                </a:solidFill>
                <a:latin typeface="+mn-lt"/>
              </a:rPr>
              <a:t>Países</a:t>
            </a:r>
            <a:r>
              <a:rPr lang="fr-FR" sz="2400" dirty="0">
                <a:solidFill>
                  <a:schemeClr val="tx2"/>
                </a:solidFill>
                <a:latin typeface="+mn-lt"/>
              </a:rPr>
              <a:t> </a:t>
            </a:r>
            <a:r>
              <a:rPr lang="fr-FR" sz="2400" dirty="0" err="1">
                <a:solidFill>
                  <a:schemeClr val="tx2"/>
                </a:solidFill>
                <a:latin typeface="+mn-lt"/>
              </a:rPr>
              <a:t>Miembros</a:t>
            </a:r>
            <a:endParaRPr lang="fr-FR" sz="2400" dirty="0">
              <a:solidFill>
                <a:schemeClr val="tx2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tabLst>
                <a:tab pos="3952875" algn="l"/>
                <a:tab pos="5740400" algn="l"/>
              </a:tabLst>
              <a:defRPr/>
            </a:pPr>
            <a:r>
              <a:rPr lang="fr-FR" sz="1100" dirty="0">
                <a:solidFill>
                  <a:schemeClr val="tx2"/>
                </a:solidFill>
                <a:latin typeface="+mn-lt"/>
              </a:rPr>
              <a:t/>
            </a:r>
            <a:br>
              <a:rPr lang="fr-FR" sz="1100" dirty="0">
                <a:solidFill>
                  <a:schemeClr val="tx2"/>
                </a:solidFill>
                <a:latin typeface="+mn-lt"/>
              </a:rPr>
            </a:br>
            <a:r>
              <a:rPr lang="fr-FR" sz="1500" dirty="0" err="1">
                <a:latin typeface="+mn-lt"/>
              </a:rPr>
              <a:t>Austria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Belgica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Bulgaria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Republica</a:t>
            </a:r>
            <a:r>
              <a:rPr lang="fr-FR" sz="1500" dirty="0">
                <a:latin typeface="+mn-lt"/>
              </a:rPr>
              <a:t> </a:t>
            </a:r>
            <a:r>
              <a:rPr lang="fr-FR" sz="1500" dirty="0" err="1">
                <a:latin typeface="+mn-lt"/>
              </a:rPr>
              <a:t>Checa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Dinamarca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Finlandia</a:t>
            </a:r>
            <a:r>
              <a:rPr lang="fr-FR" sz="1500" dirty="0">
                <a:latin typeface="+mn-lt"/>
              </a:rPr>
              <a:t>, Francia, </a:t>
            </a:r>
            <a:r>
              <a:rPr lang="fr-FR" sz="1500" dirty="0" err="1">
                <a:latin typeface="+mn-lt"/>
              </a:rPr>
              <a:t>Alemania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Grecia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Italia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Hungria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Holanda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Noruega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Polonia</a:t>
            </a:r>
            <a:r>
              <a:rPr lang="fr-FR" sz="1500" dirty="0">
                <a:latin typeface="+mn-lt"/>
              </a:rPr>
              <a:t>, Portugal, </a:t>
            </a:r>
            <a:r>
              <a:rPr lang="fr-FR" sz="1500" dirty="0" err="1">
                <a:latin typeface="+mn-lt"/>
              </a:rPr>
              <a:t>Slovakia</a:t>
            </a:r>
            <a:r>
              <a:rPr lang="fr-FR" sz="1500" dirty="0">
                <a:latin typeface="+mn-lt"/>
              </a:rPr>
              <a:t>, España, </a:t>
            </a:r>
            <a:r>
              <a:rPr lang="fr-FR" sz="1500" dirty="0" err="1">
                <a:latin typeface="+mn-lt"/>
              </a:rPr>
              <a:t>Suecia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Suiza</a:t>
            </a:r>
            <a:r>
              <a:rPr lang="fr-FR" sz="1500" dirty="0">
                <a:latin typeface="+mn-lt"/>
              </a:rPr>
              <a:t>, </a:t>
            </a:r>
            <a:r>
              <a:rPr lang="fr-FR" sz="1500" dirty="0" err="1">
                <a:latin typeface="+mn-lt"/>
              </a:rPr>
              <a:t>Reino</a:t>
            </a:r>
            <a:r>
              <a:rPr lang="fr-FR" sz="1500" dirty="0">
                <a:latin typeface="+mn-lt"/>
              </a:rPr>
              <a:t> </a:t>
            </a:r>
            <a:r>
              <a:rPr lang="fr-FR" sz="1500" dirty="0" err="1">
                <a:latin typeface="+mn-lt"/>
              </a:rPr>
              <a:t>Unido</a:t>
            </a:r>
            <a:r>
              <a:rPr lang="fr-FR" sz="1500" dirty="0">
                <a:latin typeface="+mn-lt"/>
              </a:rPr>
              <a:t>.</a:t>
            </a:r>
          </a:p>
        </p:txBody>
      </p:sp>
      <p:sp>
        <p:nvSpPr>
          <p:cNvPr id="18436" name="TextBox 11"/>
          <p:cNvSpPr txBox="1">
            <a:spLocks noChangeArrowheads="1"/>
          </p:cNvSpPr>
          <p:nvPr/>
        </p:nvSpPr>
        <p:spPr bwMode="auto">
          <a:xfrm>
            <a:off x="76200" y="2000250"/>
            <a:ext cx="2551981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</a:pPr>
            <a:r>
              <a:rPr lang="es-ES" sz="2400" dirty="0">
                <a:solidFill>
                  <a:schemeClr val="tx2"/>
                </a:solidFill>
              </a:rPr>
              <a:t>Presupuesto anual</a:t>
            </a:r>
            <a:r>
              <a:rPr lang="es-ES" sz="700" dirty="0">
                <a:solidFill>
                  <a:schemeClr val="tx2"/>
                </a:solidFill>
              </a:rPr>
              <a:t/>
            </a:r>
            <a:br>
              <a:rPr lang="es-ES" sz="700" dirty="0">
                <a:solidFill>
                  <a:schemeClr val="tx2"/>
                </a:solidFill>
              </a:rPr>
            </a:br>
            <a:r>
              <a:rPr lang="es-ES" sz="1400" dirty="0" smtClean="0"/>
              <a:t>1000 </a:t>
            </a:r>
            <a:r>
              <a:rPr lang="es-ES" sz="1400" dirty="0"/>
              <a:t>MCHF </a:t>
            </a:r>
            <a:r>
              <a:rPr lang="es-ES" sz="1400" dirty="0" smtClean="0"/>
              <a:t>(800 </a:t>
            </a:r>
            <a:r>
              <a:rPr lang="es-ES" sz="1400" dirty="0"/>
              <a:t>MEUR)</a:t>
            </a:r>
          </a:p>
          <a:p>
            <a:pPr>
              <a:spcBef>
                <a:spcPts val="1200"/>
              </a:spcBef>
            </a:pPr>
            <a:endParaRPr lang="es-ES" sz="1400" i="1" dirty="0"/>
          </a:p>
          <a:p>
            <a:pPr>
              <a:spcBef>
                <a:spcPts val="1200"/>
              </a:spcBef>
            </a:pPr>
            <a:endParaRPr lang="es-ES" sz="1400" i="1" dirty="0"/>
          </a:p>
          <a:p>
            <a:pPr>
              <a:spcBef>
                <a:spcPts val="1200"/>
              </a:spcBef>
            </a:pPr>
            <a:endParaRPr lang="es-ES" sz="1400" i="1" dirty="0"/>
          </a:p>
          <a:p>
            <a:pPr>
              <a:spcBef>
                <a:spcPts val="1200"/>
              </a:spcBef>
            </a:pPr>
            <a:r>
              <a:rPr lang="es-ES" sz="1400" i="1" dirty="0"/>
              <a:t>Financiación externa</a:t>
            </a:r>
            <a:br>
              <a:rPr lang="es-ES" sz="1400" i="1" dirty="0"/>
            </a:br>
            <a:r>
              <a:rPr lang="es-ES" sz="1400" i="1" dirty="0"/>
              <a:t>de los experimentos</a:t>
            </a:r>
          </a:p>
        </p:txBody>
      </p:sp>
      <p:sp>
        <p:nvSpPr>
          <p:cNvPr id="18437" name="Rectangle 12"/>
          <p:cNvSpPr>
            <a:spLocks noChangeArrowheads="1"/>
          </p:cNvSpPr>
          <p:nvPr/>
        </p:nvSpPr>
        <p:spPr bwMode="auto">
          <a:xfrm>
            <a:off x="4286250" y="5481638"/>
            <a:ext cx="464343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9388" indent="-266700" algn="r">
              <a:tabLst>
                <a:tab pos="2236788" algn="l"/>
                <a:tab pos="3952875" algn="l"/>
                <a:tab pos="5740400" algn="l"/>
              </a:tabLst>
            </a:pPr>
            <a:r>
              <a:rPr lang="fr-FR" sz="2200">
                <a:solidFill>
                  <a:schemeClr val="tx2"/>
                </a:solidFill>
              </a:rPr>
              <a:t>8 Países Obsevadores</a:t>
            </a:r>
            <a:r>
              <a:rPr lang="fr-FR" sz="1400">
                <a:solidFill>
                  <a:schemeClr val="tx2"/>
                </a:solidFill>
              </a:rPr>
              <a:t/>
            </a:r>
            <a:br>
              <a:rPr lang="fr-FR" sz="1400">
                <a:solidFill>
                  <a:schemeClr val="tx2"/>
                </a:solidFill>
              </a:rPr>
            </a:br>
            <a:r>
              <a:rPr lang="fr-FR" sz="1000">
                <a:solidFill>
                  <a:schemeClr val="tx2"/>
                </a:solidFill>
              </a:rPr>
              <a:t/>
            </a:r>
            <a:br>
              <a:rPr lang="fr-FR" sz="1000">
                <a:solidFill>
                  <a:schemeClr val="tx2"/>
                </a:solidFill>
              </a:rPr>
            </a:br>
            <a:r>
              <a:rPr lang="fr-FR" sz="1400"/>
              <a:t>Comisión Europea , USA, Rusia,</a:t>
            </a:r>
            <a:br>
              <a:rPr lang="fr-FR" sz="1400"/>
            </a:br>
            <a:r>
              <a:rPr lang="fr-FR" sz="1400"/>
              <a:t>India, Israel, Japón, Turquía, UNESCO</a:t>
            </a:r>
          </a:p>
        </p:txBody>
      </p:sp>
      <p:sp>
        <p:nvSpPr>
          <p:cNvPr id="18438" name="Rectangle 13"/>
          <p:cNvSpPr>
            <a:spLocks noChangeArrowheads="1"/>
          </p:cNvSpPr>
          <p:nvPr/>
        </p:nvSpPr>
        <p:spPr bwMode="auto">
          <a:xfrm>
            <a:off x="7286625" y="1714500"/>
            <a:ext cx="171450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1200"/>
              </a:spcBef>
              <a:tabLst>
                <a:tab pos="542925" algn="l"/>
              </a:tabLst>
            </a:pPr>
            <a:r>
              <a:rPr lang="fr-FR" sz="2400" dirty="0" err="1">
                <a:solidFill>
                  <a:schemeClr val="tx2"/>
                </a:solidFill>
              </a:rPr>
              <a:t>Personal</a:t>
            </a:r>
            <a:endParaRPr lang="fr-FR" dirty="0">
              <a:solidFill>
                <a:schemeClr val="tx2"/>
              </a:solidFill>
            </a:endParaRPr>
          </a:p>
          <a:p>
            <a:pPr>
              <a:spcBef>
                <a:spcPts val="1200"/>
              </a:spcBef>
              <a:tabLst>
                <a:tab pos="542925" algn="l"/>
              </a:tabLst>
            </a:pPr>
            <a:r>
              <a:rPr lang="fr-FR" sz="1400" dirty="0" smtClean="0"/>
              <a:t>2500</a:t>
            </a:r>
            <a:r>
              <a:rPr lang="fr-FR" sz="1400" dirty="0"/>
              <a:t>	</a:t>
            </a:r>
            <a:r>
              <a:rPr lang="fr-FR" sz="1400" dirty="0" err="1"/>
              <a:t>Personal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787</a:t>
            </a:r>
            <a:r>
              <a:rPr lang="fr-FR" sz="1400" dirty="0"/>
              <a:t>	</a:t>
            </a:r>
            <a:r>
              <a:rPr lang="fr-FR" sz="1400" dirty="0" err="1"/>
              <a:t>Fellows</a:t>
            </a:r>
            <a:r>
              <a:rPr lang="fr-FR" sz="1400" dirty="0"/>
              <a:t> y 	</a:t>
            </a:r>
            <a:r>
              <a:rPr lang="fr-FR" sz="1400" dirty="0" err="1"/>
              <a:t>asociados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346</a:t>
            </a:r>
            <a:r>
              <a:rPr lang="fr-FR" sz="1400" dirty="0"/>
              <a:t>	</a:t>
            </a:r>
            <a:r>
              <a:rPr lang="fr-FR" sz="1400" dirty="0" err="1"/>
              <a:t>Estudiantes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10393</a:t>
            </a:r>
            <a:r>
              <a:rPr lang="fr-FR" sz="1400" dirty="0"/>
              <a:t>	</a:t>
            </a:r>
            <a:r>
              <a:rPr lang="fr-FR" sz="1400" dirty="0" err="1"/>
              <a:t>Users</a:t>
            </a:r>
            <a:r>
              <a:rPr lang="fr-FR" sz="1400" dirty="0"/>
              <a:t/>
            </a:r>
            <a:br>
              <a:rPr lang="fr-FR" sz="1400" dirty="0"/>
            </a:br>
            <a:r>
              <a:rPr lang="fr-FR" sz="1400" dirty="0" smtClean="0"/>
              <a:t>4793</a:t>
            </a:r>
            <a:r>
              <a:rPr lang="fr-FR" sz="1400" dirty="0"/>
              <a:t>	</a:t>
            </a:r>
            <a:r>
              <a:rPr lang="fr-FR" sz="1400" dirty="0" err="1"/>
              <a:t>Empresas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" descr="grid-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556" y="2911475"/>
            <a:ext cx="4419444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 Box 5"/>
          <p:cNvSpPr txBox="1">
            <a:spLocks noChangeArrowheads="1"/>
          </p:cNvSpPr>
          <p:nvPr/>
        </p:nvSpPr>
        <p:spPr bwMode="auto">
          <a:xfrm>
            <a:off x="228600" y="1295400"/>
            <a:ext cx="8077200" cy="549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tabLst>
                <a:tab pos="2108200" algn="l"/>
              </a:tabLst>
            </a:pPr>
            <a:r>
              <a:rPr lang="es-ES_tradnl" sz="2000" dirty="0" err="1">
                <a:solidFill>
                  <a:srgbClr val="008000"/>
                </a:solidFill>
              </a:rPr>
              <a:t>The</a:t>
            </a:r>
            <a:r>
              <a:rPr lang="es-ES_tradnl" sz="2000" dirty="0">
                <a:solidFill>
                  <a:srgbClr val="008000"/>
                </a:solidFill>
              </a:rPr>
              <a:t> GRID middleware: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Encuentra los lugares convenientes donde se ejecutará el “</a:t>
            </a:r>
            <a:r>
              <a:rPr lang="es-ES_tradnl" dirty="0" err="1"/>
              <a:t>job</a:t>
            </a:r>
            <a:r>
              <a:rPr lang="es-ES_tradnl" dirty="0"/>
              <a:t>” enviado por el científico. 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Optimizará el uso de recursos dispersos alrededor del mundo. 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Organizará eficientemente el acceso a los datos científicos. 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Se encarga del proceso de autentificación en los diferentes sitios que el científico usará y de sus políticas de asignación de recursos.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Ejecutará las tareas. 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r>
              <a:rPr lang="es-ES_tradnl" dirty="0"/>
              <a:t> Monitorizará su progreso</a:t>
            </a:r>
          </a:p>
          <a:p>
            <a:pPr>
              <a:spcBef>
                <a:spcPct val="20000"/>
              </a:spcBef>
              <a:buFontTx/>
              <a:buChar char="•"/>
              <a:tabLst>
                <a:tab pos="2108200" algn="l"/>
              </a:tabLst>
            </a:pPr>
            <a:endParaRPr lang="es-ES_tradnl" dirty="0"/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r>
              <a:rPr lang="es-ES_tradnl" sz="2000" dirty="0"/>
              <a:t>… y </a:t>
            </a:r>
            <a:r>
              <a:rPr lang="es-ES_tradnl" sz="2000" dirty="0" smtClean="0"/>
              <a:t>….</a:t>
            </a:r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endParaRPr lang="es-ES_tradnl" sz="2000" dirty="0"/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endParaRPr lang="es-ES_tradnl" sz="2000" dirty="0"/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endParaRPr lang="es-ES_tradnl" sz="2000" dirty="0">
              <a:solidFill>
                <a:srgbClr val="008000"/>
              </a:solidFill>
            </a:endParaRPr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endParaRPr lang="es-ES_tradnl" sz="2000" dirty="0">
              <a:solidFill>
                <a:srgbClr val="008000"/>
              </a:solidFill>
            </a:endParaRPr>
          </a:p>
          <a:p>
            <a:pPr>
              <a:spcBef>
                <a:spcPct val="20000"/>
              </a:spcBef>
              <a:tabLst>
                <a:tab pos="2108200" algn="l"/>
              </a:tabLst>
            </a:pPr>
            <a:r>
              <a:rPr lang="es-ES_tradnl" sz="2000" dirty="0">
                <a:solidFill>
                  <a:srgbClr val="008000"/>
                </a:solidFill>
                <a:cs typeface="Times New Roman" pitchFamily="18" charset="0"/>
              </a:rPr>
              <a:t>¡ </a:t>
            </a:r>
            <a:r>
              <a:rPr lang="es-ES_tradnl" sz="2000" dirty="0">
                <a:solidFill>
                  <a:srgbClr val="008000"/>
                </a:solidFill>
              </a:rPr>
              <a:t>Informa cuando el trabajo se ha completado y transfiere su resultado !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467600" y="152400"/>
            <a:ext cx="15239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REDES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343400"/>
            <a:ext cx="3014663" cy="1989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349375"/>
            <a:ext cx="35814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4114800"/>
            <a:ext cx="3581400" cy="2539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342532"/>
            <a:ext cx="1752600" cy="1238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28600" y="1219200"/>
            <a:ext cx="48768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5725" indent="-85725"/>
            <a:r>
              <a:rPr lang="es-ES" dirty="0" smtClean="0"/>
              <a:t>- Alineamiento de los imanes basados en sistemas  de nivelación hidrostáticos (HLS) y de posición de cable (WPS).</a:t>
            </a:r>
          </a:p>
          <a:p>
            <a:r>
              <a:rPr lang="es-ES" dirty="0" smtClean="0"/>
              <a:t>  [Resolución = 0.2 micrones] </a:t>
            </a:r>
          </a:p>
          <a:p>
            <a:endParaRPr lang="es-ES" dirty="0" smtClean="0"/>
          </a:p>
          <a:p>
            <a:pPr marL="85725" indent="-85725"/>
            <a:r>
              <a:rPr lang="es-ES" dirty="0" smtClean="0"/>
              <a:t>- El rango de movimiento máximo es ±2 mm en cada eje con una precisión de 1 micrómetro.</a:t>
            </a:r>
            <a:endParaRPr lang="es-ES" dirty="0"/>
          </a:p>
        </p:txBody>
      </p:sp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3514725"/>
            <a:ext cx="2084388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209800" y="3505200"/>
            <a:ext cx="2533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481513"/>
            <a:ext cx="396240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Box 11"/>
          <p:cNvSpPr txBox="1">
            <a:spLocks noChangeArrowheads="1"/>
          </p:cNvSpPr>
          <p:nvPr/>
        </p:nvSpPr>
        <p:spPr bwMode="auto">
          <a:xfrm>
            <a:off x="4114800" y="4876800"/>
            <a:ext cx="114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smtClean="0"/>
              <a:t>Terremoto de China en primavera 2008</a:t>
            </a:r>
            <a:endParaRPr lang="es-ES" sz="120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3352800" y="5029200"/>
            <a:ext cx="7620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6524484" y="152400"/>
            <a:ext cx="2467115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PRECISION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29154"/>
            <a:ext cx="1429985" cy="1660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486400" y="152400"/>
            <a:ext cx="35051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INGENIERIA CIVIL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072" y="3811481"/>
            <a:ext cx="4676928" cy="304651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779626"/>
            <a:ext cx="4676928" cy="30783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072" y="838199"/>
            <a:ext cx="4676928" cy="30667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4676929" cy="3075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9164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343400" y="152400"/>
            <a:ext cx="46481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INGENIERIA ELECTRICA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838200"/>
            <a:ext cx="4114800" cy="2696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H:\ELEC\SECT_OM\Photos\BEQ2\SVC_BEQ2_bestfotos\BEQ_de_derrie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5229"/>
            <a:ext cx="600375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838200"/>
            <a:ext cx="6477000" cy="3924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33413">
              <a:lnSpc>
                <a:spcPct val="150000"/>
              </a:lnSpc>
              <a:spcBef>
                <a:spcPts val="600"/>
              </a:spcBef>
              <a:defRPr/>
            </a:pPr>
            <a:r>
              <a:rPr lang="es-E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Energía eléctrica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Potencia instalada </a:t>
            </a:r>
            <a:r>
              <a:rPr lang="es-ES" sz="1600" b="0" dirty="0"/>
              <a:t>(red </a:t>
            </a:r>
            <a:r>
              <a:rPr lang="es-ES" sz="1600" b="0" dirty="0" smtClean="0"/>
              <a:t>primaria 400kV</a:t>
            </a:r>
            <a:r>
              <a:rPr lang="es-ES" sz="1600" b="0" dirty="0"/>
              <a:t>) :  </a:t>
            </a:r>
            <a:r>
              <a:rPr lang="es-ES" sz="1600" dirty="0"/>
              <a:t>490 MVA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Potencia instalada (red </a:t>
            </a:r>
            <a:r>
              <a:rPr lang="es-ES" sz="1600" b="0" dirty="0" err="1" smtClean="0"/>
              <a:t>backup</a:t>
            </a:r>
            <a:r>
              <a:rPr lang="es-ES" sz="1600" b="0" dirty="0" smtClean="0"/>
              <a:t> 132kV): </a:t>
            </a:r>
            <a:r>
              <a:rPr lang="es-ES" sz="1600" dirty="0" smtClean="0"/>
              <a:t>156 MVA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Potencia nominal con LHC a 7 </a:t>
            </a:r>
            <a:r>
              <a:rPr lang="es-ES" sz="1600" b="0" dirty="0" err="1" smtClean="0"/>
              <a:t>TeV</a:t>
            </a:r>
            <a:r>
              <a:rPr lang="es-ES" sz="1600" b="0" dirty="0" smtClean="0"/>
              <a:t>: </a:t>
            </a:r>
            <a:r>
              <a:rPr lang="es-ES" sz="1600" dirty="0"/>
              <a:t>255 MW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Consumo CERN 2012 : </a:t>
            </a:r>
            <a:r>
              <a:rPr lang="es-ES" sz="1600" dirty="0" smtClean="0"/>
              <a:t>1262 </a:t>
            </a:r>
            <a:r>
              <a:rPr lang="es-ES" sz="1600" dirty="0" err="1" smtClean="0"/>
              <a:t>GWh</a:t>
            </a:r>
            <a:r>
              <a:rPr lang="es-ES" sz="1600" dirty="0" smtClean="0"/>
              <a:t> 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Distribución eléctrica enterrada a 66kV y 18kV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Compensación de potencia reactiva a 18kV – 570Mvar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r>
              <a:rPr lang="es-ES" sz="1600" b="0" dirty="0" smtClean="0"/>
              <a:t>Filtros  harmónicos a 18kV</a:t>
            </a:r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endParaRPr lang="es-ES" sz="1600" b="0" dirty="0"/>
          </a:p>
          <a:p>
            <a:pPr marL="357188" lvl="1" indent="-176213" defTabSz="633413">
              <a:lnSpc>
                <a:spcPct val="150000"/>
              </a:lnSpc>
              <a:buClr>
                <a:srgbClr val="0000FF"/>
              </a:buClr>
              <a:buSzPct val="65000"/>
              <a:buFont typeface="Wingdings" pitchFamily="2" charset="2"/>
              <a:buChar char="v"/>
              <a:defRPr/>
            </a:pPr>
            <a:endParaRPr lang="es-ES" sz="2000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9294" y="3915229"/>
            <a:ext cx="3464706" cy="2590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11135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4" descr="LINAC4MD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BPM centraux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9871" r="2576" b="17300"/>
          <a:stretch>
            <a:fillRect/>
          </a:stretch>
        </p:blipFill>
        <p:spPr bwMode="auto">
          <a:xfrm>
            <a:off x="0" y="914400"/>
            <a:ext cx="3353579" cy="1745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724400" y="152400"/>
            <a:ext cx="42671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DISEÑO INDUSTRIAL</a:t>
            </a:r>
            <a:endParaRPr lang="es-ES" sz="3600" b="1" dirty="0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9" name="Picture 6" descr="\\cern.ch\dfs\Users\m\mtimmins\Documents\HIE-ISOLDE\HEBT magnets\Dipole magnet 45 20-09-201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3447" y="5230935"/>
            <a:ext cx="1820553" cy="1645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\\cern.ch\dfs\Users\m\mtimmins\Documents\HIE-ISOLDE\HEBT magnets\3D images\Quadrupole_avant_10-10-1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3447" y="2971800"/>
            <a:ext cx="1332578" cy="210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\\cern.ch\dfs\Users\m\mtimmins\Documents\SESAME\images\001__sesame line__29-10-20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5604116"/>
            <a:ext cx="2209021" cy="1162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9783" y="4012933"/>
            <a:ext cx="4274218" cy="2845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3048000" y="152400"/>
            <a:ext cx="5943599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TRANSPORTE Y ENSAMBLAJE</a:t>
            </a:r>
            <a:endParaRPr lang="es-ES" sz="3600" b="1" smtClean="0">
              <a:solidFill>
                <a:srgbClr val="558ED5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14" name="Picture 56" descr="tunnel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47658"/>
            <a:ext cx="2743199" cy="321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7" descr="interconnection-lhc-magnets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838200"/>
            <a:ext cx="4953000" cy="318333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199"/>
            <a:ext cx="2692195" cy="411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Content Placeholder 4" descr="clip_image00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858696"/>
            <a:ext cx="3352799" cy="27889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7" descr="tunnel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858696"/>
            <a:ext cx="2590800" cy="1884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5827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47"/>
          <p:cNvGrpSpPr>
            <a:grpSpLocks/>
          </p:cNvGrpSpPr>
          <p:nvPr/>
        </p:nvGrpSpPr>
        <p:grpSpPr bwMode="auto">
          <a:xfrm>
            <a:off x="0" y="3886200"/>
            <a:ext cx="4419600" cy="2971800"/>
            <a:chOff x="0" y="3886199"/>
            <a:chExt cx="4512734" cy="2971801"/>
          </a:xfrm>
        </p:grpSpPr>
        <p:pic>
          <p:nvPicPr>
            <p:cNvPr id="3585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86199"/>
              <a:ext cx="4512734" cy="2971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5" name="TextBox 46"/>
            <p:cNvSpPr txBox="1">
              <a:spLocks noChangeArrowheads="1"/>
            </p:cNvSpPr>
            <p:nvPr/>
          </p:nvSpPr>
          <p:spPr bwMode="auto">
            <a:xfrm>
              <a:off x="0" y="3886199"/>
              <a:ext cx="2209359" cy="138499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400" dirty="0" smtClean="0"/>
                <a:t>Simulaciones</a:t>
              </a:r>
            </a:p>
            <a:p>
              <a:r>
                <a:rPr lang="es-ES" sz="1400" b="0" dirty="0" smtClean="0"/>
                <a:t>  - Análisis de Procesos</a:t>
              </a:r>
            </a:p>
            <a:p>
              <a:r>
                <a:rPr lang="es-ES" sz="1400" b="0" dirty="0" smtClean="0"/>
                <a:t>  - Programación</a:t>
              </a:r>
            </a:p>
            <a:p>
              <a:r>
                <a:rPr lang="es-ES" sz="1400" b="0" dirty="0" smtClean="0"/>
                <a:t>  - Formación de operador</a:t>
              </a:r>
            </a:p>
            <a:p>
              <a:endParaRPr lang="es-ES" sz="1400" b="0" dirty="0" smtClean="0"/>
            </a:p>
            <a:p>
              <a:endParaRPr lang="es-ES" sz="1400" b="0" dirty="0"/>
            </a:p>
          </p:txBody>
        </p:sp>
      </p:grpSp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4600" y="152400"/>
            <a:ext cx="6477000" cy="4572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r" eaLnBrk="1" hangingPunct="1"/>
            <a:r>
              <a:rPr lang="es-ES" sz="3600" b="1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AUTOMATIZACION INDUSTRIAL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1562101" y="3924300"/>
            <a:ext cx="5867400" cy="317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3844925"/>
            <a:ext cx="9144000" cy="1588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3584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2698750"/>
            <a:ext cx="36576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3800" y="1066800"/>
            <a:ext cx="1350963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TextBox 45"/>
          <p:cNvSpPr txBox="1">
            <a:spLocks noChangeArrowheads="1"/>
          </p:cNvSpPr>
          <p:nvPr/>
        </p:nvSpPr>
        <p:spPr bwMode="auto">
          <a:xfrm>
            <a:off x="4800600" y="1143000"/>
            <a:ext cx="25908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400" dirty="0" smtClean="0"/>
              <a:t>Monitorización y medición</a:t>
            </a:r>
          </a:p>
          <a:p>
            <a:r>
              <a:rPr lang="es-ES" sz="1400" b="0" dirty="0" smtClean="0"/>
              <a:t>  - </a:t>
            </a:r>
            <a:r>
              <a:rPr lang="es-ES" sz="1400" b="0" dirty="0" err="1" smtClean="0"/>
              <a:t>Highly</a:t>
            </a:r>
            <a:r>
              <a:rPr lang="es-ES" sz="1400" b="0" dirty="0" smtClean="0"/>
              <a:t> </a:t>
            </a:r>
            <a:r>
              <a:rPr lang="es-ES" sz="1400" b="0" dirty="0" err="1" smtClean="0"/>
              <a:t>nonlinear</a:t>
            </a:r>
            <a:r>
              <a:rPr lang="es-ES" sz="1400" b="0" dirty="0" smtClean="0"/>
              <a:t> </a:t>
            </a:r>
            <a:r>
              <a:rPr lang="es-ES" sz="1400" b="0" dirty="0" err="1" smtClean="0"/>
              <a:t>processes</a:t>
            </a:r>
            <a:endParaRPr lang="es-ES" sz="1400" b="0" dirty="0" smtClean="0"/>
          </a:p>
          <a:p>
            <a:r>
              <a:rPr lang="es-ES" sz="1400" b="0" dirty="0" smtClean="0"/>
              <a:t>  - </a:t>
            </a:r>
            <a:r>
              <a:rPr lang="es-ES" sz="1400" b="0" dirty="0" err="1" smtClean="0"/>
              <a:t>Advanced</a:t>
            </a:r>
            <a:r>
              <a:rPr lang="es-ES" sz="1400" b="0" dirty="0" smtClean="0"/>
              <a:t> control: (</a:t>
            </a:r>
            <a:r>
              <a:rPr lang="es-ES" sz="1400" b="0" dirty="0" err="1" smtClean="0"/>
              <a:t>Predictive</a:t>
            </a:r>
            <a:r>
              <a:rPr lang="es-ES" sz="1400" b="0" dirty="0" smtClean="0"/>
              <a:t> control)</a:t>
            </a:r>
            <a:endParaRPr lang="es-ES" sz="1400" b="0" dirty="0"/>
          </a:p>
        </p:txBody>
      </p:sp>
      <p:grpSp>
        <p:nvGrpSpPr>
          <p:cNvPr id="35848" name="Group 49"/>
          <p:cNvGrpSpPr>
            <a:grpSpLocks/>
          </p:cNvGrpSpPr>
          <p:nvPr/>
        </p:nvGrpSpPr>
        <p:grpSpPr bwMode="auto">
          <a:xfrm>
            <a:off x="4495800" y="3810000"/>
            <a:ext cx="4648200" cy="3048000"/>
            <a:chOff x="4495800" y="3810000"/>
            <a:chExt cx="4648200" cy="3048001"/>
          </a:xfrm>
        </p:grpSpPr>
        <p:pic>
          <p:nvPicPr>
            <p:cNvPr id="35852" name="Pictu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81383" y="3962401"/>
              <a:ext cx="4562617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3" name="TextBox 48"/>
            <p:cNvSpPr txBox="1">
              <a:spLocks noChangeArrowheads="1"/>
            </p:cNvSpPr>
            <p:nvPr/>
          </p:nvSpPr>
          <p:spPr bwMode="auto">
            <a:xfrm>
              <a:off x="4495800" y="3810000"/>
              <a:ext cx="3124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s-ES" sz="1400" dirty="0" smtClean="0"/>
                <a:t>Comunicación y transmisión de datos</a:t>
              </a:r>
              <a:endParaRPr lang="es-ES" sz="1400" dirty="0"/>
            </a:p>
          </p:txBody>
        </p:sp>
      </p:grpSp>
      <p:grpSp>
        <p:nvGrpSpPr>
          <p:cNvPr id="35849" name="Group 51"/>
          <p:cNvGrpSpPr>
            <a:grpSpLocks/>
          </p:cNvGrpSpPr>
          <p:nvPr/>
        </p:nvGrpSpPr>
        <p:grpSpPr bwMode="auto">
          <a:xfrm>
            <a:off x="0" y="895350"/>
            <a:ext cx="4495800" cy="2938463"/>
            <a:chOff x="0" y="895350"/>
            <a:chExt cx="4495800" cy="2938416"/>
          </a:xfrm>
        </p:grpSpPr>
        <p:pic>
          <p:nvPicPr>
            <p:cNvPr id="35850" name="Picture 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4362" y="914400"/>
              <a:ext cx="4381438" cy="2919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851" name="TextBox 50"/>
            <p:cNvSpPr txBox="1">
              <a:spLocks noChangeArrowheads="1"/>
            </p:cNvSpPr>
            <p:nvPr/>
          </p:nvSpPr>
          <p:spPr bwMode="auto">
            <a:xfrm>
              <a:off x="0" y="895350"/>
              <a:ext cx="1143000" cy="46165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" sz="1200" smtClean="0"/>
                <a:t>Arquitectura de control</a:t>
              </a:r>
              <a:endParaRPr lang="es-ES" sz="120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Machine generated alternative text: a CSA&#10;4  Plasma&#10;— Plasma i - VS VS V-00008&#10;Plasma 2 - YSVSV-0000B&#10;w Plasma 3 - YSVSV-00009&#10;J Plasma 4 - VSVSV-00009&#10;FireBrigade&#10;Maintenance&#10;Manager&#10;Private&#10;SUSI&#10;:‘ LHC&#10;L MEYRIN&#10;L PREVESSIN&#10;4 SPS&#10;BAl&#10;w&#10;BA4&#10;BA5&#10;III BA7&#10;ENTREE DE SITE&#10;WSM18&#10;L ZORA&#10;Save&#10;Connected to 111Cl SRl ENTREE PORTAIL MANUEL -&#10;YSVIC-00093 oil yww-00006.cern.ch7563&#10;kU15RËËŠSIN Sortie i - YSVIC-uuuu&#10;-&#10;The server has lost connection to the camera&#10;—m 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72981"/>
            <a:ext cx="2667000" cy="149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Machine generated alternative text: Mi’estone XProtect SmariClient .—! — ____________ i8 June 2Oi2-11:34:431_1ai&#10;a CSA&#10;4  Plasma&#10;Plasma i - YSVSV-00008&#10;!! Plasma 2 - VS VS V-00008&#10;Plasma 3 - VSVSV-00009&#10;EJ Plasma 4 - VSVSV-00009&#10;Fireßrigade&#10;Maintenance&#10;Manager&#10;Private&#10;S SUSI&#10;t, LHC&#10;L MEYRIN&#10;L PREVESSIN&#10;4 SPS&#10;WBA1&#10;w&#10;BA4&#10;BAS&#10;EI BA7&#10;ENTREE DE SITE&#10;WSM18&#10;L ZORA&#10;[ Save j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612" y="878114"/>
            <a:ext cx="3390902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Machine generated alternative text: OBJune2Ol2-11:&#10;Mi’estone XProtect Smart Client&#10;a CSA&#10;4  Plasma&#10;Plasma i - YSVSV-00008&#10;Plasma 2 - YSVSV-0000ß&#10;D Plasma 3 - YS VS V-00009&#10;J Plasma 4 - YSVSV-00009&#10;FireBrigade&#10;Maintenance&#10;Manager&#10;Private&#10;SUSI&#10;:‘ LHC&#10;L MEYRIN&#10;L PREVESSIN&#10;4 SPS&#10;BAl&#10;w&#10;BA4&#10;BA5&#10;III BA7&#10;ENTREE DE SITE&#10;WSM18&#10;ZO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387" y="4796971"/>
            <a:ext cx="3650727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878114"/>
            <a:ext cx="2713103" cy="2494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3" y="4660929"/>
            <a:ext cx="2664573" cy="2129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95600"/>
            <a:ext cx="4267200" cy="2830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2514600" y="152400"/>
            <a:ext cx="6477000" cy="4572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Times New Roman" pitchFamily="18" charset="0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s-ES" sz="3600" b="1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SUPERVISION LABORATORIO</a:t>
            </a: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8114"/>
            <a:ext cx="3788271" cy="252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0500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67000" y="152400"/>
            <a:ext cx="6324600" cy="4572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/>
          <a:lstStyle/>
          <a:p>
            <a:pPr algn="r" eaLnBrk="1" hangingPunct="1"/>
            <a:r>
              <a:rPr lang="es-ES" sz="3600" b="1" dirty="0" smtClean="0">
                <a:solidFill>
                  <a:srgbClr val="558ED5"/>
                </a:solidFill>
                <a:latin typeface="Calibri" pitchFamily="34" charset="0"/>
                <a:cs typeface="Arial" charset="0"/>
              </a:rPr>
              <a:t>INVESTIGACION Y DESARROLLO</a:t>
            </a: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2317173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314" y="1147194"/>
            <a:ext cx="3552825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3962400" cy="264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158" y="3657599"/>
            <a:ext cx="4019905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40827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 txBox="1">
            <a:spLocks/>
          </p:cNvSpPr>
          <p:nvPr/>
        </p:nvSpPr>
        <p:spPr bwMode="auto">
          <a:xfrm>
            <a:off x="714375" y="2724150"/>
            <a:ext cx="7715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_tradnl" sz="4800">
                <a:solidFill>
                  <a:schemeClr val="accent1"/>
                </a:solidFill>
                <a:cs typeface="Arial" charset="0"/>
              </a:rPr>
              <a:t>¿Y qué consigue la sociedad con todo esto?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 txBox="1">
            <a:spLocks noGrp="1"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542AAAC3-C15F-46FE-9907-54AB0D348020}" type="slidenum">
              <a:rPr lang="en-US" sz="1200">
                <a:solidFill>
                  <a:schemeClr val="tx1">
                    <a:tint val="75000"/>
                  </a:schemeClr>
                </a:solidFill>
                <a:latin typeface="Arial" charset="0"/>
              </a:rPr>
              <a:pPr algn="r">
                <a:defRPr/>
              </a:pPr>
              <a:t>3</a:t>
            </a:fld>
            <a:endParaRPr lang="en-US" sz="1200">
              <a:solidFill>
                <a:schemeClr val="tx1">
                  <a:tint val="75000"/>
                </a:schemeClr>
              </a:solidFill>
              <a:latin typeface="Arial" charset="0"/>
            </a:endParaRP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3657600" y="4724400"/>
            <a:ext cx="466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>
                <a:solidFill>
                  <a:schemeClr val="bg1"/>
                </a:solidFill>
                <a:latin typeface="Times New Roman" pitchFamily="18" charset="0"/>
              </a:rPr>
              <a:t>CERN Como Colaboración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80" y="1049853"/>
            <a:ext cx="7770440" cy="5840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p-blogger.com/wp-content/uploads/2007/11/next-comput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91687">
            <a:off x="6028520" y="4358549"/>
            <a:ext cx="2720512" cy="18097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World Wide Web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715125" y="1785938"/>
            <a:ext cx="21431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es-ES_tradnl"/>
              <a:t>Fue desarrollado en el CERN, en 1989 !</a:t>
            </a:r>
          </a:p>
          <a:p>
            <a:pPr marL="0" lvl="1"/>
            <a:endParaRPr lang="es-ES_tradnl"/>
          </a:p>
          <a:p>
            <a:pPr marL="0" lvl="1"/>
            <a:r>
              <a:rPr lang="fr-FR"/>
              <a:t>Entregado gratuitamente al mundo!</a:t>
            </a:r>
          </a:p>
        </p:txBody>
      </p:sp>
      <p:pic>
        <p:nvPicPr>
          <p:cNvPr id="2050" name="Picture 2" descr="http://mediaarchive.cern.ch/MediaArchive/Photo/Public/1994/9407011/9407011_31/9407011_31-A4-at-144-dp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442" y="2428868"/>
            <a:ext cx="5234074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76200" y="928688"/>
            <a:ext cx="9067800" cy="642937"/>
          </a:xfrm>
        </p:spPr>
        <p:txBody>
          <a:bodyPr/>
          <a:lstStyle/>
          <a:p>
            <a:pPr eaLnBrk="1" hangingPunct="1"/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Aplicaciones prácticas : tratamiento cáncer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6715125" y="1785938"/>
            <a:ext cx="2143125" cy="264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>
              <a:spcAft>
                <a:spcPts val="1200"/>
              </a:spcAft>
            </a:pPr>
            <a:r>
              <a:rPr lang="fr-FR"/>
              <a:t>En los campo de la </a:t>
            </a:r>
            <a:r>
              <a:rPr lang="es-ES"/>
              <a:t>detección</a:t>
            </a:r>
            <a:r>
              <a:rPr lang="fr-FR"/>
              <a:t> y la cura de cáncer.</a:t>
            </a:r>
          </a:p>
          <a:p>
            <a:pPr marL="0" lvl="1">
              <a:spcAft>
                <a:spcPts val="1200"/>
              </a:spcAft>
            </a:pPr>
            <a:r>
              <a:rPr lang="fr-FR"/>
              <a:t>PET Scaners</a:t>
            </a:r>
          </a:p>
          <a:p>
            <a:pPr marL="0" lvl="1">
              <a:spcAft>
                <a:spcPts val="1200"/>
              </a:spcAft>
            </a:pPr>
            <a:r>
              <a:rPr lang="fr-FR"/>
              <a:t>Terapia de Hadrones</a:t>
            </a:r>
          </a:p>
          <a:p>
            <a:pPr marL="0" lvl="1">
              <a:spcAft>
                <a:spcPts val="1200"/>
              </a:spcAft>
            </a:pPr>
            <a:endParaRPr lang="fr-FR"/>
          </a:p>
          <a:p>
            <a:pPr marL="0" lvl="1">
              <a:spcAft>
                <a:spcPts val="1200"/>
              </a:spcAft>
            </a:pPr>
            <a:endParaRPr lang="fr-FR"/>
          </a:p>
        </p:txBody>
      </p:sp>
      <p:pic>
        <p:nvPicPr>
          <p:cNvPr id="50182" name="Picture 6" descr="Maximum intensity projection (MIP) of a typical F-18 FDG wholebody PET acquisition">
            <a:hlinkClick r:id="rId3" tooltip="Maximum intensity projection (MIP) of a typical F-18 FDG wholebody PET acquisition"/>
          </p:cNvPr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54" y="3962400"/>
            <a:ext cx="17145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6084" name="Picture 8" descr="http://www.mpri.org/images/protonTherapyLarge.gif"/>
          <p:cNvPicPr>
            <a:picLocks noChangeAspect="1" noChangeArrowheads="1"/>
          </p:cNvPicPr>
          <p:nvPr/>
        </p:nvPicPr>
        <p:blipFill>
          <a:blip r:embed="rId5"/>
          <a:srcRect b="7257"/>
          <a:stretch>
            <a:fillRect/>
          </a:stretch>
        </p:blipFill>
        <p:spPr bwMode="auto">
          <a:xfrm>
            <a:off x="285750" y="1785938"/>
            <a:ext cx="62134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Aplicaciones prácticas : detectores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1500" y="1676400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fr-FR"/>
              <a:t>¡ Escaneo de camiones en menos de una hora sin descargarlos !</a:t>
            </a:r>
          </a:p>
          <a:p>
            <a:pPr marL="0" lvl="1"/>
            <a:endParaRPr lang="fr-FR"/>
          </a:p>
          <a:p>
            <a:pPr marL="0" lvl="1"/>
            <a:endParaRPr lang="fr-FR"/>
          </a:p>
        </p:txBody>
      </p:sp>
      <p:pic>
        <p:nvPicPr>
          <p:cNvPr id="5" name="Picture 2" descr="http://videotheque.cnrs.fr/media/storyboard/251/2000000032500000003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2419370"/>
            <a:ext cx="8572561" cy="38671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8229600" cy="1000125"/>
          </a:xfrm>
        </p:spPr>
        <p:txBody>
          <a:bodyPr/>
          <a:lstStyle/>
          <a:p>
            <a:pPr eaLnBrk="1" hangingPunct="1"/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Aplicaciones prácticas : </a:t>
            </a:r>
            <a:b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</a:br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usando el Grid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1500" y="2143125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en-GB"/>
              <a:t>Procesado ultra-rápido </a:t>
            </a:r>
          </a:p>
          <a:p>
            <a:pPr marL="0" lvl="1"/>
            <a:r>
              <a:rPr lang="en-GB"/>
              <a:t>de imágenes satelite en el</a:t>
            </a:r>
          </a:p>
          <a:p>
            <a:pPr marL="0" lvl="1"/>
            <a:r>
              <a:rPr lang="en-GB"/>
              <a:t>caso de desastres naturales</a:t>
            </a:r>
            <a:endParaRPr lang="fr-FR"/>
          </a:p>
        </p:txBody>
      </p:sp>
      <p:pic>
        <p:nvPicPr>
          <p:cNvPr id="48131" name="Picture 2" descr="http://www.disasterscharter.org/graphics/dis/CALLID_162/bp_UNOSAT_Dadu_Flood_Movement_MODIS_7-22July2007_Highres_v1.2.jpg"/>
          <p:cNvPicPr>
            <a:picLocks noChangeAspect="1" noChangeArrowheads="1"/>
          </p:cNvPicPr>
          <p:nvPr/>
        </p:nvPicPr>
        <p:blipFill>
          <a:blip r:embed="rId3"/>
          <a:srcRect l="1945" t="8810"/>
          <a:stretch>
            <a:fillRect/>
          </a:stretch>
        </p:blipFill>
        <p:spPr bwMode="auto">
          <a:xfrm>
            <a:off x="4506913" y="1071563"/>
            <a:ext cx="4351337" cy="572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228600" y="5715000"/>
            <a:ext cx="9677400" cy="533400"/>
          </a:xfrm>
          <a:prstGeom prst="rect">
            <a:avLst/>
          </a:prstGeom>
          <a:solidFill>
            <a:schemeClr val="tx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9942" name="Picture 6" descr="The Nobel Prize Award Ceremony, Copyright © Nobel Web AB, Photo: Hans Mehl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14313" y="1857375"/>
            <a:ext cx="9644063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es-ES_tradnl" sz="360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Sin contar… algunos premios Nobel!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4857750" y="1714500"/>
            <a:ext cx="2214563" cy="4335463"/>
            <a:chOff x="1785918" y="1766890"/>
            <a:chExt cx="2214578" cy="4335248"/>
          </a:xfrm>
        </p:grpSpPr>
        <p:pic>
          <p:nvPicPr>
            <p:cNvPr id="39938" name="Picture 2" descr="Georges Charpak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28793" y="1766890"/>
              <a:ext cx="1543050" cy="216217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49161" name="TextBox 5"/>
            <p:cNvSpPr txBox="1">
              <a:spLocks noChangeArrowheads="1"/>
            </p:cNvSpPr>
            <p:nvPr/>
          </p:nvSpPr>
          <p:spPr bwMode="auto">
            <a:xfrm>
              <a:off x="1785918" y="4286256"/>
              <a:ext cx="2214578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  <a:latin typeface="Times New Roman" pitchFamily="18" charset="0"/>
                </a:rPr>
                <a:t>George Charpak</a:t>
              </a:r>
            </a:p>
            <a:p>
              <a:endParaRPr lang="en-GB" sz="1400">
                <a:solidFill>
                  <a:schemeClr val="bg1"/>
                </a:solidFill>
                <a:latin typeface="Times New Roman" pitchFamily="18" charset="0"/>
              </a:endParaRPr>
            </a:p>
            <a:p>
              <a:endParaRPr lang="en-GB" sz="1400">
                <a:solidFill>
                  <a:schemeClr val="bg1"/>
                </a:solidFill>
                <a:latin typeface="Times New Roman" pitchFamily="18" charset="0"/>
              </a:endParaRPr>
            </a:p>
            <a:p>
              <a: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  <a:t>“for his invention and development of particle detectors, in particular the multiwire proportional chamber”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785938" y="1714500"/>
            <a:ext cx="2786062" cy="4335463"/>
            <a:chOff x="4786314" y="1766890"/>
            <a:chExt cx="2786082" cy="4335248"/>
          </a:xfrm>
        </p:grpSpPr>
        <p:pic>
          <p:nvPicPr>
            <p:cNvPr id="39940" name="Picture 4" descr="Carlo Rubbia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57776" y="1766890"/>
              <a:ext cx="1543050" cy="216217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49159" name="TextBox 7"/>
            <p:cNvSpPr txBox="1">
              <a:spLocks noChangeArrowheads="1"/>
            </p:cNvSpPr>
            <p:nvPr/>
          </p:nvSpPr>
          <p:spPr bwMode="auto">
            <a:xfrm>
              <a:off x="4786314" y="4286256"/>
              <a:ext cx="2786082" cy="1815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  <a:t>Carlo Rubbia</a:t>
              </a:r>
              <a:b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</a:br>
              <a: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  <a:t>(with Simon van der Meer)</a:t>
              </a:r>
            </a:p>
            <a:p>
              <a:endParaRPr lang="en-GB" sz="1400" i="1">
                <a:solidFill>
                  <a:schemeClr val="bg1"/>
                </a:solidFill>
                <a:latin typeface="Times New Roman" pitchFamily="18" charset="0"/>
              </a:endParaRPr>
            </a:p>
            <a:p>
              <a:r>
                <a:rPr lang="en-GB" sz="1400" i="1">
                  <a:solidFill>
                    <a:schemeClr val="bg1"/>
                  </a:solidFill>
                  <a:latin typeface="Times New Roman" pitchFamily="18" charset="0"/>
                </a:rPr>
                <a:t>“for their decisive contributions to the large project, which led to the discovery of the field particles W and Z, communicators of weak interaction”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49" name="Picture 2"/>
          <p:cNvPicPr>
            <a:picLocks noChangeAspect="1" noChangeArrowheads="1"/>
          </p:cNvPicPr>
          <p:nvPr/>
        </p:nvPicPr>
        <p:blipFill>
          <a:blip r:embed="rId3"/>
          <a:srcRect t="9630" b="2592"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921A58-C8CF-4FC1-B570-C0FE900AD3B0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/>
              <a:t>35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52400" y="838200"/>
            <a:ext cx="8839200" cy="92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s-ES" sz="3600" i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CERN: Acelerando Ciencia e Innovación</a:t>
            </a:r>
          </a:p>
        </p:txBody>
      </p:sp>
      <p:sp>
        <p:nvSpPr>
          <p:cNvPr id="130052" name="Rectangle 3"/>
          <p:cNvSpPr txBox="1">
            <a:spLocks noChangeArrowheads="1"/>
          </p:cNvSpPr>
          <p:nvPr/>
        </p:nvSpPr>
        <p:spPr bwMode="auto">
          <a:xfrm>
            <a:off x="152400" y="2590800"/>
            <a:ext cx="8915400" cy="2743200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3200" b="0">
                <a:solidFill>
                  <a:schemeClr val="bg1"/>
                </a:solidFill>
              </a:rPr>
              <a:t>Buscando las respuestas a la creación del Universo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3200" b="0">
                <a:solidFill>
                  <a:schemeClr val="bg1"/>
                </a:solidFill>
              </a:rPr>
              <a:t>Haciendo avanzar las fronteras de la tecnología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3200" b="0">
                <a:solidFill>
                  <a:schemeClr val="bg1"/>
                </a:solidFill>
              </a:rPr>
              <a:t>Formando los investigadores y tecnólogos del futuro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s-ES" sz="3200" b="0">
                <a:solidFill>
                  <a:schemeClr val="bg1"/>
                </a:solidFill>
              </a:rPr>
              <a:t>Uniendo a las naciones a través de la ciencia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1" cy="6858000"/>
          </a:xfrm>
          <a:prstGeom prst="rect">
            <a:avLst/>
          </a:prstGeom>
        </p:spPr>
      </p:pic>
      <p:sp>
        <p:nvSpPr>
          <p:cNvPr id="131075" name="TextBox 2"/>
          <p:cNvSpPr txBox="1">
            <a:spLocks noChangeArrowheads="1"/>
          </p:cNvSpPr>
          <p:nvPr/>
        </p:nvSpPr>
        <p:spPr bwMode="auto">
          <a:xfrm>
            <a:off x="-1" y="609600"/>
            <a:ext cx="9144001" cy="762000"/>
          </a:xfrm>
          <a:prstGeom prst="rect">
            <a:avLst/>
          </a:prstGeom>
          <a:gradFill flip="none" rotWithShape="1">
            <a:gsLst>
              <a:gs pos="0">
                <a:srgbClr val="0000FF"/>
              </a:gs>
              <a:gs pos="100000">
                <a:schemeClr val="bg1">
                  <a:alpha val="55000"/>
                  <a:lumMod val="6000"/>
                  <a:lumOff val="94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lIns="92075" tIns="46038" rIns="92075" bIns="46038" anchor="ctr" anchorCtr="1"/>
          <a:lstStyle>
            <a:defPPr>
              <a:defRPr lang="en-US"/>
            </a:defPPr>
            <a:lvl1pPr marL="342900" indent="-342900" eaLnBrk="0" hangingPunct="0">
              <a:spcBef>
                <a:spcPct val="20000"/>
              </a:spcBef>
              <a:buFontTx/>
              <a:buChar char="•"/>
              <a:defRPr sz="3200" b="0">
                <a:solidFill>
                  <a:schemeClr val="bg1"/>
                </a:solidFill>
              </a:defRPr>
            </a:lvl1pPr>
          </a:lstStyle>
          <a:p>
            <a:pPr marL="0" indent="0" algn="ctr">
              <a:spcBef>
                <a:spcPts val="0"/>
              </a:spcBef>
              <a:buNone/>
            </a:pPr>
            <a:r>
              <a:rPr lang="es-ES" sz="4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</a:t>
            </a:r>
            <a:r>
              <a:rPr lang="es-ES" sz="4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gracias por su atención</a:t>
            </a:r>
            <a:endParaRPr lang="es-ES" sz="4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7"/>
          <p:cNvSpPr>
            <a:spLocks noGrp="1"/>
          </p:cNvSpPr>
          <p:nvPr>
            <p:ph type="title"/>
          </p:nvPr>
        </p:nvSpPr>
        <p:spPr>
          <a:xfrm>
            <a:off x="0" y="1066800"/>
            <a:ext cx="9144000" cy="642938"/>
          </a:xfrm>
        </p:spPr>
        <p:txBody>
          <a:bodyPr/>
          <a:lstStyle/>
          <a:p>
            <a:pPr eaLnBrk="1" hangingPunct="1"/>
            <a:r>
              <a:rPr lang="fr-FR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En el CERN se hace investigación  fundamental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85750" y="2309813"/>
            <a:ext cx="8572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Times New Roman" pitchFamily="18" charset="0"/>
              </a:rPr>
              <a:t>Estudio de la estructura del Universo a su nivel más fundamental: </a:t>
            </a:r>
            <a:br>
              <a:rPr lang="es-ES">
                <a:latin typeface="Times New Roman" pitchFamily="18" charset="0"/>
              </a:rPr>
            </a:br>
            <a:r>
              <a:rPr lang="es-ES">
                <a:latin typeface="Times New Roman" pitchFamily="18" charset="0"/>
              </a:rPr>
              <a:t>Explorar las leyes de la física que gobiernan los bloques fundamentales de la materia y de la estructura del espacio tiempo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928938" y="5524500"/>
            <a:ext cx="8128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latin typeface="Times New Roman" pitchFamily="18" charset="0"/>
              </a:rPr>
              <a:t>Siglos</a:t>
            </a:r>
          </a:p>
          <a:p>
            <a:pPr algn="ctr"/>
            <a:r>
              <a:rPr lang="en-US">
                <a:latin typeface="Times New Roman" pitchFamily="18" charset="0"/>
              </a:rPr>
              <a:t>IV – V</a:t>
            </a:r>
          </a:p>
          <a:p>
            <a:pPr algn="ctr"/>
            <a:r>
              <a:rPr lang="en-US" sz="1200">
                <a:latin typeface="Times New Roman" pitchFamily="18" charset="0"/>
              </a:rPr>
              <a:t>AC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43438" y="5524500"/>
            <a:ext cx="9683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latin typeface="Times New Roman" pitchFamily="18" charset="0"/>
              </a:rPr>
              <a:t>Finales del </a:t>
            </a:r>
          </a:p>
          <a:p>
            <a:pPr algn="ctr"/>
            <a:r>
              <a:rPr lang="en-US" sz="1200">
                <a:latin typeface="Times New Roman" pitchFamily="18" charset="0"/>
              </a:rPr>
              <a:t>siglo  </a:t>
            </a:r>
            <a:br>
              <a:rPr lang="en-US" sz="1200">
                <a:latin typeface="Times New Roman" pitchFamily="18" charset="0"/>
              </a:rPr>
            </a:br>
            <a:r>
              <a:rPr lang="en-US">
                <a:latin typeface="Times New Roman" pitchFamily="18" charset="0"/>
              </a:rPr>
              <a:t>XIX</a:t>
            </a:r>
            <a:endParaRPr lang="en-US" baseline="30000">
              <a:latin typeface="Times New Roman" pitchFamily="18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64238" y="5524500"/>
            <a:ext cx="108902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>
                <a:latin typeface="Times New Roman" pitchFamily="18" charset="0"/>
              </a:rPr>
              <a:t>Principios del</a:t>
            </a:r>
          </a:p>
          <a:p>
            <a:pPr algn="ctr"/>
            <a:r>
              <a:rPr lang="en-US" sz="1200">
                <a:latin typeface="Times New Roman" pitchFamily="18" charset="0"/>
              </a:rPr>
              <a:t>siglo</a:t>
            </a:r>
            <a:br>
              <a:rPr lang="en-US" sz="1200">
                <a:latin typeface="Times New Roman" pitchFamily="18" charset="0"/>
              </a:rPr>
            </a:br>
            <a:r>
              <a:rPr lang="en-US">
                <a:latin typeface="Times New Roman" pitchFamily="18" charset="0"/>
              </a:rPr>
              <a:t>XX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08875" y="5524500"/>
            <a:ext cx="8128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 sz="1200">
              <a:latin typeface="Times New Roman" pitchFamily="18" charset="0"/>
            </a:endParaRPr>
          </a:p>
          <a:p>
            <a:pPr algn="ctr"/>
            <a:r>
              <a:rPr lang="en-US">
                <a:latin typeface="Times New Roman" pitchFamily="18" charset="0"/>
              </a:rPr>
              <a:t>1960s</a:t>
            </a:r>
          </a:p>
        </p:txBody>
      </p:sp>
      <p:pic>
        <p:nvPicPr>
          <p:cNvPr id="20487" name="Picture 16" descr="Picture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263" y="3376613"/>
            <a:ext cx="267652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Picture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263" y="3376613"/>
            <a:ext cx="41148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Picture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5263" y="3376613"/>
            <a:ext cx="56673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Picture4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5263" y="3376613"/>
            <a:ext cx="70675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Picture5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5263" y="3376613"/>
            <a:ext cx="88773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7"/>
          <p:cNvSpPr>
            <a:spLocks noGrp="1"/>
          </p:cNvSpPr>
          <p:nvPr>
            <p:ph type="title"/>
          </p:nvPr>
        </p:nvSpPr>
        <p:spPr>
          <a:xfrm>
            <a:off x="0" y="1033463"/>
            <a:ext cx="9144000" cy="642937"/>
          </a:xfrm>
        </p:spPr>
        <p:txBody>
          <a:bodyPr/>
          <a:lstStyle/>
          <a:p>
            <a:pPr eaLnBrk="1" hangingPunct="1"/>
            <a:r>
              <a:rPr lang="es-ES" sz="3600" b="1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Comprobando teorías existentes: </a:t>
            </a:r>
            <a:br>
              <a:rPr lang="es-ES" sz="3600" b="1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</a:br>
            <a:r>
              <a:rPr lang="es-ES" sz="3600" b="1" dirty="0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el modelo estándar</a:t>
            </a:r>
            <a:endParaRPr lang="es-ES" sz="2800" dirty="0" smtClean="0"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1538" y="1897050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dirty="0"/>
              <a:t>LEPTONS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5000628" y="1912925"/>
            <a:ext cx="3786214" cy="26432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dirty="0"/>
              <a:t>QUARKS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438" y="2071688"/>
            <a:ext cx="8929687" cy="785812"/>
          </a:xfrm>
          <a:prstGeom prst="rect">
            <a:avLst/>
          </a:prstGeom>
          <a:solidFill>
            <a:schemeClr val="lt1">
              <a:alpha val="26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GB" sz="1400" i="1" dirty="0">
                <a:solidFill>
                  <a:schemeClr val="accent2"/>
                </a:solidFill>
              </a:rPr>
              <a:t>MATERIA</a:t>
            </a:r>
          </a:p>
          <a:p>
            <a:pPr>
              <a:defRPr/>
            </a:pPr>
            <a:r>
              <a:rPr lang="en-GB" sz="1400" i="1" dirty="0">
                <a:solidFill>
                  <a:schemeClr val="accent2"/>
                </a:solidFill>
              </a:rPr>
              <a:t>ORDINARIA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71538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dirty="0"/>
              <a:t>GLUONS</a:t>
            </a:r>
          </a:p>
          <a:p>
            <a:pPr algn="ctr">
              <a:defRPr/>
            </a:pP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pPr algn="ctr">
              <a:defRPr/>
            </a:pP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pPr algn="ctr">
              <a:defRPr/>
            </a:pPr>
            <a:r>
              <a:rPr lang="en-GB" sz="1200" i="1" dirty="0"/>
              <a:t>Strong Force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071802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dirty="0"/>
              <a:t>PHOTONS</a:t>
            </a:r>
            <a:endParaRPr lang="en-GB" dirty="0"/>
          </a:p>
          <a:p>
            <a:pPr algn="ctr">
              <a:defRPr/>
            </a:pP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pPr algn="ctr">
              <a:defRPr/>
            </a:pPr>
            <a:r>
              <a:rPr lang="en-GB" sz="1200" dirty="0"/>
              <a:t/>
            </a:r>
            <a:br>
              <a:rPr lang="en-GB" sz="1200" dirty="0"/>
            </a:br>
            <a:endParaRPr lang="en-GB" sz="1200" dirty="0"/>
          </a:p>
          <a:p>
            <a:pPr algn="ctr">
              <a:defRPr/>
            </a:pPr>
            <a:r>
              <a:rPr lang="en-GB" sz="1200" i="1" dirty="0"/>
              <a:t>Electro-Magnetic Force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000628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dirty="0"/>
              <a:t>BOSONS</a:t>
            </a:r>
            <a:endParaRPr lang="en-GB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r>
              <a:rPr lang="en-GB" sz="1200" i="1" dirty="0"/>
              <a:t>Weak Force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000892" y="4572008"/>
            <a:ext cx="1785950" cy="1357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1600" dirty="0"/>
              <a:t>GRAVITONS</a:t>
            </a:r>
            <a:endParaRPr lang="en-GB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endParaRPr lang="en-GB" sz="1200" dirty="0"/>
          </a:p>
          <a:p>
            <a:pPr algn="ctr">
              <a:defRPr/>
            </a:pPr>
            <a:r>
              <a:rPr lang="en-GB" sz="1200" i="1" dirty="0"/>
              <a:t>Gravity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2875" y="6429375"/>
            <a:ext cx="2463800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400" i="1" dirty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</a:rPr>
              <a:t>Images: www.particlezoo.net</a:t>
            </a:r>
          </a:p>
        </p:txBody>
      </p:sp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93788" y="2286000"/>
            <a:ext cx="1425575" cy="285750"/>
            <a:chOff x="1093055" y="2285992"/>
            <a:chExt cx="1426214" cy="285752"/>
          </a:xfrm>
        </p:grpSpPr>
        <p:sp>
          <p:nvSpPr>
            <p:cNvPr id="29" name="TextBox 28"/>
            <p:cNvSpPr txBox="1"/>
            <p:nvPr/>
          </p:nvSpPr>
          <p:spPr>
            <a:xfrm>
              <a:off x="1093055" y="2285992"/>
              <a:ext cx="1030749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ELECTRON</a:t>
              </a:r>
            </a:p>
          </p:txBody>
        </p:sp>
        <p:pic>
          <p:nvPicPr>
            <p:cNvPr id="39" name="Picture 38" descr="electron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14332" y="2285992"/>
              <a:ext cx="304937" cy="28575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3" name="Group 61"/>
          <p:cNvGrpSpPr>
            <a:grpSpLocks/>
          </p:cNvGrpSpPr>
          <p:nvPr/>
        </p:nvGrpSpPr>
        <p:grpSpPr bwMode="auto">
          <a:xfrm>
            <a:off x="2736850" y="2190750"/>
            <a:ext cx="1736725" cy="461963"/>
            <a:chOff x="2736129" y="2191400"/>
            <a:chExt cx="1737445" cy="461665"/>
          </a:xfrm>
        </p:grpSpPr>
        <p:sp>
          <p:nvSpPr>
            <p:cNvPr id="30" name="TextBox 29"/>
            <p:cNvSpPr txBox="1"/>
            <p:nvPr/>
          </p:nvSpPr>
          <p:spPr>
            <a:xfrm>
              <a:off x="2736129" y="2191400"/>
              <a:ext cx="1030715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ELECTRON</a:t>
              </a:r>
              <a:b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</a:b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NEUTRINO</a:t>
              </a:r>
            </a:p>
          </p:txBody>
        </p:sp>
        <p:pic>
          <p:nvPicPr>
            <p:cNvPr id="40" name="Picture 39" descr="electron-neutrino.gif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00303" y="2215198"/>
              <a:ext cx="473271" cy="428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4" name="Group 63"/>
          <p:cNvGrpSpPr>
            <a:grpSpLocks/>
          </p:cNvGrpSpPr>
          <p:nvPr/>
        </p:nvGrpSpPr>
        <p:grpSpPr bwMode="auto">
          <a:xfrm>
            <a:off x="1093788" y="3000375"/>
            <a:ext cx="1477962" cy="428625"/>
            <a:chOff x="1093055" y="3000372"/>
            <a:chExt cx="1478681" cy="428628"/>
          </a:xfrm>
        </p:grpSpPr>
        <p:sp>
          <p:nvSpPr>
            <p:cNvPr id="31" name="TextBox 30"/>
            <p:cNvSpPr txBox="1"/>
            <p:nvPr/>
          </p:nvSpPr>
          <p:spPr>
            <a:xfrm>
              <a:off x="1093055" y="3071811"/>
              <a:ext cx="654368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MUON</a:t>
              </a:r>
            </a:p>
          </p:txBody>
        </p:sp>
        <p:pic>
          <p:nvPicPr>
            <p:cNvPr id="41" name="Picture 40" descr="muon.gif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68315" y="3000372"/>
              <a:ext cx="403421" cy="42862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5" name="Group 64"/>
          <p:cNvGrpSpPr>
            <a:grpSpLocks/>
          </p:cNvGrpSpPr>
          <p:nvPr/>
        </p:nvGrpSpPr>
        <p:grpSpPr bwMode="auto">
          <a:xfrm>
            <a:off x="2736850" y="2976563"/>
            <a:ext cx="1722438" cy="461962"/>
            <a:chOff x="2736129" y="2977218"/>
            <a:chExt cx="1723047" cy="461665"/>
          </a:xfrm>
        </p:grpSpPr>
        <p:sp>
          <p:nvSpPr>
            <p:cNvPr id="32" name="TextBox 31"/>
            <p:cNvSpPr txBox="1"/>
            <p:nvPr/>
          </p:nvSpPr>
          <p:spPr>
            <a:xfrm>
              <a:off x="2736129" y="2977218"/>
              <a:ext cx="987774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MUON</a:t>
              </a:r>
              <a:b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</a:b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NEUTRINO</a:t>
              </a:r>
            </a:p>
          </p:txBody>
        </p:sp>
        <p:pic>
          <p:nvPicPr>
            <p:cNvPr id="42" name="Picture 41" descr="muon-neutrino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00226" y="3001015"/>
              <a:ext cx="458950" cy="428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8" name="Group 65"/>
          <p:cNvGrpSpPr>
            <a:grpSpLocks/>
          </p:cNvGrpSpPr>
          <p:nvPr/>
        </p:nvGrpSpPr>
        <p:grpSpPr bwMode="auto">
          <a:xfrm>
            <a:off x="1093788" y="3571875"/>
            <a:ext cx="1633537" cy="642938"/>
            <a:chOff x="1093055" y="3571876"/>
            <a:chExt cx="1634679" cy="642942"/>
          </a:xfrm>
        </p:grpSpPr>
        <p:sp>
          <p:nvSpPr>
            <p:cNvPr id="33" name="TextBox 32"/>
            <p:cNvSpPr txBox="1"/>
            <p:nvPr/>
          </p:nvSpPr>
          <p:spPr>
            <a:xfrm>
              <a:off x="1093055" y="3786190"/>
              <a:ext cx="489292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TAU</a:t>
              </a:r>
            </a:p>
          </p:txBody>
        </p:sp>
        <p:pic>
          <p:nvPicPr>
            <p:cNvPr id="43" name="Picture 42" descr="tau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071639" y="3571876"/>
              <a:ext cx="656095" cy="64294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9" name="Group 66"/>
          <p:cNvGrpSpPr>
            <a:grpSpLocks/>
          </p:cNvGrpSpPr>
          <p:nvPr/>
        </p:nvGrpSpPr>
        <p:grpSpPr bwMode="auto">
          <a:xfrm>
            <a:off x="2736850" y="3690938"/>
            <a:ext cx="1725613" cy="461962"/>
            <a:chOff x="2736129" y="3691598"/>
            <a:chExt cx="1726794" cy="461665"/>
          </a:xfrm>
        </p:grpSpPr>
        <p:sp>
          <p:nvSpPr>
            <p:cNvPr id="34" name="TextBox 33"/>
            <p:cNvSpPr txBox="1"/>
            <p:nvPr/>
          </p:nvSpPr>
          <p:spPr>
            <a:xfrm>
              <a:off x="2736129" y="3691598"/>
              <a:ext cx="988101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TAU</a:t>
              </a:r>
              <a:b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</a:br>
              <a:r>
                <a:rPr lang="en-GB" sz="1200" dirty="0">
                  <a:solidFill>
                    <a:schemeClr val="tx2">
                      <a:lumMod val="75000"/>
                    </a:schemeClr>
                  </a:solidFill>
                  <a:latin typeface="Times New Roman" pitchFamily="18" charset="0"/>
                </a:rPr>
                <a:t>NEUTRINO</a:t>
              </a:r>
            </a:p>
          </p:txBody>
        </p:sp>
        <p:pic>
          <p:nvPicPr>
            <p:cNvPr id="44" name="Picture 43" descr="tau-neutrino.gi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00644" y="3715395"/>
              <a:ext cx="462279" cy="4283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2" name="Group 67"/>
          <p:cNvGrpSpPr>
            <a:grpSpLocks/>
          </p:cNvGrpSpPr>
          <p:nvPr/>
        </p:nvGrpSpPr>
        <p:grpSpPr bwMode="auto">
          <a:xfrm>
            <a:off x="5072063" y="2214563"/>
            <a:ext cx="1198562" cy="357187"/>
            <a:chOff x="5072066" y="2214554"/>
            <a:chExt cx="1199138" cy="357190"/>
          </a:xfrm>
        </p:grpSpPr>
        <p:sp>
          <p:nvSpPr>
            <p:cNvPr id="25" name="TextBox 24"/>
            <p:cNvSpPr txBox="1"/>
            <p:nvPr/>
          </p:nvSpPr>
          <p:spPr>
            <a:xfrm>
              <a:off x="5072066" y="2285992"/>
              <a:ext cx="398653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UP</a:t>
              </a:r>
            </a:p>
          </p:txBody>
        </p:sp>
        <p:pic>
          <p:nvPicPr>
            <p:cNvPr id="45" name="Picture 44" descr="up_quark.gif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1199" y="2214554"/>
              <a:ext cx="270005" cy="35719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3" name="Group 68"/>
          <p:cNvGrpSpPr>
            <a:grpSpLocks/>
          </p:cNvGrpSpPr>
          <p:nvPr/>
        </p:nvGrpSpPr>
        <p:grpSpPr bwMode="auto">
          <a:xfrm>
            <a:off x="6794500" y="2214563"/>
            <a:ext cx="1492250" cy="347662"/>
            <a:chOff x="6795036" y="2214554"/>
            <a:chExt cx="1491740" cy="348437"/>
          </a:xfrm>
        </p:grpSpPr>
        <p:sp>
          <p:nvSpPr>
            <p:cNvPr id="28" name="TextBox 27"/>
            <p:cNvSpPr txBox="1"/>
            <p:nvPr/>
          </p:nvSpPr>
          <p:spPr>
            <a:xfrm>
              <a:off x="6795036" y="2286150"/>
              <a:ext cx="671283" cy="2768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DOWN</a:t>
              </a:r>
            </a:p>
          </p:txBody>
        </p:sp>
        <p:pic>
          <p:nvPicPr>
            <p:cNvPr id="47" name="Picture 46" descr="down_quark.gif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028102" y="2214554"/>
              <a:ext cx="258674" cy="3373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4" name="Group 69"/>
          <p:cNvGrpSpPr>
            <a:grpSpLocks/>
          </p:cNvGrpSpPr>
          <p:nvPr/>
        </p:nvGrpSpPr>
        <p:grpSpPr bwMode="auto">
          <a:xfrm>
            <a:off x="5072063" y="2928938"/>
            <a:ext cx="1355725" cy="500062"/>
            <a:chOff x="5072066" y="2928934"/>
            <a:chExt cx="1355549" cy="500066"/>
          </a:xfrm>
        </p:grpSpPr>
        <p:sp>
          <p:nvSpPr>
            <p:cNvPr id="35" name="TextBox 34"/>
            <p:cNvSpPr txBox="1"/>
            <p:nvPr/>
          </p:nvSpPr>
          <p:spPr>
            <a:xfrm>
              <a:off x="5072066" y="3071810"/>
              <a:ext cx="755552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CHARM</a:t>
              </a:r>
            </a:p>
          </p:txBody>
        </p:sp>
        <p:pic>
          <p:nvPicPr>
            <p:cNvPr id="48" name="Picture 47" descr="charm_quark.gif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929205" y="2928934"/>
              <a:ext cx="498410" cy="5000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5" name="Group 70"/>
          <p:cNvGrpSpPr>
            <a:grpSpLocks/>
          </p:cNvGrpSpPr>
          <p:nvPr/>
        </p:nvGrpSpPr>
        <p:grpSpPr bwMode="auto">
          <a:xfrm>
            <a:off x="6794500" y="2919413"/>
            <a:ext cx="1612900" cy="581025"/>
            <a:chOff x="6795036" y="2919419"/>
            <a:chExt cx="1611932" cy="581019"/>
          </a:xfrm>
        </p:grpSpPr>
        <p:sp>
          <p:nvSpPr>
            <p:cNvPr id="36" name="TextBox 35"/>
            <p:cNvSpPr txBox="1"/>
            <p:nvPr/>
          </p:nvSpPr>
          <p:spPr>
            <a:xfrm>
              <a:off x="6795036" y="3071817"/>
              <a:ext cx="936063" cy="27622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STRANGE</a:t>
              </a:r>
            </a:p>
          </p:txBody>
        </p:sp>
        <p:pic>
          <p:nvPicPr>
            <p:cNvPr id="49" name="Picture 48" descr="strange_quark.gif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000812" y="2919419"/>
              <a:ext cx="406156" cy="58101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19" name="Group 71"/>
          <p:cNvGrpSpPr>
            <a:grpSpLocks/>
          </p:cNvGrpSpPr>
          <p:nvPr/>
        </p:nvGrpSpPr>
        <p:grpSpPr bwMode="auto">
          <a:xfrm>
            <a:off x="5072063" y="3575050"/>
            <a:ext cx="1538287" cy="711200"/>
            <a:chOff x="5072066" y="3574876"/>
            <a:chExt cx="1538289" cy="711380"/>
          </a:xfrm>
        </p:grpSpPr>
        <p:sp>
          <p:nvSpPr>
            <p:cNvPr id="37" name="TextBox 36"/>
            <p:cNvSpPr txBox="1"/>
            <p:nvPr/>
          </p:nvSpPr>
          <p:spPr>
            <a:xfrm>
              <a:off x="5072066" y="3786067"/>
              <a:ext cx="500063" cy="27788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TOP</a:t>
              </a:r>
            </a:p>
          </p:txBody>
        </p:sp>
        <p:pic>
          <p:nvPicPr>
            <p:cNvPr id="50" name="Picture 49" descr="top_quark.gif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857879" y="3574876"/>
              <a:ext cx="752476" cy="711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0" name="Group 72"/>
          <p:cNvGrpSpPr>
            <a:grpSpLocks/>
          </p:cNvGrpSpPr>
          <p:nvPr/>
        </p:nvGrpSpPr>
        <p:grpSpPr bwMode="auto">
          <a:xfrm>
            <a:off x="6794500" y="3571875"/>
            <a:ext cx="1827213" cy="714375"/>
            <a:chOff x="6795036" y="3571876"/>
            <a:chExt cx="1826760" cy="714380"/>
          </a:xfrm>
        </p:grpSpPr>
        <p:sp>
          <p:nvSpPr>
            <p:cNvPr id="38" name="TextBox 37"/>
            <p:cNvSpPr txBox="1"/>
            <p:nvPr/>
          </p:nvSpPr>
          <p:spPr>
            <a:xfrm>
              <a:off x="6795036" y="3786191"/>
              <a:ext cx="850689" cy="27622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1200" dirty="0">
                  <a:solidFill>
                    <a:schemeClr val="accent6">
                      <a:lumMod val="40000"/>
                      <a:lumOff val="60000"/>
                    </a:schemeClr>
                  </a:solidFill>
                  <a:latin typeface="Times New Roman" pitchFamily="18" charset="0"/>
                </a:rPr>
                <a:t>BOTTOM</a:t>
              </a:r>
            </a:p>
          </p:txBody>
        </p:sp>
        <p:pic>
          <p:nvPicPr>
            <p:cNvPr id="54" name="Picture 53" descr="bottom_quark.gif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858397" y="3571876"/>
              <a:ext cx="763399" cy="71438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55" name="Picture 54" descr="gluon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00188" y="4857750"/>
            <a:ext cx="863600" cy="67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6" name="Picture 55" descr="photon.gif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43313" y="4857750"/>
            <a:ext cx="642937" cy="641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8" name="Picture 57" descr="W-boson.gif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089525" y="4857750"/>
            <a:ext cx="784225" cy="71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9" name="Picture 58" descr="Z-boson.gif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53138" y="4929188"/>
            <a:ext cx="661987" cy="642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" name="Picture 59" descr="graviton.gif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572375" y="4929188"/>
            <a:ext cx="577850" cy="604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1214438" y="5929313"/>
            <a:ext cx="7500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i="1">
                <a:solidFill>
                  <a:schemeClr val="accent2"/>
                </a:solidFill>
                <a:latin typeface="Times New Roman" pitchFamily="18" charset="0"/>
              </a:rPr>
              <a:t>4 fuerzas fundamentales</a:t>
            </a:r>
          </a:p>
        </p:txBody>
      </p:sp>
      <p:pic>
        <p:nvPicPr>
          <p:cNvPr id="74" name="Picture 73" descr="antiparticle_annex.jp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428750" y="2262188"/>
            <a:ext cx="68199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7"/>
          <p:cNvSpPr>
            <a:spLocks noGrp="1"/>
          </p:cNvSpPr>
          <p:nvPr>
            <p:ph type="title"/>
          </p:nvPr>
        </p:nvSpPr>
        <p:spPr>
          <a:xfrm>
            <a:off x="142875" y="928688"/>
            <a:ext cx="8858250" cy="642937"/>
          </a:xfrm>
        </p:spPr>
        <p:txBody>
          <a:bodyPr/>
          <a:lstStyle/>
          <a:p>
            <a:pPr eaLnBrk="1" hangingPunct="1"/>
            <a:r>
              <a:rPr lang="fr-FR" sz="2800" smtClean="0">
                <a:latin typeface="Calibri" pitchFamily="34" charset="0"/>
                <a:cs typeface="Arial" charset="0"/>
              </a:rPr>
              <a:t>Sin embargo, aún quedan muchas preguntas</a:t>
            </a:r>
            <a:r>
              <a:rPr lang="fr-FR" sz="2800" smtClean="0">
                <a:solidFill>
                  <a:srgbClr val="FF0000"/>
                </a:solidFill>
                <a:latin typeface="Calibri" pitchFamily="34" charset="0"/>
                <a:cs typeface="Arial" charset="0"/>
              </a:rPr>
              <a:t> sin respuesta…</a:t>
            </a:r>
            <a:endParaRPr lang="fr-FR" sz="2800" smtClean="0">
              <a:latin typeface="Calibri" pitchFamily="34" charset="0"/>
              <a:cs typeface="Arial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43063"/>
            <a:ext cx="4953000" cy="47148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sz="2200" smtClean="0">
                <a:latin typeface="Calibri" pitchFamily="34" charset="0"/>
                <a:cs typeface="Arial" charset="0"/>
              </a:rPr>
              <a:t>Cómo se explica que las partículas tengan masa?</a:t>
            </a:r>
          </a:p>
          <a:p>
            <a:pPr marL="266700" lvl="1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2000" smtClean="0">
                <a:latin typeface="Calibri" pitchFamily="34" charset="0"/>
                <a:cs typeface="Arial" charset="0"/>
              </a:rPr>
              <a:t>Newton no pudo explicarlo, y nosotros tampoco…</a:t>
            </a:r>
            <a:br>
              <a:rPr lang="fr-FR" sz="2000" smtClean="0">
                <a:latin typeface="Calibri" pitchFamily="34" charset="0"/>
                <a:cs typeface="Arial" charset="0"/>
              </a:rPr>
            </a:br>
            <a:endParaRPr lang="fr-FR" sz="2000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sz="2200" smtClean="0">
                <a:latin typeface="Calibri" pitchFamily="34" charset="0"/>
                <a:cs typeface="Arial" charset="0"/>
              </a:rPr>
              <a:t>De qué está hecho el 96% del Universo ?</a:t>
            </a:r>
          </a:p>
          <a:p>
            <a:pPr marL="266700" lvl="1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2000" smtClean="0">
                <a:latin typeface="Calibri" pitchFamily="34" charset="0"/>
                <a:cs typeface="Arial" charset="0"/>
              </a:rPr>
              <a:t>Sólo podemos observar el 4%</a:t>
            </a:r>
            <a:br>
              <a:rPr lang="fr-FR" sz="2000" smtClean="0">
                <a:latin typeface="Calibri" pitchFamily="34" charset="0"/>
                <a:cs typeface="Arial" charset="0"/>
              </a:rPr>
            </a:br>
            <a:r>
              <a:rPr lang="fr-FR" sz="2000" smtClean="0">
                <a:latin typeface="Calibri" pitchFamily="34" charset="0"/>
                <a:cs typeface="Arial" charset="0"/>
              </a:rPr>
              <a:t>de su masa estimada!</a:t>
            </a:r>
            <a:br>
              <a:rPr lang="fr-FR" sz="2000" smtClean="0">
                <a:latin typeface="Calibri" pitchFamily="34" charset="0"/>
                <a:cs typeface="Arial" charset="0"/>
              </a:rPr>
            </a:br>
            <a:endParaRPr lang="fr-FR" sz="2000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sz="2200" smtClean="0">
                <a:latin typeface="Calibri" pitchFamily="34" charset="0"/>
                <a:cs typeface="Arial" charset="0"/>
              </a:rPr>
              <a:t>Por qué no encontramos                     antimateria en el Universo?</a:t>
            </a:r>
          </a:p>
          <a:p>
            <a:pPr marL="266700" lvl="1" indent="0" eaLnBrk="1" hangingPunct="1">
              <a:lnSpc>
                <a:spcPct val="80000"/>
              </a:lnSpc>
              <a:buFont typeface="Arial" charset="0"/>
              <a:buNone/>
            </a:pPr>
            <a:r>
              <a:rPr lang="fr-FR" sz="2000" smtClean="0">
                <a:latin typeface="Calibri" pitchFamily="34" charset="0"/>
                <a:cs typeface="Arial" charset="0"/>
              </a:rPr>
              <a:t>La Naturaleza debería ser simétrica…</a:t>
            </a:r>
            <a:br>
              <a:rPr lang="fr-FR" sz="2000" smtClean="0">
                <a:latin typeface="Calibri" pitchFamily="34" charset="0"/>
                <a:cs typeface="Arial" charset="0"/>
              </a:rPr>
            </a:br>
            <a:endParaRPr lang="fr-FR" sz="2000" smtClean="0">
              <a:latin typeface="Calibri" pitchFamily="34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fr-FR" sz="2200" smtClean="0">
                <a:latin typeface="Calibri" pitchFamily="34" charset="0"/>
                <a:cs typeface="Arial" charset="0"/>
              </a:rPr>
              <a:t>Cuál era el estado de la materia                instantes despues del «Big Bang» ?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786438" y="1571625"/>
            <a:ext cx="2408237" cy="1035050"/>
            <a:chOff x="5786446" y="1571612"/>
            <a:chExt cx="2408725" cy="1035851"/>
          </a:xfrm>
        </p:grpSpPr>
        <p:pic>
          <p:nvPicPr>
            <p:cNvPr id="22533" name="Picture 4" descr="higgs_boson.gi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86446" y="1571612"/>
              <a:ext cx="1143008" cy="10358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534" name="TextBox 5"/>
            <p:cNvSpPr txBox="1">
              <a:spLocks noChangeArrowheads="1"/>
            </p:cNvSpPr>
            <p:nvPr/>
          </p:nvSpPr>
          <p:spPr bwMode="auto">
            <a:xfrm>
              <a:off x="7429841" y="1786090"/>
              <a:ext cx="765330" cy="6418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i="1"/>
                <a:t>Higgs</a:t>
              </a:r>
              <a:br>
                <a:rPr lang="en-GB" i="1"/>
              </a:br>
              <a:r>
                <a:rPr lang="en-GB" i="1"/>
                <a:t>Boson</a:t>
              </a:r>
            </a:p>
          </p:txBody>
        </p:sp>
      </p:grpSp>
      <p:pic>
        <p:nvPicPr>
          <p:cNvPr id="22532" name="Picture 8" descr="picture_1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352800"/>
            <a:ext cx="44196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D15124-AA3C-4514-BC0B-6DC85C075943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/>
              <a:t>7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4578" name="Rectangle 2"/>
          <p:cNvSpPr txBox="1">
            <a:spLocks noChangeArrowheads="1"/>
          </p:cNvSpPr>
          <p:nvPr/>
        </p:nvSpPr>
        <p:spPr bwMode="auto">
          <a:xfrm>
            <a:off x="0" y="990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s-ES" sz="3600">
                <a:solidFill>
                  <a:schemeClr val="accent1"/>
                </a:solidFill>
                <a:cs typeface="Arial" charset="0"/>
              </a:rPr>
              <a:t>Las Herramientas</a:t>
            </a: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152400" y="3733800"/>
            <a:ext cx="3886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" sz="2000"/>
              <a:t>2. Detectores : Instrumentos gigantes que graban la traza de las colisiones</a:t>
            </a: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152400" y="1981200"/>
            <a:ext cx="3810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s-ES" sz="2000"/>
              <a:t>1. Aceleradores: Maquinas capaces de acelerar partículas a energías extremamente altas y hacerlas colisionar </a:t>
            </a:r>
          </a:p>
        </p:txBody>
      </p:sp>
      <p:sp>
        <p:nvSpPr>
          <p:cNvPr id="24581" name="Rectangle 12"/>
          <p:cNvSpPr>
            <a:spLocks noChangeArrowheads="1"/>
          </p:cNvSpPr>
          <p:nvPr/>
        </p:nvSpPr>
        <p:spPr bwMode="auto">
          <a:xfrm>
            <a:off x="152400" y="5181600"/>
            <a:ext cx="3657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algn="ctr">
              <a:spcBef>
                <a:spcPct val="20000"/>
              </a:spcBef>
            </a:pPr>
            <a:endParaRPr lang="fr-FR" sz="1600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0" y="5029200"/>
            <a:ext cx="4038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000"/>
              <a:t>3. Ordenadores : Recogen, almacenan, distribuyen y analizan enormes cantidades de datos producidos por los detectores</a:t>
            </a:r>
          </a:p>
        </p:txBody>
      </p:sp>
      <p:pic>
        <p:nvPicPr>
          <p:cNvPr id="9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743200"/>
            <a:ext cx="4724400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22"/>
          <p:cNvSpPr>
            <a:spLocks noChangeArrowheads="1"/>
          </p:cNvSpPr>
          <p:nvPr/>
        </p:nvSpPr>
        <p:spPr bwMode="auto">
          <a:xfrm>
            <a:off x="5410200" y="6096000"/>
            <a:ext cx="7620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Oval 23"/>
          <p:cNvSpPr>
            <a:spLocks noChangeArrowheads="1"/>
          </p:cNvSpPr>
          <p:nvPr/>
        </p:nvSpPr>
        <p:spPr bwMode="auto">
          <a:xfrm>
            <a:off x="7543800" y="5486400"/>
            <a:ext cx="6096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2" name="Oval 24"/>
          <p:cNvSpPr>
            <a:spLocks noChangeArrowheads="1"/>
          </p:cNvSpPr>
          <p:nvPr/>
        </p:nvSpPr>
        <p:spPr bwMode="auto">
          <a:xfrm>
            <a:off x="5791200" y="5257800"/>
            <a:ext cx="5334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3" name="Oval 25"/>
          <p:cNvSpPr>
            <a:spLocks noChangeArrowheads="1"/>
          </p:cNvSpPr>
          <p:nvPr/>
        </p:nvSpPr>
        <p:spPr bwMode="auto">
          <a:xfrm>
            <a:off x="6781800" y="5257800"/>
            <a:ext cx="533400" cy="533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pic>
        <p:nvPicPr>
          <p:cNvPr id="14" name="Pictur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5425" y="2057400"/>
            <a:ext cx="51085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ccelerator_scheme_2.jpg"/>
          <p:cNvPicPr>
            <a:picLocks noChangeAspect="1"/>
          </p:cNvPicPr>
          <p:nvPr/>
        </p:nvPicPr>
        <p:blipFill>
          <a:blip r:embed="rId3"/>
          <a:srcRect t="1810"/>
          <a:stretch>
            <a:fillRect/>
          </a:stretch>
        </p:blipFill>
        <p:spPr bwMode="auto">
          <a:xfrm>
            <a:off x="990600" y="990600"/>
            <a:ext cx="7954963" cy="54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Slide Number Placeholder 3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7D0DD99-4862-49A7-BE46-682402774037}" type="slidenum">
              <a:rPr lang="en-US" sz="1200">
                <a:solidFill>
                  <a:srgbClr val="898989"/>
                </a:solidFill>
                <a:latin typeface="Times New Roman" pitchFamily="18" charset="0"/>
              </a:rPr>
              <a:pPr algn="r"/>
              <a:t>8</a:t>
            </a:fld>
            <a:endParaRPr lang="en-US" sz="1200">
              <a:solidFill>
                <a:srgbClr val="898989"/>
              </a:solidFill>
              <a:latin typeface="Times New Roman" pitchFamily="18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0" y="5492750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en-US" sz="3600">
              <a:solidFill>
                <a:srgbClr val="FF0A16"/>
              </a:solidFill>
              <a:latin typeface="Times New Roman" pitchFamily="18" charset="0"/>
            </a:endParaRPr>
          </a:p>
          <a:p>
            <a:pPr algn="ctr">
              <a:defRPr/>
            </a:pPr>
            <a:endParaRPr lang="en-US">
              <a:solidFill>
                <a:srgbClr val="FFFC3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143000" y="1066800"/>
            <a:ext cx="7731125" cy="5222875"/>
            <a:chOff x="1219200" y="1295400"/>
            <a:chExt cx="7730373" cy="5222156"/>
          </a:xfrm>
        </p:grpSpPr>
        <p:pic>
          <p:nvPicPr>
            <p:cNvPr id="25605" name="Picture 4" descr="accelerator_scheme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19200" y="1295400"/>
              <a:ext cx="7730373" cy="5222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6" name="Rectangle 2"/>
            <p:cNvSpPr txBox="1">
              <a:spLocks noChangeArrowheads="1"/>
            </p:cNvSpPr>
            <p:nvPr/>
          </p:nvSpPr>
          <p:spPr bwMode="auto">
            <a:xfrm>
              <a:off x="1905000" y="1371600"/>
              <a:ext cx="3886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2400">
                  <a:latin typeface="Times New Roman" pitchFamily="18" charset="0"/>
                  <a:cs typeface="Arial" charset="0"/>
                </a:rPr>
                <a:t>Los elementos básicos</a:t>
              </a:r>
            </a:p>
            <a:p>
              <a:pPr algn="ctr"/>
              <a:r>
                <a:rPr lang="es-ES" sz="2400">
                  <a:latin typeface="Times New Roman" pitchFamily="18" charset="0"/>
                  <a:cs typeface="Arial" charset="0"/>
                </a:rPr>
                <a:t> de un acelerador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>
          <a:xfrm>
            <a:off x="457200" y="928688"/>
            <a:ext cx="8229600" cy="642937"/>
          </a:xfrm>
        </p:spPr>
        <p:txBody>
          <a:bodyPr/>
          <a:lstStyle/>
          <a:p>
            <a:pPr eaLnBrk="1" hangingPunct="1"/>
            <a:r>
              <a:rPr lang="fr-FR" sz="3600" b="1" smtClean="0">
                <a:solidFill>
                  <a:schemeClr val="accent1"/>
                </a:solidFill>
                <a:latin typeface="Calibri" pitchFamily="34" charset="0"/>
                <a:cs typeface="Arial" charset="0"/>
              </a:rPr>
              <a:t>El acelerador más grande del mundo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7000875" y="1500188"/>
            <a:ext cx="1928813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fr-FR"/>
              <a:t>27km de túnel 100 bajo tierra</a:t>
            </a:r>
          </a:p>
          <a:p>
            <a:pPr marL="0" lvl="1"/>
            <a:endParaRPr lang="fr-FR"/>
          </a:p>
          <a:p>
            <a:pPr marL="0" lvl="1"/>
            <a:r>
              <a:rPr lang="fr-FR"/>
              <a:t>Miles de imanes superconductores </a:t>
            </a:r>
          </a:p>
          <a:p>
            <a:pPr marL="0" lvl="1"/>
            <a:endParaRPr lang="fr-FR"/>
          </a:p>
          <a:p>
            <a:pPr marL="0" lvl="1"/>
            <a:r>
              <a:rPr lang="fr-FR"/>
              <a:t>Ultra vacío:</a:t>
            </a:r>
          </a:p>
          <a:p>
            <a:pPr marL="0" lvl="1"/>
            <a:r>
              <a:rPr lang="fr-FR" i="1"/>
              <a:t>10x más </a:t>
            </a:r>
            <a:r>
              <a:rPr lang="fr-FR"/>
              <a:t>vacío que en la Luna</a:t>
            </a:r>
            <a:endParaRPr lang="fr-FR" i="1"/>
          </a:p>
          <a:p>
            <a:pPr marL="0" lvl="1"/>
            <a:endParaRPr lang="fr-FR"/>
          </a:p>
          <a:p>
            <a:pPr marL="0" lvl="1"/>
            <a:r>
              <a:rPr lang="fr-FR"/>
              <a:t>El lugar más frío del Universo:</a:t>
            </a:r>
            <a:br>
              <a:rPr lang="fr-FR"/>
            </a:br>
            <a:r>
              <a:rPr lang="fr-FR" i="1"/>
              <a:t> -271° C</a:t>
            </a:r>
            <a:endParaRPr lang="fr-FR"/>
          </a:p>
        </p:txBody>
      </p:sp>
      <p:pic>
        <p:nvPicPr>
          <p:cNvPr id="8" name="Picture 7" descr="AerialLHC.jpg"/>
          <p:cNvPicPr>
            <a:picLocks noChangeAspect="1"/>
          </p:cNvPicPr>
          <p:nvPr/>
        </p:nvPicPr>
        <p:blipFill>
          <a:blip r:embed="rId3"/>
          <a:srcRect t="3914"/>
          <a:stretch>
            <a:fillRect/>
          </a:stretch>
        </p:blipFill>
        <p:spPr>
          <a:xfrm>
            <a:off x="-571536" y="2000240"/>
            <a:ext cx="6715172" cy="44140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858838" y="3568700"/>
            <a:ext cx="1970087" cy="458788"/>
            <a:chOff x="858837" y="3568700"/>
            <a:chExt cx="1970088" cy="458788"/>
          </a:xfrm>
        </p:grpSpPr>
        <p:sp>
          <p:nvSpPr>
            <p:cNvPr id="25" name="Freeform 24"/>
            <p:cNvSpPr/>
            <p:nvPr/>
          </p:nvSpPr>
          <p:spPr>
            <a:xfrm>
              <a:off x="858837" y="3638550"/>
              <a:ext cx="444500" cy="388938"/>
            </a:xfrm>
            <a:custGeom>
              <a:avLst/>
              <a:gdLst>
                <a:gd name="connsiteX0" fmla="*/ 407988 w 444500"/>
                <a:gd name="connsiteY0" fmla="*/ 9525 h 388938"/>
                <a:gd name="connsiteX1" fmla="*/ 246063 w 444500"/>
                <a:gd name="connsiteY1" fmla="*/ 285750 h 388938"/>
                <a:gd name="connsiteX2" fmla="*/ 26988 w 444500"/>
                <a:gd name="connsiteY2" fmla="*/ 342900 h 388938"/>
                <a:gd name="connsiteX3" fmla="*/ 407988 w 444500"/>
                <a:gd name="connsiteY3" fmla="*/ 9525 h 388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" h="388938">
                  <a:moveTo>
                    <a:pt x="407988" y="9525"/>
                  </a:moveTo>
                  <a:cubicBezTo>
                    <a:pt x="444500" y="0"/>
                    <a:pt x="309563" y="230188"/>
                    <a:pt x="246063" y="285750"/>
                  </a:cubicBezTo>
                  <a:cubicBezTo>
                    <a:pt x="182563" y="341312"/>
                    <a:pt x="0" y="388938"/>
                    <a:pt x="26988" y="342900"/>
                  </a:cubicBezTo>
                  <a:cubicBezTo>
                    <a:pt x="53976" y="296862"/>
                    <a:pt x="371476" y="19050"/>
                    <a:pt x="407988" y="952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141538" y="3568700"/>
              <a:ext cx="687387" cy="177800"/>
            </a:xfrm>
            <a:custGeom>
              <a:avLst/>
              <a:gdLst>
                <a:gd name="connsiteX0" fmla="*/ 68262 w 687387"/>
                <a:gd name="connsiteY0" fmla="*/ 22225 h 177800"/>
                <a:gd name="connsiteX1" fmla="*/ 611187 w 687387"/>
                <a:gd name="connsiteY1" fmla="*/ 22225 h 177800"/>
                <a:gd name="connsiteX2" fmla="*/ 525462 w 687387"/>
                <a:gd name="connsiteY2" fmla="*/ 155575 h 177800"/>
                <a:gd name="connsiteX3" fmla="*/ 354012 w 687387"/>
                <a:gd name="connsiteY3" fmla="*/ 155575 h 177800"/>
                <a:gd name="connsiteX4" fmla="*/ 201612 w 687387"/>
                <a:gd name="connsiteY4" fmla="*/ 136525 h 177800"/>
                <a:gd name="connsiteX5" fmla="*/ 201612 w 687387"/>
                <a:gd name="connsiteY5" fmla="*/ 69850 h 177800"/>
                <a:gd name="connsiteX6" fmla="*/ 68262 w 687387"/>
                <a:gd name="connsiteY6" fmla="*/ 22225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7387" h="177800">
                  <a:moveTo>
                    <a:pt x="68262" y="22225"/>
                  </a:moveTo>
                  <a:cubicBezTo>
                    <a:pt x="136525" y="14288"/>
                    <a:pt x="534987" y="0"/>
                    <a:pt x="611187" y="22225"/>
                  </a:cubicBezTo>
                  <a:cubicBezTo>
                    <a:pt x="687387" y="44450"/>
                    <a:pt x="568324" y="133350"/>
                    <a:pt x="525462" y="155575"/>
                  </a:cubicBezTo>
                  <a:cubicBezTo>
                    <a:pt x="482600" y="177800"/>
                    <a:pt x="407987" y="158750"/>
                    <a:pt x="354012" y="155575"/>
                  </a:cubicBezTo>
                  <a:cubicBezTo>
                    <a:pt x="300037" y="152400"/>
                    <a:pt x="227012" y="150812"/>
                    <a:pt x="201612" y="136525"/>
                  </a:cubicBezTo>
                  <a:cubicBezTo>
                    <a:pt x="176212" y="122238"/>
                    <a:pt x="222249" y="82550"/>
                    <a:pt x="201612" y="69850"/>
                  </a:cubicBezTo>
                  <a:cubicBezTo>
                    <a:pt x="180975" y="57150"/>
                    <a:pt x="0" y="30163"/>
                    <a:pt x="68262" y="22225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27" name="Freeform 26"/>
          <p:cNvSpPr/>
          <p:nvPr/>
        </p:nvSpPr>
        <p:spPr>
          <a:xfrm>
            <a:off x="1149350" y="3617913"/>
            <a:ext cx="1227138" cy="481012"/>
          </a:xfrm>
          <a:custGeom>
            <a:avLst/>
            <a:gdLst>
              <a:gd name="connsiteX0" fmla="*/ 88900 w 1227137"/>
              <a:gd name="connsiteY0" fmla="*/ 220663 h 481013"/>
              <a:gd name="connsiteX1" fmla="*/ 384175 w 1227137"/>
              <a:gd name="connsiteY1" fmla="*/ 87313 h 481013"/>
              <a:gd name="connsiteX2" fmla="*/ 717550 w 1227137"/>
              <a:gd name="connsiteY2" fmla="*/ 11113 h 481013"/>
              <a:gd name="connsiteX3" fmla="*/ 1012825 w 1227137"/>
              <a:gd name="connsiteY3" fmla="*/ 20638 h 481013"/>
              <a:gd name="connsiteX4" fmla="*/ 1203325 w 1227137"/>
              <a:gd name="connsiteY4" fmla="*/ 87313 h 481013"/>
              <a:gd name="connsiteX5" fmla="*/ 1155700 w 1227137"/>
              <a:gd name="connsiteY5" fmla="*/ 211138 h 481013"/>
              <a:gd name="connsiteX6" fmla="*/ 917575 w 1227137"/>
              <a:gd name="connsiteY6" fmla="*/ 354013 h 481013"/>
              <a:gd name="connsiteX7" fmla="*/ 603250 w 1227137"/>
              <a:gd name="connsiteY7" fmla="*/ 449263 h 481013"/>
              <a:gd name="connsiteX8" fmla="*/ 336550 w 1227137"/>
              <a:gd name="connsiteY8" fmla="*/ 477838 h 481013"/>
              <a:gd name="connsiteX9" fmla="*/ 98425 w 1227137"/>
              <a:gd name="connsiteY9" fmla="*/ 430213 h 481013"/>
              <a:gd name="connsiteX10" fmla="*/ 3175 w 1227137"/>
              <a:gd name="connsiteY10" fmla="*/ 354013 h 481013"/>
              <a:gd name="connsiteX11" fmla="*/ 88900 w 1227137"/>
              <a:gd name="connsiteY11" fmla="*/ 220663 h 48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27137" h="481013">
                <a:moveTo>
                  <a:pt x="88900" y="220663"/>
                </a:moveTo>
                <a:cubicBezTo>
                  <a:pt x="152400" y="176213"/>
                  <a:pt x="279400" y="122238"/>
                  <a:pt x="384175" y="87313"/>
                </a:cubicBezTo>
                <a:cubicBezTo>
                  <a:pt x="488950" y="52388"/>
                  <a:pt x="612775" y="22226"/>
                  <a:pt x="717550" y="11113"/>
                </a:cubicBezTo>
                <a:cubicBezTo>
                  <a:pt x="822325" y="0"/>
                  <a:pt x="931862" y="7938"/>
                  <a:pt x="1012825" y="20638"/>
                </a:cubicBezTo>
                <a:cubicBezTo>
                  <a:pt x="1093788" y="33338"/>
                  <a:pt x="1179513" y="55563"/>
                  <a:pt x="1203325" y="87313"/>
                </a:cubicBezTo>
                <a:cubicBezTo>
                  <a:pt x="1227137" y="119063"/>
                  <a:pt x="1203325" y="166688"/>
                  <a:pt x="1155700" y="211138"/>
                </a:cubicBezTo>
                <a:cubicBezTo>
                  <a:pt x="1108075" y="255588"/>
                  <a:pt x="1009650" y="314326"/>
                  <a:pt x="917575" y="354013"/>
                </a:cubicBezTo>
                <a:cubicBezTo>
                  <a:pt x="825500" y="393701"/>
                  <a:pt x="700087" y="428626"/>
                  <a:pt x="603250" y="449263"/>
                </a:cubicBezTo>
                <a:cubicBezTo>
                  <a:pt x="506413" y="469900"/>
                  <a:pt x="420687" y="481013"/>
                  <a:pt x="336550" y="477838"/>
                </a:cubicBezTo>
                <a:cubicBezTo>
                  <a:pt x="252413" y="474663"/>
                  <a:pt x="153988" y="450851"/>
                  <a:pt x="98425" y="430213"/>
                </a:cubicBezTo>
                <a:cubicBezTo>
                  <a:pt x="42863" y="409576"/>
                  <a:pt x="6350" y="388938"/>
                  <a:pt x="3175" y="354013"/>
                </a:cubicBezTo>
                <a:cubicBezTo>
                  <a:pt x="0" y="319088"/>
                  <a:pt x="25400" y="265113"/>
                  <a:pt x="88900" y="220663"/>
                </a:cubicBezTo>
                <a:close/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Freeform 18"/>
          <p:cNvSpPr/>
          <p:nvPr/>
        </p:nvSpPr>
        <p:spPr>
          <a:xfrm>
            <a:off x="1157288" y="2938463"/>
            <a:ext cx="4860925" cy="1835150"/>
          </a:xfrm>
          <a:custGeom>
            <a:avLst/>
            <a:gdLst>
              <a:gd name="connsiteX0" fmla="*/ 2957512 w 4860925"/>
              <a:gd name="connsiteY0" fmla="*/ 4762 h 1835150"/>
              <a:gd name="connsiteX1" fmla="*/ 3643312 w 4860925"/>
              <a:gd name="connsiteY1" fmla="*/ 42862 h 1835150"/>
              <a:gd name="connsiteX2" fmla="*/ 4110037 w 4860925"/>
              <a:gd name="connsiteY2" fmla="*/ 128587 h 1835150"/>
              <a:gd name="connsiteX3" fmla="*/ 4624387 w 4860925"/>
              <a:gd name="connsiteY3" fmla="*/ 328612 h 1835150"/>
              <a:gd name="connsiteX4" fmla="*/ 4824412 w 4860925"/>
              <a:gd name="connsiteY4" fmla="*/ 614362 h 1835150"/>
              <a:gd name="connsiteX5" fmla="*/ 4814887 w 4860925"/>
              <a:gd name="connsiteY5" fmla="*/ 957262 h 1835150"/>
              <a:gd name="connsiteX6" fmla="*/ 4548187 w 4860925"/>
              <a:gd name="connsiteY6" fmla="*/ 1290637 h 1835150"/>
              <a:gd name="connsiteX7" fmla="*/ 3957637 w 4860925"/>
              <a:gd name="connsiteY7" fmla="*/ 1547812 h 1835150"/>
              <a:gd name="connsiteX8" fmla="*/ 3300412 w 4860925"/>
              <a:gd name="connsiteY8" fmla="*/ 1681162 h 1835150"/>
              <a:gd name="connsiteX9" fmla="*/ 2386012 w 4860925"/>
              <a:gd name="connsiteY9" fmla="*/ 1795462 h 1835150"/>
              <a:gd name="connsiteX10" fmla="*/ 1652587 w 4860925"/>
              <a:gd name="connsiteY10" fmla="*/ 1824037 h 1835150"/>
              <a:gd name="connsiteX11" fmla="*/ 919162 w 4860925"/>
              <a:gd name="connsiteY11" fmla="*/ 1728787 h 1835150"/>
              <a:gd name="connsiteX12" fmla="*/ 404812 w 4860925"/>
              <a:gd name="connsiteY12" fmla="*/ 1566862 h 1835150"/>
              <a:gd name="connsiteX13" fmla="*/ 80962 w 4860925"/>
              <a:gd name="connsiteY13" fmla="*/ 1309687 h 1835150"/>
              <a:gd name="connsiteX14" fmla="*/ 33337 w 4860925"/>
              <a:gd name="connsiteY14" fmla="*/ 957262 h 1835150"/>
              <a:gd name="connsiteX15" fmla="*/ 280987 w 4860925"/>
              <a:gd name="connsiteY15" fmla="*/ 671512 h 1835150"/>
              <a:gd name="connsiteX16" fmla="*/ 728662 w 4860925"/>
              <a:gd name="connsiteY16" fmla="*/ 414337 h 1835150"/>
              <a:gd name="connsiteX17" fmla="*/ 1404937 w 4860925"/>
              <a:gd name="connsiteY17" fmla="*/ 195262 h 1835150"/>
              <a:gd name="connsiteX18" fmla="*/ 2062162 w 4860925"/>
              <a:gd name="connsiteY18" fmla="*/ 80962 h 1835150"/>
              <a:gd name="connsiteX19" fmla="*/ 2700337 w 4860925"/>
              <a:gd name="connsiteY19" fmla="*/ 14287 h 1835150"/>
              <a:gd name="connsiteX20" fmla="*/ 2957512 w 4860925"/>
              <a:gd name="connsiteY20" fmla="*/ 4762 h 183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0925" h="1835150">
                <a:moveTo>
                  <a:pt x="2957512" y="4762"/>
                </a:moveTo>
                <a:cubicBezTo>
                  <a:pt x="3114674" y="9524"/>
                  <a:pt x="3451225" y="22225"/>
                  <a:pt x="3643312" y="42862"/>
                </a:cubicBezTo>
                <a:cubicBezTo>
                  <a:pt x="3835400" y="63500"/>
                  <a:pt x="3946525" y="80962"/>
                  <a:pt x="4110037" y="128587"/>
                </a:cubicBezTo>
                <a:cubicBezTo>
                  <a:pt x="4273550" y="176212"/>
                  <a:pt x="4505325" y="247650"/>
                  <a:pt x="4624387" y="328612"/>
                </a:cubicBezTo>
                <a:cubicBezTo>
                  <a:pt x="4743449" y="409574"/>
                  <a:pt x="4792662" y="509587"/>
                  <a:pt x="4824412" y="614362"/>
                </a:cubicBezTo>
                <a:cubicBezTo>
                  <a:pt x="4856162" y="719137"/>
                  <a:pt x="4860925" y="844550"/>
                  <a:pt x="4814887" y="957262"/>
                </a:cubicBezTo>
                <a:cubicBezTo>
                  <a:pt x="4768850" y="1069975"/>
                  <a:pt x="4691062" y="1192212"/>
                  <a:pt x="4548187" y="1290637"/>
                </a:cubicBezTo>
                <a:cubicBezTo>
                  <a:pt x="4405312" y="1389062"/>
                  <a:pt x="4165599" y="1482725"/>
                  <a:pt x="3957637" y="1547812"/>
                </a:cubicBezTo>
                <a:cubicBezTo>
                  <a:pt x="3749675" y="1612899"/>
                  <a:pt x="3562349" y="1639887"/>
                  <a:pt x="3300412" y="1681162"/>
                </a:cubicBezTo>
                <a:cubicBezTo>
                  <a:pt x="3038475" y="1722437"/>
                  <a:pt x="2660650" y="1771650"/>
                  <a:pt x="2386012" y="1795462"/>
                </a:cubicBezTo>
                <a:cubicBezTo>
                  <a:pt x="2111375" y="1819275"/>
                  <a:pt x="1897062" y="1835150"/>
                  <a:pt x="1652587" y="1824037"/>
                </a:cubicBezTo>
                <a:cubicBezTo>
                  <a:pt x="1408112" y="1812925"/>
                  <a:pt x="1127124" y="1771649"/>
                  <a:pt x="919162" y="1728787"/>
                </a:cubicBezTo>
                <a:cubicBezTo>
                  <a:pt x="711200" y="1685925"/>
                  <a:pt x="544512" y="1636712"/>
                  <a:pt x="404812" y="1566862"/>
                </a:cubicBezTo>
                <a:cubicBezTo>
                  <a:pt x="265112" y="1497012"/>
                  <a:pt x="142875" y="1411287"/>
                  <a:pt x="80962" y="1309687"/>
                </a:cubicBezTo>
                <a:cubicBezTo>
                  <a:pt x="19049" y="1208087"/>
                  <a:pt x="0" y="1063624"/>
                  <a:pt x="33337" y="957262"/>
                </a:cubicBezTo>
                <a:cubicBezTo>
                  <a:pt x="66674" y="850900"/>
                  <a:pt x="165100" y="761999"/>
                  <a:pt x="280987" y="671512"/>
                </a:cubicBezTo>
                <a:cubicBezTo>
                  <a:pt x="396874" y="581025"/>
                  <a:pt x="541337" y="493712"/>
                  <a:pt x="728662" y="414337"/>
                </a:cubicBezTo>
                <a:cubicBezTo>
                  <a:pt x="915987" y="334962"/>
                  <a:pt x="1182687" y="250824"/>
                  <a:pt x="1404937" y="195262"/>
                </a:cubicBezTo>
                <a:cubicBezTo>
                  <a:pt x="1627187" y="139700"/>
                  <a:pt x="1846262" y="111124"/>
                  <a:pt x="2062162" y="80962"/>
                </a:cubicBezTo>
                <a:cubicBezTo>
                  <a:pt x="2278062" y="50800"/>
                  <a:pt x="2547937" y="26987"/>
                  <a:pt x="2700337" y="14287"/>
                </a:cubicBezTo>
                <a:cubicBezTo>
                  <a:pt x="2852737" y="1587"/>
                  <a:pt x="2800350" y="0"/>
                  <a:pt x="2957512" y="4762"/>
                </a:cubicBezTo>
                <a:close/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1071563" y="3286125"/>
            <a:ext cx="4857750" cy="1428750"/>
            <a:chOff x="1071538" y="3286124"/>
            <a:chExt cx="4857784" cy="1428760"/>
          </a:xfrm>
        </p:grpSpPr>
        <p:sp>
          <p:nvSpPr>
            <p:cNvPr id="21" name="Oval 20"/>
            <p:cNvSpPr/>
            <p:nvPr/>
          </p:nvSpPr>
          <p:spPr>
            <a:xfrm>
              <a:off x="1714479" y="3357563"/>
              <a:ext cx="214315" cy="7143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1071538" y="3929067"/>
              <a:ext cx="214313" cy="7143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1928794" y="4643447"/>
              <a:ext cx="214313" cy="71437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5715007" y="3286124"/>
              <a:ext cx="214315" cy="7143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pic>
        <p:nvPicPr>
          <p:cNvPr id="10" name="Picture 5" descr="interconnec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43039">
            <a:off x="-61966" y="2206939"/>
            <a:ext cx="5887244" cy="38402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6" descr="beampip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917647">
            <a:off x="343009" y="2690275"/>
            <a:ext cx="5955084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8" name="Picture 4" descr="http://mediaarchive.cern.ch/MediaArchive/Photo/Public/2006/0606020/0606020_01/0606020_01-A4-at-144-dp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13750">
            <a:off x="318460" y="2201504"/>
            <a:ext cx="6185378" cy="41401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EmailHeaders xmlns="http://schemas.microsoft.com/sharepoint/v4" xsi:nil="true"/>
    <EmailSender xmlns="http://schemas.microsoft.com/sharepoint/v3" xsi:nil="true"/>
    <EmailFrom xmlns="http://schemas.microsoft.com/sharepoint/v3" xsi:nil="true"/>
    <Check xmlns="74190004-6570-47ea-a795-c598625de5fd">false</Check>
    <EmailSubject xmlns="http://schemas.microsoft.com/sharepoint/v3" xsi:nil="true"/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274BC2C3F3784EB1E503070EFB8A4D" ma:contentTypeVersion="8" ma:contentTypeDescription="Create a new document." ma:contentTypeScope="" ma:versionID="6697f8ba4d760f8223599312fdf1ab12">
  <xsd:schema xmlns:xsd="http://www.w3.org/2001/XMLSchema" xmlns:xs="http://www.w3.org/2001/XMLSchema" xmlns:p="http://schemas.microsoft.com/office/2006/metadata/properties" xmlns:ns1="http://schemas.microsoft.com/sharepoint/v3" xmlns:ns2="http://schemas.microsoft.com/sharepoint/v4" xmlns:ns3="74190004-6570-47ea-a795-c598625de5fd" targetNamespace="http://schemas.microsoft.com/office/2006/metadata/properties" ma:root="true" ma:fieldsID="35e73e4ce438cb90eb73fa74cf43ed41" ns1:_="" ns2:_="" ns3:_="">
    <xsd:import namespace="http://schemas.microsoft.com/sharepoint/v3"/>
    <xsd:import namespace="http://schemas.microsoft.com/sharepoint/v4"/>
    <xsd:import namespace="74190004-6570-47ea-a795-c598625de5fd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EmailHeaders" minOccurs="0"/>
                <xsd:element ref="ns3:Chec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EmailSender" ma:index="8" nillable="true" ma:displayName="E-Mail Sender" ma:hidden="true" ma:internalName="EmailSender">
      <xsd:simpleType>
        <xsd:restriction base="dms:Note">
          <xsd:maxLength value="255"/>
        </xsd:restriction>
      </xsd:simpleType>
    </xsd:element>
    <xsd:element name="EmailTo" ma:index="9" nillable="true" ma:displayName="E-Mail To" ma:hidden="true" ma:internalName="EmailTo">
      <xsd:simpleType>
        <xsd:restriction base="dms:Note">
          <xsd:maxLength value="255"/>
        </xsd:restriction>
      </xsd:simpleType>
    </xsd:element>
    <xsd:element name="EmailCc" ma:index="10" nillable="true" ma:displayName="E-Mail Cc" ma:hidden="true" ma:internalName="EmailCc">
      <xsd:simpleType>
        <xsd:restriction base="dms:Note">
          <xsd:maxLength value="255"/>
        </xsd:restriction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EmailHeaders" ma:index="13" nillable="true" ma:displayName="E-Mail Headers" ma:hidden="true" ma:internalName="EmailHeaders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190004-6570-47ea-a795-c598625de5fd" elementFormDefault="qualified">
    <xsd:import namespace="http://schemas.microsoft.com/office/2006/documentManagement/types"/>
    <xsd:import namespace="http://schemas.microsoft.com/office/infopath/2007/PartnerControls"/>
    <xsd:element name="Check" ma:index="14" nillable="true" ma:displayName="Check" ma:default="0" ma:internalName="Check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 ma:index="15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95B27CC-255A-46F2-A80B-3C7E8AB32F2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3A197B-8CB1-41A3-A1DF-2E3876205A29}">
  <ds:schemaRefs>
    <ds:schemaRef ds:uri="http://schemas.microsoft.com/sharepoint/v3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74190004-6570-47ea-a795-c598625de5fd"/>
    <ds:schemaRef ds:uri="http://schemas.microsoft.com/sharepoint/v4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50397F7-D0AF-42EC-A5AF-A10F38EBE7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sharepoint/v4"/>
    <ds:schemaRef ds:uri="74190004-6570-47ea-a795-c598625de5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7064</TotalTime>
  <Words>1200</Words>
  <Application>Microsoft Office PowerPoint</Application>
  <PresentationFormat>On-screen Show (4:3)</PresentationFormat>
  <Paragraphs>307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PowerPoint Presentation</vt:lpstr>
      <vt:lpstr>El laboratorio en física de partículas más grande del mundo</vt:lpstr>
      <vt:lpstr>PowerPoint Presentation</vt:lpstr>
      <vt:lpstr>En el CERN se hace investigación  fundamental</vt:lpstr>
      <vt:lpstr>Comprobando teorías existentes:  el modelo estándar</vt:lpstr>
      <vt:lpstr>Sin embargo, aún quedan muchas preguntas sin respuesta…</vt:lpstr>
      <vt:lpstr>PowerPoint Presentation</vt:lpstr>
      <vt:lpstr>PowerPoint Presentation</vt:lpstr>
      <vt:lpstr>El acelerador más grande del mundo</vt:lpstr>
      <vt:lpstr>Detectores del LHC</vt:lpstr>
      <vt:lpstr>Los detectores más grandes y más sofisticados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AUTOMATIZACION INDUSTRIAL</vt:lpstr>
      <vt:lpstr>PowerPoint Presentation</vt:lpstr>
      <vt:lpstr>INVESTIGACION Y DESARROLLO</vt:lpstr>
      <vt:lpstr>PowerPoint Presentation</vt:lpstr>
      <vt:lpstr>World Wide Web</vt:lpstr>
      <vt:lpstr>Aplicaciones prácticas : tratamiento cáncer</vt:lpstr>
      <vt:lpstr>Aplicaciones prácticas : detectores</vt:lpstr>
      <vt:lpstr>Aplicaciones prácticas :  usando el Grid</vt:lpstr>
      <vt:lpstr>Sin contar… algunos premios Nobel!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Antigua charla (2009 en Vigo) Outreach estudiantes</dc:title>
  <dc:subject>Charla Isabel Bejar Alonso Vigo (Estudiantes) Outreach - oportunidades estudiantes</dc:subject>
  <dc:creator>Isabel Bejar Alonso</dc:creator>
  <cp:lastModifiedBy>bejar</cp:lastModifiedBy>
  <cp:revision>360</cp:revision>
  <dcterms:created xsi:type="dcterms:W3CDTF">2009-01-23T08:26:20Z</dcterms:created>
  <dcterms:modified xsi:type="dcterms:W3CDTF">2013-06-12T13:10:32Z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0x0101005E274BC2C3F3784EB1E503070EFB8A4D</vt:lpwstr>
  </property>
</Properties>
</file>