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  <p:sldId id="260" r:id="rId6"/>
    <p:sldId id="263" r:id="rId7"/>
    <p:sldId id="262" r:id="rId8"/>
    <p:sldId id="264" r:id="rId9"/>
    <p:sldId id="266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8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07/09/14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07/09/14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07/09/14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07/09/14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07/09/14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07/09/14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07/09/14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07/09/14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07/09/14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07/09/14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07/09/14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07/09/14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05986"/>
            <a:ext cx="7772400" cy="1470025"/>
          </a:xfrm>
        </p:spPr>
        <p:txBody>
          <a:bodyPr/>
          <a:lstStyle/>
          <a:p>
            <a:r>
              <a:rPr lang="en-US" dirty="0" smtClean="0"/>
              <a:t>Welcome to</a:t>
            </a:r>
            <a:endParaRPr lang="en-US" dirty="0"/>
          </a:p>
        </p:txBody>
      </p:sp>
      <p:pic>
        <p:nvPicPr>
          <p:cNvPr id="4" name="Picture 3" descr="ckm_black_bgr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t="-2" r="-118" b="619"/>
          <a:stretch/>
        </p:blipFill>
        <p:spPr>
          <a:xfrm>
            <a:off x="10800" y="2262402"/>
            <a:ext cx="9144000" cy="224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262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" y="774700"/>
            <a:ext cx="7835900" cy="529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794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Figures about CKM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4203"/>
            <a:ext cx="8229600" cy="1375226"/>
          </a:xfrm>
        </p:spPr>
        <p:txBody>
          <a:bodyPr/>
          <a:lstStyle/>
          <a:p>
            <a:r>
              <a:rPr lang="en-US" dirty="0" smtClean="0"/>
              <a:t>177 participants</a:t>
            </a:r>
          </a:p>
          <a:p>
            <a:r>
              <a:rPr lang="en-US" dirty="0" smtClean="0"/>
              <a:t>152 contributions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3791857"/>
            <a:ext cx="8229600" cy="1596572"/>
          </a:xfrm>
          <a:prstGeom prst="rect">
            <a:avLst/>
          </a:prstGeom>
          <a:gradFill flip="none" rotWithShape="1">
            <a:gsLst>
              <a:gs pos="0">
                <a:srgbClr val="660066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 w="203200">
            <a:gradFill flip="none" rotWithShape="1">
              <a:gsLst>
                <a:gs pos="0">
                  <a:srgbClr val="FFFF00"/>
                </a:gs>
                <a:gs pos="100000">
                  <a:srgbClr val="FFFFFF"/>
                </a:gs>
              </a:gsLst>
              <a:lin ang="0" scaled="1"/>
              <a:tileRect/>
            </a:gradFill>
          </a:ln>
        </p:spPr>
        <p:txBody>
          <a:bodyPr wrap="square" rtlCol="0">
            <a:prstTxWarp prst="textInflate">
              <a:avLst/>
            </a:prstTxWarp>
            <a:spAutoFit/>
          </a:bodyPr>
          <a:lstStyle/>
          <a:p>
            <a:pPr algn="ctr"/>
            <a:r>
              <a:rPr lang="en-US" sz="3600" dirty="0" smtClean="0">
                <a:solidFill>
                  <a:srgbClr val="FF6600"/>
                </a:solidFill>
              </a:rPr>
              <a:t>An exciting week is ahead of us!</a:t>
            </a:r>
            <a:endParaRPr lang="en-US" sz="36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848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CKM 2014 working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716" y="1417638"/>
            <a:ext cx="8505371" cy="5150076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spcBef>
                <a:spcPts val="1128"/>
              </a:spcBef>
              <a:buNone/>
            </a:pPr>
            <a:r>
              <a:rPr lang="en-US" dirty="0">
                <a:solidFill>
                  <a:srgbClr val="FF0000"/>
                </a:solidFill>
              </a:rPr>
              <a:t>WG1</a:t>
            </a:r>
            <a:r>
              <a:rPr lang="en-US" dirty="0"/>
              <a:t>: Precise determinations of </a:t>
            </a:r>
            <a:r>
              <a:rPr lang="en-US" dirty="0" err="1"/>
              <a:t>Vud</a:t>
            </a:r>
            <a:r>
              <a:rPr lang="en-US" dirty="0"/>
              <a:t> and </a:t>
            </a:r>
            <a:r>
              <a:rPr lang="en-US" dirty="0" err="1"/>
              <a:t>Vus</a:t>
            </a:r>
            <a:r>
              <a:rPr lang="en-US" dirty="0" smtClean="0">
                <a:solidFill>
                  <a:srgbClr val="FFFF00"/>
                </a:solidFill>
              </a:rPr>
              <a:t>,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err="1" smtClean="0">
                <a:solidFill>
                  <a:srgbClr val="FFFF00"/>
                </a:solidFill>
              </a:rPr>
              <a:t>semileptonic</a:t>
            </a:r>
            <a:r>
              <a:rPr lang="en-US" dirty="0">
                <a:solidFill>
                  <a:srgbClr val="FFFF00"/>
                </a:solidFill>
              </a:rPr>
              <a:t>/</a:t>
            </a:r>
            <a:r>
              <a:rPr lang="en-US" dirty="0" err="1">
                <a:solidFill>
                  <a:srgbClr val="FFFF00"/>
                </a:solidFill>
              </a:rPr>
              <a:t>leptonic</a:t>
            </a:r>
            <a:r>
              <a:rPr lang="en-US" dirty="0">
                <a:solidFill>
                  <a:srgbClr val="FFFF00"/>
                </a:solidFill>
              </a:rPr>
              <a:t> D decays and determinations of </a:t>
            </a:r>
            <a:r>
              <a:rPr lang="en-US" dirty="0" err="1">
                <a:solidFill>
                  <a:srgbClr val="FFFF00"/>
                </a:solidFill>
              </a:rPr>
              <a:t>Vcs</a:t>
            </a:r>
            <a:r>
              <a:rPr lang="en-US" dirty="0">
                <a:solidFill>
                  <a:srgbClr val="FFFF00"/>
                </a:solidFill>
              </a:rPr>
              <a:t> and </a:t>
            </a:r>
            <a:r>
              <a:rPr lang="en-US" dirty="0" err="1" smtClean="0">
                <a:solidFill>
                  <a:srgbClr val="FFFF00"/>
                </a:solidFill>
              </a:rPr>
              <a:t>Vcd</a:t>
            </a:r>
            <a:endParaRPr lang="en-US" dirty="0">
              <a:solidFill>
                <a:srgbClr val="FFFF00"/>
              </a:solidFill>
            </a:endParaRPr>
          </a:p>
          <a:p>
            <a:pPr marL="0" indent="0" algn="ctr">
              <a:spcBef>
                <a:spcPts val="1128"/>
              </a:spcBef>
              <a:buNone/>
            </a:pPr>
            <a:r>
              <a:rPr lang="en-US" dirty="0" smtClean="0">
                <a:solidFill>
                  <a:srgbClr val="FF0000"/>
                </a:solidFill>
              </a:rPr>
              <a:t>WG2</a:t>
            </a:r>
            <a:r>
              <a:rPr lang="en-US" dirty="0"/>
              <a:t>: Determinations of </a:t>
            </a:r>
            <a:r>
              <a:rPr lang="en-US" dirty="0" err="1"/>
              <a:t>Vub</a:t>
            </a:r>
            <a:r>
              <a:rPr lang="en-US" dirty="0"/>
              <a:t>, </a:t>
            </a:r>
            <a:r>
              <a:rPr lang="en-US" dirty="0" err="1"/>
              <a:t>Vcb</a:t>
            </a:r>
            <a:r>
              <a:rPr lang="en-US" dirty="0"/>
              <a:t> through </a:t>
            </a:r>
            <a:r>
              <a:rPr lang="en-US" dirty="0" err="1"/>
              <a:t>semileptonic</a:t>
            </a:r>
            <a:r>
              <a:rPr lang="en-US" dirty="0"/>
              <a:t> B </a:t>
            </a:r>
            <a:r>
              <a:rPr lang="en-US" dirty="0" err="1"/>
              <a:t>decays</a:t>
            </a:r>
            <a:r>
              <a:rPr lang="en-US" dirty="0" err="1" smtClean="0"/>
              <a:t>,semileptonic</a:t>
            </a:r>
            <a:r>
              <a:rPr lang="en-US" dirty="0"/>
              <a:t>/</a:t>
            </a:r>
            <a:r>
              <a:rPr lang="en-US" dirty="0" err="1"/>
              <a:t>leptonic</a:t>
            </a:r>
            <a:r>
              <a:rPr lang="en-US" dirty="0"/>
              <a:t> B decays with </a:t>
            </a:r>
            <a:r>
              <a:rPr lang="en-US" dirty="0" err="1" smtClean="0"/>
              <a:t>τ</a:t>
            </a:r>
            <a:endParaRPr lang="en-US" dirty="0"/>
          </a:p>
          <a:p>
            <a:pPr marL="0" indent="0" algn="ctr">
              <a:spcBef>
                <a:spcPts val="1128"/>
              </a:spcBef>
              <a:buNone/>
            </a:pPr>
            <a:r>
              <a:rPr lang="en-US" dirty="0" smtClean="0">
                <a:solidFill>
                  <a:srgbClr val="FF0000"/>
                </a:solidFill>
              </a:rPr>
              <a:t>WG3</a:t>
            </a:r>
            <a:r>
              <a:rPr lang="en-US" dirty="0"/>
              <a:t>: Rare B, D, and K </a:t>
            </a:r>
            <a:r>
              <a:rPr lang="en-US" dirty="0" smtClean="0"/>
              <a:t>decays (</a:t>
            </a:r>
            <a:r>
              <a:rPr lang="en-US" dirty="0"/>
              <a:t>including </a:t>
            </a:r>
            <a:r>
              <a:rPr lang="en-US" dirty="0" err="1"/>
              <a:t>radiative</a:t>
            </a:r>
            <a:r>
              <a:rPr lang="en-US" dirty="0"/>
              <a:t> decays, electroweak penguin decays, B(s)→</a:t>
            </a:r>
            <a:r>
              <a:rPr lang="en-US" dirty="0" err="1"/>
              <a:t>ll</a:t>
            </a:r>
            <a:r>
              <a:rPr lang="en-US" dirty="0"/>
              <a:t>, constraints on </a:t>
            </a:r>
            <a:r>
              <a:rPr lang="en-US" dirty="0" err="1"/>
              <a:t>Vtd</a:t>
            </a:r>
            <a:r>
              <a:rPr lang="en-US" dirty="0"/>
              <a:t>/</a:t>
            </a:r>
            <a:r>
              <a:rPr lang="en-US" dirty="0" err="1"/>
              <a:t>Vts</a:t>
            </a:r>
            <a:r>
              <a:rPr lang="en-US" dirty="0" smtClean="0"/>
              <a:t>)</a:t>
            </a:r>
            <a:endParaRPr lang="en-US" dirty="0"/>
          </a:p>
          <a:p>
            <a:pPr marL="0" indent="0" algn="ctr">
              <a:spcBef>
                <a:spcPts val="1128"/>
              </a:spcBef>
              <a:buNone/>
            </a:pPr>
            <a:r>
              <a:rPr lang="en-US" dirty="0">
                <a:solidFill>
                  <a:srgbClr val="FF0000"/>
                </a:solidFill>
              </a:rPr>
              <a:t>WG4</a:t>
            </a:r>
            <a:r>
              <a:rPr lang="en-US" dirty="0"/>
              <a:t>: Mixing and mixing-related CP violation in the B </a:t>
            </a:r>
            <a:r>
              <a:rPr lang="en-US" dirty="0" smtClean="0"/>
              <a:t>system</a:t>
            </a:r>
            <a:br>
              <a:rPr lang="en-US" dirty="0" smtClean="0"/>
            </a:br>
            <a:r>
              <a:rPr lang="el-GR" dirty="0" smtClean="0"/>
              <a:t>(</a:t>
            </a:r>
            <a:r>
              <a:rPr lang="el-GR" dirty="0"/>
              <a:t>ΔM, ΔΓ, φ from Bs, φ1/β, φ2/α, φ3/γ</a:t>
            </a:r>
            <a:r>
              <a:rPr lang="el-GR" dirty="0" smtClean="0"/>
              <a:t>)</a:t>
            </a:r>
            <a:endParaRPr lang="en-US" dirty="0"/>
          </a:p>
          <a:p>
            <a:pPr marL="0" indent="0" algn="ctr">
              <a:spcBef>
                <a:spcPts val="1128"/>
              </a:spcBef>
              <a:buNone/>
            </a:pPr>
            <a:r>
              <a:rPr lang="en-US" dirty="0">
                <a:solidFill>
                  <a:srgbClr val="FF0000"/>
                </a:solidFill>
              </a:rPr>
              <a:t>WG5</a:t>
            </a:r>
            <a:r>
              <a:rPr lang="en-US" dirty="0"/>
              <a:t>: Direct CP </a:t>
            </a:r>
            <a:r>
              <a:rPr lang="en-US" dirty="0" smtClean="0"/>
              <a:t>violation (</a:t>
            </a:r>
            <a:r>
              <a:rPr lang="en-US" dirty="0"/>
              <a:t>including φ3/</a:t>
            </a:r>
            <a:r>
              <a:rPr lang="en-US" dirty="0" err="1"/>
              <a:t>γ</a:t>
            </a:r>
            <a:r>
              <a:rPr lang="en-US" dirty="0"/>
              <a:t> from B→DK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DCPV </a:t>
            </a:r>
            <a:r>
              <a:rPr lang="en-US" dirty="0"/>
              <a:t>effects in charmless </a:t>
            </a:r>
            <a:r>
              <a:rPr lang="en-US" dirty="0" err="1"/>
              <a:t>hadronic</a:t>
            </a:r>
            <a:r>
              <a:rPr lang="en-US" dirty="0"/>
              <a:t> B(s) decays</a:t>
            </a:r>
            <a:r>
              <a:rPr lang="en-US" dirty="0" smtClean="0"/>
              <a:t>)</a:t>
            </a:r>
          </a:p>
          <a:p>
            <a:pPr marL="0" indent="0" algn="ctr">
              <a:spcBef>
                <a:spcPts val="1128"/>
              </a:spcBef>
              <a:buNone/>
            </a:pPr>
            <a:r>
              <a:rPr lang="en-US" dirty="0" smtClean="0">
                <a:solidFill>
                  <a:srgbClr val="FF0000"/>
                </a:solidFill>
              </a:rPr>
              <a:t>WG6</a:t>
            </a:r>
            <a:r>
              <a:rPr lang="en-US" dirty="0">
                <a:solidFill>
                  <a:srgbClr val="FFFF00"/>
                </a:solidFill>
              </a:rPr>
              <a:t>: High-energy </a:t>
            </a:r>
            <a:r>
              <a:rPr lang="en-US" dirty="0" err="1">
                <a:solidFill>
                  <a:srgbClr val="FFFF00"/>
                </a:solidFill>
              </a:rPr>
              <a:t>flavour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physics (</a:t>
            </a:r>
            <a:r>
              <a:rPr lang="en-US" dirty="0">
                <a:solidFill>
                  <a:srgbClr val="FFFF00"/>
                </a:solidFill>
              </a:rPr>
              <a:t>single top and top pair production; forward-backward and charge asymmetries; constraints on FCNC, searches for CPV; direct measurements of </a:t>
            </a:r>
            <a:r>
              <a:rPr lang="en-US" dirty="0" err="1">
                <a:solidFill>
                  <a:srgbClr val="FFFF00"/>
                </a:solidFill>
              </a:rPr>
              <a:t>Vtd</a:t>
            </a:r>
            <a:r>
              <a:rPr lang="en-US" dirty="0">
                <a:solidFill>
                  <a:srgbClr val="FFFF00"/>
                </a:solidFill>
              </a:rPr>
              <a:t>, </a:t>
            </a:r>
            <a:r>
              <a:rPr lang="en-US" dirty="0" err="1">
                <a:solidFill>
                  <a:srgbClr val="FFFF00"/>
                </a:solidFill>
              </a:rPr>
              <a:t>Vts</a:t>
            </a:r>
            <a:r>
              <a:rPr lang="en-US" dirty="0">
                <a:solidFill>
                  <a:srgbClr val="FFFF00"/>
                </a:solidFill>
              </a:rPr>
              <a:t>, </a:t>
            </a:r>
            <a:r>
              <a:rPr lang="en-US" dirty="0" err="1">
                <a:solidFill>
                  <a:srgbClr val="FFFF00"/>
                </a:solidFill>
              </a:rPr>
              <a:t>Vtb</a:t>
            </a:r>
            <a:r>
              <a:rPr lang="en-US" dirty="0">
                <a:solidFill>
                  <a:srgbClr val="FFFF00"/>
                </a:solidFill>
              </a:rPr>
              <a:t>, Higgs </a:t>
            </a:r>
            <a:r>
              <a:rPr lang="en-US" dirty="0" err="1">
                <a:solidFill>
                  <a:srgbClr val="FFFF00"/>
                </a:solidFill>
              </a:rPr>
              <a:t>flavour</a:t>
            </a:r>
            <a:r>
              <a:rPr lang="en-US" dirty="0">
                <a:solidFill>
                  <a:srgbClr val="FFFF00"/>
                </a:solidFill>
              </a:rPr>
              <a:t> changing processes</a:t>
            </a:r>
            <a:r>
              <a:rPr lang="en-US" dirty="0" smtClean="0">
                <a:solidFill>
                  <a:srgbClr val="FFFF00"/>
                </a:solidFill>
              </a:rPr>
              <a:t>)</a:t>
            </a:r>
            <a:endParaRPr lang="en-US" dirty="0">
              <a:solidFill>
                <a:srgbClr val="FFFF00"/>
              </a:solidFill>
            </a:endParaRPr>
          </a:p>
          <a:p>
            <a:pPr marL="0" indent="0" algn="ctr">
              <a:spcBef>
                <a:spcPts val="1128"/>
              </a:spcBef>
              <a:buNone/>
            </a:pPr>
            <a:r>
              <a:rPr lang="en-US" dirty="0">
                <a:solidFill>
                  <a:srgbClr val="FF0000"/>
                </a:solidFill>
              </a:rPr>
              <a:t>WG7</a:t>
            </a:r>
            <a:r>
              <a:rPr lang="en-US" dirty="0"/>
              <a:t>: Mixing and CP violation in the D </a:t>
            </a:r>
            <a:r>
              <a:rPr lang="en-US" dirty="0" smtClean="0"/>
              <a:t>system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x, y, |q/p|, </a:t>
            </a:r>
            <a:r>
              <a:rPr lang="en-US" dirty="0" err="1"/>
              <a:t>φ</a:t>
            </a:r>
            <a:r>
              <a:rPr lang="en-US" dirty="0"/>
              <a:t>, x12, y12, φ12, DCPV in D decays)</a:t>
            </a:r>
          </a:p>
          <a:p>
            <a:pPr marL="0" indent="0" algn="ctr">
              <a:spcBef>
                <a:spcPts val="1128"/>
              </a:spcBef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722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528" y="567868"/>
            <a:ext cx="7182757" cy="50897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42431" y="2503710"/>
            <a:ext cx="101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Parallel sessions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4826001" y="2648854"/>
            <a:ext cx="562428" cy="1088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4898573" y="3247567"/>
            <a:ext cx="562428" cy="65314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6223001" y="3410854"/>
            <a:ext cx="18143" cy="4898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27000" y="406395"/>
            <a:ext cx="1505858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Plenary sessions, WG2 session today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796143" y="1324426"/>
            <a:ext cx="889001" cy="4172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97118" y="2935066"/>
            <a:ext cx="881741" cy="646331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Coffee breaks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632858" y="3011711"/>
            <a:ext cx="1505857" cy="1383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0" y="5932711"/>
            <a:ext cx="9143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Plus: a room for break up meetings (</a:t>
            </a:r>
            <a:r>
              <a:rPr lang="en-US" sz="2400" dirty="0" err="1" smtClean="0"/>
              <a:t>Sem</a:t>
            </a:r>
            <a:r>
              <a:rPr lang="en-US" sz="2400" dirty="0" smtClean="0"/>
              <a:t> 127, 3</a:t>
            </a:r>
            <a:r>
              <a:rPr lang="en-US" sz="2400" baseline="30000" dirty="0" smtClean="0"/>
              <a:t>rd</a:t>
            </a:r>
            <a:r>
              <a:rPr lang="en-US" sz="2400" dirty="0" smtClean="0"/>
              <a:t> floor)</a:t>
            </a:r>
            <a:br>
              <a:rPr lang="en-US" sz="2400" dirty="0" smtClean="0"/>
            </a:br>
            <a:r>
              <a:rPr lang="en-US" sz="2400" dirty="0" smtClean="0">
                <a:latin typeface="Symbol" charset="2"/>
                <a:cs typeface="Symbol" charset="2"/>
              </a:rPr>
              <a:t>®</a:t>
            </a:r>
            <a:r>
              <a:rPr lang="en-US" sz="2400" dirty="0" smtClean="0"/>
              <a:t> book at the conference desk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53954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372126"/>
              </p:ext>
            </p:extLst>
          </p:nvPr>
        </p:nvGraphicFramePr>
        <p:xfrm>
          <a:off x="762004" y="798281"/>
          <a:ext cx="7674426" cy="482092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279071"/>
                <a:gridCol w="1478643"/>
                <a:gridCol w="1124857"/>
                <a:gridCol w="1233713"/>
                <a:gridCol w="1279071"/>
                <a:gridCol w="127907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Session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EI7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EI9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EI10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EI8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Monday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14:30 – 16:15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WG2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WG1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16:45 – 18:45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WG2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WG1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</a:tr>
              <a:tr h="370840">
                <a:tc row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Tuesday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9:00 – 10:45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WG6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WG5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11:15 – 13:00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WG6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WG4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14:30 – 16:15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WG5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WG7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WG4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16:45 – 18:45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WG6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WG7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WG1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Wednesday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9:00 – 10:45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WG3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WG2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11:15 – 13:00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WG3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WG2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</a:tr>
              <a:tr h="370840">
                <a:tc row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Thursday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9:00 – 10:45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WG3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WG6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WG2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11:15 – 13:00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WG3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WG6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14:30 – 16:15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WG3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WG4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WG5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16:45 – 18:45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WG7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WG4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3740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WLAN and talks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Internet</a:t>
            </a:r>
          </a:p>
          <a:p>
            <a:pPr lvl="1"/>
            <a:r>
              <a:rPr lang="en-US" dirty="0" smtClean="0"/>
              <a:t>WLAN access info is in your conference bag</a:t>
            </a:r>
          </a:p>
          <a:p>
            <a:pPr lvl="1"/>
            <a:r>
              <a:rPr lang="en-US" dirty="0" err="1"/>
              <a:t>e</a:t>
            </a:r>
            <a:r>
              <a:rPr lang="en-US" dirty="0" err="1" smtClean="0"/>
              <a:t>duroam</a:t>
            </a:r>
            <a:r>
              <a:rPr lang="en-US" dirty="0" smtClean="0"/>
              <a:t> is also available</a:t>
            </a:r>
          </a:p>
          <a:p>
            <a:r>
              <a:rPr lang="en-US" dirty="0" smtClean="0"/>
              <a:t>Talk upload</a:t>
            </a:r>
          </a:p>
          <a:p>
            <a:pPr lvl="1"/>
            <a:r>
              <a:rPr lang="en-US" dirty="0" smtClean="0"/>
              <a:t>Please try to upload your slides to </a:t>
            </a:r>
            <a:r>
              <a:rPr lang="en-US" dirty="0" err="1" smtClean="0"/>
              <a:t>indico</a:t>
            </a:r>
            <a:endParaRPr lang="en-US" dirty="0" smtClean="0"/>
          </a:p>
          <a:p>
            <a:pPr lvl="1"/>
            <a:r>
              <a:rPr lang="en-US" dirty="0" smtClean="0"/>
              <a:t>Otherwise come to the conference desk, open daily from 8:30 until the end of the last session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Please upload your slides well ahead of your presentation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204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Lunches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16722" b="5195"/>
          <a:stretch/>
        </p:blipFill>
        <p:spPr>
          <a:xfrm>
            <a:off x="3238500" y="1533312"/>
            <a:ext cx="5448300" cy="4363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7000" y="2306636"/>
            <a:ext cx="295728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/>
              <a:t>Vouchers are in your conference bag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No voucher =</a:t>
            </a:r>
            <a:br>
              <a:rPr lang="en-US" sz="2400" dirty="0" smtClean="0"/>
            </a:br>
            <a:r>
              <a:rPr lang="en-US" sz="2400" dirty="0" smtClean="0"/>
              <a:t>no lunch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Donate unused vouchers (conference desk)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55330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Schedule</a:t>
            </a:r>
          </a:p>
          <a:p>
            <a:pPr lvl="1"/>
            <a:r>
              <a:rPr lang="en-US" dirty="0" smtClean="0"/>
              <a:t>Mon 19:30: welcome reception in </a:t>
            </a:r>
            <a:r>
              <a:rPr lang="en-US" dirty="0" err="1" smtClean="0"/>
              <a:t>Festsaal</a:t>
            </a:r>
            <a:endParaRPr lang="en-US" dirty="0" smtClean="0"/>
          </a:p>
          <a:p>
            <a:pPr lvl="1"/>
            <a:r>
              <a:rPr lang="en-US" dirty="0" smtClean="0"/>
              <a:t>Wed 15:00: boat tour or </a:t>
            </a:r>
            <a:r>
              <a:rPr lang="en-US" dirty="0" err="1" smtClean="0"/>
              <a:t>Sch</a:t>
            </a:r>
            <a:r>
              <a:rPr lang="en-US" dirty="0" err="1" smtClean="0"/>
              <a:t>önbrunn</a:t>
            </a:r>
            <a:r>
              <a:rPr lang="en-US" dirty="0" smtClean="0"/>
              <a:t> castle</a:t>
            </a:r>
          </a:p>
          <a:p>
            <a:pPr lvl="1"/>
            <a:r>
              <a:rPr lang="en-US" dirty="0" smtClean="0"/>
              <a:t>Thu 20:00: conference dinner (10er Marie)</a:t>
            </a:r>
          </a:p>
          <a:p>
            <a:r>
              <a:rPr lang="en-US" dirty="0" smtClean="0"/>
              <a:t>Pickup service: We leave from the Aula</a:t>
            </a:r>
            <a:br>
              <a:rPr lang="en-US" dirty="0" smtClean="0"/>
            </a:br>
            <a:r>
              <a:rPr lang="en-US" dirty="0" smtClean="0"/>
              <a:t>(coffee break place)</a:t>
            </a:r>
          </a:p>
          <a:p>
            <a:pPr lvl="1"/>
            <a:r>
              <a:rPr lang="en-US" dirty="0" smtClean="0"/>
              <a:t>Mon 19:20 for the welcome reception</a:t>
            </a:r>
          </a:p>
          <a:p>
            <a:pPr lvl="1"/>
            <a:r>
              <a:rPr lang="en-US" dirty="0" smtClean="0"/>
              <a:t>Wed 14:30 for the boat tour</a:t>
            </a:r>
          </a:p>
          <a:p>
            <a:pPr lvl="1"/>
            <a:r>
              <a:rPr lang="en-US" dirty="0" smtClean="0"/>
              <a:t>Thu 19:15 for the conference dinner</a:t>
            </a:r>
          </a:p>
          <a:p>
            <a:r>
              <a:rPr lang="en-US" dirty="0" err="1" smtClean="0"/>
              <a:t>Austropa</a:t>
            </a:r>
            <a:r>
              <a:rPr lang="en-US" smtClean="0"/>
              <a:t> (conference desk) </a:t>
            </a:r>
            <a:r>
              <a:rPr lang="en-US" dirty="0" smtClean="0"/>
              <a:t>can also book other tours for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221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Conference photo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will take the group picture in the coffee break of Friday morning</a:t>
            </a:r>
          </a:p>
          <a:p>
            <a:r>
              <a:rPr lang="en-US" dirty="0" smtClean="0"/>
              <a:t>So, please try to stay until the end of the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126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103</TotalTime>
  <Words>311</Words>
  <Application>Microsoft Macintosh PowerPoint</Application>
  <PresentationFormat>On-screen Show (4:3)</PresentationFormat>
  <Paragraphs>92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 Black </vt:lpstr>
      <vt:lpstr>Welcome to</vt:lpstr>
      <vt:lpstr>Figures about CKM 2014</vt:lpstr>
      <vt:lpstr>CKM 2014 working groups</vt:lpstr>
      <vt:lpstr>PowerPoint Presentation</vt:lpstr>
      <vt:lpstr>PowerPoint Presentation</vt:lpstr>
      <vt:lpstr>WLAN and talks</vt:lpstr>
      <vt:lpstr>Lunches</vt:lpstr>
      <vt:lpstr>Social events</vt:lpstr>
      <vt:lpstr>Conference photo</vt:lpstr>
      <vt:lpstr>PowerPoint Presentation</vt:lpstr>
    </vt:vector>
  </TitlesOfParts>
  <Company>HEPHY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</dc:title>
  <dc:creator>Christoph Schwanda</dc:creator>
  <cp:lastModifiedBy>Christoph Schwanda</cp:lastModifiedBy>
  <cp:revision>11</cp:revision>
  <dcterms:created xsi:type="dcterms:W3CDTF">2014-09-07T19:44:18Z</dcterms:created>
  <dcterms:modified xsi:type="dcterms:W3CDTF">2014-09-07T21:27:55Z</dcterms:modified>
</cp:coreProperties>
</file>