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Default Extension="pict" ContentType="image/pict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vml" ContentType="application/vnd.openxmlformats-officedocument.vmlDrawing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embeddings/Microsoft_Equation1.bin" ContentType="application/vnd.openxmlformats-officedocument.oleObject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2" r:id="rId4"/>
    <p:sldId id="263" r:id="rId5"/>
    <p:sldId id="264" r:id="rId6"/>
    <p:sldId id="267" r:id="rId7"/>
    <p:sldId id="261" r:id="rId8"/>
    <p:sldId id="260" r:id="rId9"/>
    <p:sldId id="274" r:id="rId10"/>
    <p:sldId id="275" r:id="rId11"/>
    <p:sldId id="265" r:id="rId12"/>
    <p:sldId id="276" r:id="rId13"/>
    <p:sldId id="266" r:id="rId14"/>
    <p:sldId id="268" r:id="rId15"/>
    <p:sldId id="269" r:id="rId16"/>
    <p:sldId id="277" r:id="rId17"/>
    <p:sldId id="278" r:id="rId18"/>
    <p:sldId id="272" r:id="rId19"/>
    <p:sldId id="25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8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0F2CC2-215F-0542-878C-2D1374664E5B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15BDE-B1AC-924F-80D7-832F4EF9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15BDE-B1AC-924F-80D7-832F4EF9B7B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B15BDE-B1AC-924F-80D7-832F4EF9B7B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40C3B-9911-3D49-92CA-54191DEBBAEA}" type="datetimeFigureOut">
              <a:rPr lang="en-US" smtClean="0"/>
              <a:pPr/>
              <a:t>5/29/13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9C0F-05A8-9E4A-B05F-1DFA0BC1F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22,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err="1" smtClean="0"/>
              <a:t>Spenvis</a:t>
            </a:r>
            <a:r>
              <a:rPr lang="en-US" dirty="0" smtClean="0"/>
              <a:t> User Workshop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asa_meatball_c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13551" y="267474"/>
            <a:ext cx="1079575" cy="914400"/>
          </a:xfrm>
          <a:prstGeom prst="rect">
            <a:avLst/>
          </a:prstGeom>
        </p:spPr>
      </p:pic>
      <p:pic>
        <p:nvPicPr>
          <p:cNvPr id="8" name="Picture 7" descr="gsfc_rocket_bw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423781" y="228600"/>
            <a:ext cx="462915" cy="10058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Microsoft_Equation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5.jpeg"/><Relationship Id="rId5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info.cern.ch/asd/geant/" TargetMode="External"/><Relationship Id="rId3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84722" y="224162"/>
            <a:ext cx="7315200" cy="11430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3366FF"/>
                </a:solidFill>
              </a:rPr>
              <a:t>Modeling of the Background Rate for the Next Generation of Space-based Experiments</a:t>
            </a:r>
            <a:br>
              <a:rPr lang="en-US" sz="2800" b="1" dirty="0" smtClean="0">
                <a:solidFill>
                  <a:srgbClr val="3366FF"/>
                </a:solidFill>
              </a:rPr>
            </a:br>
            <a:endParaRPr lang="en-US" sz="2800" b="1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08941" y="1643533"/>
            <a:ext cx="43030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John Krizmanic</a:t>
            </a:r>
          </a:p>
          <a:p>
            <a:pPr algn="ctr"/>
            <a:r>
              <a:rPr lang="en-US" sz="2400" b="1" dirty="0" smtClean="0"/>
              <a:t>CRESST/USRA/NASA/GSFC</a:t>
            </a:r>
            <a:endParaRPr lang="en-US" sz="2400" b="1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 descr="160554main_jsc2006e43519_high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3783117" y="2665881"/>
            <a:ext cx="4876800" cy="3657600"/>
          </a:xfrm>
          <a:prstGeom prst="rect">
            <a:avLst/>
          </a:prstGeom>
        </p:spPr>
      </p:pic>
      <p:pic>
        <p:nvPicPr>
          <p:cNvPr id="10" name="図 5" descr="calet_payload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7365062" y="4799487"/>
            <a:ext cx="1034860" cy="914400"/>
          </a:xfrm>
          <a:prstGeom prst="rect">
            <a:avLst/>
          </a:prstGeom>
        </p:spPr>
      </p:pic>
      <p:cxnSp>
        <p:nvCxnSpPr>
          <p:cNvPr id="11" name="直線コネクタ 7"/>
          <p:cNvCxnSpPr/>
          <p:nvPr/>
        </p:nvCxnSpPr>
        <p:spPr bwMode="auto">
          <a:xfrm rot="16200000" flipH="1">
            <a:off x="7102217" y="4491819"/>
            <a:ext cx="335224" cy="190466"/>
          </a:xfrm>
          <a:prstGeom prst="line">
            <a:avLst/>
          </a:prstGeom>
          <a:solidFill>
            <a:srgbClr val="0082E5">
              <a:alpha val="6196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3" name="直線コネクタ 7"/>
          <p:cNvCxnSpPr/>
          <p:nvPr/>
        </p:nvCxnSpPr>
        <p:spPr bwMode="auto">
          <a:xfrm rot="16200000" flipV="1">
            <a:off x="5436259" y="3707733"/>
            <a:ext cx="414823" cy="260757"/>
          </a:xfrm>
          <a:prstGeom prst="line">
            <a:avLst/>
          </a:prstGeom>
          <a:solidFill>
            <a:srgbClr val="0082E5">
              <a:alpha val="6196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oval" w="med" len="med"/>
            <a:tailEnd type="triangl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2" name="Picture 11" descr="NICERpic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6820" y="2718005"/>
            <a:ext cx="637377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82608" y="3673401"/>
            <a:ext cx="760481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NICER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82652" y="5813053"/>
            <a:ext cx="760481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CALET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6" name="Picture 15" descr="GEMSv2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4722" y="4494681"/>
            <a:ext cx="1343608" cy="18288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94844" y="1596053"/>
            <a:ext cx="2926080" cy="27699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/>
              <a:t>GOAL:</a:t>
            </a:r>
          </a:p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000090"/>
                </a:solidFill>
              </a:rPr>
              <a:t>Determine the background rate due to </a:t>
            </a:r>
            <a:r>
              <a:rPr lang="en-US" b="1" dirty="0" err="1" smtClean="0">
                <a:solidFill>
                  <a:srgbClr val="000090"/>
                </a:solidFill>
              </a:rPr>
              <a:t>cosmogenic</a:t>
            </a:r>
            <a:r>
              <a:rPr lang="en-US" b="1" dirty="0" smtClean="0">
                <a:solidFill>
                  <a:srgbClr val="000090"/>
                </a:solidFill>
              </a:rPr>
              <a:t> and terrestrial background outside the regions of high flux of trapped particles.</a:t>
            </a:r>
          </a:p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Determine duty cycle imposed by high background and trapped radiation.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525" y="0"/>
            <a:ext cx="8229600" cy="769938"/>
          </a:xfrm>
        </p:spPr>
        <p:txBody>
          <a:bodyPr/>
          <a:lstStyle/>
          <a:p>
            <a:r>
              <a:rPr lang="en-US" sz="3600" dirty="0" smtClean="0">
                <a:solidFill>
                  <a:srgbClr val="3366FF"/>
                </a:solidFill>
              </a:rPr>
              <a:t>Orbit Analysis via SPENVIS</a:t>
            </a:r>
            <a:endParaRPr lang="en-US" sz="3600" dirty="0">
              <a:solidFill>
                <a:srgbClr val="3366FF"/>
              </a:solidFill>
            </a:endParaRPr>
          </a:p>
        </p:txBody>
      </p:sp>
      <p:pic>
        <p:nvPicPr>
          <p:cNvPr id="5" name="Picture 4" descr="SPENVIS-coordgenA-pic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133" y="1232229"/>
            <a:ext cx="3825179" cy="457200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2930546" y="2135383"/>
            <a:ext cx="2244575" cy="544314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400890" y="5204744"/>
            <a:ext cx="460516" cy="1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17226" y="4326901"/>
            <a:ext cx="2034719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Data file with equal time-spaced orbit parameters: altitude, long, lat, L, </a:t>
            </a:r>
            <a:r>
              <a:rPr lang="en-US" b="1" dirty="0" err="1" smtClean="0">
                <a:solidFill>
                  <a:srgbClr val="0000FF"/>
                </a:solidFill>
              </a:rPr>
              <a:t>timetag</a:t>
            </a:r>
            <a:r>
              <a:rPr lang="en-US" b="1" dirty="0" smtClean="0">
                <a:solidFill>
                  <a:srgbClr val="0000FF"/>
                </a:solidFill>
              </a:rPr>
              <a:t>, etc.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  <p:pic>
        <p:nvPicPr>
          <p:cNvPr id="6" name="Picture 5" descr="SPENVIS-coordgenC-pic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9649" y="3666591"/>
            <a:ext cx="2654971" cy="3017520"/>
          </a:xfrm>
          <a:prstGeom prst="rect">
            <a:avLst/>
          </a:prstGeom>
        </p:spPr>
      </p:pic>
      <p:pic>
        <p:nvPicPr>
          <p:cNvPr id="14" name="Picture 13" descr="SPENVIS-coordgenB-pict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5510" y="763783"/>
            <a:ext cx="3004973" cy="30175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rot="10800000" flipV="1">
            <a:off x="5439719" y="3120260"/>
            <a:ext cx="447578" cy="428621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SPENVIS use I: 													</a:t>
            </a:r>
            <a:r>
              <a:rPr lang="en-US" sz="3600" dirty="0" smtClean="0">
                <a:solidFill>
                  <a:srgbClr val="3366FF"/>
                </a:solidFill>
              </a:rPr>
              <a:t>Defining geomagnetic orbit fraction</a:t>
            </a:r>
            <a:endParaRPr lang="en-US" sz="36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677402" y="1851749"/>
          <a:ext cx="2857500" cy="2527300"/>
        </p:xfrm>
        <a:graphic>
          <a:graphicData uri="http://schemas.openxmlformats.org/drawingml/2006/table">
            <a:tbl>
              <a:tblPr/>
              <a:tblGrid>
                <a:gridCol w="952500"/>
                <a:gridCol w="952500"/>
                <a:gridCol w="95250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GeoMagnetic Latitude Bin (radians)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Fraction of Orbit within Bin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Running Total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669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 – 0.1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 – 0.2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 – 0.3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0.249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 – 0.4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0.335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 – 0.5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 – 0.6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0.519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 – 0.7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0.626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 – 0.8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0.134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 – 0.9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0.173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0.933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 – 1.0 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724242" y="4653113"/>
            <a:ext cx="2810660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ISS Orbit fraction versus Geomagnetic Latitude obtained from </a:t>
            </a:r>
            <a:r>
              <a:rPr lang="en-US" sz="1400" b="1" dirty="0" err="1" smtClean="0"/>
              <a:t>Spenvis</a:t>
            </a:r>
            <a:r>
              <a:rPr lang="en-US" sz="1400" b="1" dirty="0" smtClean="0"/>
              <a:t> Analysis</a:t>
            </a:r>
            <a:endParaRPr lang="en-US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1790790"/>
            <a:ext cx="49553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Using the </a:t>
            </a:r>
            <a:r>
              <a:rPr lang="en-US" i="1" dirty="0" smtClean="0"/>
              <a:t>‘Coordinate generators/Spacecraft trajectories’</a:t>
            </a:r>
            <a:r>
              <a:rPr lang="en-US" dirty="0" smtClean="0"/>
              <a:t> tool  the orbit position parameters (latitude &amp; longitude) can be generated in equal time spacing based on altitude (400 km), inclination (51.6°), and duration (30 days).</a:t>
            </a:r>
          </a:p>
          <a:p>
            <a:pPr>
              <a:buFont typeface="Arial"/>
              <a:buChar char="•"/>
            </a:pPr>
            <a:r>
              <a:rPr lang="en-US" dirty="0" smtClean="0"/>
              <a:t> Assuming a location of the Earth’s magnetic north pole (</a:t>
            </a:r>
            <a:r>
              <a:rPr lang="en-US" dirty="0" err="1" smtClean="0">
                <a:latin typeface="Symbol" charset="2"/>
                <a:cs typeface="Symbol" charset="2"/>
              </a:rPr>
              <a:t>l</a:t>
            </a:r>
            <a:r>
              <a:rPr lang="en-US" baseline="-25000" dirty="0" err="1" smtClean="0"/>
              <a:t>P</a:t>
            </a:r>
            <a:r>
              <a:rPr lang="en-US" dirty="0" smtClean="0"/>
              <a:t>=</a:t>
            </a:r>
            <a:r>
              <a:rPr lang="en-US" dirty="0" smtClean="0">
                <a:solidFill>
                  <a:srgbClr val="000000"/>
                </a:solidFill>
                <a:ea typeface="Verdana"/>
                <a:cs typeface="Verdana"/>
              </a:rPr>
              <a:t>85.9,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ea typeface="Verdana"/>
                <a:cs typeface="Symbol" charset="2"/>
              </a:rPr>
              <a:t>f</a:t>
            </a:r>
            <a:r>
              <a:rPr lang="en-US" baseline="-25000" dirty="0" smtClean="0">
                <a:solidFill>
                  <a:srgbClr val="000000"/>
                </a:solidFill>
                <a:ea typeface="Verdana"/>
                <a:cs typeface="Verdana"/>
              </a:rPr>
              <a:t>P</a:t>
            </a:r>
            <a:r>
              <a:rPr lang="en-US" dirty="0" smtClean="0">
                <a:solidFill>
                  <a:srgbClr val="000000"/>
                </a:solidFill>
                <a:ea typeface="Verdana"/>
                <a:cs typeface="Verdana"/>
              </a:rPr>
              <a:t> =147.0) the geomagnetic latitude (</a:t>
            </a:r>
            <a:r>
              <a:rPr lang="en-US" dirty="0" smtClean="0">
                <a:solidFill>
                  <a:srgbClr val="000000"/>
                </a:solidFill>
                <a:latin typeface="Symbol" charset="2"/>
                <a:ea typeface="Verdana"/>
                <a:cs typeface="Symbol" charset="2"/>
              </a:rPr>
              <a:t>L</a:t>
            </a:r>
            <a:r>
              <a:rPr lang="en-US" dirty="0" smtClean="0">
                <a:solidFill>
                  <a:srgbClr val="000000"/>
                </a:solidFill>
                <a:ea typeface="Verdana"/>
                <a:cs typeface="Verdana"/>
              </a:rPr>
              <a:t>) for a given orbit (</a:t>
            </a:r>
            <a:r>
              <a:rPr lang="en-US" dirty="0" err="1" smtClean="0">
                <a:solidFill>
                  <a:srgbClr val="000000"/>
                </a:solidFill>
                <a:latin typeface="Symbol" charset="2"/>
                <a:ea typeface="Verdana"/>
                <a:cs typeface="Symbol" charset="2"/>
              </a:rPr>
              <a:t>l,f</a:t>
            </a:r>
            <a:r>
              <a:rPr lang="en-US" dirty="0" smtClean="0">
                <a:solidFill>
                  <a:srgbClr val="000000"/>
                </a:solidFill>
                <a:ea typeface="Verdana"/>
                <a:cs typeface="Verdana"/>
              </a:rPr>
              <a:t>) can be calculated: </a:t>
            </a:r>
          </a:p>
          <a:p>
            <a:pPr>
              <a:buFont typeface="Arial"/>
              <a:buChar char="•"/>
            </a:pPr>
            <a:endParaRPr lang="en-US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457200" y="4216701"/>
          <a:ext cx="4916810" cy="324695"/>
        </p:xfrm>
        <a:graphic>
          <a:graphicData uri="http://schemas.openxmlformats.org/presentationml/2006/ole">
            <p:oleObj spid="_x0000_s24578" name="Equation" r:id="rId3" imgW="2692400" imgH="17780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57200" y="4807425"/>
            <a:ext cx="453416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geomagnetic latitude fractions can be thus calculated and be used to determine the background rate </a:t>
            </a:r>
            <a:r>
              <a:rPr lang="en-US" b="1" dirty="0" err="1" smtClean="0">
                <a:solidFill>
                  <a:srgbClr val="FF0000"/>
                </a:solidFill>
              </a:rPr>
              <a:t>vs</a:t>
            </a:r>
            <a:r>
              <a:rPr lang="en-US" b="1" dirty="0" smtClean="0">
                <a:solidFill>
                  <a:srgbClr val="FF0000"/>
                </a:solidFill>
              </a:rPr>
              <a:t> geomagnetic latitude.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3366FF"/>
                </a:solidFill>
              </a:rPr>
              <a:t>Trapped Particle Distributions via SPENVIS</a:t>
            </a:r>
            <a:endParaRPr lang="en-US" sz="2800" b="1" dirty="0">
              <a:solidFill>
                <a:srgbClr val="3366FF"/>
              </a:solidFill>
            </a:endParaRPr>
          </a:p>
        </p:txBody>
      </p:sp>
      <p:pic>
        <p:nvPicPr>
          <p:cNvPr id="3" name="Picture 2" descr="SPENVIS-radA-pi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011" y="1208283"/>
            <a:ext cx="4351613" cy="50292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3320839" y="2093512"/>
            <a:ext cx="1371600" cy="2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SPENVIS-radB-pic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7982" y="1417638"/>
            <a:ext cx="4008329" cy="2286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rot="5400000">
            <a:off x="6456170" y="3917949"/>
            <a:ext cx="428623" cy="2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07982" y="4326594"/>
            <a:ext cx="4008329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Data file of integral isotropic fluxes for each mission defined orbit location: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AE8: 40 </a:t>
            </a:r>
            <a:r>
              <a:rPr lang="en-US" dirty="0" err="1" smtClean="0">
                <a:solidFill>
                  <a:srgbClr val="0000FF"/>
                </a:solidFill>
              </a:rPr>
              <a:t>keV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7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MeV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(30 bins)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AP8: 100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keV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400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MeV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(29 bins)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Lowest flux bit: 1 Hz/cm</a:t>
            </a:r>
            <a:r>
              <a:rPr lang="en-US" baseline="30000" dirty="0" smtClean="0">
                <a:solidFill>
                  <a:srgbClr val="0000FF"/>
                </a:solidFill>
                <a:sym typeface="Symbol" charset="2"/>
              </a:rPr>
              <a:t>2</a:t>
            </a:r>
            <a:endParaRPr lang="en-US" dirty="0" smtClean="0">
              <a:sym typeface="Symbol" charset="2"/>
            </a:endParaRP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</a:t>
            </a:r>
            <a:r>
              <a:rPr lang="en-US" b="1" dirty="0" smtClean="0">
                <a:solidFill>
                  <a:srgbClr val="FF0000"/>
                </a:solidFill>
                <a:sym typeface="Symbol" charset="2"/>
              </a:rPr>
              <a:t>NOTE: AE9 &amp; AP9 models </a:t>
            </a:r>
            <a:r>
              <a:rPr lang="en-US" b="1" dirty="0" err="1" smtClean="0">
                <a:solidFill>
                  <a:srgbClr val="FF0000"/>
                </a:solidFill>
                <a:sym typeface="Symbol" charset="2"/>
              </a:rPr>
              <a:t>supercede</a:t>
            </a:r>
            <a:r>
              <a:rPr lang="en-US" b="1" dirty="0" smtClean="0">
                <a:solidFill>
                  <a:srgbClr val="FF0000"/>
                </a:solidFill>
                <a:sym typeface="Symbol" charset="2"/>
              </a:rPr>
              <a:t> AE8 &amp; AP8</a:t>
            </a:r>
            <a:endParaRPr lang="en-US" b="1" baseline="30000" dirty="0" smtClean="0">
              <a:solidFill>
                <a:srgbClr val="FF0000"/>
              </a:solidFill>
              <a:sym typeface="Symbol" charset="2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85237" y="4532161"/>
            <a:ext cx="3651518" cy="3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6357922"/>
            <a:ext cx="34953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 – U; ISO 15390; CREME96 (86)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SPENVIS use II: 																</a:t>
            </a:r>
            <a:r>
              <a:rPr lang="en-US" sz="3000" dirty="0" smtClean="0">
                <a:solidFill>
                  <a:srgbClr val="3366FF"/>
                </a:solidFill>
              </a:rPr>
              <a:t>Excluding regions of high flux of trapped particles</a:t>
            </a:r>
            <a:endParaRPr lang="en-US" sz="30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AE8-ISS-1d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916599"/>
            <a:ext cx="4876800" cy="3657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90057" y="5604197"/>
            <a:ext cx="391774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AE8 (</a:t>
            </a:r>
            <a:r>
              <a:rPr lang="en-US" dirty="0" err="1" smtClean="0">
                <a:solidFill>
                  <a:srgbClr val="000090"/>
                </a:solidFill>
              </a:rPr>
              <a:t>SolarMax</a:t>
            </a:r>
            <a:r>
              <a:rPr lang="en-US" dirty="0" smtClean="0">
                <a:solidFill>
                  <a:srgbClr val="000090"/>
                </a:solidFill>
              </a:rPr>
              <a:t>) map of integral electron flux (</a:t>
            </a:r>
            <a:r>
              <a:rPr lang="en-US" dirty="0" err="1" smtClean="0">
                <a:solidFill>
                  <a:srgbClr val="000090"/>
                </a:solidFill>
              </a:rPr>
              <a:t>E</a:t>
            </a:r>
            <a:r>
              <a:rPr lang="en-US" baseline="-25000" dirty="0" err="1" smtClean="0">
                <a:solidFill>
                  <a:srgbClr val="000090"/>
                </a:solidFill>
              </a:rPr>
              <a:t>Elec</a:t>
            </a:r>
            <a:r>
              <a:rPr lang="en-US" dirty="0" smtClean="0">
                <a:solidFill>
                  <a:srgbClr val="000090"/>
                </a:solidFill>
              </a:rPr>
              <a:t>≥ 40 </a:t>
            </a:r>
            <a:r>
              <a:rPr lang="en-US" dirty="0" err="1" smtClean="0">
                <a:solidFill>
                  <a:srgbClr val="000090"/>
                </a:solidFill>
              </a:rPr>
              <a:t>keV</a:t>
            </a:r>
            <a:r>
              <a:rPr lang="en-US" dirty="0" smtClean="0">
                <a:solidFill>
                  <a:srgbClr val="000090"/>
                </a:solidFill>
              </a:rPr>
              <a:t>) for 1 day ISS orbit.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938" y="2116485"/>
            <a:ext cx="379811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Using </a:t>
            </a:r>
            <a:r>
              <a:rPr lang="en-US" i="1" dirty="0" smtClean="0"/>
              <a:t>the ‘Radiation sources and effects /Trapped proton and electron fluxes’ </a:t>
            </a:r>
            <a:r>
              <a:rPr lang="en-US" dirty="0" smtClean="0"/>
              <a:t>tool, the integral flux </a:t>
            </a:r>
            <a:r>
              <a:rPr lang="en-US" dirty="0" err="1" smtClean="0"/>
              <a:t>vs</a:t>
            </a:r>
            <a:r>
              <a:rPr lang="en-US" dirty="0" smtClean="0"/>
              <a:t> energy of trapped electron (AE8) and protons (AP8) can get generated as a function of the orbit position parameters (latitude &amp; longitude). </a:t>
            </a:r>
          </a:p>
          <a:p>
            <a:pPr>
              <a:buFont typeface="Arial"/>
              <a:buChar char="•"/>
            </a:pPr>
            <a:r>
              <a:rPr lang="en-US" dirty="0" smtClean="0"/>
              <a:t> Selection of a maximum integral flux </a:t>
            </a:r>
            <a:r>
              <a:rPr lang="en-US" dirty="0" err="1" smtClean="0"/>
              <a:t>vs</a:t>
            </a:r>
            <a:r>
              <a:rPr lang="en-US" dirty="0" smtClean="0"/>
              <a:t> position can then be used to exclude regions of the orbit where trapped flux is too high to allow science operation </a:t>
            </a:r>
            <a:r>
              <a:rPr lang="en-US" dirty="0" err="1" smtClean="0">
                <a:solidFill>
                  <a:srgbClr val="FF0000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FF0000"/>
                </a:solidFill>
                <a:sym typeface="Symbol" charset="2"/>
              </a:rPr>
              <a:t> duty cycle.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Note: ROSAT (53° inc, 580 km) was able to operate in upper high flux region.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Duty Cycle Determination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81916" y="1313833"/>
            <a:ext cx="7443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the results of the NICER background modeling (outside of regions of high trapped particle: electrons &gt; 1 Hz/cm</a:t>
            </a:r>
            <a:r>
              <a:rPr lang="en-US" baseline="30000" dirty="0" smtClean="0"/>
              <a:t>2</a:t>
            </a:r>
            <a:r>
              <a:rPr lang="en-US" dirty="0" smtClean="0"/>
              <a:t> above 40 </a:t>
            </a:r>
            <a:r>
              <a:rPr lang="en-US" dirty="0" err="1" smtClean="0"/>
              <a:t>keV</a:t>
            </a:r>
            <a:r>
              <a:rPr lang="en-US" dirty="0" smtClean="0"/>
              <a:t>; protons &gt; 1 Hz/cm</a:t>
            </a:r>
            <a:r>
              <a:rPr lang="en-US" baseline="30000" dirty="0" smtClean="0"/>
              <a:t>2</a:t>
            </a:r>
            <a:r>
              <a:rPr lang="en-US" dirty="0" smtClean="0"/>
              <a:t> above 100 </a:t>
            </a:r>
            <a:r>
              <a:rPr lang="en-US" dirty="0" err="1" smtClean="0"/>
              <a:t>keV</a:t>
            </a:r>
            <a:r>
              <a:rPr lang="en-US" dirty="0" smtClean="0"/>
              <a:t>) and excluding the trapped particle flux regions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duty cycle.</a:t>
            </a:r>
            <a:endParaRPr lang="en-US" dirty="0"/>
          </a:p>
        </p:txBody>
      </p:sp>
      <p:pic>
        <p:nvPicPr>
          <p:cNvPr id="7" name="Picture 6" descr="latlo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06" y="2413533"/>
            <a:ext cx="6108192" cy="39197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74611" y="2519355"/>
            <a:ext cx="2338621" cy="3693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Legend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8000"/>
                </a:solidFill>
              </a:rPr>
              <a:t>Green:</a:t>
            </a:r>
            <a:r>
              <a:rPr lang="en-US" dirty="0" smtClean="0"/>
              <a:t> </a:t>
            </a:r>
            <a:r>
              <a:rPr lang="en-US" dirty="0" err="1" smtClean="0"/>
              <a:t>backgound</a:t>
            </a:r>
            <a:r>
              <a:rPr lang="en-US" dirty="0" smtClean="0"/>
              <a:t> &lt; 0.01 </a:t>
            </a:r>
            <a:r>
              <a:rPr lang="en-US" dirty="0" err="1" smtClean="0"/>
              <a:t>cts/s/keV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008000"/>
                </a:solidFill>
              </a:rPr>
              <a:t>66% of ISS orbit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Blue:</a:t>
            </a:r>
            <a:r>
              <a:rPr lang="en-US" dirty="0" smtClean="0"/>
              <a:t> background ≥ 0.01 </a:t>
            </a:r>
            <a:r>
              <a:rPr lang="en-US" dirty="0" err="1" smtClean="0"/>
              <a:t>cts/s/keV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17% of ISS orbit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Red:</a:t>
            </a:r>
            <a:r>
              <a:rPr lang="en-US" dirty="0" smtClean="0"/>
              <a:t> trapped particle flux &gt; 1 Hz/cm</a:t>
            </a:r>
            <a:r>
              <a:rPr lang="en-US" baseline="30000" dirty="0" smtClean="0"/>
              <a:t>2</a:t>
            </a:r>
          </a:p>
          <a:p>
            <a:r>
              <a:rPr lang="en-US" baseline="30000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17% of ISS orbit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859" y="274638"/>
            <a:ext cx="8229600" cy="1143000"/>
          </a:xfrm>
        </p:spPr>
        <p:txBody>
          <a:bodyPr/>
          <a:lstStyle/>
          <a:p>
            <a:r>
              <a:rPr lang="en-US" sz="3600" dirty="0" smtClean="0">
                <a:solidFill>
                  <a:srgbClr val="3366FF"/>
                </a:solidFill>
              </a:rPr>
              <a:t>Background Rate </a:t>
            </a:r>
            <a:r>
              <a:rPr lang="en-US" sz="3600" dirty="0" err="1" smtClean="0">
                <a:solidFill>
                  <a:srgbClr val="3366FF"/>
                </a:solidFill>
              </a:rPr>
              <a:t>vs</a:t>
            </a:r>
            <a:r>
              <a:rPr lang="en-US" sz="3600" dirty="0" smtClean="0">
                <a:solidFill>
                  <a:srgbClr val="3366FF"/>
                </a:solidFill>
              </a:rPr>
              <a:t> </a:t>
            </a:r>
            <a:r>
              <a:rPr lang="en-US" sz="3600" dirty="0" err="1" smtClean="0">
                <a:solidFill>
                  <a:srgbClr val="3366FF"/>
                </a:solidFill>
                <a:latin typeface="+mn-lt"/>
                <a:cs typeface="Symbol" charset="2"/>
              </a:rPr>
              <a:t>GeoMag</a:t>
            </a:r>
            <a:r>
              <a:rPr lang="en-US" sz="3600" dirty="0" smtClean="0">
                <a:solidFill>
                  <a:srgbClr val="3366FF"/>
                </a:solidFill>
                <a:latin typeface="+mn-lt"/>
                <a:cs typeface="Symbol" charset="2"/>
              </a:rPr>
              <a:t> Lat</a:t>
            </a:r>
            <a:endParaRPr lang="en-US" sz="3600" baseline="-250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 noChangeAspect="1"/>
          </p:cNvGraphicFramePr>
          <p:nvPr/>
        </p:nvGraphicFramePr>
        <p:xfrm>
          <a:off x="914400" y="2178975"/>
          <a:ext cx="7584182" cy="29870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821"/>
                <a:gridCol w="1161235"/>
                <a:gridCol w="1276082"/>
                <a:gridCol w="2026130"/>
                <a:gridCol w="1852914"/>
              </a:tblGrid>
              <a:tr h="66501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GeoMagnetic</a:t>
                      </a:r>
                      <a:r>
                        <a:rPr lang="en-US" sz="1400" baseline="0" dirty="0" smtClean="0"/>
                        <a:t> Latitude Bin (radians)</a:t>
                      </a:r>
                      <a:endParaRPr lang="en-US" sz="1400" dirty="0"/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Fraction of Orbit within Bin</a:t>
                      </a:r>
                      <a:endParaRPr lang="en-US" sz="1400" dirty="0"/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Orbit Running Total</a:t>
                      </a:r>
                      <a:endParaRPr lang="en-US" sz="1400" dirty="0"/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marL="0" marR="0" indent="0" algn="ctr" defTabSz="15675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Background Rate within Bin (CPS) </a:t>
                      </a:r>
                    </a:p>
                    <a:p>
                      <a:pPr marL="0" marR="0" indent="0" algn="ctr" defTabSz="15675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(0.2 </a:t>
                      </a:r>
                      <a:r>
                        <a:rPr lang="en-US" sz="1400" dirty="0" err="1" smtClean="0"/>
                        <a:t>keV</a:t>
                      </a:r>
                      <a:r>
                        <a:rPr lang="en-US" sz="1400" dirty="0" smtClean="0"/>
                        <a:t> ≤ E</a:t>
                      </a:r>
                      <a:r>
                        <a:rPr lang="en-US" sz="1400" baseline="-25000" dirty="0" smtClean="0"/>
                        <a:t>DEP</a:t>
                      </a:r>
                      <a:r>
                        <a:rPr lang="en-US" sz="1400" baseline="0" dirty="0" smtClean="0"/>
                        <a:t> ≤ 2 </a:t>
                      </a:r>
                      <a:r>
                        <a:rPr lang="en-US" sz="1400" baseline="0" dirty="0" err="1" smtClean="0"/>
                        <a:t>keV</a:t>
                      </a:r>
                      <a:r>
                        <a:rPr lang="en-US" sz="1400" baseline="0" dirty="0" smtClean="0"/>
                        <a:t>)</a:t>
                      </a:r>
                    </a:p>
                    <a:p>
                      <a:pPr marL="0" marR="0" indent="0" algn="ctr" defTabSz="15675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Goal: &lt; 0.02 CPS</a:t>
                      </a:r>
                      <a:endParaRPr lang="en-US" sz="1400" dirty="0" smtClean="0"/>
                    </a:p>
                  </a:txBody>
                  <a:tcPr marL="41564" marR="41564" marT="20782" marB="20782"/>
                </a:tc>
                <a:tc>
                  <a:txBody>
                    <a:bodyPr/>
                    <a:lstStyle/>
                    <a:p>
                      <a:pPr marL="0" marR="0" indent="0" algn="ctr" defTabSz="156751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Background Rate within Bin (CPS)</a:t>
                      </a:r>
                    </a:p>
                    <a:p>
                      <a:pPr algn="ctr"/>
                      <a:r>
                        <a:rPr lang="en-US" sz="1400" dirty="0" smtClean="0"/>
                        <a:t>(2 </a:t>
                      </a:r>
                      <a:r>
                        <a:rPr lang="en-US" sz="1400" dirty="0" err="1" smtClean="0"/>
                        <a:t>keV</a:t>
                      </a:r>
                      <a:r>
                        <a:rPr lang="en-US" sz="1400" dirty="0" smtClean="0"/>
                        <a:t> ≤ E</a:t>
                      </a:r>
                      <a:r>
                        <a:rPr lang="en-US" sz="1400" baseline="-25000" dirty="0" smtClean="0"/>
                        <a:t>DEP</a:t>
                      </a:r>
                      <a:r>
                        <a:rPr lang="en-US" sz="1400" baseline="0" dirty="0" smtClean="0"/>
                        <a:t> ≤ 10 </a:t>
                      </a:r>
                      <a:r>
                        <a:rPr lang="en-US" sz="1400" baseline="0" dirty="0" err="1" smtClean="0"/>
                        <a:t>keV</a:t>
                      </a:r>
                      <a:r>
                        <a:rPr lang="en-US" sz="1400" baseline="0" dirty="0" smtClean="0"/>
                        <a:t>)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Goal: &lt; 0.08 CPS</a:t>
                      </a:r>
                    </a:p>
                  </a:txBody>
                  <a:tcPr marL="41564" marR="41564" marT="20782" marB="20782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</a:rPr>
                        <a:t>0 – 0.1</a:t>
                      </a:r>
                      <a:endParaRPr 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0.082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8000"/>
                          </a:solidFill>
                          <a:latin typeface="+mn-lt"/>
                        </a:rPr>
                        <a:t>0.082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1.35E-2</a:t>
                      </a: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4.98E-2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</a:rPr>
                        <a:t>0.1 – 0.2</a:t>
                      </a:r>
                      <a:endParaRPr 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0.083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8000"/>
                          </a:solidFill>
                          <a:latin typeface="+mn-lt"/>
                        </a:rPr>
                        <a:t>0.165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1.36E-2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5.01E-2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</a:rPr>
                        <a:t>0.2 – 0.3</a:t>
                      </a:r>
                      <a:endParaRPr 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0.084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8000"/>
                          </a:solidFill>
                          <a:latin typeface="+mn-lt"/>
                        </a:rPr>
                        <a:t>0.249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1.37E-2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5.03E-2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</a:rPr>
                        <a:t>0.3 – 0.4</a:t>
                      </a:r>
                      <a:endParaRPr 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0.086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0.335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1.39E-2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5.14E-2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</a:rPr>
                        <a:t>0.4 – 0.5</a:t>
                      </a:r>
                      <a:endParaRPr 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0.089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0.424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1.45E-2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5.41E-2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</a:rPr>
                        <a:t>0.5 – 0.6</a:t>
                      </a:r>
                      <a:endParaRPr 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0.095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0.519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1.45E-2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5.40E-2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</a:rPr>
                        <a:t>0.6 – 0.7</a:t>
                      </a:r>
                      <a:endParaRPr 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8000"/>
                          </a:solidFill>
                          <a:latin typeface="+mn-lt"/>
                        </a:rPr>
                        <a:t>0.107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0.626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1.70E-2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6.48E-2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</a:rPr>
                        <a:t>0.7</a:t>
                      </a:r>
                      <a:r>
                        <a:rPr lang="en-US" sz="1100" b="1" baseline="0" dirty="0" smtClean="0">
                          <a:solidFill>
                            <a:srgbClr val="008000"/>
                          </a:solidFill>
                        </a:rPr>
                        <a:t> – 0.8</a:t>
                      </a:r>
                      <a:endParaRPr lang="en-US" sz="1100" b="1" dirty="0">
                        <a:solidFill>
                          <a:srgbClr val="008000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8000"/>
                          </a:solidFill>
                          <a:latin typeface="+mn-lt"/>
                        </a:rPr>
                        <a:t>0.134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8000"/>
                          </a:solidFill>
                          <a:latin typeface="+mn-lt"/>
                        </a:rPr>
                        <a:t>0.760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1.83E-2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8000"/>
                          </a:solidFill>
                          <a:latin typeface="+mn-lt"/>
                        </a:rPr>
                        <a:t>7.15E-2</a:t>
                      </a:r>
                      <a:endParaRPr lang="en-US" sz="1100" b="1" dirty="0">
                        <a:solidFill>
                          <a:srgbClr val="008000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00FF"/>
                          </a:solidFill>
                        </a:rPr>
                        <a:t>0.8 – 0.9</a:t>
                      </a:r>
                      <a:endParaRPr lang="en-US" sz="1100" b="1" dirty="0">
                        <a:solidFill>
                          <a:srgbClr val="0000FF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latin typeface="+mn-lt"/>
                        </a:rPr>
                        <a:t>0.173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latin typeface="+mn-lt"/>
                        </a:rPr>
                        <a:t>0.933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2.14E-2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8.59E-2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00FF"/>
                          </a:solidFill>
                        </a:rPr>
                        <a:t>0.9 – 1.0</a:t>
                      </a:r>
                      <a:endParaRPr lang="en-US" sz="1100" b="1" dirty="0">
                        <a:solidFill>
                          <a:srgbClr val="0000FF"/>
                        </a:solidFill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latin typeface="+mn-lt"/>
                        </a:rPr>
                        <a:t>0.067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FF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5773" marR="5773" marT="577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2.76E-2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rgbClr val="0000FF"/>
                          </a:solidFill>
                          <a:latin typeface="+mn-lt"/>
                        </a:rPr>
                        <a:t>1.14E-1</a:t>
                      </a:r>
                      <a:endParaRPr lang="en-US" sz="1100" b="1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marL="41564" marR="41564" marT="20782" marB="20782" anchor="ctr"/>
                </a:tc>
              </a:tr>
            </a:tbl>
          </a:graphicData>
        </a:graphic>
      </p:graphicFrame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3366FF"/>
                </a:solidFill>
              </a:rPr>
              <a:t>Dosimetry</a:t>
            </a:r>
            <a:r>
              <a:rPr lang="en-US" dirty="0" smtClean="0">
                <a:solidFill>
                  <a:srgbClr val="3366FF"/>
                </a:solidFill>
              </a:rPr>
              <a:t> in SPENVIS</a:t>
            </a:r>
            <a:endParaRPr lang="en-US" dirty="0">
              <a:solidFill>
                <a:srgbClr val="3366FF"/>
              </a:solidFill>
            </a:endParaRPr>
          </a:p>
        </p:txBody>
      </p:sp>
      <p:pic>
        <p:nvPicPr>
          <p:cNvPr id="3" name="Picture 2" descr="SPENVISmainPage-pi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17" y="1106718"/>
            <a:ext cx="8584830" cy="5029200"/>
          </a:xfrm>
          <a:prstGeom prst="rect">
            <a:avLst/>
          </a:prstGeom>
        </p:spPr>
      </p:pic>
      <p:sp>
        <p:nvSpPr>
          <p:cNvPr id="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  <p:pic>
        <p:nvPicPr>
          <p:cNvPr id="7" name="Picture 6" descr="SPENVIS-doseA-pic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6725" y="1943787"/>
            <a:ext cx="1960075" cy="18288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5867400" y="2255335"/>
            <a:ext cx="749808" cy="2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867400" y="4012121"/>
            <a:ext cx="749808" cy="2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 flipV="1">
            <a:off x="2447154" y="4423119"/>
            <a:ext cx="712656" cy="488592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5117592" y="5209097"/>
            <a:ext cx="1609133" cy="2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726725" y="4012121"/>
            <a:ext cx="196007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GEANT4-based 3-dim calculations based upon GDML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79125" y="5212588"/>
            <a:ext cx="196007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Standard spectral definitions: </a:t>
            </a:r>
            <a:r>
              <a:rPr lang="en-US" dirty="0" err="1" smtClean="0"/>
              <a:t>monoE</a:t>
            </a:r>
            <a:r>
              <a:rPr lang="en-US" dirty="0" smtClean="0"/>
              <a:t>, </a:t>
            </a:r>
            <a:r>
              <a:rPr lang="en-US" dirty="0" err="1" smtClean="0"/>
              <a:t>PowerLaw</a:t>
            </a:r>
            <a:r>
              <a:rPr lang="en-US" dirty="0" smtClean="0"/>
              <a:t>,</a:t>
            </a:r>
          </a:p>
          <a:p>
            <a:r>
              <a:rPr lang="en-US" dirty="0" smtClean="0"/>
              <a:t>User input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5537" y="3704769"/>
            <a:ext cx="196007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Single Event Upset rates at the ASIC level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6060" y="4959329"/>
            <a:ext cx="196007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Geantino</a:t>
            </a:r>
            <a:r>
              <a:rPr lang="en-US" dirty="0" smtClean="0"/>
              <a:t>-based analysis to get shielding profiles </a:t>
            </a:r>
            <a:r>
              <a:rPr lang="en-US" dirty="0" err="1" smtClean="0"/>
              <a:t>vs</a:t>
            </a:r>
            <a:r>
              <a:rPr lang="en-US" dirty="0" smtClean="0"/>
              <a:t> location &amp; angle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 rot="10800000">
            <a:off x="2511096" y="4206097"/>
            <a:ext cx="613104" cy="1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3366FF"/>
                </a:solidFill>
              </a:rPr>
              <a:t>CALET-related Items of Interest</a:t>
            </a:r>
            <a:endParaRPr lang="en-US" sz="3600" dirty="0">
              <a:solidFill>
                <a:srgbClr val="3366FF"/>
              </a:solidFill>
            </a:endParaRP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9086" y="949615"/>
            <a:ext cx="8057714" cy="5570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New trapped radiation models AE9, AP9, and SPM (Space Plasma)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Claimed to be significant upgrade of AE8 and AP8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Differential spectra reported now point-by-point (as well as integral spectra).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Onmidirectional</a:t>
            </a:r>
            <a:r>
              <a:rPr lang="en-US" dirty="0" smtClean="0"/>
              <a:t> versus directional options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Lowest flux but now 0.1 Hz/cm</a:t>
            </a:r>
            <a:r>
              <a:rPr lang="en-US" baseline="30000" dirty="0" smtClean="0"/>
              <a:t>2</a:t>
            </a:r>
            <a:r>
              <a:rPr lang="en-US" dirty="0" smtClean="0"/>
              <a:t> (factor of 10 better)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Details in </a:t>
            </a:r>
            <a:r>
              <a:rPr lang="en-US" i="1" dirty="0" smtClean="0"/>
              <a:t>Space Science Reviews </a:t>
            </a:r>
            <a:r>
              <a:rPr lang="en-US" dirty="0" smtClean="0"/>
              <a:t>(Mar 2013), ~6 months to get into SPENVIS</a:t>
            </a:r>
          </a:p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CALET-related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AE9 and AP9 can be used to now better quantify the event rate in the instrument in areas of high flux of trapped particles.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Can be used to coordinate trapped particle flux maps to those measured by MAXI (would be more straight-forward to analyze since do not need to know </a:t>
            </a:r>
            <a:r>
              <a:rPr lang="en-US" dirty="0" err="1" smtClean="0"/>
              <a:t>MAXI’s</a:t>
            </a:r>
            <a:r>
              <a:rPr lang="en-US" dirty="0" smtClean="0"/>
              <a:t> instrument response function to get effective particle rate).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Can use GEANT4-related </a:t>
            </a:r>
            <a:r>
              <a:rPr lang="en-US" dirty="0" err="1" smtClean="0"/>
              <a:t>dosimetry</a:t>
            </a:r>
            <a:r>
              <a:rPr lang="en-US" dirty="0" smtClean="0"/>
              <a:t> tools to predict mission dose rates anyway in CALET if we have an accurate GDML file (flight design in the near future).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JFK is working on getting improved atmospheric secondary 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, </a:t>
            </a:r>
            <a:r>
              <a:rPr lang="en-US" dirty="0" err="1" smtClean="0"/>
              <a:t>e</a:t>
            </a:r>
            <a:r>
              <a:rPr lang="en-US" baseline="30000" dirty="0" smtClean="0"/>
              <a:t>+</a:t>
            </a:r>
            <a:r>
              <a:rPr lang="en-US" dirty="0" smtClean="0"/>
              <a:t>, and proton flux models based upon AE9, AP9, and related work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helpful for CGBM background studies.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lowenergy-up-elecposi-comp-spenv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222" y="1066957"/>
            <a:ext cx="420027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Flux Extrapolation to Low-E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3379064" y="4035862"/>
            <a:ext cx="1204428" cy="1044577"/>
          </a:xfrm>
          <a:prstGeom prst="ellipse">
            <a:avLst/>
          </a:prstGeom>
          <a:solidFill>
            <a:srgbClr val="CCFFCC">
              <a:alpha val="19000"/>
            </a:srgb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extBox 7"/>
          <p:cNvSpPr txBox="1"/>
          <p:nvPr/>
        </p:nvSpPr>
        <p:spPr>
          <a:xfrm>
            <a:off x="3705476" y="4190177"/>
            <a:ext cx="12700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AMS-01 Data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57200" y="1239583"/>
            <a:ext cx="3307626" cy="2796279"/>
          </a:xfrm>
          <a:prstGeom prst="ellipse">
            <a:avLst/>
          </a:prstGeom>
          <a:solidFill>
            <a:schemeClr val="accent6">
              <a:lumMod val="40000"/>
              <a:lumOff val="60000"/>
              <a:alpha val="7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2083066" y="1875489"/>
            <a:ext cx="7194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?????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31225" y="1066957"/>
            <a:ext cx="3643950" cy="33701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Atmospheric ‘secondary’ </a:t>
            </a:r>
            <a:r>
              <a:rPr lang="en-US" b="1" dirty="0" err="1" smtClean="0"/>
              <a:t>e</a:t>
            </a:r>
            <a:r>
              <a:rPr lang="en-US" b="1" baseline="30000" dirty="0" smtClean="0"/>
              <a:t>+</a:t>
            </a:r>
            <a:r>
              <a:rPr lang="en-US" b="1" dirty="0" smtClean="0"/>
              <a:t> </a:t>
            </a:r>
            <a:r>
              <a:rPr lang="en-US" b="1" dirty="0" err="1" smtClean="0"/>
              <a:t>e</a:t>
            </a:r>
            <a:r>
              <a:rPr lang="en-US" b="1" baseline="30000" dirty="0" smtClean="0"/>
              <a:t>- </a:t>
            </a:r>
            <a:endParaRPr lang="en-US" b="1" dirty="0" smtClean="0"/>
          </a:p>
          <a:p>
            <a:endParaRPr lang="en-US" dirty="0" smtClean="0"/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Outside regions of high flux of trapped particles.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Spectra defined by AMS-01 measurements with E &gt; 100 </a:t>
            </a:r>
            <a:r>
              <a:rPr lang="en-US" dirty="0" err="1" smtClean="0"/>
              <a:t>MeV</a:t>
            </a:r>
            <a:r>
              <a:rPr lang="en-US" dirty="0" smtClean="0"/>
              <a:t>, but with extrapolation to 10 </a:t>
            </a:r>
            <a:r>
              <a:rPr lang="en-US" dirty="0" err="1" smtClean="0"/>
              <a:t>MeV</a:t>
            </a:r>
            <a:r>
              <a:rPr lang="en-US" dirty="0" smtClean="0"/>
              <a:t>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Extrapolation to  10 </a:t>
            </a:r>
            <a:r>
              <a:rPr lang="en-US" dirty="0" err="1" smtClean="0"/>
              <a:t>keV</a:t>
            </a:r>
            <a:r>
              <a:rPr lang="en-US" dirty="0" smtClean="0"/>
              <a:t> yields wide range of flux values.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Background rate prediction thus vary over a wide range.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621996" y="296755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</a:rPr>
              <a:t>★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31225" y="4675582"/>
            <a:ext cx="3340308" cy="166199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 typeface="Zapf Dingbats" pitchFamily="-108" charset="2"/>
              <a:buChar char="★"/>
            </a:pPr>
            <a:r>
              <a:rPr lang="en-US" dirty="0" smtClean="0">
                <a:solidFill>
                  <a:srgbClr val="FF0000"/>
                </a:solidFill>
                <a:ea typeface="Zapf Dingbats"/>
                <a:cs typeface="Zapf Dingbats"/>
              </a:rPr>
              <a:t>Estimate scaling low flux bit of AE8max model of 1 Hz/cm</a:t>
            </a:r>
            <a:r>
              <a:rPr lang="en-US" baseline="30000" dirty="0" smtClean="0">
                <a:solidFill>
                  <a:srgbClr val="FF0000"/>
                </a:solidFill>
                <a:ea typeface="Zapf Dingbats"/>
                <a:cs typeface="Zapf Dingbats"/>
              </a:rPr>
              <a:t>2 </a:t>
            </a:r>
            <a:r>
              <a:rPr lang="en-US" dirty="0" smtClean="0">
                <a:solidFill>
                  <a:srgbClr val="FF0000"/>
                </a:solidFill>
                <a:ea typeface="Zapf Dingbats"/>
                <a:cs typeface="Zapf Dingbats"/>
              </a:rPr>
              <a:t> in a  0.04 – 0.1 </a:t>
            </a:r>
            <a:r>
              <a:rPr lang="en-US" dirty="0" err="1" smtClean="0">
                <a:solidFill>
                  <a:srgbClr val="FF0000"/>
                </a:solidFill>
                <a:ea typeface="Zapf Dingbats"/>
                <a:cs typeface="Zapf Dingbats"/>
              </a:rPr>
              <a:t>MeV</a:t>
            </a:r>
            <a:r>
              <a:rPr lang="en-US" dirty="0" smtClean="0">
                <a:solidFill>
                  <a:srgbClr val="FF0000"/>
                </a:solidFill>
                <a:ea typeface="Zapf Dingbats"/>
                <a:cs typeface="Zapf Dingbats"/>
              </a:rPr>
              <a:t> energy bin.</a:t>
            </a:r>
          </a:p>
          <a:p>
            <a:pPr>
              <a:buFont typeface="Zapf Dingbats" pitchFamily="-108" charset="2"/>
              <a:buChar char="★"/>
            </a:pPr>
            <a:endParaRPr lang="en-US" baseline="30000" dirty="0" smtClean="0">
              <a:solidFill>
                <a:srgbClr val="FF0000"/>
              </a:solidFill>
              <a:ea typeface="Zapf Dingbats"/>
              <a:cs typeface="Zapf Dingbats"/>
            </a:endParaRPr>
          </a:p>
          <a:p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Naïve extrapolations to lower E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overpredicts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the background.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120" y="274638"/>
            <a:ext cx="8229600" cy="11430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3366FF"/>
                </a:solidFill>
              </a:rPr>
              <a:t>The Neutron star Interior Composition </a:t>
            </a:r>
            <a:r>
              <a:rPr lang="en-US" sz="2800" b="1" dirty="0" err="1" smtClean="0">
                <a:solidFill>
                  <a:srgbClr val="3366FF"/>
                </a:solidFill>
              </a:rPr>
              <a:t>ExploreR</a:t>
            </a:r>
            <a:r>
              <a:rPr lang="en-US" sz="2800" b="1" dirty="0" smtClean="0">
                <a:solidFill>
                  <a:srgbClr val="3366FF"/>
                </a:solidFill>
              </a:rPr>
              <a:t> (NICER)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 descr="NICERpi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398" y="1157286"/>
            <a:ext cx="2337459" cy="3353386"/>
          </a:xfrm>
          <a:prstGeom prst="rect">
            <a:avLst/>
          </a:prstGeom>
        </p:spPr>
      </p:pic>
      <p:pic>
        <p:nvPicPr>
          <p:cNvPr id="9" name="Picture 8" descr="NICERspectrum-vs-NSdiame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1022" y="3648760"/>
            <a:ext cx="2694323" cy="2743200"/>
          </a:xfrm>
          <a:prstGeom prst="rect">
            <a:avLst/>
          </a:prstGeom>
        </p:spPr>
      </p:pic>
      <p:pic>
        <p:nvPicPr>
          <p:cNvPr id="10" name="Picture 9" descr="NICER-NSmeasurement-carto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7712" y="1327150"/>
            <a:ext cx="3704698" cy="2286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9070" y="4581892"/>
            <a:ext cx="4560512" cy="19082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660066"/>
                </a:solidFill>
              </a:rPr>
              <a:t>NICER is an array of 56 individual telescopes, each with grazing-incident optics and a silicon drift detector with a ~1.1 </a:t>
            </a:r>
            <a:r>
              <a:rPr lang="en-US" b="1" dirty="0" err="1" smtClean="0">
                <a:solidFill>
                  <a:srgbClr val="660066"/>
                </a:solidFill>
              </a:rPr>
              <a:t>m</a:t>
            </a:r>
            <a:r>
              <a:rPr lang="en-US" b="1" dirty="0" smtClean="0">
                <a:solidFill>
                  <a:srgbClr val="660066"/>
                </a:solidFill>
              </a:rPr>
              <a:t> separation.</a:t>
            </a:r>
          </a:p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X-ray signal energy range: 200 </a:t>
            </a:r>
            <a:r>
              <a:rPr lang="en-US" b="1" dirty="0" err="1" smtClean="0">
                <a:solidFill>
                  <a:srgbClr val="FF0000"/>
                </a:solidFill>
              </a:rPr>
              <a:t>eV</a:t>
            </a:r>
            <a:r>
              <a:rPr lang="en-US" b="1" dirty="0" smtClean="0">
                <a:solidFill>
                  <a:srgbClr val="FF0000"/>
                </a:solidFill>
              </a:rPr>
              <a:t> – 10 </a:t>
            </a:r>
            <a:r>
              <a:rPr lang="en-US" b="1" dirty="0" err="1" smtClean="0">
                <a:solidFill>
                  <a:srgbClr val="FF0000"/>
                </a:solidFill>
              </a:rPr>
              <a:t>keV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FF0000"/>
                </a:solidFill>
              </a:rPr>
              <a:t>NICER will measure radii of neutron stars, which reveals the interior composition.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3" name="Picture 12" descr="NICER-mgeant-ModA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61198" y="1417638"/>
            <a:ext cx="1845254" cy="1828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61198" y="3459261"/>
            <a:ext cx="2156514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Simplified MGEANT model</a:t>
            </a:r>
            <a:endParaRPr lang="en-US" sz="1400" b="1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The Problem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3774" y="1417638"/>
            <a:ext cx="82296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The next generation of space-based X-ray and Cosmic-ray experiments are designed for unprecedented signal sensitivity </a:t>
            </a:r>
            <a:r>
              <a:rPr lang="en-US" dirty="0" err="1" smtClean="0">
                <a:solidFill>
                  <a:srgbClr val="FF0000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FF0000"/>
                </a:solidFill>
                <a:sym typeface="Symbol" charset="2"/>
              </a:rPr>
              <a:t> high background rejection.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The </a:t>
            </a:r>
            <a:r>
              <a:rPr lang="en-US" b="1" i="1" dirty="0" smtClean="0"/>
              <a:t>magnitude </a:t>
            </a:r>
            <a:r>
              <a:rPr lang="en-US" dirty="0" smtClean="0"/>
              <a:t>of the background must be determined as well as </a:t>
            </a:r>
            <a:r>
              <a:rPr lang="en-US" b="1" i="1" dirty="0" smtClean="0"/>
              <a:t>mitigation strategies developed</a:t>
            </a:r>
            <a:r>
              <a:rPr lang="en-US" dirty="0" smtClean="0"/>
              <a:t>, both in the choice of instrument design and signal processing capability.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Simulation packages (GEANT) can be used to accurately determine the impact of background radiation </a:t>
            </a:r>
            <a:r>
              <a:rPr lang="en-US" b="1" i="1" dirty="0" smtClean="0"/>
              <a:t>if the spectra of all backgrounds are known (and the Fermi team has developed an extensive set of background models </a:t>
            </a:r>
            <a:r>
              <a:rPr lang="en-US" dirty="0" smtClean="0"/>
              <a:t>(Mizuno et al., </a:t>
            </a:r>
            <a:r>
              <a:rPr lang="en-US" dirty="0" err="1" smtClean="0"/>
              <a:t>ApJ</a:t>
            </a:r>
            <a:r>
              <a:rPr lang="en-US" dirty="0" smtClean="0"/>
              <a:t> 614)).</a:t>
            </a:r>
            <a:endParaRPr lang="en-US" b="1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771520" y="3739109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71520" y="4037221"/>
            <a:ext cx="7917552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>
                <a:solidFill>
                  <a:srgbClr val="0000FF"/>
                </a:solidFill>
              </a:rPr>
              <a:t>Outline: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Overview of methodology.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Discussion of background flux models.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Example of radiation background for NICER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would be appropriate for CGBM.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Application for CALET.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Highlights of recent SPENVIS workshop (Brussels May 22 – 24, 2013).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Background Flux Modeling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9810" y="2635175"/>
            <a:ext cx="8686800" cy="4078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Experiments in orbit are irradiated by multiple sources: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Cosmic Ray Primaries: protons, helium, </a:t>
            </a:r>
            <a:r>
              <a:rPr lang="en-US" dirty="0" err="1" smtClean="0"/>
              <a:t>e</a:t>
            </a:r>
            <a:r>
              <a:rPr lang="en-US" baseline="30000" dirty="0" smtClean="0"/>
              <a:t>±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heavy nuclei</a:t>
            </a:r>
            <a:r>
              <a:rPr lang="en-US" dirty="0" smtClean="0"/>
              <a:t>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Diffuse X-ray and Gamma-ray background.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Atmospheric ‘Backsplash’ and trapped particles: protons, photons, </a:t>
            </a:r>
            <a:r>
              <a:rPr lang="en-US" dirty="0" err="1" smtClean="0">
                <a:solidFill>
                  <a:srgbClr val="0000FF"/>
                </a:solidFill>
              </a:rPr>
              <a:t>e</a:t>
            </a:r>
            <a:r>
              <a:rPr lang="en-US" baseline="30000" dirty="0" smtClean="0">
                <a:solidFill>
                  <a:srgbClr val="0000FF"/>
                </a:solidFill>
              </a:rPr>
              <a:t>±</a:t>
            </a:r>
            <a:r>
              <a:rPr lang="en-US" dirty="0" smtClean="0">
                <a:solidFill>
                  <a:srgbClr val="0000FF"/>
                </a:solidFill>
              </a:rPr>
              <a:t>, neutrons.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660066"/>
                </a:solidFill>
              </a:rPr>
              <a:t> High values of trapped-particle flux preclude science operation:</a:t>
            </a:r>
          </a:p>
          <a:p>
            <a:pPr lvl="2"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sz="1600" dirty="0" smtClean="0">
                <a:solidFill>
                  <a:srgbClr val="660066"/>
                </a:solidFill>
              </a:rPr>
              <a:t>Duty cycle decreased.</a:t>
            </a:r>
          </a:p>
          <a:p>
            <a:pPr lvl="2">
              <a:spcAft>
                <a:spcPts val="600"/>
              </a:spcAft>
              <a:buFont typeface="Arial"/>
              <a:buChar char="•"/>
            </a:pPr>
            <a:r>
              <a:rPr lang="en-US" sz="1600" dirty="0" smtClean="0">
                <a:solidFill>
                  <a:srgbClr val="660066"/>
                </a:solidFill>
              </a:rPr>
              <a:t> Depending on the flux level, may require putting instrument in a safe mode.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Fluxes and spectra depend on orbit parameters (altitude and geomagnetic latitude) and solar activity (Solar Modulation Factor)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Fluxes and spectra sampled by radiation-sensitive detectors also depends on surrounding material, which acts as both a shield and a target.</a:t>
            </a:r>
          </a:p>
          <a:p>
            <a:pPr lvl="1">
              <a:spcAft>
                <a:spcPts val="600"/>
              </a:spcAft>
            </a:pPr>
            <a:endParaRPr lang="en-US" dirty="0"/>
          </a:p>
        </p:txBody>
      </p:sp>
      <p:pic>
        <p:nvPicPr>
          <p:cNvPr id="7" name="Picture 6" descr="crfluxs-gammas-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35" y="1263575"/>
            <a:ext cx="1437305" cy="13716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2301240" y="1570841"/>
            <a:ext cx="822960" cy="54864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 descr="CALET-10TeV-prot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689" y="1263575"/>
            <a:ext cx="1771872" cy="13716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5318760" y="1570841"/>
            <a:ext cx="822960" cy="548640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" name="Picture 10" descr="gamma-rate-ver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2357" y="1263575"/>
            <a:ext cx="2711083" cy="128016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29389" y="894243"/>
            <a:ext cx="7391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Flux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124200" y="773668"/>
            <a:ext cx="236656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Instrument Modeling 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689275" y="726188"/>
            <a:ext cx="175564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Predicted Background Rate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Background Radiation Models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0080" y="1234499"/>
            <a:ext cx="8046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based upon Mizuno et al., </a:t>
            </a:r>
            <a:r>
              <a:rPr lang="en-US" dirty="0" err="1" smtClean="0">
                <a:solidFill>
                  <a:srgbClr val="000000"/>
                </a:solidFill>
              </a:rPr>
              <a:t>ApJ</a:t>
            </a:r>
            <a:r>
              <a:rPr lang="en-US" dirty="0" smtClean="0">
                <a:solidFill>
                  <a:srgbClr val="000000"/>
                </a:solidFill>
              </a:rPr>
              <a:t> 614 (2004) &amp; Fermi updates and </a:t>
            </a:r>
            <a:r>
              <a:rPr lang="en-US" i="1" dirty="0" smtClean="0">
                <a:solidFill>
                  <a:srgbClr val="000000"/>
                </a:solidFill>
              </a:rPr>
              <a:t>are data driven</a:t>
            </a:r>
            <a:r>
              <a:rPr lang="en-US" dirty="0" smtClean="0">
                <a:solidFill>
                  <a:srgbClr val="000000"/>
                </a:solidFill>
              </a:rPr>
              <a:t>.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 includes dependence on geomagnetic latitude, extended to lower energy for some.</a:t>
            </a:r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considers background sources outside of regions of high fluxes of trapped particles.</a:t>
            </a:r>
            <a:endParaRPr lang="en-US" dirty="0"/>
          </a:p>
        </p:txBody>
      </p:sp>
      <p:pic>
        <p:nvPicPr>
          <p:cNvPr id="7" name="Picture 6" descr="crfluxs-gammas-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7567" y="2157829"/>
            <a:ext cx="2874611" cy="2743200"/>
          </a:xfrm>
          <a:prstGeom prst="rect">
            <a:avLst/>
          </a:prstGeom>
        </p:spPr>
      </p:pic>
      <p:pic>
        <p:nvPicPr>
          <p:cNvPr id="8" name="Picture 7" descr="crfluxs-elec+posi+secondary-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012" y="2157829"/>
            <a:ext cx="2789788" cy="2743200"/>
          </a:xfrm>
          <a:prstGeom prst="rect">
            <a:avLst/>
          </a:prstGeom>
        </p:spPr>
      </p:pic>
      <p:pic>
        <p:nvPicPr>
          <p:cNvPr id="9" name="Picture 8" descr="crfluxs-p+alphas+uprotenv-bi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720" y="2157829"/>
            <a:ext cx="285248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5378" y="4983335"/>
            <a:ext cx="8686800" cy="11887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these spectra can then be used in GEANT to generate background event </a:t>
            </a:r>
            <a:r>
              <a:rPr lang="en-US" dirty="0" smtClean="0"/>
              <a:t>files.</a:t>
            </a:r>
          </a:p>
          <a:p>
            <a:pPr>
              <a:buFont typeface="Arial"/>
              <a:buChar char="•"/>
            </a:pPr>
            <a:r>
              <a:rPr lang="en-US" dirty="0" smtClean="0"/>
              <a:t> the definition of the event generating surface and the integral flux defines an event rate.</a:t>
            </a:r>
          </a:p>
          <a:p>
            <a:pPr>
              <a:buFont typeface="Arial"/>
              <a:buChar char="•"/>
            </a:pPr>
            <a:r>
              <a:rPr lang="en-US" dirty="0" smtClean="0"/>
              <a:t> event selection criteria can then be applied to minimizing the background rate while maximizing the signal acceptance, requires a instrument response model.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Secondary Proton Model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secondary-protons-down-comp-wen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83" y="1417638"/>
            <a:ext cx="3437271" cy="4572000"/>
          </a:xfrm>
          <a:prstGeom prst="rect">
            <a:avLst/>
          </a:prstGeom>
        </p:spPr>
      </p:pic>
      <p:pic>
        <p:nvPicPr>
          <p:cNvPr id="8" name="Picture 7" descr="Mizuno-SecondProt-Tab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873" y="3684370"/>
            <a:ext cx="4061927" cy="27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61166" y="1358288"/>
            <a:ext cx="4700340" cy="22621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Secondary Proton Flux is a function of geomagnetic location (&amp; up ≠ down at high </a:t>
            </a:r>
            <a:r>
              <a:rPr lang="en-US" b="1" dirty="0" err="1" smtClean="0">
                <a:latin typeface="Symbol" charset="2"/>
                <a:cs typeface="Symbol" charset="2"/>
              </a:rPr>
              <a:t>q</a:t>
            </a:r>
            <a:r>
              <a:rPr lang="en-US" b="1" baseline="-25000" dirty="0" err="1" smtClean="0"/>
              <a:t>M</a:t>
            </a:r>
            <a:r>
              <a:rPr lang="en-US" b="1" dirty="0" smtClean="0"/>
              <a:t>)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000090"/>
                </a:solidFill>
              </a:rPr>
              <a:t>Integral flux goes from 2.7 </a:t>
            </a:r>
            <a:r>
              <a:rPr lang="en-US" dirty="0" err="1" smtClean="0">
                <a:solidFill>
                  <a:srgbClr val="000090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000090"/>
                </a:solidFill>
                <a:sym typeface="Symbol" charset="2"/>
              </a:rPr>
              <a:t> 8.8 (</a:t>
            </a:r>
            <a:r>
              <a:rPr lang="en-US" dirty="0" err="1" smtClean="0">
                <a:solidFill>
                  <a:srgbClr val="000090"/>
                </a:solidFill>
                <a:sym typeface="Symbol" charset="2"/>
              </a:rPr>
              <a:t>rel</a:t>
            </a:r>
            <a:r>
              <a:rPr lang="en-US" dirty="0" smtClean="0">
                <a:solidFill>
                  <a:srgbClr val="000090"/>
                </a:solidFill>
                <a:sym typeface="Symbol" charset="2"/>
              </a:rPr>
              <a:t> units).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sym typeface="Symbol" charset="2"/>
              </a:rPr>
              <a:t> Spectral shapes rather similar.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  <a:sym typeface="Symbol" charset="2"/>
              </a:rPr>
              <a:t> Define envelope function to throw MC events, then need to scale by relative flux in appropriate bands of geomagnetic latitude.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44909" y="1590605"/>
            <a:ext cx="542045" cy="637014"/>
          </a:xfrm>
          <a:prstGeom prst="ellipse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44823" y="98522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Similar geomagnetic-dependent models for 2ndary 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e</a:t>
            </a:r>
            <a:r>
              <a:rPr lang="en-US" b="1" baseline="30000" dirty="0" smtClean="0">
                <a:solidFill>
                  <a:srgbClr val="FF0000"/>
                </a:solidFill>
              </a:rPr>
              <a:t>+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g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n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419" y="274638"/>
            <a:ext cx="8229600" cy="1143000"/>
          </a:xfrm>
        </p:spPr>
        <p:txBody>
          <a:bodyPr/>
          <a:lstStyle/>
          <a:p>
            <a:r>
              <a:rPr lang="en-US" sz="3200" dirty="0" smtClean="0">
                <a:solidFill>
                  <a:srgbClr val="3366FF"/>
                </a:solidFill>
              </a:rPr>
              <a:t>Energy Range of Fermi Background Models</a:t>
            </a:r>
            <a:endParaRPr lang="en-US" sz="32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12550" y="6025248"/>
            <a:ext cx="25603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7 </a:t>
            </a:r>
            <a:r>
              <a:rPr lang="en-US" b="1" dirty="0" err="1" smtClean="0">
                <a:solidFill>
                  <a:srgbClr val="0000FF"/>
                </a:solidFill>
              </a:rPr>
              <a:t>keV</a:t>
            </a:r>
            <a:r>
              <a:rPr lang="en-US" b="1" dirty="0" smtClean="0">
                <a:solidFill>
                  <a:srgbClr val="0000FF"/>
                </a:solidFill>
              </a:rPr>
              <a:t> – 1 </a:t>
            </a:r>
            <a:r>
              <a:rPr lang="en-US" b="1" dirty="0" err="1" smtClean="0">
                <a:solidFill>
                  <a:srgbClr val="0000FF"/>
                </a:solidFill>
              </a:rPr>
              <a:t>MeV</a:t>
            </a:r>
            <a:r>
              <a:rPr lang="en-US" b="1" dirty="0" smtClean="0">
                <a:solidFill>
                  <a:srgbClr val="0000FF"/>
                </a:solidFill>
              </a:rPr>
              <a:t> range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7" name="Picture 6" descr="FermiFluxRan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1620" y="2097049"/>
            <a:ext cx="3941135" cy="1828800"/>
          </a:xfrm>
          <a:prstGeom prst="rect">
            <a:avLst/>
          </a:prstGeom>
        </p:spPr>
      </p:pic>
      <p:pic>
        <p:nvPicPr>
          <p:cNvPr id="8" name="Picture 7" descr="secondary-protons-down-comp-wenv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83" y="1417638"/>
            <a:ext cx="3437271" cy="457200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644909" y="1590605"/>
            <a:ext cx="542045" cy="637014"/>
          </a:xfrm>
          <a:prstGeom prst="ellipse">
            <a:avLst/>
          </a:prstGeom>
          <a:noFill/>
          <a:ln w="381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4045055" y="1322678"/>
            <a:ext cx="48959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Fermi-based background flux models extrapolation to low-energies (Fermi interested in &gt; 10 </a:t>
            </a:r>
            <a:r>
              <a:rPr lang="en-US" dirty="0" err="1" smtClean="0"/>
              <a:t>MeV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11048" y="4031180"/>
            <a:ext cx="4684304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Need to extend flux models to lower energies (CGBM) and higher energies (CCAL):</a:t>
            </a:r>
          </a:p>
          <a:p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where </a:t>
            </a:r>
            <a:r>
              <a:rPr lang="en-US" b="1" i="1" dirty="0" smtClean="0">
                <a:solidFill>
                  <a:srgbClr val="0000FF"/>
                </a:solidFill>
              </a:rPr>
              <a:t>input spectrum × instrument response 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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 0 signal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b="1" dirty="0" smtClean="0"/>
          </a:p>
          <a:p>
            <a:r>
              <a:rPr lang="en-US" b="1" dirty="0" smtClean="0"/>
              <a:t>Electron CSDA range in Al: </a:t>
            </a:r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8000"/>
                </a:solidFill>
              </a:rPr>
              <a:t>100 </a:t>
            </a:r>
            <a:r>
              <a:rPr lang="en-US" dirty="0" err="1" smtClean="0">
                <a:solidFill>
                  <a:srgbClr val="008000"/>
                </a:solidFill>
              </a:rPr>
              <a:t>keV</a:t>
            </a:r>
            <a:r>
              <a:rPr lang="en-US" dirty="0" smtClean="0">
                <a:solidFill>
                  <a:srgbClr val="008000"/>
                </a:solidFill>
              </a:rPr>
              <a:t>: 70 um</a:t>
            </a:r>
            <a:r>
              <a:rPr lang="en-US" dirty="0" smtClean="0"/>
              <a:t>; </a:t>
            </a:r>
            <a:r>
              <a:rPr lang="en-US" dirty="0" smtClean="0">
                <a:solidFill>
                  <a:schemeClr val="accent6"/>
                </a:solidFill>
              </a:rPr>
              <a:t>1 </a:t>
            </a:r>
            <a:r>
              <a:rPr lang="en-US" dirty="0" err="1" smtClean="0">
                <a:solidFill>
                  <a:schemeClr val="accent6"/>
                </a:solidFill>
              </a:rPr>
              <a:t>MeV</a:t>
            </a:r>
            <a:r>
              <a:rPr lang="en-US" dirty="0" smtClean="0">
                <a:solidFill>
                  <a:schemeClr val="accent6"/>
                </a:solidFill>
              </a:rPr>
              <a:t>: 2 mm</a:t>
            </a:r>
            <a:r>
              <a:rPr lang="en-US" dirty="0" smtClean="0"/>
              <a:t>; </a:t>
            </a:r>
            <a:r>
              <a:rPr lang="en-US" dirty="0" smtClean="0">
                <a:solidFill>
                  <a:srgbClr val="FF0000"/>
                </a:solidFill>
              </a:rPr>
              <a:t>10 </a:t>
            </a:r>
            <a:r>
              <a:rPr lang="en-US" dirty="0" err="1" smtClean="0">
                <a:solidFill>
                  <a:srgbClr val="FF0000"/>
                </a:solidFill>
              </a:rPr>
              <a:t>MeV</a:t>
            </a:r>
            <a:r>
              <a:rPr lang="en-US" dirty="0" smtClean="0">
                <a:solidFill>
                  <a:srgbClr val="FF0000"/>
                </a:solidFill>
              </a:rPr>
              <a:t>:  2.2 cm</a:t>
            </a:r>
          </a:p>
        </p:txBody>
      </p:sp>
      <p:cxnSp>
        <p:nvCxnSpPr>
          <p:cNvPr id="12" name="Straight Connector 11"/>
          <p:cNvCxnSpPr>
            <a:stCxn id="6" idx="1"/>
          </p:cNvCxnSpPr>
          <p:nvPr/>
        </p:nvCxnSpPr>
        <p:spPr>
          <a:xfrm rot="10800000">
            <a:off x="117144" y="5739352"/>
            <a:ext cx="1495406" cy="470562"/>
          </a:xfrm>
          <a:prstGeom prst="line">
            <a:avLst/>
          </a:prstGeom>
          <a:ln>
            <a:solidFill>
              <a:srgbClr val="0000FF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464299" y="2511200"/>
            <a:ext cx="431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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m05_+x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1258240"/>
            <a:ext cx="4572000" cy="4572000"/>
          </a:xfrm>
          <a:prstGeom prst="rect">
            <a:avLst/>
          </a:prstGeom>
        </p:spPr>
      </p:pic>
      <p:pic>
        <p:nvPicPr>
          <p:cNvPr id="9" name="Picture 8" descr="dete_mm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7634" y="3900493"/>
            <a:ext cx="3550024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64" y="179678"/>
            <a:ext cx="8229600" cy="11430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3366FF"/>
                </a:solidFill>
              </a:rPr>
              <a:t>The Neutron star Interior Composition </a:t>
            </a:r>
            <a:r>
              <a:rPr lang="en-US" sz="2400" b="1" dirty="0" err="1" smtClean="0">
                <a:solidFill>
                  <a:srgbClr val="3366FF"/>
                </a:solidFill>
              </a:rPr>
              <a:t>ExploreR</a:t>
            </a:r>
            <a:r>
              <a:rPr lang="en-US" sz="2400" b="1" dirty="0" smtClean="0">
                <a:solidFill>
                  <a:srgbClr val="3366FF"/>
                </a:solidFill>
              </a:rPr>
              <a:t> (NICER) </a:t>
            </a:r>
            <a:endParaRPr lang="en-US" sz="2400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NICERpic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2067" y="1107350"/>
            <a:ext cx="1274755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58284" y="1322678"/>
            <a:ext cx="3383280" cy="22929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rgbClr val="000090"/>
                </a:solidFill>
              </a:rPr>
              <a:t>Developed by Steve </a:t>
            </a:r>
            <a:r>
              <a:rPr lang="en-US" sz="1600" b="1" dirty="0" err="1" smtClean="0">
                <a:solidFill>
                  <a:srgbClr val="000090"/>
                </a:solidFill>
              </a:rPr>
              <a:t>Sturner</a:t>
            </a:r>
            <a:r>
              <a:rPr lang="en-US" sz="1600" b="1" dirty="0" smtClean="0">
                <a:solidFill>
                  <a:srgbClr val="000090"/>
                </a:solidFill>
              </a:rPr>
              <a:t> @ GSFC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b="1" dirty="0" smtClean="0"/>
              <a:t> MGEANT mass model based upon CAD instrument model.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b="1" dirty="0" smtClean="0"/>
              <a:t> Materials in model match that in instrument, i.e. alloys </a:t>
            </a:r>
            <a:r>
              <a:rPr lang="en-US" sz="1600" b="1" dirty="0" err="1" smtClean="0"/>
              <a:t>vs</a:t>
            </a:r>
            <a:r>
              <a:rPr lang="en-US" sz="1600" b="1" dirty="0" smtClean="0"/>
              <a:t> pure Al (X-ray fluorescence).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b="1" dirty="0" smtClean="0"/>
              <a:t> Care taken to model detector housing &amp; materials.</a:t>
            </a:r>
            <a:endParaRPr lang="en-US" sz="1600" b="1" dirty="0"/>
          </a:p>
        </p:txBody>
      </p:sp>
      <p:pic>
        <p:nvPicPr>
          <p:cNvPr id="10" name="Picture 9" descr="nicer_45_215_90-croppe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166" y="2959890"/>
            <a:ext cx="3002906" cy="36576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633076" y="2793468"/>
            <a:ext cx="542045" cy="63701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4029164" y="3430482"/>
            <a:ext cx="137160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Short shields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2395468" y="2307187"/>
            <a:ext cx="1828800" cy="1588"/>
          </a:xfrm>
          <a:prstGeom prst="line">
            <a:avLst/>
          </a:prstGeom>
          <a:ln>
            <a:solidFill>
              <a:srgbClr val="0000FF"/>
            </a:solidFill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90800" y="2267206"/>
            <a:ext cx="731520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1.1 </a:t>
            </a:r>
            <a:r>
              <a:rPr lang="en-US" b="1" dirty="0" err="1" smtClean="0">
                <a:solidFill>
                  <a:srgbClr val="0000FF"/>
                </a:solidFill>
              </a:rPr>
              <a:t>m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rot="5400000">
            <a:off x="4495610" y="5247406"/>
            <a:ext cx="1828800" cy="1588"/>
          </a:xfrm>
          <a:prstGeom prst="line">
            <a:avLst/>
          </a:prstGeom>
          <a:ln>
            <a:solidFill>
              <a:srgbClr val="0000FF"/>
            </a:solidFill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409216" y="4961735"/>
            <a:ext cx="822960" cy="36576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1.7 cm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471810" y="617251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Measuring neutron star radii via phase resolved X-ray spectroscopy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75707" y="917419"/>
            <a:ext cx="175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200 </a:t>
            </a:r>
            <a:r>
              <a:rPr lang="en-US" b="1" dirty="0" err="1" smtClean="0">
                <a:solidFill>
                  <a:srgbClr val="0000FF"/>
                </a:solidFill>
              </a:rPr>
              <a:t>eV</a:t>
            </a:r>
            <a:r>
              <a:rPr lang="en-US" b="1" dirty="0" smtClean="0">
                <a:solidFill>
                  <a:srgbClr val="0000FF"/>
                </a:solidFill>
              </a:rPr>
              <a:t> – 10 </a:t>
            </a:r>
            <a:r>
              <a:rPr lang="en-US" b="1" dirty="0" err="1" smtClean="0">
                <a:solidFill>
                  <a:srgbClr val="0000FF"/>
                </a:solidFill>
              </a:rPr>
              <a:t>keV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MGEANT Modeling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3569" y="1241099"/>
            <a:ext cx="813815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using MGEANT, which is based upon GEANT3, but with improvements: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0000FF"/>
                </a:solidFill>
              </a:rPr>
              <a:t>MGEANT</a:t>
            </a:r>
            <a:r>
              <a:rPr lang="en-US" sz="1600" dirty="0" smtClean="0"/>
              <a:t> uses </a:t>
            </a:r>
            <a:r>
              <a:rPr lang="en-US" sz="1600" b="1" i="1" dirty="0" smtClean="0"/>
              <a:t>GLECS:</a:t>
            </a:r>
            <a:r>
              <a:rPr lang="en-US" sz="1600" dirty="0" smtClean="0"/>
              <a:t>  an extension program for the </a:t>
            </a:r>
            <a:r>
              <a:rPr lang="en-US" sz="1600" dirty="0" smtClean="0">
                <a:solidFill>
                  <a:srgbClr val="0000FF"/>
                </a:solidFill>
                <a:hlinkClick r:id="rId2"/>
              </a:rPr>
              <a:t>GEANT3</a:t>
            </a:r>
            <a:r>
              <a:rPr lang="en-US" sz="1600" dirty="0" smtClean="0"/>
              <a:t> simulation package that incorporates improved physics into the simulation of Compton and Rayleigh scattering.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In GLECS, the total cross sections for an element are interpolated from the Evaluated Photon Data Library (EPDL [2]) tables. These data include electron binding effects and are valid from 10 </a:t>
            </a:r>
            <a:r>
              <a:rPr lang="en-US" sz="1600" dirty="0" err="1" smtClean="0"/>
              <a:t>eV</a:t>
            </a:r>
            <a:r>
              <a:rPr lang="en-US" sz="1600" dirty="0" smtClean="0"/>
              <a:t> to 100 </a:t>
            </a:r>
            <a:r>
              <a:rPr lang="en-US" sz="1600" dirty="0" err="1" smtClean="0"/>
              <a:t>GeV</a:t>
            </a:r>
            <a:r>
              <a:rPr lang="en-US" sz="1600" dirty="0" smtClean="0"/>
              <a:t>. 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MGEANT used for </a:t>
            </a:r>
            <a:r>
              <a:rPr lang="en-US" sz="1600" baseline="0" dirty="0" smtClean="0"/>
              <a:t>TGRS on WIND, GRIS,</a:t>
            </a:r>
            <a:r>
              <a:rPr lang="en-US" sz="1600" dirty="0" smtClean="0"/>
              <a:t> and </a:t>
            </a:r>
            <a:r>
              <a:rPr lang="en-US" sz="1600" b="1" dirty="0" smtClean="0">
                <a:solidFill>
                  <a:srgbClr val="0000FF"/>
                </a:solidFill>
              </a:rPr>
              <a:t>SPI on Integral</a:t>
            </a:r>
            <a:r>
              <a:rPr lang="en-US" sz="1600" b="1" dirty="0" smtClean="0"/>
              <a:t>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“</a:t>
            </a:r>
            <a:r>
              <a:rPr lang="en-US" sz="1600" i="1" dirty="0" smtClean="0">
                <a:solidFill>
                  <a:srgbClr val="FF0000"/>
                </a:solidFill>
              </a:rPr>
              <a:t>We have successfully used MGEANT with the lower energy bounds set as low as 200 </a:t>
            </a:r>
            <a:r>
              <a:rPr lang="en-US" sz="1600" i="1" dirty="0" err="1" smtClean="0">
                <a:solidFill>
                  <a:srgbClr val="FF0000"/>
                </a:solidFill>
              </a:rPr>
              <a:t>eV</a:t>
            </a:r>
            <a:r>
              <a:rPr lang="en-US" sz="1600" i="1" dirty="0" smtClean="0"/>
              <a:t>.</a:t>
            </a:r>
            <a:r>
              <a:rPr lang="en-US" sz="1600" dirty="0" smtClean="0"/>
              <a:t>” – MGEANT Manual.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b="1" dirty="0" smtClean="0">
                <a:solidFill>
                  <a:srgbClr val="000090"/>
                </a:solidFill>
              </a:rPr>
              <a:t>  </a:t>
            </a:r>
            <a:r>
              <a:rPr lang="en-US" sz="1600" b="1" dirty="0" smtClean="0">
                <a:solidFill>
                  <a:srgbClr val="0000FF"/>
                </a:solidFill>
              </a:rPr>
              <a:t>For GEMS ¼ </a:t>
            </a:r>
            <a:r>
              <a:rPr lang="en-US" sz="1600" b="1" dirty="0" err="1" smtClean="0">
                <a:solidFill>
                  <a:srgbClr val="0000FF"/>
                </a:solidFill>
              </a:rPr>
              <a:t>atm</a:t>
            </a:r>
            <a:r>
              <a:rPr lang="en-US" sz="1600" b="1" dirty="0" smtClean="0">
                <a:solidFill>
                  <a:srgbClr val="0000FF"/>
                </a:solidFill>
              </a:rPr>
              <a:t> DME </a:t>
            </a:r>
            <a:r>
              <a:rPr lang="en-US" sz="1600" b="1" dirty="0" err="1" smtClean="0">
                <a:solidFill>
                  <a:srgbClr val="0000FF"/>
                </a:solidFill>
              </a:rPr>
              <a:t>polarimeter</a:t>
            </a:r>
            <a:r>
              <a:rPr lang="en-US" sz="1600" b="1" dirty="0" smtClean="0">
                <a:solidFill>
                  <a:srgbClr val="0000FF"/>
                </a:solidFill>
              </a:rPr>
              <a:t>, comparison to GEANT4 simulations and </a:t>
            </a:r>
            <a:r>
              <a:rPr lang="en-US" sz="1600" b="1" i="1" dirty="0" smtClean="0">
                <a:solidFill>
                  <a:srgbClr val="0000FF"/>
                </a:solidFill>
              </a:rPr>
              <a:t>laboratory data</a:t>
            </a:r>
            <a:r>
              <a:rPr lang="en-US" sz="1600" b="1" dirty="0" smtClean="0">
                <a:solidFill>
                  <a:srgbClr val="0000FF"/>
                </a:solidFill>
              </a:rPr>
              <a:t> show excellent agreement (NIM paper currently being written).</a:t>
            </a:r>
          </a:p>
        </p:txBody>
      </p:sp>
      <p:pic>
        <p:nvPicPr>
          <p:cNvPr id="7" name="Picture 6" descr="si-linatt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341705"/>
            <a:ext cx="4778752" cy="1828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6182375"/>
            <a:ext cx="50292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Comparison of silicon linear attenuation coefficient (dots) to NIST values.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00045" y="4484145"/>
            <a:ext cx="3017520" cy="10772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Curves: NIST XCOM values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Red Points: </a:t>
            </a:r>
            <a:r>
              <a:rPr lang="en-US" sz="16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solidFill>
                  <a:srgbClr val="FF0000"/>
                </a:solidFill>
              </a:rPr>
              <a:t>-sampling &gt; 200 </a:t>
            </a:r>
            <a:r>
              <a:rPr lang="en-US" sz="1600" dirty="0" err="1" smtClean="0">
                <a:solidFill>
                  <a:srgbClr val="FF0000"/>
                </a:solidFill>
              </a:rPr>
              <a:t>eV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Blue Points: </a:t>
            </a:r>
            <a:r>
              <a:rPr lang="en-US" sz="16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sz="1600" dirty="0" smtClean="0">
                <a:solidFill>
                  <a:srgbClr val="0000FF"/>
                </a:solidFill>
              </a:rPr>
              <a:t>-sampling &gt; 1 </a:t>
            </a:r>
            <a:r>
              <a:rPr lang="en-US" sz="1600" dirty="0" err="1" smtClean="0">
                <a:solidFill>
                  <a:srgbClr val="0000FF"/>
                </a:solidFill>
              </a:rPr>
              <a:t>keV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b="1" dirty="0" smtClean="0">
                <a:latin typeface="Symbol" charset="2"/>
                <a:cs typeface="Symbol" charset="2"/>
              </a:rPr>
              <a:t>m</a:t>
            </a:r>
            <a:r>
              <a:rPr lang="en-US" sz="1600" b="1" baseline="-25000" dirty="0" smtClean="0">
                <a:latin typeface="Times New Roman"/>
                <a:cs typeface="Times New Roman"/>
              </a:rPr>
              <a:t>l </a:t>
            </a:r>
            <a:r>
              <a:rPr lang="en-US" sz="1600" b="1" dirty="0" smtClean="0"/>
              <a:t>= </a:t>
            </a:r>
            <a:r>
              <a:rPr lang="en-US" sz="1600" b="1" dirty="0" err="1" smtClean="0">
                <a:latin typeface="Symbol" charset="2"/>
                <a:cs typeface="Symbol" charset="2"/>
              </a:rPr>
              <a:t>r</a:t>
            </a:r>
            <a:r>
              <a:rPr lang="en-US" sz="1600" b="1" dirty="0" smtClean="0"/>
              <a:t> </a:t>
            </a:r>
            <a:r>
              <a:rPr lang="en-US" sz="1600" b="1" dirty="0" err="1" smtClean="0">
                <a:latin typeface="Symbol" charset="2"/>
                <a:cs typeface="Symbol" charset="2"/>
              </a:rPr>
              <a:t>s</a:t>
            </a:r>
            <a:r>
              <a:rPr lang="en-US" sz="1600" b="1" baseline="-25000" dirty="0" err="1" smtClean="0">
                <a:latin typeface="Times New Roman"/>
                <a:cs typeface="Times New Roman"/>
              </a:rPr>
              <a:t>Tot</a:t>
            </a:r>
            <a:r>
              <a:rPr lang="en-US" sz="1600" b="1" dirty="0" smtClean="0"/>
              <a:t> /(</a:t>
            </a:r>
            <a:r>
              <a:rPr lang="en-US" sz="1600" b="1" dirty="0" err="1" smtClean="0"/>
              <a:t>uA</a:t>
            </a:r>
            <a:r>
              <a:rPr lang="en-US" sz="1600" b="1" dirty="0" smtClean="0"/>
              <a:t>), </a:t>
            </a:r>
            <a:r>
              <a:rPr lang="en-US" sz="1600" dirty="0" err="1" smtClean="0"/>
              <a:t>u</a:t>
            </a:r>
            <a:r>
              <a:rPr lang="en-US" sz="1600" dirty="0" smtClean="0"/>
              <a:t> ≈ 1.66 × 10</a:t>
            </a:r>
            <a:r>
              <a:rPr lang="en-US" sz="1600" baseline="30000" dirty="0" smtClean="0"/>
              <a:t>-24</a:t>
            </a:r>
            <a:r>
              <a:rPr lang="en-US" sz="1600" dirty="0" smtClean="0"/>
              <a:t> </a:t>
            </a:r>
            <a:r>
              <a:rPr lang="en-US" sz="1600" dirty="0" err="1" smtClean="0"/>
              <a:t>g</a:t>
            </a:r>
            <a:endParaRPr lang="en-US" sz="1600" baseline="300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8443" y="59954"/>
            <a:ext cx="3275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www.spenvis.oma.be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fld id="{3F259C0F-05A8-9E4A-B05F-1DFA0BC1F61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May 29,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CALET TIM @ CERN</a:t>
            </a:r>
            <a:endParaRPr lang="en-US" dirty="0"/>
          </a:p>
        </p:txBody>
      </p:sp>
      <p:pic>
        <p:nvPicPr>
          <p:cNvPr id="4" name="Picture 3" descr="SPENVIS-Intro-pic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709" y="485114"/>
            <a:ext cx="6854695" cy="62179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1347</TotalTime>
  <Words>2244</Words>
  <Application>Microsoft Macintosh PowerPoint</Application>
  <PresentationFormat>On-screen Show (4:3)</PresentationFormat>
  <Paragraphs>292</Paragraphs>
  <Slides>19</Slides>
  <Notes>2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Equation</vt:lpstr>
      <vt:lpstr>Modeling of the Background Rate for the Next Generation of Space-based Experiments </vt:lpstr>
      <vt:lpstr>The Problem</vt:lpstr>
      <vt:lpstr>Background Flux Modeling</vt:lpstr>
      <vt:lpstr>Background Radiation Models</vt:lpstr>
      <vt:lpstr>Secondary Proton Model</vt:lpstr>
      <vt:lpstr>Energy Range of Fermi Background Models</vt:lpstr>
      <vt:lpstr>The Neutron star Interior Composition ExploreR (NICER) </vt:lpstr>
      <vt:lpstr>MGEANT Modeling</vt:lpstr>
      <vt:lpstr>Slide 9</vt:lpstr>
      <vt:lpstr>Orbit Analysis via SPENVIS</vt:lpstr>
      <vt:lpstr>SPENVIS use I:              Defining geomagnetic orbit fraction</vt:lpstr>
      <vt:lpstr>Trapped Particle Distributions via SPENVIS</vt:lpstr>
      <vt:lpstr>SPENVIS use II:                 Excluding regions of high flux of trapped particles</vt:lpstr>
      <vt:lpstr>Duty Cycle Determination</vt:lpstr>
      <vt:lpstr>Background Rate vs GeoMag Lat</vt:lpstr>
      <vt:lpstr>Dosimetry in SPENVIS</vt:lpstr>
      <vt:lpstr>CALET-related Items of Interest</vt:lpstr>
      <vt:lpstr>Flux Extrapolation to Low-E</vt:lpstr>
      <vt:lpstr>The Neutron star Interior Composition ExploreR (NICER)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Krizmanic</dc:creator>
  <cp:lastModifiedBy>John Krizmanic</cp:lastModifiedBy>
  <cp:revision>73</cp:revision>
  <dcterms:created xsi:type="dcterms:W3CDTF">2013-05-29T08:37:15Z</dcterms:created>
  <dcterms:modified xsi:type="dcterms:W3CDTF">2013-05-29T08:43:14Z</dcterms:modified>
</cp:coreProperties>
</file>