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7003" r:id="rId1"/>
    <p:sldMasterId id="2147483868" r:id="rId2"/>
    <p:sldMasterId id="2147483693" r:id="rId3"/>
    <p:sldMasterId id="2147483681" r:id="rId4"/>
    <p:sldMasterId id="2147488096" r:id="rId5"/>
  </p:sldMasterIdLst>
  <p:notesMasterIdLst>
    <p:notesMasterId r:id="rId27"/>
  </p:notesMasterIdLst>
  <p:handoutMasterIdLst>
    <p:handoutMasterId r:id="rId28"/>
  </p:handoutMasterIdLst>
  <p:sldIdLst>
    <p:sldId id="562" r:id="rId6"/>
    <p:sldId id="563" r:id="rId7"/>
    <p:sldId id="553" r:id="rId8"/>
    <p:sldId id="561" r:id="rId9"/>
    <p:sldId id="564" r:id="rId10"/>
    <p:sldId id="541" r:id="rId11"/>
    <p:sldId id="542" r:id="rId12"/>
    <p:sldId id="543" r:id="rId13"/>
    <p:sldId id="544" r:id="rId14"/>
    <p:sldId id="545" r:id="rId15"/>
    <p:sldId id="546" r:id="rId16"/>
    <p:sldId id="547" r:id="rId17"/>
    <p:sldId id="548" r:id="rId18"/>
    <p:sldId id="549" r:id="rId19"/>
    <p:sldId id="554" r:id="rId20"/>
    <p:sldId id="558" r:id="rId21"/>
    <p:sldId id="559" r:id="rId22"/>
    <p:sldId id="560" r:id="rId23"/>
    <p:sldId id="550" r:id="rId24"/>
    <p:sldId id="551" r:id="rId25"/>
    <p:sldId id="552" r:id="rId26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E1F8"/>
    <a:srgbClr val="F4F83F"/>
    <a:srgbClr val="FFDBEE"/>
    <a:srgbClr val="F1ECCF"/>
    <a:srgbClr val="ECD6DF"/>
    <a:srgbClr val="D2F2BC"/>
    <a:srgbClr val="B3F0F2"/>
    <a:srgbClr val="FF00FF"/>
    <a:srgbClr val="00CC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37" autoAdjust="0"/>
    <p:restoredTop sz="98880" autoAdjust="0"/>
  </p:normalViewPr>
  <p:slideViewPr>
    <p:cSldViewPr>
      <p:cViewPr>
        <p:scale>
          <a:sx n="67" d="100"/>
          <a:sy n="67" d="100"/>
        </p:scale>
        <p:origin x="-606" y="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922" y="-102"/>
      </p:cViewPr>
      <p:guideLst>
        <p:guide orient="horz" pos="3223"/>
        <p:guide pos="223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74B3F5F-B55A-41D8-BE12-BEE77BA907C5}" type="datetimeFigureOut">
              <a:rPr lang="ja-JP" altLang="en-US"/>
              <a:pPr>
                <a:defRPr/>
              </a:pPr>
              <a:t>2013/5/31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F4F6074-8BA0-46EF-92A3-5AF47741214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17403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63" tIns="47732" rIns="95463" bIns="47732" numCol="1" anchor="t" anchorCtr="0" compatLnSpc="1">
            <a:prstTxWarp prst="textNoShape">
              <a:avLst/>
            </a:prstTxWarp>
          </a:bodyPr>
          <a:lstStyle>
            <a:lvl1pPr defTabSz="9540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63" tIns="47732" rIns="95463" bIns="47732" numCol="1" anchor="t" anchorCtr="0" compatLnSpc="1">
            <a:prstTxWarp prst="textNoShape">
              <a:avLst/>
            </a:prstTxWarp>
          </a:bodyPr>
          <a:lstStyle>
            <a:lvl1pPr algn="r" defTabSz="9540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63" tIns="47732" rIns="95463" bIns="477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63" tIns="47732" rIns="95463" bIns="47732" numCol="1" anchor="b" anchorCtr="0" compatLnSpc="1">
            <a:prstTxWarp prst="textNoShape">
              <a:avLst/>
            </a:prstTxWarp>
          </a:bodyPr>
          <a:lstStyle>
            <a:lvl1pPr defTabSz="9540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63" tIns="47732" rIns="95463" bIns="47732" numCol="1" anchor="b" anchorCtr="0" compatLnSpc="1">
            <a:prstTxWarp prst="textNoShape">
              <a:avLst/>
            </a:prstTxWarp>
          </a:bodyPr>
          <a:lstStyle>
            <a:lvl1pPr algn="r" defTabSz="954088">
              <a:defRPr sz="1300">
                <a:latin typeface="Arial" charset="0"/>
              </a:defRPr>
            </a:lvl1pPr>
          </a:lstStyle>
          <a:p>
            <a:pPr>
              <a:defRPr/>
            </a:pPr>
            <a:fld id="{50E3A838-7855-41DB-848A-F001E3381809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639052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E3A838-7855-41DB-848A-F001E3381809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88214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E3A838-7855-41DB-848A-F001E3381809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88214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F678D-33EF-464D-B8D3-0E8D134A1F54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1FD20-501A-4845-A896-4203264723B5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326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4CE9F-3E43-1E44-8EC9-04D59106C9B0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92832-FE0B-415B-A814-14277974F21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27277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ADD2E-23C4-1F4C-B05B-AC5E966FB1AC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73F63-0F91-4F58-A16F-F82584BEF8B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91927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7DF03-EE86-5645-91D9-BF6983380D4E}" type="datetime1">
              <a:rPr lang="ja-JP" altLang="en-US" smtClean="0"/>
              <a:t>2013/5/31</a:t>
            </a:fld>
            <a:endParaRPr lang="en-US" altLang="ja-JP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5C3F6-E259-4ECE-885E-2CC7086C778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921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0D6FE-7A70-0840-B9A0-A33361731263}" type="datetime1">
              <a:rPr lang="ja-JP" altLang="en-US" smtClean="0"/>
              <a:t>2013/5/31</a:t>
            </a:fld>
            <a:endParaRPr lang="en-US" altLang="ja-JP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301EC-5A49-47B5-91C3-9C29CB96243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08894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CED9D-BAE0-4A45-8AFB-8CEDC66CE4C0}" type="datetime1">
              <a:rPr lang="ja-JP" altLang="en-US" smtClean="0"/>
              <a:t>2013/5/31</a:t>
            </a:fld>
            <a:endParaRPr lang="en-US" altLang="ja-JP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AC50F-5B56-4CC3-A825-F8ADE0F36A0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35969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47DBD-22C9-374E-A735-C3DE930B413B}" type="datetime1">
              <a:rPr lang="ja-JP" altLang="en-US" smtClean="0"/>
              <a:t>2013/5/31</a:t>
            </a:fld>
            <a:endParaRPr lang="en-US" altLang="ja-JP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81AF9-0BDF-415E-9428-F08E9A1DB458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571582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05377-8979-F247-BCC9-E10FDB857522}" type="datetime1">
              <a:rPr lang="ja-JP" altLang="en-US" smtClean="0"/>
              <a:t>2013/5/31</a:t>
            </a:fld>
            <a:endParaRPr lang="en-US" altLang="ja-JP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D715-7C54-45B3-A8BC-0B0A1BDCDEE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267565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C4E65-4A15-2742-B838-202CCE8A01BA}" type="datetime1">
              <a:rPr lang="ja-JP" altLang="en-US" smtClean="0"/>
              <a:t>2013/5/31</a:t>
            </a:fld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560733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6C5AE-D94F-474F-81AF-73BEBB16D54F}" type="datetime1">
              <a:rPr lang="ja-JP" altLang="en-US" smtClean="0"/>
              <a:t>2013/5/31</a:t>
            </a:fld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EC950-7308-473B-BDB7-67BEB0A6B3B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691736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8076C-A7D9-7548-B2CD-F3E34AD0C39B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604D8-417C-4770-86BB-CBBCD9F1183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30355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36ACE-32DD-CF47-AF78-82D9458A9908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97FCE-CC0C-4CCE-AD28-09FF55657D9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377754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A9ACC-60D9-CF4F-9C02-4B8F58823015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ED5C3-BE7E-41A2-9F9A-EEB8CB2F425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34909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B5B06-94A1-2046-8F52-A60724EEBCBF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0BEBB-4B1F-430E-885D-C4D61AE7B1E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742943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D62C6-5290-0340-80EC-C3F395AD8767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A1C5-B8EE-4658-B5A6-B3E0D0BCCFB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27367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B601C-B1CC-874B-A972-8854BA0D7BE7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89307-03E9-4716-A003-865D252A862A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972305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62FFA-14EE-9F4F-A7BE-BD15364781C6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F48E8-D1C4-466C-9BC0-4873F751FAA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73244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F1E41-806A-E740-8F17-8D957DAB48C8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7D42E-EC88-4955-B1C2-4A52B656597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24937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AE3A5-7928-524A-8C4C-B1B9D9F3826B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F998B-0E33-488C-A149-F458D03391C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351549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26608-1FE6-074E-A2FB-634A4CD854D7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596E3-24C3-4458-9BFA-08E41133E30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33461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B0A35-C605-C74A-8241-ADE34E71EF70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21475-A565-48D2-9549-8C2A6C48E7B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79880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B808D-1E85-4A48-AC0E-4C66588C3D0E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850-5314-4EAB-BE84-2AB9DED5B99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54445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4D3CF-C3DF-E84F-AB5F-04E32F427D7C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ACDA0-AFD7-4C38-BDD3-4C0BABD5DA60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467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36D85-B0ED-9841-A886-93D9E255A3BB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8AB9D-FB32-4D32-B918-AC2B2531AFAA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694232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44B3C-000D-7C43-B822-53A6195BD952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FB34A-0E5E-43E7-A24E-580868DBF5B0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80014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1357F-C179-AD43-BA33-21FDA3670567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BEE50-00E6-41CA-95DE-B779FA7A32F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769491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0E89B-E602-E348-A2F7-DA57E46BEFA2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DE01A-A869-4695-82E2-47AF59596E6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830230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298F1-90C3-0C48-BC4C-789197A36354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5ACDA-EEBD-45C5-AADD-5ABCBDEF52D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434859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F07A6-02F4-EB42-B0F8-AB797CFCCCF1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110AB-F522-4F25-A095-E6DEAA77D3B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03674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3F0A4-30FA-2E40-BFE5-FC06F7BD7232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B7463-8AE2-46AC-98EE-2A7185E3E46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032433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F878B-DC74-A843-AAC5-8217A5F7244B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38377-E5A8-401A-82D8-EBADAA3FB7D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02096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A5DA2-730A-F846-9AE9-01B81E86B391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E33AB-B40B-479A-B46D-3D9A5477974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8836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B9F94-80B7-DF4A-A9B9-AFBA638E5AEA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3702D-DDCB-4EB4-BB46-196A8BC5A51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36407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249E3-A997-054B-A861-EFC86476ACF2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96161-2989-4FAE-B244-506929187B6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00371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4AC20-3FBB-7140-BC8A-544405BE5D7E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1684A-F370-470A-9E2B-22C2E7718FA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314744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F291A-7CAA-0E49-A074-399D439CDBD9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B1680-690D-4494-BFA1-3D6298C2B238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0733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7D26B-E339-A04C-AD27-1160A70C8831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8A168-04DB-4576-BC52-07EB4E022F5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0511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74C8B-9748-C145-A97D-C6BE303BC629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0E9DA-1289-482A-B6BA-476F219691B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82315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FC1B9-EDC1-DF4F-8EE3-97461ADE7D9C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5EE0B-AB32-478F-9203-F263D178E6F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5133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1F124-D46F-5048-AD33-B0617DF4A93F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86105-3A93-4AB1-960B-179819135B88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8368684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78E96-EF09-3745-8B6B-3241D91491C7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3D39B-F664-4C3F-B94B-B3B5E4BB6DE8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8581735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C9A32-991D-4645-A6D1-E642482CBE73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65521-F3E3-4436-A0D1-7A7580821D1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71743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9E93-B9CE-1D4E-89D2-4CD3FD7ACE02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384BB-C7EF-45C9-8F36-5E2DED413BC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170513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CA9E4-6F2D-2241-AA8A-8C42E11E8431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6F3C2-A8E1-4367-9F5A-272856DDEC8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3465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3029A-F76A-B642-B9EE-EE22B5C447B2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03DFD-1932-4E98-8ABD-80E93C7B48A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7230095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82335-1641-7C40-B62A-5800379568EC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C11D4-24DB-4E84-9A49-E0091EE2FB66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815702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FB5E1-2908-D54C-A2AD-8BF5E5A7E2A6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F82A-C996-418F-8C8E-DAD24347A39B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7197894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C3FD7-2230-1647-B718-B81E29D0F4B0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83D31-18AA-4B5D-8DBF-F7C52C8CFFA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3281244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BAA9D-9DD6-254D-9DBA-3657073A99CA}" type="datetime1">
              <a:rPr kumimoji="1" lang="ja-JP" altLang="en-US" smtClean="0"/>
              <a:t>2013/5/31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30215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6B8C-49CB-3240-BD3D-1601A76C8ED8}" type="datetime1">
              <a:rPr kumimoji="1" lang="ja-JP" altLang="en-US" smtClean="0"/>
              <a:t>2013/5/31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88020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1FCB-2D4F-4347-9FBD-04DD663ECEA9}" type="datetime1">
              <a:rPr kumimoji="1" lang="ja-JP" altLang="en-US" smtClean="0"/>
              <a:t>2013/5/31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79581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7D4A-975D-9141-AB40-AE857D305B94}" type="datetime1">
              <a:rPr kumimoji="1" lang="ja-JP" altLang="en-US" smtClean="0"/>
              <a:t>2013/5/31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2530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4986E-D702-A14F-8A25-9A7F04BC092E}" type="datetime1">
              <a:rPr kumimoji="1" lang="ja-JP" altLang="en-US" smtClean="0"/>
              <a:t>2013/5/31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537806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31D2D-5F7D-7D47-A332-CEC06E0DB78D}" type="datetime1">
              <a:rPr kumimoji="1" lang="ja-JP" altLang="en-US" smtClean="0"/>
              <a:t>2013/5/31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90593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6415-59F9-2F49-9634-05DC026FE433}" type="datetime1">
              <a:rPr kumimoji="1" lang="ja-JP" altLang="en-US" smtClean="0"/>
              <a:t>2013/5/31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7683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2E20C-4055-5D48-B5C6-7E08FFE522A9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31899-EF9F-4E69-82F0-275DFF3BAAC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985694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8B9C-8527-824E-BFE0-154A72B6CD8B}" type="datetime1">
              <a:rPr kumimoji="1" lang="ja-JP" altLang="en-US" smtClean="0"/>
              <a:t>2013/5/31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19725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34CEC-DB1F-144C-8640-2D6B749AB690}" type="datetime1">
              <a:rPr kumimoji="1" lang="ja-JP" altLang="en-US" smtClean="0"/>
              <a:t>2013/5/31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17597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3E18C-9F78-394E-B02C-339C4D8A3BD3}" type="datetime1">
              <a:rPr kumimoji="1" lang="ja-JP" altLang="en-US" smtClean="0"/>
              <a:t>2013/5/31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68922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2D7A-D4F7-E142-9589-0D584E33C9EA}" type="datetime1">
              <a:rPr kumimoji="1" lang="ja-JP" altLang="en-US" smtClean="0"/>
              <a:t>2013/5/31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910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947A7-82E2-2741-9683-1D8CD7666E46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AF3FF-C646-4CBA-A3FD-53605B90D59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56533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43D5E-2202-CA4B-9B3B-CB873FBD5C4C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DF91B-03DF-46AE-80B8-3FA70A2FFA86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38010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2E623-6E03-3C4E-B7F9-8CC795A0CCFA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EDF12-B2F7-4285-9857-CCC9031F28F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5815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EAE6EBB-338A-7143-973A-D91430293FAF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F0D5A72-946C-4BD9-A0CC-884B02A6A33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010" r:id="rId1"/>
    <p:sldLayoutId id="2147488011" r:id="rId2"/>
    <p:sldLayoutId id="2147488012" r:id="rId3"/>
    <p:sldLayoutId id="2147488013" r:id="rId4"/>
    <p:sldLayoutId id="2147488014" r:id="rId5"/>
    <p:sldLayoutId id="2147488015" r:id="rId6"/>
    <p:sldLayoutId id="2147488016" r:id="rId7"/>
    <p:sldLayoutId id="2147488017" r:id="rId8"/>
    <p:sldLayoutId id="2147488018" r:id="rId9"/>
    <p:sldLayoutId id="2147488019" r:id="rId10"/>
    <p:sldLayoutId id="2147488020" r:id="rId11"/>
    <p:sldLayoutId id="2147488064" r:id="rId12"/>
    <p:sldLayoutId id="2147488065" r:id="rId13"/>
    <p:sldLayoutId id="2147488066" r:id="rId14"/>
    <p:sldLayoutId id="2147488067" r:id="rId15"/>
    <p:sldLayoutId id="2147488068" r:id="rId16"/>
    <p:sldLayoutId id="2147488090" r:id="rId17"/>
    <p:sldLayoutId id="2147488091" r:id="rId18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051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56BC354-2922-0B41-89C0-72CEBC6BC0DA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BFAEE11-6E8B-49A3-AAFA-75908450F21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021" r:id="rId1"/>
    <p:sldLayoutId id="2147488022" r:id="rId2"/>
    <p:sldLayoutId id="2147488023" r:id="rId3"/>
    <p:sldLayoutId id="2147488024" r:id="rId4"/>
    <p:sldLayoutId id="2147488025" r:id="rId5"/>
    <p:sldLayoutId id="2147488026" r:id="rId6"/>
    <p:sldLayoutId id="2147488027" r:id="rId7"/>
    <p:sldLayoutId id="2147488028" r:id="rId8"/>
    <p:sldLayoutId id="2147488029" r:id="rId9"/>
    <p:sldLayoutId id="2147488030" r:id="rId10"/>
    <p:sldLayoutId id="2147488031" r:id="rId11"/>
    <p:sldLayoutId id="214748803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3356BFB-7F7E-3A4B-B484-9E7DFEEA0205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39DF5F3-900B-4DD5-B5F1-7C57BDEAC54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033" r:id="rId1"/>
    <p:sldLayoutId id="2147488034" r:id="rId2"/>
    <p:sldLayoutId id="2147488035" r:id="rId3"/>
    <p:sldLayoutId id="2147488036" r:id="rId4"/>
    <p:sldLayoutId id="2147488037" r:id="rId5"/>
    <p:sldLayoutId id="2147488038" r:id="rId6"/>
    <p:sldLayoutId id="2147488039" r:id="rId7"/>
    <p:sldLayoutId id="2147488040" r:id="rId8"/>
    <p:sldLayoutId id="2147488041" r:id="rId9"/>
    <p:sldLayoutId id="2147488042" r:id="rId10"/>
    <p:sldLayoutId id="214748804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409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5EC867-186D-3B43-9AF2-6A7FC1986E3E}" type="datetime1">
              <a:rPr lang="ja-JP" altLang="en-US" smtClean="0"/>
              <a:t>2013/5/31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7F105AB-E4E0-41D2-B441-8880114B7C25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044" r:id="rId1"/>
    <p:sldLayoutId id="2147488045" r:id="rId2"/>
    <p:sldLayoutId id="2147488046" r:id="rId3"/>
    <p:sldLayoutId id="2147488047" r:id="rId4"/>
    <p:sldLayoutId id="2147488048" r:id="rId5"/>
    <p:sldLayoutId id="2147488049" r:id="rId6"/>
    <p:sldLayoutId id="2147488050" r:id="rId7"/>
    <p:sldLayoutId id="2147488051" r:id="rId8"/>
    <p:sldLayoutId id="2147488052" r:id="rId9"/>
    <p:sldLayoutId id="2147488053" r:id="rId10"/>
    <p:sldLayoutId id="214748805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51916-6A98-0042-BCED-8080A39F514F}" type="datetime1">
              <a:rPr kumimoji="1" lang="ja-JP" altLang="en-US" smtClean="0"/>
              <a:t>2013/5/31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578C9-B4FD-44C9-95C7-D550BAB777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47448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97" r:id="rId1"/>
    <p:sldLayoutId id="2147488098" r:id="rId2"/>
    <p:sldLayoutId id="2147488099" r:id="rId3"/>
    <p:sldLayoutId id="2147488100" r:id="rId4"/>
    <p:sldLayoutId id="2147488101" r:id="rId5"/>
    <p:sldLayoutId id="2147488102" r:id="rId6"/>
    <p:sldLayoutId id="2147488103" r:id="rId7"/>
    <p:sldLayoutId id="2147488104" r:id="rId8"/>
    <p:sldLayoutId id="2147488105" r:id="rId9"/>
    <p:sldLayoutId id="2147488106" r:id="rId10"/>
    <p:sldLayoutId id="21474881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781944"/>
            <a:ext cx="8229600" cy="1143000"/>
          </a:xfrm>
        </p:spPr>
        <p:txBody>
          <a:bodyPr/>
          <a:lstStyle/>
          <a:p>
            <a:r>
              <a:rPr lang="en-US" altLang="ja-JP" dirty="0"/>
              <a:t>ISS data telemetry system and plan of ground system in JAXA</a:t>
            </a:r>
            <a:r>
              <a:rPr lang="ja-JP" altLang="ja-JP" dirty="0"/>
              <a:t> </a:t>
            </a:r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 bwMode="auto">
          <a:xfrm>
            <a:off x="467544" y="4590256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 sz="3200" dirty="0" smtClean="0"/>
              <a:t>Created by </a:t>
            </a:r>
            <a:r>
              <a:rPr lang="en-US" altLang="ja-JP" sz="3200" dirty="0" err="1" smtClean="0"/>
              <a:t>Shiro</a:t>
            </a:r>
            <a:r>
              <a:rPr lang="en-US" altLang="ja-JP" sz="3200" dirty="0" smtClean="0"/>
              <a:t> Ueno (ISAS/JAXA)</a:t>
            </a:r>
          </a:p>
          <a:p>
            <a:r>
              <a:rPr lang="en-US" altLang="ja-JP" sz="3200" dirty="0"/>
              <a:t>Edited </a:t>
            </a:r>
            <a:r>
              <a:rPr lang="en-US" altLang="ja-JP" sz="3200" dirty="0" smtClean="0"/>
              <a:t>by </a:t>
            </a:r>
            <a:r>
              <a:rPr lang="en-US" altLang="ja-JP" sz="3200" dirty="0"/>
              <a:t>Yoichi </a:t>
            </a:r>
            <a:r>
              <a:rPr lang="en-US" altLang="ja-JP" sz="3200" dirty="0" err="1"/>
              <a:t>Asaoka</a:t>
            </a:r>
            <a:r>
              <a:rPr lang="en-US" altLang="ja-JP" sz="3200" dirty="0"/>
              <a:t> (</a:t>
            </a:r>
            <a:r>
              <a:rPr lang="en-US" altLang="ja-JP" sz="3200" dirty="0" err="1"/>
              <a:t>Waseda</a:t>
            </a:r>
            <a:r>
              <a:rPr lang="en-US" altLang="ja-JP" sz="3200" dirty="0"/>
              <a:t>, CALET/JAXA</a:t>
            </a:r>
            <a:r>
              <a:rPr lang="en-US" altLang="ja-JP" sz="3200" dirty="0" smtClean="0"/>
              <a:t>)</a:t>
            </a:r>
            <a:r>
              <a:rPr lang="ja-JP" altLang="ja-JP" sz="3200" dirty="0" smtClean="0"/>
              <a:t> </a:t>
            </a:r>
            <a:endParaRPr lang="ja-JP" altLang="en-US" sz="3200" dirty="0"/>
          </a:p>
        </p:txBody>
      </p:sp>
      <p:sp>
        <p:nvSpPr>
          <p:cNvPr id="6" name="タイトル 1"/>
          <p:cNvSpPr txBox="1">
            <a:spLocks/>
          </p:cNvSpPr>
          <p:nvPr/>
        </p:nvSpPr>
        <p:spPr bwMode="auto">
          <a:xfrm>
            <a:off x="395536" y="5373216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 sz="2400" dirty="0" smtClean="0"/>
              <a:t>May 30, 2013, CALET TIM@CERN</a:t>
            </a:r>
            <a:r>
              <a:rPr lang="ja-JP" altLang="ja-JP" sz="2400" dirty="0" smtClean="0"/>
              <a:t> </a:t>
            </a:r>
            <a:endParaRPr lang="ja-JP" altLang="en-US" sz="24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97FCE-CC0C-4CCE-AD28-09FF55657D91}" type="slidenum">
              <a:rPr lang="ja-JP" altLang="en-US" smtClean="0"/>
              <a:pPr>
                <a:defRPr/>
              </a:pPr>
              <a:t>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825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age_00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36104"/>
            <a:ext cx="4320480" cy="324036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テキスト ボックス 2"/>
          <p:cNvSpPr txBox="1"/>
          <p:nvPr/>
        </p:nvSpPr>
        <p:spPr>
          <a:xfrm>
            <a:off x="72008" y="672951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Greg-san’s presentation Page 5 of 12</a:t>
            </a:r>
            <a:endParaRPr kumimoji="1" lang="ja-JP" altLang="en-US" sz="1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36512" y="2546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“Proposed” CALET monitoring plot generation and distribution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427984" y="548680"/>
            <a:ext cx="46085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I (Ueno) made and sent this slide </a:t>
            </a:r>
          </a:p>
          <a:p>
            <a:r>
              <a:rPr lang="en-US" altLang="ja-JP" sz="1800" dirty="0" smtClean="0"/>
              <a:t>to the CALET </a:t>
            </a:r>
            <a:r>
              <a:rPr lang="en-US" altLang="ja-JP" sz="1800" dirty="0" smtClean="0">
                <a:solidFill>
                  <a:srgbClr val="FF0000"/>
                </a:solidFill>
              </a:rPr>
              <a:t>domestic </a:t>
            </a:r>
            <a:r>
              <a:rPr lang="en-US" altLang="ja-JP" sz="1800" dirty="0" smtClean="0"/>
              <a:t>mailing list  </a:t>
            </a:r>
          </a:p>
          <a:p>
            <a:r>
              <a:rPr lang="en-US" altLang="ja-JP" sz="1800" dirty="0" smtClean="0"/>
              <a:t>to help the </a:t>
            </a:r>
            <a:r>
              <a:rPr kumimoji="1" lang="en-US" altLang="ja-JP" sz="1800" dirty="0" smtClean="0"/>
              <a:t>Japanese members</a:t>
            </a:r>
          </a:p>
          <a:p>
            <a:r>
              <a:rPr lang="en-US" altLang="ja-JP" sz="1800" dirty="0" smtClean="0"/>
              <a:t>discuss what sort of CALET Monitoring</a:t>
            </a:r>
          </a:p>
          <a:p>
            <a:r>
              <a:rPr lang="en-US" altLang="ja-JP" sz="1800" dirty="0"/>
              <a:t>i</a:t>
            </a:r>
            <a:r>
              <a:rPr lang="en-US" altLang="ja-JP" sz="1800" dirty="0" smtClean="0"/>
              <a:t>n the U.S. will possible and prepare</a:t>
            </a:r>
          </a:p>
          <a:p>
            <a:r>
              <a:rPr lang="en-US" altLang="ja-JP" sz="1800" dirty="0"/>
              <a:t>a</a:t>
            </a:r>
            <a:r>
              <a:rPr lang="en-US" altLang="ja-JP" sz="1800" dirty="0" smtClean="0"/>
              <a:t> response to Greg-san.</a:t>
            </a:r>
          </a:p>
          <a:p>
            <a:endParaRPr lang="en-US" altLang="ja-JP" sz="1800" dirty="0" smtClean="0"/>
          </a:p>
          <a:p>
            <a:r>
              <a:rPr lang="en-US" altLang="ja-JP" sz="1800" dirty="0" smtClean="0"/>
              <a:t>Since I did not express the intention clearly, </a:t>
            </a:r>
          </a:p>
          <a:p>
            <a:r>
              <a:rPr lang="en-US" altLang="ja-JP" sz="1800" dirty="0"/>
              <a:t>t</a:t>
            </a:r>
            <a:r>
              <a:rPr lang="en-US" altLang="ja-JP" sz="1800" dirty="0" smtClean="0"/>
              <a:t>his slide was unexpectedly distributed </a:t>
            </a:r>
          </a:p>
          <a:p>
            <a:r>
              <a:rPr lang="en-US" altLang="ja-JP" sz="1800" dirty="0">
                <a:solidFill>
                  <a:srgbClr val="FF0000"/>
                </a:solidFill>
              </a:rPr>
              <a:t>a</a:t>
            </a:r>
            <a:r>
              <a:rPr lang="en-US" altLang="ja-JP" sz="1800" dirty="0" smtClean="0">
                <a:solidFill>
                  <a:srgbClr val="FF0000"/>
                </a:solidFill>
              </a:rPr>
              <a:t>s it is </a:t>
            </a:r>
            <a:r>
              <a:rPr lang="en-US" altLang="ja-JP" sz="1800" dirty="0" smtClean="0"/>
              <a:t>to the CALET </a:t>
            </a:r>
            <a:r>
              <a:rPr lang="en-US" altLang="ja-JP" sz="1800" dirty="0" smtClean="0">
                <a:solidFill>
                  <a:srgbClr val="FF0000"/>
                </a:solidFill>
              </a:rPr>
              <a:t>international</a:t>
            </a:r>
            <a:r>
              <a:rPr lang="en-US" altLang="ja-JP" sz="1800" dirty="0" smtClean="0"/>
              <a:t> mailing list. This slide was just Ueno’s personal opinion based on MAXI’s Lessons Leaned.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1520" y="5397023"/>
            <a:ext cx="864096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800" dirty="0" err="1" smtClean="0"/>
              <a:t>Waseda</a:t>
            </a:r>
            <a:r>
              <a:rPr lang="en-US" altLang="ja-JP" sz="1800" dirty="0" smtClean="0"/>
              <a:t> University </a:t>
            </a:r>
            <a:r>
              <a:rPr lang="en-US" altLang="ja-JP" sz="1800" dirty="0"/>
              <a:t>j</a:t>
            </a:r>
            <a:r>
              <a:rPr lang="en-US" altLang="ja-JP" sz="1800" dirty="0" smtClean="0"/>
              <a:t>ust distributes Level 1 data files;</a:t>
            </a:r>
          </a:p>
          <a:p>
            <a:r>
              <a:rPr lang="en-US" altLang="ja-JP" sz="1800" dirty="0"/>
              <a:t>T</a:t>
            </a:r>
            <a:r>
              <a:rPr lang="en-US" altLang="ja-JP" sz="1800" dirty="0" smtClean="0"/>
              <a:t>he international team conducts their near-real-</a:t>
            </a:r>
            <a:r>
              <a:rPr lang="en-US" altLang="ja-JP" sz="1800" dirty="0"/>
              <a:t>time </a:t>
            </a:r>
            <a:r>
              <a:rPr lang="en-US" altLang="ja-JP" sz="1800" dirty="0" smtClean="0"/>
              <a:t>(</a:t>
            </a:r>
            <a:r>
              <a:rPr lang="en-US" altLang="ja-JP" sz="1800" dirty="0"/>
              <a:t>2 to 7 </a:t>
            </a:r>
            <a:r>
              <a:rPr lang="en-US" altLang="ja-JP" sz="1800" dirty="0" smtClean="0"/>
              <a:t>days </a:t>
            </a:r>
            <a:r>
              <a:rPr lang="en-US" altLang="ja-JP" sz="1800" dirty="0"/>
              <a:t>turn around) instrument </a:t>
            </a:r>
            <a:r>
              <a:rPr lang="en-US" altLang="ja-JP" sz="1800" dirty="0" smtClean="0"/>
              <a:t>monitoring</a:t>
            </a:r>
            <a:r>
              <a:rPr lang="en-US" altLang="ja-JP" sz="1800" dirty="0"/>
              <a:t> </a:t>
            </a:r>
            <a:r>
              <a:rPr lang="en-US" altLang="ja-JP" sz="1800" dirty="0" smtClean="0"/>
              <a:t>by using the Level 1 data files.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97FCE-CC0C-4CCE-AD28-09FF55657D91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1032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age_00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96" y="1656184"/>
            <a:ext cx="6660232" cy="4995174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テキスト ボックス 2"/>
          <p:cNvSpPr txBox="1"/>
          <p:nvPr/>
        </p:nvSpPr>
        <p:spPr>
          <a:xfrm>
            <a:off x="794673" y="1340768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Greg-san’s presentation Page 6 of 12</a:t>
            </a:r>
            <a:endParaRPr kumimoji="1" lang="ja-JP" altLang="en-US" sz="1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76064" y="25460"/>
            <a:ext cx="7308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 smtClean="0">
                <a:solidFill>
                  <a:srgbClr val="FF0000"/>
                </a:solidFill>
              </a:rPr>
              <a:t>Comments on “Proposed” concept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496" y="73508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>
                <a:solidFill>
                  <a:srgbClr val="0000FF"/>
                </a:solidFill>
              </a:rPr>
              <a:t>Please see previous slide. </a:t>
            </a:r>
            <a:r>
              <a:rPr lang="en-US" altLang="ja-JP" sz="1800" dirty="0" smtClean="0">
                <a:solidFill>
                  <a:srgbClr val="0000FF"/>
                </a:solidFill>
              </a:rPr>
              <a:t>Let me</a:t>
            </a:r>
            <a:r>
              <a:rPr kumimoji="1" lang="en-US" altLang="ja-JP" sz="1800" dirty="0" smtClean="0">
                <a:solidFill>
                  <a:srgbClr val="0000FF"/>
                </a:solidFill>
              </a:rPr>
              <a:t> skip this slide without answering the obsolete questions.</a:t>
            </a:r>
            <a:endParaRPr kumimoji="1" lang="ja-JP" altLang="en-US" sz="1800" dirty="0">
              <a:solidFill>
                <a:srgbClr val="0000FF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97FCE-CC0C-4CCE-AD28-09FF55657D91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324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age_00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125" y="774086"/>
            <a:ext cx="5172067" cy="387905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テキスト ボックス 2"/>
          <p:cNvSpPr txBox="1"/>
          <p:nvPr/>
        </p:nvSpPr>
        <p:spPr>
          <a:xfrm>
            <a:off x="35496" y="476672"/>
            <a:ext cx="3443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Greg-san’s presentation Page 7 of 12</a:t>
            </a:r>
            <a:endParaRPr kumimoji="1" lang="ja-JP" altLang="en-US" sz="1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40160" y="-99392"/>
            <a:ext cx="6012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>
                <a:solidFill>
                  <a:srgbClr val="FF0000"/>
                </a:solidFill>
              </a:rPr>
              <a:t>CALET Level 1 data volumes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3528" y="4903619"/>
            <a:ext cx="45365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ja-JP" sz="1800" b="1" dirty="0" smtClean="0">
                <a:solidFill>
                  <a:srgbClr val="FF0000"/>
                </a:solidFill>
              </a:rPr>
              <a:t>What is the date for finalizing the Level 1</a:t>
            </a:r>
          </a:p>
          <a:p>
            <a:r>
              <a:rPr lang="en-US" altLang="ja-JP" sz="1800" b="1" dirty="0">
                <a:solidFill>
                  <a:srgbClr val="FF0000"/>
                </a:solidFill>
              </a:rPr>
              <a:t> </a:t>
            </a:r>
            <a:r>
              <a:rPr lang="en-US" altLang="ja-JP" sz="1800" b="1" dirty="0" smtClean="0">
                <a:solidFill>
                  <a:srgbClr val="FF0000"/>
                </a:solidFill>
              </a:rPr>
              <a:t>    data description?</a:t>
            </a:r>
          </a:p>
          <a:p>
            <a:r>
              <a:rPr lang="en-US" altLang="ja-JP" sz="1800" b="1" dirty="0">
                <a:solidFill>
                  <a:srgbClr val="FF0000"/>
                </a:solidFill>
              </a:rPr>
              <a:t>2. What is the date for delivering a test  </a:t>
            </a:r>
          </a:p>
          <a:p>
            <a:r>
              <a:rPr lang="en-US" altLang="ja-JP" sz="1800" b="1" dirty="0">
                <a:solidFill>
                  <a:srgbClr val="FF0000"/>
                </a:solidFill>
              </a:rPr>
              <a:t>   </a:t>
            </a:r>
            <a:r>
              <a:rPr lang="en-US" altLang="ja-JP" sz="1800" b="1" dirty="0" smtClean="0">
                <a:solidFill>
                  <a:srgbClr val="FF0000"/>
                </a:solidFill>
              </a:rPr>
              <a:t> Level </a:t>
            </a:r>
            <a:r>
              <a:rPr lang="en-US" altLang="ja-JP" sz="1800" b="1" dirty="0">
                <a:solidFill>
                  <a:srgbClr val="FF0000"/>
                </a:solidFill>
              </a:rPr>
              <a:t>1 data set?</a:t>
            </a:r>
          </a:p>
          <a:p>
            <a:r>
              <a:rPr lang="en-US" altLang="ja-JP" sz="1800" b="1" dirty="0">
                <a:solidFill>
                  <a:srgbClr val="FF0000"/>
                </a:solidFill>
              </a:rPr>
              <a:t>3. What is the date for finalizing </a:t>
            </a:r>
            <a:r>
              <a:rPr lang="en-US" altLang="ja-JP" sz="1800" b="1" dirty="0" smtClean="0">
                <a:solidFill>
                  <a:srgbClr val="FF0000"/>
                </a:solidFill>
              </a:rPr>
              <a:t> </a:t>
            </a:r>
            <a:br>
              <a:rPr lang="en-US" altLang="ja-JP" sz="1800" b="1" dirty="0" smtClean="0">
                <a:solidFill>
                  <a:srgbClr val="FF0000"/>
                </a:solidFill>
              </a:rPr>
            </a:br>
            <a:r>
              <a:rPr lang="en-US" altLang="ja-JP" sz="1800" b="1" dirty="0" smtClean="0">
                <a:solidFill>
                  <a:srgbClr val="FF0000"/>
                </a:solidFill>
              </a:rPr>
              <a:t>    the </a:t>
            </a:r>
            <a:r>
              <a:rPr lang="en-US" altLang="ja-JP" sz="1800" b="1" dirty="0">
                <a:solidFill>
                  <a:srgbClr val="FF0000"/>
                </a:solidFill>
              </a:rPr>
              <a:t>Level 1 distribution plan</a:t>
            </a:r>
            <a:r>
              <a:rPr lang="en-US" altLang="ja-JP" sz="1800" b="1" dirty="0" smtClean="0">
                <a:solidFill>
                  <a:srgbClr val="FF0000"/>
                </a:solidFill>
              </a:rPr>
              <a:t>?</a:t>
            </a:r>
            <a:endParaRPr lang="en-US" altLang="ja-JP" sz="1800" b="1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292080" y="5013176"/>
            <a:ext cx="36724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/>
              <a:t>(Consequence of TIM) Data Handling  and Analysis team will work together to finalize the Level 1 description. </a:t>
            </a:r>
            <a:br>
              <a:rPr lang="en-US" altLang="ja-JP" sz="1600" b="1" dirty="0" smtClean="0"/>
            </a:br>
            <a:r>
              <a:rPr lang="en-US" altLang="ja-JP" sz="1600" b="1" dirty="0" smtClean="0"/>
              <a:t>(</a:t>
            </a:r>
            <a:r>
              <a:rPr lang="en-US" altLang="ja-JP" sz="1600" b="1" dirty="0" err="1" smtClean="0"/>
              <a:t>Asaoka</a:t>
            </a:r>
            <a:r>
              <a:rPr lang="en-US" altLang="ja-JP" sz="1600" b="1" dirty="0" smtClean="0"/>
              <a:t> added)</a:t>
            </a:r>
          </a:p>
          <a:p>
            <a:endParaRPr lang="en-US" altLang="ja-JP" sz="1600" b="1" dirty="0" smtClean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97FCE-CC0C-4CCE-AD28-09FF55657D91}" type="slidenum">
              <a:rPr lang="ja-JP" altLang="en-US" smtClean="0"/>
              <a:pPr>
                <a:defRPr/>
              </a:pPr>
              <a:t>12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775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age_00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" y="792088"/>
            <a:ext cx="3635896" cy="2726922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テキスト ボックス 2"/>
          <p:cNvSpPr txBox="1"/>
          <p:nvPr/>
        </p:nvSpPr>
        <p:spPr>
          <a:xfrm>
            <a:off x="72008" y="528935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Greg-san’s presentation Page 8 of 12</a:t>
            </a:r>
            <a:endParaRPr kumimoji="1" lang="ja-JP" altLang="en-US" sz="1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872208" y="-25643"/>
            <a:ext cx="6012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>
                <a:solidFill>
                  <a:srgbClr val="FF0000"/>
                </a:solidFill>
              </a:rPr>
              <a:t>Level 1 data distribution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572000" y="620688"/>
            <a:ext cx="460134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ja-JP" sz="1800" b="1" dirty="0" smtClean="0">
                <a:solidFill>
                  <a:srgbClr val="FF0000"/>
                </a:solidFill>
              </a:rPr>
              <a:t>What is the distribution scheme for Level 1 data?</a:t>
            </a:r>
          </a:p>
          <a:p>
            <a:r>
              <a:rPr lang="en-US" altLang="ja-JP" sz="1600" b="1" dirty="0" smtClean="0">
                <a:solidFill>
                  <a:srgbClr val="0000FF"/>
                </a:solidFill>
              </a:rPr>
              <a:t>+ First distribute from </a:t>
            </a:r>
            <a:r>
              <a:rPr lang="en-US" altLang="ja-JP" sz="1600" b="1" dirty="0" err="1" smtClean="0">
                <a:solidFill>
                  <a:srgbClr val="0000FF"/>
                </a:solidFill>
              </a:rPr>
              <a:t>Waseda</a:t>
            </a:r>
            <a:r>
              <a:rPr lang="en-US" altLang="ja-JP" sz="1600" b="1" dirty="0" smtClean="0">
                <a:solidFill>
                  <a:srgbClr val="0000FF"/>
                </a:solidFill>
              </a:rPr>
              <a:t> Mission Science   </a:t>
            </a:r>
          </a:p>
          <a:p>
            <a:r>
              <a:rPr lang="en-US" altLang="ja-JP" sz="1600" b="1" dirty="0">
                <a:solidFill>
                  <a:srgbClr val="0000FF"/>
                </a:solidFill>
              </a:rPr>
              <a:t> </a:t>
            </a:r>
            <a:r>
              <a:rPr lang="en-US" altLang="ja-JP" sz="1600" b="1" dirty="0" smtClean="0">
                <a:solidFill>
                  <a:srgbClr val="0000FF"/>
                </a:solidFill>
              </a:rPr>
              <a:t>  Center to CALET data center in U.S. (LSU) and </a:t>
            </a:r>
          </a:p>
          <a:p>
            <a:r>
              <a:rPr lang="en-US" altLang="ja-JP" sz="1600" b="1" dirty="0">
                <a:solidFill>
                  <a:srgbClr val="0000FF"/>
                </a:solidFill>
              </a:rPr>
              <a:t> </a:t>
            </a:r>
            <a:r>
              <a:rPr lang="en-US" altLang="ja-JP" sz="1600" b="1" dirty="0" smtClean="0">
                <a:solidFill>
                  <a:srgbClr val="0000FF"/>
                </a:solidFill>
              </a:rPr>
              <a:t>  Italy (Pisa)</a:t>
            </a:r>
          </a:p>
          <a:p>
            <a:r>
              <a:rPr lang="en-US" altLang="ja-JP" sz="1600" b="1" dirty="0" smtClean="0">
                <a:solidFill>
                  <a:srgbClr val="0000FF"/>
                </a:solidFill>
              </a:rPr>
              <a:t>+ Second distribute from CALET data centers</a:t>
            </a:r>
          </a:p>
          <a:p>
            <a:r>
              <a:rPr lang="en-US" altLang="ja-JP" sz="1600" b="1" dirty="0">
                <a:solidFill>
                  <a:srgbClr val="0000FF"/>
                </a:solidFill>
              </a:rPr>
              <a:t> </a:t>
            </a:r>
            <a:r>
              <a:rPr lang="en-US" altLang="ja-JP" sz="1600" b="1" dirty="0" smtClean="0">
                <a:solidFill>
                  <a:srgbClr val="0000FF"/>
                </a:solidFill>
              </a:rPr>
              <a:t>  to collaborating institutions in country?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72000" y="2545734"/>
            <a:ext cx="452933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dirty="0" smtClean="0">
                <a:solidFill>
                  <a:srgbClr val="FF0000"/>
                </a:solidFill>
              </a:rPr>
              <a:t>2. How will Level 1 data volumes be made  </a:t>
            </a:r>
            <a:br>
              <a:rPr lang="en-US" altLang="ja-JP" sz="1800" b="1" dirty="0" smtClean="0">
                <a:solidFill>
                  <a:srgbClr val="FF0000"/>
                </a:solidFill>
              </a:rPr>
            </a:br>
            <a:r>
              <a:rPr lang="en-US" altLang="ja-JP" sz="1800" b="1" dirty="0" smtClean="0">
                <a:solidFill>
                  <a:srgbClr val="FF0000"/>
                </a:solidFill>
              </a:rPr>
              <a:t>    available?</a:t>
            </a:r>
          </a:p>
          <a:p>
            <a:r>
              <a:rPr lang="en-US" altLang="ja-JP" sz="1600" b="1" dirty="0" smtClean="0">
                <a:solidFill>
                  <a:srgbClr val="0000FF"/>
                </a:solidFill>
              </a:rPr>
              <a:t>+ Mechanism for </a:t>
            </a:r>
            <a:r>
              <a:rPr lang="en-US" altLang="ja-JP" sz="1600" b="1" dirty="0" err="1" smtClean="0">
                <a:solidFill>
                  <a:srgbClr val="0000FF"/>
                </a:solidFill>
              </a:rPr>
              <a:t>Waseda</a:t>
            </a:r>
            <a:r>
              <a:rPr lang="en-US" altLang="ja-JP" sz="1600" b="1" dirty="0" smtClean="0">
                <a:solidFill>
                  <a:srgbClr val="0000FF"/>
                </a:solidFill>
              </a:rPr>
              <a:t> to LSU and Pisa needs</a:t>
            </a:r>
          </a:p>
          <a:p>
            <a:r>
              <a:rPr lang="en-US" altLang="ja-JP" sz="1600" b="1" dirty="0">
                <a:solidFill>
                  <a:srgbClr val="0000FF"/>
                </a:solidFill>
              </a:rPr>
              <a:t> </a:t>
            </a:r>
            <a:r>
              <a:rPr lang="en-US" altLang="ja-JP" sz="1600" b="1" dirty="0" smtClean="0">
                <a:solidFill>
                  <a:srgbClr val="0000FF"/>
                </a:solidFill>
              </a:rPr>
              <a:t>  to be defined and take into account data </a:t>
            </a:r>
            <a:br>
              <a:rPr lang="en-US" altLang="ja-JP" sz="1600" b="1" dirty="0" smtClean="0">
                <a:solidFill>
                  <a:srgbClr val="0000FF"/>
                </a:solidFill>
              </a:rPr>
            </a:br>
            <a:r>
              <a:rPr lang="en-US" altLang="ja-JP" sz="1600" b="1" dirty="0" smtClean="0">
                <a:solidFill>
                  <a:srgbClr val="0000FF"/>
                </a:solidFill>
              </a:rPr>
              <a:t>   transfer  speed, security and validation.</a:t>
            </a:r>
          </a:p>
          <a:p>
            <a:r>
              <a:rPr lang="en-US" altLang="ja-JP" sz="1600" b="1" dirty="0" smtClean="0">
                <a:solidFill>
                  <a:srgbClr val="0000FF"/>
                </a:solidFill>
              </a:rPr>
              <a:t>   </a:t>
            </a:r>
            <a:r>
              <a:rPr lang="en-US" altLang="ja-JP" sz="1600" b="1" dirty="0" smtClean="0"/>
              <a:t>Not yet defined. We may learn from the Level 0</a:t>
            </a:r>
          </a:p>
          <a:p>
            <a:r>
              <a:rPr lang="en-US" altLang="ja-JP" sz="1600" b="1" dirty="0"/>
              <a:t> </a:t>
            </a:r>
            <a:r>
              <a:rPr lang="en-US" altLang="ja-JP" sz="1600" b="1" dirty="0" smtClean="0"/>
              <a:t>  data transfer mechanism from JAXA to </a:t>
            </a:r>
            <a:r>
              <a:rPr lang="en-US" altLang="ja-JP" sz="1600" b="1" dirty="0" err="1" smtClean="0"/>
              <a:t>Waseda</a:t>
            </a:r>
            <a:r>
              <a:rPr lang="en-US" altLang="ja-JP" sz="1600" b="1" dirty="0" smtClean="0"/>
              <a:t>,</a:t>
            </a:r>
          </a:p>
          <a:p>
            <a:r>
              <a:rPr lang="en-US" altLang="ja-JP" sz="1600" b="1" dirty="0"/>
              <a:t> </a:t>
            </a:r>
            <a:r>
              <a:rPr lang="en-US" altLang="ja-JP" sz="1600" b="1" dirty="0" smtClean="0"/>
              <a:t>  which is still to be designed but will use </a:t>
            </a:r>
          </a:p>
          <a:p>
            <a:r>
              <a:rPr lang="en-US" altLang="ja-JP" sz="1600" b="1" dirty="0"/>
              <a:t> </a:t>
            </a:r>
            <a:r>
              <a:rPr lang="en-US" altLang="ja-JP" sz="1600" b="1" dirty="0" smtClean="0"/>
              <a:t>  SSH tunneling for security and send check-sum</a:t>
            </a:r>
          </a:p>
          <a:p>
            <a:r>
              <a:rPr lang="en-US" altLang="ja-JP" sz="1600" b="1" dirty="0"/>
              <a:t> </a:t>
            </a:r>
            <a:r>
              <a:rPr lang="en-US" altLang="ja-JP" sz="1600" b="1" dirty="0" smtClean="0"/>
              <a:t>  files and file-transferring log files together</a:t>
            </a:r>
          </a:p>
          <a:p>
            <a:r>
              <a:rPr lang="en-US" altLang="ja-JP" sz="1600" b="1" dirty="0"/>
              <a:t> </a:t>
            </a:r>
            <a:r>
              <a:rPr lang="en-US" altLang="ja-JP" sz="1600" b="1" dirty="0" smtClean="0"/>
              <a:t>  with Level 0 data files for validation.</a:t>
            </a:r>
          </a:p>
          <a:p>
            <a:r>
              <a:rPr lang="en-US" altLang="ja-JP" sz="1600" b="1" dirty="0" smtClean="0">
                <a:solidFill>
                  <a:srgbClr val="0000FF"/>
                </a:solidFill>
              </a:rPr>
              <a:t>+ Transfer from country data centers to </a:t>
            </a:r>
            <a:br>
              <a:rPr lang="en-US" altLang="ja-JP" sz="1600" b="1" dirty="0" smtClean="0">
                <a:solidFill>
                  <a:srgbClr val="0000FF"/>
                </a:solidFill>
              </a:rPr>
            </a:br>
            <a:r>
              <a:rPr lang="en-US" altLang="ja-JP" sz="1600" b="1" dirty="0" smtClean="0">
                <a:solidFill>
                  <a:srgbClr val="0000FF"/>
                </a:solidFill>
              </a:rPr>
              <a:t>   collaborating institutions would use network   </a:t>
            </a:r>
            <a:br>
              <a:rPr lang="en-US" altLang="ja-JP" sz="1600" b="1" dirty="0" smtClean="0">
                <a:solidFill>
                  <a:srgbClr val="0000FF"/>
                </a:solidFill>
              </a:rPr>
            </a:br>
            <a:r>
              <a:rPr lang="en-US" altLang="ja-JP" sz="1600" b="1" dirty="0" smtClean="0">
                <a:solidFill>
                  <a:srgbClr val="0000FF"/>
                </a:solidFill>
              </a:rPr>
              <a:t>   accessible file server with Web interface. </a:t>
            </a:r>
            <a:br>
              <a:rPr lang="en-US" altLang="ja-JP" sz="1600" b="1" dirty="0" smtClean="0">
                <a:solidFill>
                  <a:srgbClr val="0000FF"/>
                </a:solidFill>
              </a:rPr>
            </a:br>
            <a:r>
              <a:rPr lang="en-US" altLang="ja-JP" sz="1600" b="1" dirty="0" smtClean="0">
                <a:solidFill>
                  <a:srgbClr val="0000FF"/>
                </a:solidFill>
              </a:rPr>
              <a:t>  </a:t>
            </a:r>
            <a:r>
              <a:rPr lang="en-US" altLang="ja-JP" sz="1600" b="1" dirty="0" smtClean="0">
                <a:solidFill>
                  <a:srgbClr val="000000"/>
                </a:solidFill>
              </a:rPr>
              <a:t>Data distribution logs are necessary  for both of   </a:t>
            </a:r>
            <a:br>
              <a:rPr lang="en-US" altLang="ja-JP" sz="1600" b="1" dirty="0" smtClean="0">
                <a:solidFill>
                  <a:srgbClr val="000000"/>
                </a:solidFill>
              </a:rPr>
            </a:br>
            <a:r>
              <a:rPr lang="en-US" altLang="ja-JP" sz="1600" b="1" dirty="0" smtClean="0">
                <a:solidFill>
                  <a:srgbClr val="000000"/>
                </a:solidFill>
              </a:rPr>
              <a:t>  </a:t>
            </a:r>
            <a:r>
              <a:rPr lang="en-US" altLang="ja-JP" sz="1600" b="1" dirty="0" err="1" smtClean="0">
                <a:solidFill>
                  <a:srgbClr val="000000"/>
                </a:solidFill>
              </a:rPr>
              <a:t>Waseda</a:t>
            </a:r>
            <a:r>
              <a:rPr lang="en-US" altLang="ja-JP" sz="1600" b="1" dirty="0" smtClean="0">
                <a:solidFill>
                  <a:srgbClr val="000000"/>
                </a:solidFill>
              </a:rPr>
              <a:t> to US/Italy distribution </a:t>
            </a:r>
            <a:r>
              <a:rPr lang="en-US" altLang="ja-JP" sz="1600" b="1" dirty="0">
                <a:solidFill>
                  <a:srgbClr val="000000"/>
                </a:solidFill>
              </a:rPr>
              <a:t>and distribution </a:t>
            </a:r>
            <a:r>
              <a:rPr lang="en-US" altLang="ja-JP" sz="1600" b="1" dirty="0" smtClean="0">
                <a:solidFill>
                  <a:srgbClr val="000000"/>
                </a:solidFill>
              </a:rPr>
              <a:t/>
            </a:r>
            <a:br>
              <a:rPr lang="en-US" altLang="ja-JP" sz="1600" b="1" dirty="0" smtClean="0">
                <a:solidFill>
                  <a:srgbClr val="000000"/>
                </a:solidFill>
              </a:rPr>
            </a:br>
            <a:r>
              <a:rPr lang="en-US" altLang="ja-JP" sz="1600" b="1" dirty="0" smtClean="0">
                <a:solidFill>
                  <a:srgbClr val="000000"/>
                </a:solidFill>
              </a:rPr>
              <a:t>   within  country. (Torii). 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-29346" y="3501008"/>
            <a:ext cx="481737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dirty="0" smtClean="0">
                <a:solidFill>
                  <a:srgbClr val="FF0000"/>
                </a:solidFill>
              </a:rPr>
              <a:t>3. What is expected “latency” for the Level 1</a:t>
            </a:r>
          </a:p>
          <a:p>
            <a:r>
              <a:rPr lang="en-US" altLang="ja-JP" sz="1800" b="1" dirty="0">
                <a:solidFill>
                  <a:srgbClr val="FF0000"/>
                </a:solidFill>
              </a:rPr>
              <a:t> </a:t>
            </a:r>
            <a:r>
              <a:rPr lang="en-US" altLang="ja-JP" sz="1800" b="1" dirty="0" smtClean="0">
                <a:solidFill>
                  <a:srgbClr val="FF0000"/>
                </a:solidFill>
              </a:rPr>
              <a:t>   available?</a:t>
            </a:r>
          </a:p>
          <a:p>
            <a:r>
              <a:rPr lang="en-US" altLang="ja-JP" sz="1600" b="1" dirty="0" smtClean="0">
                <a:solidFill>
                  <a:srgbClr val="0000FF"/>
                </a:solidFill>
              </a:rPr>
              <a:t>+ What is the processing time at </a:t>
            </a:r>
            <a:r>
              <a:rPr lang="en-US" altLang="ja-JP" sz="1600" b="1" dirty="0" err="1" smtClean="0">
                <a:solidFill>
                  <a:srgbClr val="0000FF"/>
                </a:solidFill>
              </a:rPr>
              <a:t>Waseda</a:t>
            </a:r>
            <a:r>
              <a:rPr lang="en-US" altLang="ja-JP" sz="1600" b="1" dirty="0" smtClean="0">
                <a:solidFill>
                  <a:srgbClr val="0000FF"/>
                </a:solidFill>
              </a:rPr>
              <a:t> relative to</a:t>
            </a:r>
          </a:p>
          <a:p>
            <a:r>
              <a:rPr lang="en-US" altLang="ja-JP" sz="1600" b="1" dirty="0">
                <a:solidFill>
                  <a:srgbClr val="0000FF"/>
                </a:solidFill>
              </a:rPr>
              <a:t> </a:t>
            </a:r>
            <a:r>
              <a:rPr lang="en-US" altLang="ja-JP" sz="1600" b="1" dirty="0" smtClean="0">
                <a:solidFill>
                  <a:srgbClr val="0000FF"/>
                </a:solidFill>
              </a:rPr>
              <a:t>   real time?</a:t>
            </a:r>
          </a:p>
          <a:p>
            <a:r>
              <a:rPr lang="en-US" altLang="ja-JP" sz="1600" b="1" dirty="0" smtClean="0">
                <a:solidFill>
                  <a:srgbClr val="0000FF"/>
                </a:solidFill>
              </a:rPr>
              <a:t>   </a:t>
            </a:r>
            <a:r>
              <a:rPr lang="en-US" altLang="ja-JP" sz="1600" b="1" dirty="0" smtClean="0">
                <a:solidFill>
                  <a:srgbClr val="000000"/>
                </a:solidFill>
              </a:rPr>
              <a:t>We cannot specify the latency for the initial </a:t>
            </a:r>
          </a:p>
          <a:p>
            <a:r>
              <a:rPr lang="en-US" altLang="ja-JP" sz="1600" b="1" dirty="0">
                <a:solidFill>
                  <a:srgbClr val="000000"/>
                </a:solidFill>
              </a:rPr>
              <a:t> </a:t>
            </a:r>
            <a:r>
              <a:rPr lang="en-US" altLang="ja-JP" sz="1600" b="1" dirty="0" smtClean="0">
                <a:solidFill>
                  <a:srgbClr val="000000"/>
                </a:solidFill>
              </a:rPr>
              <a:t>  phase of the ground system operation.</a:t>
            </a:r>
            <a:endParaRPr lang="en-US" altLang="ja-JP" sz="1600" b="1" dirty="0">
              <a:solidFill>
                <a:srgbClr val="000000"/>
              </a:solidFill>
            </a:endParaRPr>
          </a:p>
          <a:p>
            <a:r>
              <a:rPr lang="en-US" altLang="ja-JP" sz="1600" b="1" dirty="0" smtClean="0">
                <a:solidFill>
                  <a:srgbClr val="000000"/>
                </a:solidFill>
              </a:rPr>
              <a:t>   For the stable operation phase,</a:t>
            </a:r>
          </a:p>
          <a:p>
            <a:r>
              <a:rPr lang="en-US" altLang="ja-JP" sz="1600" b="1" dirty="0">
                <a:solidFill>
                  <a:srgbClr val="000000"/>
                </a:solidFill>
              </a:rPr>
              <a:t> </a:t>
            </a:r>
            <a:r>
              <a:rPr lang="en-US" altLang="ja-JP" sz="1600" b="1" dirty="0" smtClean="0">
                <a:solidFill>
                  <a:srgbClr val="000000"/>
                </a:solidFill>
              </a:rPr>
              <a:t>  the goal of the latency should be answered by</a:t>
            </a:r>
          </a:p>
          <a:p>
            <a:r>
              <a:rPr lang="en-US" altLang="ja-JP" sz="1600" b="1" dirty="0">
                <a:solidFill>
                  <a:srgbClr val="000000"/>
                </a:solidFill>
              </a:rPr>
              <a:t> </a:t>
            </a:r>
            <a:r>
              <a:rPr lang="en-US" altLang="ja-JP" sz="1600" b="1" dirty="0" smtClean="0">
                <a:solidFill>
                  <a:srgbClr val="000000"/>
                </a:solidFill>
              </a:rPr>
              <a:t>  the </a:t>
            </a:r>
            <a:r>
              <a:rPr lang="en-US" altLang="ja-JP" sz="1600" b="1" dirty="0" err="1" smtClean="0">
                <a:solidFill>
                  <a:srgbClr val="000000"/>
                </a:solidFill>
              </a:rPr>
              <a:t>Waseda</a:t>
            </a:r>
            <a:r>
              <a:rPr lang="en-US" altLang="ja-JP" sz="1600" b="1" dirty="0" smtClean="0">
                <a:solidFill>
                  <a:srgbClr val="000000"/>
                </a:solidFill>
              </a:rPr>
              <a:t> team.</a:t>
            </a:r>
          </a:p>
          <a:p>
            <a:r>
              <a:rPr lang="en-US" altLang="ja-JP" sz="1600" b="1" dirty="0" smtClean="0">
                <a:solidFill>
                  <a:srgbClr val="0000FF"/>
                </a:solidFill>
              </a:rPr>
              <a:t>+ Is there any additional latency that will needed </a:t>
            </a:r>
            <a:br>
              <a:rPr lang="en-US" altLang="ja-JP" sz="1600" b="1" dirty="0" smtClean="0">
                <a:solidFill>
                  <a:srgbClr val="0000FF"/>
                </a:solidFill>
              </a:rPr>
            </a:br>
            <a:r>
              <a:rPr lang="ja-JP" altLang="en-US" sz="1600" b="1" dirty="0">
                <a:solidFill>
                  <a:srgbClr val="0000FF"/>
                </a:solidFill>
              </a:rPr>
              <a:t> </a:t>
            </a:r>
            <a:r>
              <a:rPr lang="ja-JP" altLang="en-US" sz="1600" b="1" dirty="0" smtClean="0">
                <a:solidFill>
                  <a:srgbClr val="0000FF"/>
                </a:solidFill>
              </a:rPr>
              <a:t>  </a:t>
            </a:r>
            <a:r>
              <a:rPr lang="en-US" altLang="ja-JP" sz="1600" b="1" dirty="0" smtClean="0">
                <a:solidFill>
                  <a:srgbClr val="0000FF"/>
                </a:solidFill>
              </a:rPr>
              <a:t>to be introduced at LSU and Pisa?</a:t>
            </a:r>
          </a:p>
          <a:p>
            <a:r>
              <a:rPr lang="en-US" altLang="ja-JP" sz="1600" b="1" dirty="0">
                <a:solidFill>
                  <a:srgbClr val="0000FF"/>
                </a:solidFill>
              </a:rPr>
              <a:t> </a:t>
            </a:r>
            <a:r>
              <a:rPr lang="en-US" altLang="ja-JP" sz="1600" b="1" dirty="0" smtClean="0">
                <a:solidFill>
                  <a:srgbClr val="0000FF"/>
                </a:solidFill>
              </a:rPr>
              <a:t> </a:t>
            </a:r>
            <a:r>
              <a:rPr lang="en-US" altLang="ja-JP" sz="1600" b="1" dirty="0" smtClean="0">
                <a:solidFill>
                  <a:srgbClr val="000000"/>
                </a:solidFill>
              </a:rPr>
              <a:t>Data-gap compensation’s time scales could    </a:t>
            </a:r>
          </a:p>
          <a:p>
            <a:r>
              <a:rPr lang="en-US" altLang="ja-JP" sz="1600" b="1" dirty="0">
                <a:solidFill>
                  <a:srgbClr val="000000"/>
                </a:solidFill>
              </a:rPr>
              <a:t> </a:t>
            </a:r>
            <a:r>
              <a:rPr lang="en-US" altLang="ja-JP" sz="1600" b="1" dirty="0" smtClean="0">
                <a:solidFill>
                  <a:srgbClr val="000000"/>
                </a:solidFill>
              </a:rPr>
              <a:t>  affect the data latency. </a:t>
            </a:r>
          </a:p>
        </p:txBody>
      </p:sp>
    </p:spTree>
    <p:extLst>
      <p:ext uri="{BB962C8B-B14F-4D97-AF65-F5344CB8AC3E}">
        <p14:creationId xmlns:p14="http://schemas.microsoft.com/office/powerpoint/2010/main" val="96234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age_00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89556"/>
            <a:ext cx="2905872" cy="2179404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テキスト ボックス 2"/>
          <p:cNvSpPr txBox="1"/>
          <p:nvPr/>
        </p:nvSpPr>
        <p:spPr>
          <a:xfrm>
            <a:off x="0" y="601524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Greg-san’s presentation Page 9 of 12</a:t>
            </a:r>
            <a:endParaRPr kumimoji="1" lang="ja-JP" altLang="en-US" sz="1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75856" y="800125"/>
            <a:ext cx="535475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solidFill>
                  <a:srgbClr val="FF0000"/>
                </a:solidFill>
              </a:rPr>
              <a:t>1. What is the “chain of command” for reporting issue?</a:t>
            </a:r>
          </a:p>
          <a:p>
            <a:r>
              <a:rPr kumimoji="1" lang="en-US" altLang="ja-JP" sz="1400" dirty="0" smtClean="0"/>
              <a:t>1.1 Need to identify key personnel who have the knowledge</a:t>
            </a:r>
          </a:p>
          <a:p>
            <a:r>
              <a:rPr lang="en-US" altLang="ja-JP" sz="1400" dirty="0"/>
              <a:t> </a:t>
            </a:r>
            <a:r>
              <a:rPr lang="en-US" altLang="ja-JP" sz="1400" dirty="0" smtClean="0"/>
              <a:t>    and authority to answer question on short (24 hours) time scales.</a:t>
            </a:r>
          </a:p>
          <a:p>
            <a:r>
              <a:rPr kumimoji="1" lang="en-US" altLang="ja-JP" sz="1400" dirty="0" smtClean="0"/>
              <a:t>1.2 Need to identify key personnel who have the knowledge</a:t>
            </a:r>
          </a:p>
          <a:p>
            <a:r>
              <a:rPr lang="en-US" altLang="ja-JP" sz="1400" dirty="0"/>
              <a:t> </a:t>
            </a:r>
            <a:r>
              <a:rPr lang="en-US" altLang="ja-JP" sz="1400" dirty="0" smtClean="0"/>
              <a:t>    and authority to resolve identified instrument performance issues.</a:t>
            </a:r>
            <a:r>
              <a:rPr kumimoji="1" lang="en-US" altLang="ja-JP" sz="1400" dirty="0" smtClean="0"/>
              <a:t> </a:t>
            </a:r>
            <a:endParaRPr kumimoji="1" lang="ja-JP" altLang="en-US" sz="1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75856" y="2312293"/>
            <a:ext cx="515487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FF0000"/>
                </a:solidFill>
              </a:rPr>
              <a:t>2</a:t>
            </a:r>
            <a:r>
              <a:rPr lang="en-US" altLang="ja-JP" sz="1400" b="1" dirty="0" smtClean="0">
                <a:solidFill>
                  <a:srgbClr val="FF0000"/>
                </a:solidFill>
              </a:rPr>
              <a:t>. What is the level of “security” needed to access the data?</a:t>
            </a:r>
          </a:p>
          <a:p>
            <a:r>
              <a:rPr lang="en-US" altLang="ja-JP" sz="1400" dirty="0"/>
              <a:t>2</a:t>
            </a:r>
            <a:r>
              <a:rPr kumimoji="1" lang="en-US" altLang="ja-JP" sz="1400" dirty="0" smtClean="0"/>
              <a:t>.1 Assume that data </a:t>
            </a:r>
            <a:r>
              <a:rPr lang="en-US" altLang="ja-JP" sz="1400" dirty="0" smtClean="0"/>
              <a:t>will be restricted to “collaboration use only”</a:t>
            </a:r>
          </a:p>
          <a:p>
            <a:r>
              <a:rPr kumimoji="1" lang="en-US" altLang="ja-JP" sz="1400" dirty="0"/>
              <a:t> </a:t>
            </a:r>
            <a:r>
              <a:rPr kumimoji="1" lang="en-US" altLang="ja-JP" sz="1400" dirty="0" smtClean="0"/>
              <a:t>    but nothing more severe. </a:t>
            </a:r>
            <a:endParaRPr kumimoji="1" lang="ja-JP" altLang="en-US" sz="1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33547" y="3409836"/>
            <a:ext cx="567525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solidFill>
                  <a:srgbClr val="FF0000"/>
                </a:solidFill>
              </a:rPr>
              <a:t>3. How to assure reasonable response time to questions?</a:t>
            </a:r>
          </a:p>
          <a:p>
            <a:r>
              <a:rPr lang="en-US" altLang="ja-JP" sz="1400" dirty="0" smtClean="0"/>
              <a:t>3.1 Need response time on order of a few days, not weeks or months</a:t>
            </a:r>
          </a:p>
          <a:p>
            <a:r>
              <a:rPr lang="en-US" altLang="ja-JP" sz="1400" dirty="0"/>
              <a:t> </a:t>
            </a:r>
            <a:r>
              <a:rPr lang="en-US" altLang="ja-JP" sz="1400" dirty="0" smtClean="0"/>
              <a:t>    as current practice.</a:t>
            </a:r>
          </a:p>
          <a:p>
            <a:r>
              <a:rPr lang="en-US" altLang="ja-JP" sz="1400" dirty="0" smtClean="0"/>
              <a:t>3.2 Faster response is now needed due to development of CALET ground </a:t>
            </a:r>
          </a:p>
          <a:p>
            <a:r>
              <a:rPr lang="en-US" altLang="ja-JP" sz="1400" dirty="0"/>
              <a:t> </a:t>
            </a:r>
            <a:r>
              <a:rPr lang="en-US" altLang="ja-JP" sz="1400" dirty="0" smtClean="0"/>
              <a:t>    data system leading up to launch and subsequent flight operations.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75856" y="4922004"/>
            <a:ext cx="4766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solidFill>
                  <a:srgbClr val="FF0000"/>
                </a:solidFill>
              </a:rPr>
              <a:t>4. Suggest establishing a “CALET Data Forum” to log issues,</a:t>
            </a:r>
          </a:p>
          <a:p>
            <a:r>
              <a:rPr lang="en-US" altLang="ja-JP" sz="1400" b="1" dirty="0" smtClean="0">
                <a:solidFill>
                  <a:srgbClr val="FF0000"/>
                </a:solidFill>
              </a:rPr>
              <a:t>   record responses and track problem resolution.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27784" y="-27384"/>
            <a:ext cx="3138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solidFill>
                  <a:srgbClr val="FF0000"/>
                </a:solidFill>
              </a:rPr>
              <a:t>Communication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3528" y="6228020"/>
            <a:ext cx="7645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solidFill>
                  <a:srgbClr val="0000FF"/>
                </a:solidFill>
              </a:rPr>
              <a:t>In following slides, we address these questions and </a:t>
            </a:r>
            <a:r>
              <a:rPr lang="en-US" altLang="ja-JP" sz="1800" dirty="0" smtClean="0">
                <a:solidFill>
                  <a:srgbClr val="0000FF"/>
                </a:solidFill>
              </a:rPr>
              <a:t>suggestion one bye one.</a:t>
            </a:r>
            <a:endParaRPr kumimoji="1" lang="ja-JP" altLang="en-US" sz="1800" dirty="0">
              <a:solidFill>
                <a:srgbClr val="0000FF"/>
              </a:solidFill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97FCE-CC0C-4CCE-AD28-09FF55657D91}" type="slidenum">
              <a:rPr lang="ja-JP" altLang="en-US" smtClean="0"/>
              <a:pPr>
                <a:defRPr/>
              </a:pPr>
              <a:t>14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219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504" y="450537"/>
            <a:ext cx="8856984" cy="1754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800" dirty="0" smtClean="0"/>
              <a:t>(From </a:t>
            </a:r>
            <a:r>
              <a:rPr lang="en-US" altLang="ja-JP" sz="1800" dirty="0"/>
              <a:t>Greg-san’s presentation Page 9 of </a:t>
            </a:r>
            <a:r>
              <a:rPr lang="en-US" altLang="ja-JP" sz="1800" dirty="0" smtClean="0"/>
              <a:t>12)</a:t>
            </a:r>
            <a:endParaRPr lang="ja-JP" altLang="en-US" sz="1800" dirty="0"/>
          </a:p>
          <a:p>
            <a:r>
              <a:rPr lang="en-US" altLang="ja-JP" sz="1800" b="1" dirty="0" smtClean="0">
                <a:solidFill>
                  <a:srgbClr val="FF0000"/>
                </a:solidFill>
              </a:rPr>
              <a:t>1. What is the “chain of command” for reporting issue?</a:t>
            </a:r>
          </a:p>
          <a:p>
            <a:r>
              <a:rPr kumimoji="1" lang="en-US" altLang="ja-JP" sz="1800" dirty="0" smtClean="0"/>
              <a:t>1.1 Need to identify key personnel who have the knowledge</a:t>
            </a:r>
          </a:p>
          <a:p>
            <a:r>
              <a:rPr lang="en-US" altLang="ja-JP" sz="1800" dirty="0"/>
              <a:t> </a:t>
            </a:r>
            <a:r>
              <a:rPr lang="en-US" altLang="ja-JP" sz="1800" dirty="0" smtClean="0"/>
              <a:t>    and authority to answer question on short (24 hours) time scales.</a:t>
            </a:r>
          </a:p>
          <a:p>
            <a:r>
              <a:rPr kumimoji="1" lang="en-US" altLang="ja-JP" sz="1800" dirty="0" smtClean="0"/>
              <a:t>1.2 Need to identify key personnel who have the knowledge</a:t>
            </a:r>
          </a:p>
          <a:p>
            <a:r>
              <a:rPr lang="en-US" altLang="ja-JP" sz="1800" dirty="0"/>
              <a:t> </a:t>
            </a:r>
            <a:r>
              <a:rPr lang="en-US" altLang="ja-JP" sz="1800" dirty="0" smtClean="0"/>
              <a:t>    and authority to resolve identified instrument performance issues.</a:t>
            </a:r>
            <a:r>
              <a:rPr kumimoji="1" lang="en-US" altLang="ja-JP" sz="1800" dirty="0" smtClean="0"/>
              <a:t> </a:t>
            </a:r>
            <a:endParaRPr kumimoji="1" lang="ja-JP" altLang="en-US" sz="1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27784" y="-97651"/>
            <a:ext cx="3138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solidFill>
                  <a:srgbClr val="FF0000"/>
                </a:solidFill>
              </a:rPr>
              <a:t>Communication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7504" y="2276872"/>
            <a:ext cx="8856984" cy="19697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800" b="1" dirty="0" smtClean="0">
                <a:solidFill>
                  <a:srgbClr val="0000FF"/>
                </a:solidFill>
              </a:rPr>
              <a:t>Response from Ueno:</a:t>
            </a:r>
          </a:p>
          <a:p>
            <a:r>
              <a:rPr lang="en-US" altLang="ja-JP" sz="1800" dirty="0" smtClean="0"/>
              <a:t>I have shown the “chain of command” for the ground system development</a:t>
            </a:r>
          </a:p>
          <a:p>
            <a:r>
              <a:rPr lang="en-US" altLang="ja-JP" sz="1800" dirty="0"/>
              <a:t>i</a:t>
            </a:r>
            <a:r>
              <a:rPr lang="en-US" altLang="ja-JP" sz="1800" dirty="0" smtClean="0"/>
              <a:t>n Slide 4 of this presentation. </a:t>
            </a:r>
            <a:endParaRPr lang="en-US" altLang="ja-JP" sz="1800" dirty="0"/>
          </a:p>
          <a:p>
            <a:r>
              <a:rPr lang="en-US" altLang="ja-JP" sz="1800" dirty="0"/>
              <a:t>W</a:t>
            </a:r>
            <a:r>
              <a:rPr lang="en-US" altLang="ja-JP" sz="1800" dirty="0" smtClean="0"/>
              <a:t>e can register and contact key personnel</a:t>
            </a:r>
            <a:r>
              <a:rPr lang="en-US" altLang="ja-JP" sz="1800" dirty="0"/>
              <a:t> </a:t>
            </a:r>
            <a:r>
              <a:rPr lang="en-US" altLang="ja-JP" sz="1800" dirty="0" smtClean="0"/>
              <a:t>of each specific subject </a:t>
            </a:r>
          </a:p>
          <a:p>
            <a:r>
              <a:rPr lang="en-US" altLang="ja-JP" sz="1800" dirty="0" smtClean="0"/>
              <a:t>If we use an issue (or bug, or action item) tracking web application </a:t>
            </a:r>
          </a:p>
          <a:p>
            <a:r>
              <a:rPr lang="en-US" altLang="ja-JP" sz="1800" dirty="0" smtClean="0"/>
              <a:t>such as </a:t>
            </a:r>
            <a:r>
              <a:rPr lang="en-US" altLang="ja-JP" sz="1800" dirty="0" err="1" smtClean="0"/>
              <a:t>Redmine</a:t>
            </a:r>
            <a:r>
              <a:rPr lang="en-US" altLang="ja-JP" sz="1800" dirty="0" smtClean="0"/>
              <a:t>, </a:t>
            </a:r>
            <a:r>
              <a:rPr lang="en-US" altLang="ja-JP" sz="1800" dirty="0" err="1" smtClean="0"/>
              <a:t>Trac</a:t>
            </a:r>
            <a:r>
              <a:rPr lang="en-US" altLang="ja-JP" sz="1800" dirty="0" smtClean="0"/>
              <a:t>, or </a:t>
            </a:r>
            <a:r>
              <a:rPr lang="en-US" altLang="ja-JP" sz="1800" dirty="0" err="1" smtClean="0"/>
              <a:t>Bugzilla</a:t>
            </a:r>
            <a:r>
              <a:rPr lang="en-US" altLang="ja-JP" sz="1800" dirty="0" smtClean="0"/>
              <a:t>. </a:t>
            </a:r>
          </a:p>
          <a:p>
            <a:r>
              <a:rPr lang="en-US" altLang="ja-JP" sz="1400" dirty="0" smtClean="0"/>
              <a:t>(Also see Ueno’s response to Greg-san’s suggestion on </a:t>
            </a:r>
            <a:r>
              <a:rPr lang="en-US" altLang="ja-JP" sz="1400" dirty="0"/>
              <a:t>establishing a “CALET Data Forum</a:t>
            </a:r>
            <a:r>
              <a:rPr lang="en-US" altLang="ja-JP" sz="1400" dirty="0" smtClean="0"/>
              <a:t>”. )</a:t>
            </a:r>
            <a:endParaRPr lang="en-US" altLang="ja-JP" sz="1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5496" y="5014917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err="1" smtClean="0"/>
              <a:t>Discussion@TIM</a:t>
            </a:r>
            <a:r>
              <a:rPr kumimoji="1" lang="en-US" altLang="ja-JP" sz="1800" dirty="0" smtClean="0"/>
              <a:t>:</a:t>
            </a:r>
          </a:p>
          <a:p>
            <a:endParaRPr lang="en-US" altLang="ja-JP" sz="18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7504" y="6167045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 smtClean="0"/>
              <a:t>Action(s)</a:t>
            </a:r>
            <a:r>
              <a:rPr kumimoji="1" lang="en-US" altLang="ja-JP" sz="1800" dirty="0" smtClean="0"/>
              <a:t>:</a:t>
            </a:r>
          </a:p>
          <a:p>
            <a:endParaRPr kumimoji="1" lang="en-US" altLang="ja-JP" sz="1800" dirty="0" smtClean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97FCE-CC0C-4CCE-AD28-09FF55657D91}" type="slidenum">
              <a:rPr lang="ja-JP" altLang="en-US" smtClean="0"/>
              <a:pPr>
                <a:defRPr/>
              </a:pPr>
              <a:t>15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392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504" y="594553"/>
            <a:ext cx="885698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800" b="1" dirty="0" smtClean="0">
                <a:solidFill>
                  <a:srgbClr val="0000FF"/>
                </a:solidFill>
              </a:rPr>
              <a:t>(From </a:t>
            </a:r>
            <a:r>
              <a:rPr lang="en-US" altLang="ja-JP" sz="1800" b="1" dirty="0">
                <a:solidFill>
                  <a:srgbClr val="0000FF"/>
                </a:solidFill>
              </a:rPr>
              <a:t>Greg-san’s presentation Page 9 of </a:t>
            </a:r>
            <a:r>
              <a:rPr lang="en-US" altLang="ja-JP" sz="1800" b="1" dirty="0" smtClean="0">
                <a:solidFill>
                  <a:srgbClr val="0000FF"/>
                </a:solidFill>
              </a:rPr>
              <a:t>12)</a:t>
            </a:r>
          </a:p>
          <a:p>
            <a:r>
              <a:rPr lang="en-US" altLang="ja-JP" sz="1800" b="1" dirty="0">
                <a:solidFill>
                  <a:srgbClr val="FF0000"/>
                </a:solidFill>
              </a:rPr>
              <a:t>2. What is the level of “security” needed to access the data?</a:t>
            </a:r>
          </a:p>
          <a:p>
            <a:r>
              <a:rPr lang="en-US" altLang="ja-JP" sz="1800" dirty="0"/>
              <a:t>2.1 Assume that data will be restricted to “collaboration use only</a:t>
            </a:r>
            <a:r>
              <a:rPr lang="en-US" altLang="ja-JP" sz="1800" dirty="0" smtClean="0"/>
              <a:t>” </a:t>
            </a:r>
          </a:p>
          <a:p>
            <a:r>
              <a:rPr lang="en-US" altLang="ja-JP" sz="1800" dirty="0"/>
              <a:t> </a:t>
            </a:r>
            <a:r>
              <a:rPr lang="en-US" altLang="ja-JP" sz="1800" dirty="0" smtClean="0"/>
              <a:t>    but </a:t>
            </a:r>
            <a:r>
              <a:rPr lang="en-US" altLang="ja-JP" sz="1800" dirty="0"/>
              <a:t>nothing more severe. </a:t>
            </a:r>
            <a:endParaRPr lang="ja-JP" altLang="en-US" sz="1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27784" y="-27384"/>
            <a:ext cx="3138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solidFill>
                  <a:srgbClr val="FF0000"/>
                </a:solidFill>
              </a:rPr>
              <a:t>Communication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1879664"/>
            <a:ext cx="8856984" cy="1754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800" b="1" dirty="0" smtClean="0">
                <a:solidFill>
                  <a:srgbClr val="0000FF"/>
                </a:solidFill>
              </a:rPr>
              <a:t>Response from Ueno:</a:t>
            </a:r>
          </a:p>
          <a:p>
            <a:r>
              <a:rPr lang="en-US" altLang="ja-JP" sz="1800" dirty="0" smtClean="0"/>
              <a:t>I think that Greg-san’s assumption is correct.</a:t>
            </a:r>
          </a:p>
          <a:p>
            <a:r>
              <a:rPr lang="en-US" altLang="ja-JP" sz="1800" dirty="0"/>
              <a:t>N</a:t>
            </a:r>
            <a:r>
              <a:rPr lang="en-US" altLang="ja-JP" sz="1800" dirty="0" smtClean="0"/>
              <a:t>o specific “security” requirement will be imposed by the JAXA CALET project </a:t>
            </a:r>
          </a:p>
          <a:p>
            <a:r>
              <a:rPr lang="en-US" altLang="ja-JP" sz="1800" dirty="0" smtClean="0"/>
              <a:t>as far as  the access control in DPAP (page 22 of 32) is realized using a </a:t>
            </a:r>
            <a:r>
              <a:rPr lang="en-US" altLang="ja-JP" sz="1800" dirty="0"/>
              <a:t>proper authentication </a:t>
            </a:r>
            <a:r>
              <a:rPr lang="en-US" altLang="ja-JP" sz="1800" dirty="0" smtClean="0"/>
              <a:t>method.</a:t>
            </a:r>
          </a:p>
          <a:p>
            <a:r>
              <a:rPr lang="en-US" altLang="ja-JP" sz="1800" dirty="0" smtClean="0"/>
              <a:t>A specific “security” requirement will be imposed by </a:t>
            </a:r>
            <a:r>
              <a:rPr lang="en-US" altLang="ja-JP" sz="1800" dirty="0" err="1" smtClean="0"/>
              <a:t>Waseda</a:t>
            </a:r>
            <a:r>
              <a:rPr lang="en-US" altLang="ja-JP" sz="1800" dirty="0" smtClean="0"/>
              <a:t> University.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7504" y="4039904"/>
            <a:ext cx="8784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err="1" smtClean="0"/>
              <a:t>Discussion@TIM</a:t>
            </a:r>
            <a:r>
              <a:rPr kumimoji="1" lang="en-US" altLang="ja-JP" sz="1800" dirty="0" smtClean="0"/>
              <a:t>:</a:t>
            </a:r>
          </a:p>
          <a:p>
            <a:endParaRPr kumimoji="1" lang="en-US" altLang="ja-JP" sz="1800" dirty="0" smtClean="0"/>
          </a:p>
          <a:p>
            <a:endParaRPr kumimoji="1" lang="ja-JP" altLang="en-US" sz="1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7504" y="5469031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 smtClean="0"/>
              <a:t>Action(s)</a:t>
            </a:r>
            <a:r>
              <a:rPr kumimoji="1" lang="en-US" altLang="ja-JP" sz="1800" dirty="0" smtClean="0"/>
              <a:t>:</a:t>
            </a:r>
          </a:p>
          <a:p>
            <a:r>
              <a:rPr kumimoji="1" lang="en-US" altLang="ja-JP" sz="1800" dirty="0" smtClean="0"/>
              <a:t>1) Confirm it with the CALET project (assignee: </a:t>
            </a:r>
            <a:r>
              <a:rPr kumimoji="1" lang="en-US" altLang="ja-JP" sz="1800" dirty="0" err="1" smtClean="0"/>
              <a:t>Asaoka&amp;Ueno</a:t>
            </a:r>
            <a:r>
              <a:rPr kumimoji="1" lang="en-US" altLang="ja-JP" sz="1800" dirty="0" smtClean="0"/>
              <a:t>; by 15 June 2013)</a:t>
            </a:r>
          </a:p>
          <a:p>
            <a:endParaRPr lang="en-US" altLang="ja-JP" sz="1800" dirty="0"/>
          </a:p>
          <a:p>
            <a:endParaRPr kumimoji="1" lang="en-US" altLang="ja-JP" sz="1800" dirty="0" smtClean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97FCE-CC0C-4CCE-AD28-09FF55657D91}" type="slidenum">
              <a:rPr lang="ja-JP" altLang="en-US" smtClean="0"/>
              <a:pPr>
                <a:defRPr/>
              </a:pPr>
              <a:t>16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304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504" y="476672"/>
            <a:ext cx="8856984" cy="1754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800" dirty="0" smtClean="0"/>
              <a:t>(From </a:t>
            </a:r>
            <a:r>
              <a:rPr lang="en-US" altLang="ja-JP" sz="1800" dirty="0"/>
              <a:t>Greg-san’s presentation Page 9 of </a:t>
            </a:r>
            <a:r>
              <a:rPr lang="en-US" altLang="ja-JP" sz="1800" dirty="0" smtClean="0"/>
              <a:t>12)</a:t>
            </a:r>
          </a:p>
          <a:p>
            <a:r>
              <a:rPr lang="en-US" altLang="ja-JP" sz="1800" b="1" dirty="0">
                <a:solidFill>
                  <a:srgbClr val="FF0000"/>
                </a:solidFill>
              </a:rPr>
              <a:t>3. How to assure reasonable response time to questions?</a:t>
            </a:r>
          </a:p>
          <a:p>
            <a:r>
              <a:rPr lang="en-US" altLang="ja-JP" sz="1800" dirty="0"/>
              <a:t>3.1 Need response time on order of a few days, not weeks or months</a:t>
            </a:r>
          </a:p>
          <a:p>
            <a:r>
              <a:rPr lang="en-US" altLang="ja-JP" sz="1800" dirty="0"/>
              <a:t>     as current practice.</a:t>
            </a:r>
          </a:p>
          <a:p>
            <a:r>
              <a:rPr lang="en-US" altLang="ja-JP" sz="1800" dirty="0"/>
              <a:t>3.2 Faster response is now needed due to development of CALET ground </a:t>
            </a:r>
          </a:p>
          <a:p>
            <a:r>
              <a:rPr lang="en-US" altLang="ja-JP" sz="1800" dirty="0"/>
              <a:t>     data system leading up to launch and subsequent flight operations</a:t>
            </a:r>
            <a:r>
              <a:rPr lang="en-US" altLang="ja-JP" sz="1800" dirty="0" smtClean="0"/>
              <a:t>.</a:t>
            </a:r>
            <a:endParaRPr lang="en-US" altLang="ja-JP" sz="1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27784" y="-97651"/>
            <a:ext cx="3138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solidFill>
                  <a:srgbClr val="FF0000"/>
                </a:solidFill>
              </a:rPr>
              <a:t>Communication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2303007"/>
            <a:ext cx="8856984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800" b="1" dirty="0" smtClean="0">
                <a:solidFill>
                  <a:srgbClr val="0000FF"/>
                </a:solidFill>
              </a:rPr>
              <a:t>Response from Ueno:</a:t>
            </a:r>
          </a:p>
          <a:p>
            <a:r>
              <a:rPr lang="en-US" altLang="ja-JP" sz="1800" dirty="0"/>
              <a:t>Q</a:t>
            </a:r>
            <a:r>
              <a:rPr lang="en-US" altLang="ja-JP" sz="1800" dirty="0" smtClean="0"/>
              <a:t>uick response depend on both people and technology.</a:t>
            </a:r>
          </a:p>
          <a:p>
            <a:r>
              <a:rPr lang="en-US" altLang="ja-JP" sz="1800" b="1" u="sng" dirty="0" smtClean="0">
                <a:solidFill>
                  <a:srgbClr val="FF0000"/>
                </a:solidFill>
              </a:rPr>
              <a:t>People:</a:t>
            </a:r>
            <a:r>
              <a:rPr lang="en-US" altLang="ja-JP" sz="1800" dirty="0" smtClean="0"/>
              <a:t> Ask individuals to improve their attitude if needed </a:t>
            </a:r>
            <a:r>
              <a:rPr lang="en-US" altLang="ja-JP" sz="1800" dirty="0" smtClean="0">
                <a:sym typeface="Wingdings"/>
              </a:rPr>
              <a:t>.</a:t>
            </a:r>
            <a:endParaRPr lang="en-US" altLang="ja-JP" sz="1800" dirty="0"/>
          </a:p>
          <a:p>
            <a:r>
              <a:rPr lang="en-US" altLang="ja-JP" sz="1800" b="1" u="sng" dirty="0" smtClean="0">
                <a:solidFill>
                  <a:srgbClr val="FF0000"/>
                </a:solidFill>
              </a:rPr>
              <a:t>Technology:  </a:t>
            </a:r>
            <a:r>
              <a:rPr lang="en-US" altLang="ja-JP" sz="1800" dirty="0" smtClean="0"/>
              <a:t>Issue (or bug, or action item) tracking systems such as </a:t>
            </a:r>
            <a:r>
              <a:rPr lang="en-US" altLang="ja-JP" sz="1800" dirty="0" err="1" smtClean="0"/>
              <a:t>Redmine</a:t>
            </a:r>
            <a:r>
              <a:rPr lang="en-US" altLang="ja-JP" sz="1800" dirty="0" smtClean="0"/>
              <a:t>, </a:t>
            </a:r>
            <a:r>
              <a:rPr lang="en-US" altLang="ja-JP" sz="1800" dirty="0" err="1" smtClean="0"/>
              <a:t>Trac</a:t>
            </a:r>
            <a:r>
              <a:rPr lang="en-US" altLang="ja-JP" sz="1800" dirty="0" smtClean="0"/>
              <a:t>, and </a:t>
            </a:r>
            <a:r>
              <a:rPr lang="en-US" altLang="ja-JP" sz="1800" dirty="0" err="1" smtClean="0"/>
              <a:t>Bugzilla</a:t>
            </a:r>
            <a:r>
              <a:rPr lang="en-US" altLang="ja-JP" sz="1800" dirty="0" smtClean="0"/>
              <a:t>, will help us to receive quick responses.</a:t>
            </a:r>
          </a:p>
          <a:p>
            <a:r>
              <a:rPr lang="en-US" altLang="ja-JP" sz="1800" dirty="0"/>
              <a:t>I</a:t>
            </a:r>
            <a:r>
              <a:rPr lang="en-US" altLang="ja-JP" sz="1800" dirty="0" smtClean="0"/>
              <a:t>ssue tracking systems usually have a function, called “whining”, which automatically sends an issue list via email to each action assignee at a regular interval or when any registered issue has been left unattended for too long. 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496" y="4581128"/>
            <a:ext cx="8784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err="1" smtClean="0"/>
              <a:t>Discussion@TIM</a:t>
            </a:r>
            <a:r>
              <a:rPr kumimoji="1" lang="en-US" altLang="ja-JP" sz="1800" dirty="0" smtClean="0"/>
              <a:t>:</a:t>
            </a:r>
          </a:p>
          <a:p>
            <a:endParaRPr lang="en-US" altLang="ja-JP" sz="1800" dirty="0"/>
          </a:p>
          <a:p>
            <a:endParaRPr kumimoji="1" lang="en-US" altLang="ja-JP" sz="1800" dirty="0" smtClean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7504" y="5723964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 smtClean="0"/>
              <a:t>Action(s)</a:t>
            </a:r>
            <a:r>
              <a:rPr kumimoji="1" lang="en-US" altLang="ja-JP" sz="1800" dirty="0" smtClean="0"/>
              <a:t>: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97FCE-CC0C-4CCE-AD28-09FF55657D91}" type="slidenum">
              <a:rPr lang="ja-JP" altLang="en-US" smtClean="0"/>
              <a:pPr>
                <a:defRPr/>
              </a:pPr>
              <a:t>17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501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504" y="594553"/>
            <a:ext cx="885698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800" dirty="0" smtClean="0"/>
              <a:t>(From </a:t>
            </a:r>
            <a:r>
              <a:rPr lang="en-US" altLang="ja-JP" sz="1800" dirty="0"/>
              <a:t>Greg-san’s presentation Page 9 of </a:t>
            </a:r>
            <a:r>
              <a:rPr lang="en-US" altLang="ja-JP" sz="1800" dirty="0" smtClean="0"/>
              <a:t>12)</a:t>
            </a:r>
          </a:p>
          <a:p>
            <a:r>
              <a:rPr lang="en-US" altLang="ja-JP" sz="1800" b="1" dirty="0">
                <a:solidFill>
                  <a:srgbClr val="FF0000"/>
                </a:solidFill>
              </a:rPr>
              <a:t>4. Suggest establishing a “CALET Data Forum” to log issues,</a:t>
            </a:r>
          </a:p>
          <a:p>
            <a:r>
              <a:rPr lang="en-US" altLang="ja-JP" sz="1800" b="1" dirty="0">
                <a:solidFill>
                  <a:srgbClr val="FF0000"/>
                </a:solidFill>
              </a:rPr>
              <a:t>   record responses and track problem resolution</a:t>
            </a:r>
            <a:r>
              <a:rPr lang="en-US" altLang="ja-JP" sz="1800" b="1" dirty="0" smtClean="0">
                <a:solidFill>
                  <a:srgbClr val="FF0000"/>
                </a:solidFill>
              </a:rPr>
              <a:t>.</a:t>
            </a:r>
            <a:endParaRPr lang="en-US" altLang="ja-JP" sz="1800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27784" y="-27384"/>
            <a:ext cx="3138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solidFill>
                  <a:srgbClr val="FF0000"/>
                </a:solidFill>
              </a:rPr>
              <a:t>Communication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7504" y="1628800"/>
            <a:ext cx="885698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800" b="1" dirty="0" smtClean="0">
                <a:solidFill>
                  <a:srgbClr val="0000FF"/>
                </a:solidFill>
              </a:rPr>
              <a:t>Response from Ueno: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553794"/>
              </p:ext>
            </p:extLst>
          </p:nvPr>
        </p:nvGraphicFramePr>
        <p:xfrm>
          <a:off x="179512" y="2204864"/>
          <a:ext cx="8784976" cy="3500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2952328"/>
                <a:gridCol w="2268252"/>
                <a:gridCol w="2196244"/>
              </a:tblGrid>
              <a:tr h="652984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Tool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Good</a:t>
                      </a:r>
                      <a:r>
                        <a:rPr kumimoji="1" lang="en-US" altLang="ja-JP" baseline="0" dirty="0" smtClean="0"/>
                        <a:t> at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Not</a:t>
                      </a:r>
                      <a:r>
                        <a:rPr kumimoji="1" lang="en-US" altLang="ja-JP" baseline="0" dirty="0" smtClean="0"/>
                        <a:t> good at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Comments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71516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Online Chat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Real-time discussion by multiple people; making</a:t>
                      </a:r>
                      <a:r>
                        <a:rPr kumimoji="1" lang="en-US" altLang="ja-JP" sz="1400" baseline="0" dirty="0" smtClean="0"/>
                        <a:t> quick</a:t>
                      </a:r>
                      <a:r>
                        <a:rPr kumimoji="1" lang="en-US" altLang="ja-JP" sz="1400" dirty="0" smtClean="0"/>
                        <a:t> decision making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Summarizing information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Ex. </a:t>
                      </a:r>
                      <a:r>
                        <a:rPr kumimoji="1" lang="en-US" altLang="ja-JP" sz="1400" baseline="0" dirty="0" smtClean="0"/>
                        <a:t>The MAXI internal alert web page has a built-in online chat.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167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Forum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Non-real-time free discussion; asking trivial questions (FAQ)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Tracking</a:t>
                      </a:r>
                      <a:r>
                        <a:rPr kumimoji="1" lang="en-US" altLang="ja-JP" sz="1400" baseline="0" dirty="0" smtClean="0"/>
                        <a:t> the status, action deadline, and assignee of issue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Ueno</a:t>
                      </a:r>
                      <a:r>
                        <a:rPr kumimoji="1" lang="en-US" altLang="ja-JP" sz="1400" baseline="0" dirty="0" smtClean="0">
                          <a:solidFill>
                            <a:srgbClr val="FF0000"/>
                          </a:solidFill>
                        </a:rPr>
                        <a:t> recommends </a:t>
                      </a:r>
                    </a:p>
                    <a:p>
                      <a:r>
                        <a:rPr kumimoji="1" lang="en-US" altLang="ja-JP" sz="1400" baseline="0" dirty="0" smtClean="0">
                          <a:solidFill>
                            <a:srgbClr val="FF0000"/>
                          </a:solidFill>
                        </a:rPr>
                        <a:t>this for CALET.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652984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Wiki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Presenting</a:t>
                      </a:r>
                      <a:r>
                        <a:rPr kumimoji="1" lang="en-US" altLang="ja-JP" sz="1400" baseline="0" dirty="0" smtClean="0"/>
                        <a:t> the latest snapshot of information in a hierarchical structure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Ueno</a:t>
                      </a:r>
                      <a:r>
                        <a:rPr kumimoji="1" lang="en-US" altLang="ja-JP" sz="1400" baseline="0" dirty="0" smtClean="0">
                          <a:solidFill>
                            <a:srgbClr val="FF0000"/>
                          </a:solidFill>
                        </a:rPr>
                        <a:t> strongly recommends </a:t>
                      </a:r>
                    </a:p>
                    <a:p>
                      <a:r>
                        <a:rPr kumimoji="1" lang="en-US" altLang="ja-JP" sz="1400" baseline="0" dirty="0" smtClean="0">
                          <a:solidFill>
                            <a:srgbClr val="FF0000"/>
                          </a:solidFill>
                        </a:rPr>
                        <a:t>this for CALET.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652984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Issue tracking</a:t>
                      </a:r>
                    </a:p>
                    <a:p>
                      <a:r>
                        <a:rPr kumimoji="1" lang="en-US" altLang="ja-JP" sz="1400" dirty="0" smtClean="0"/>
                        <a:t>system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Tracking</a:t>
                      </a:r>
                      <a:r>
                        <a:rPr kumimoji="1" lang="en-US" altLang="ja-JP" sz="1400" baseline="0" dirty="0" smtClean="0"/>
                        <a:t> the status, action deadline, and assignee of issue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Ueno</a:t>
                      </a:r>
                      <a:r>
                        <a:rPr kumimoji="1" lang="en-US" altLang="ja-JP" sz="1400" baseline="0" dirty="0" smtClean="0">
                          <a:solidFill>
                            <a:srgbClr val="FF0000"/>
                          </a:solidFill>
                        </a:rPr>
                        <a:t> strongly recommends</a:t>
                      </a:r>
                      <a:r>
                        <a:rPr kumimoji="1" lang="en-US" altLang="ja-JP" sz="14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endParaRPr kumimoji="1" lang="en-US" altLang="ja-JP" sz="1400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kumimoji="1" lang="en-US" altLang="ja-JP" sz="1400" baseline="0" dirty="0" smtClean="0">
                          <a:solidFill>
                            <a:srgbClr val="FF0000"/>
                          </a:solidFill>
                        </a:rPr>
                        <a:t>this for CALET.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79512" y="5733256"/>
            <a:ext cx="760526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U</a:t>
            </a:r>
            <a:r>
              <a:rPr kumimoji="1" lang="en-US" altLang="ja-JP" sz="1400" dirty="0" smtClean="0">
                <a:solidFill>
                  <a:srgbClr val="FF0000"/>
                </a:solidFill>
              </a:rPr>
              <a:t>eno recommends Revision Control System (for documents &amp; software codes) such as subversion.</a:t>
            </a:r>
          </a:p>
          <a:p>
            <a:endParaRPr lang="en-US" altLang="ja-JP" sz="1400" dirty="0">
              <a:solidFill>
                <a:srgbClr val="FF0000"/>
              </a:solidFill>
            </a:endParaRPr>
          </a:p>
          <a:p>
            <a:r>
              <a:rPr kumimoji="1" lang="en-US" altLang="ja-JP" sz="1400" dirty="0" smtClean="0"/>
              <a:t>Note: Installs are one-time tasks, but the user registration task and the data backup task are not.</a:t>
            </a:r>
            <a:endParaRPr kumimoji="1" lang="ja-JP" altLang="en-US" sz="1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97FCE-CC0C-4CCE-AD28-09FF55657D91}" type="slidenum">
              <a:rPr lang="ja-JP" altLang="en-US" smtClean="0"/>
              <a:pPr>
                <a:defRPr/>
              </a:pPr>
              <a:t>18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5004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age_01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77" y="784449"/>
            <a:ext cx="7836363" cy="5877272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テキスト ボックス 2"/>
          <p:cNvSpPr txBox="1"/>
          <p:nvPr/>
        </p:nvSpPr>
        <p:spPr>
          <a:xfrm>
            <a:off x="35496" y="476672"/>
            <a:ext cx="3147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Greg-san’s presentation Page 10 of 12</a:t>
            </a:r>
            <a:endParaRPr kumimoji="1" lang="ja-JP" altLang="en-US" sz="1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03648" y="-97651"/>
            <a:ext cx="6292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smtClean="0">
                <a:solidFill>
                  <a:srgbClr val="FF0000"/>
                </a:solidFill>
              </a:rPr>
              <a:t>Ground Data System Standards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843808" y="2780928"/>
            <a:ext cx="4392488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Common </a:t>
            </a:r>
            <a:r>
              <a:rPr lang="en-US" altLang="ja-JP" sz="1400" dirty="0" smtClean="0">
                <a:solidFill>
                  <a:srgbClr val="FF0000"/>
                </a:solidFill>
              </a:rPr>
              <a:t>nomenclature in English for the CALET mission 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should be defined and listed with their meanings (Ueno).</a:t>
            </a:r>
            <a:endParaRPr lang="en-US" altLang="ja-JP" sz="1400" dirty="0">
              <a:solidFill>
                <a:srgbClr val="FF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97FCE-CC0C-4CCE-AD28-09FF55657D91}" type="slidenum">
              <a:rPr lang="ja-JP" altLang="en-US" smtClean="0"/>
              <a:pPr>
                <a:defRPr/>
              </a:pPr>
              <a:t>19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0277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14" name="フリーフォーム 29713"/>
          <p:cNvSpPr/>
          <p:nvPr/>
        </p:nvSpPr>
        <p:spPr>
          <a:xfrm>
            <a:off x="6372200" y="1198889"/>
            <a:ext cx="2670648" cy="5472156"/>
          </a:xfrm>
          <a:custGeom>
            <a:avLst/>
            <a:gdLst>
              <a:gd name="connsiteX0" fmla="*/ 0 w 2670648"/>
              <a:gd name="connsiteY0" fmla="*/ 0 h 5472156"/>
              <a:gd name="connsiteX1" fmla="*/ 2658778 w 2670648"/>
              <a:gd name="connsiteY1" fmla="*/ 0 h 5472156"/>
              <a:gd name="connsiteX2" fmla="*/ 2670648 w 2670648"/>
              <a:gd name="connsiteY2" fmla="*/ 5472156 h 5472156"/>
              <a:gd name="connsiteX3" fmla="*/ 2005953 w 2670648"/>
              <a:gd name="connsiteY3" fmla="*/ 5472156 h 5472156"/>
              <a:gd name="connsiteX4" fmla="*/ 1994084 w 2670648"/>
              <a:gd name="connsiteY4" fmla="*/ 1733047 h 5472156"/>
              <a:gd name="connsiteX5" fmla="*/ 11870 w 2670648"/>
              <a:gd name="connsiteY5" fmla="*/ 1744917 h 5472156"/>
              <a:gd name="connsiteX6" fmla="*/ 0 w 2670648"/>
              <a:gd name="connsiteY6" fmla="*/ 0 h 5472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0648" h="5472156">
                <a:moveTo>
                  <a:pt x="0" y="0"/>
                </a:moveTo>
                <a:lnTo>
                  <a:pt x="2658778" y="0"/>
                </a:lnTo>
                <a:cubicBezTo>
                  <a:pt x="2662735" y="1824052"/>
                  <a:pt x="2666691" y="3648104"/>
                  <a:pt x="2670648" y="5472156"/>
                </a:cubicBezTo>
                <a:lnTo>
                  <a:pt x="2005953" y="5472156"/>
                </a:lnTo>
                <a:cubicBezTo>
                  <a:pt x="2001997" y="4225786"/>
                  <a:pt x="1998040" y="2979417"/>
                  <a:pt x="1994084" y="1733047"/>
                </a:cubicBezTo>
                <a:lnTo>
                  <a:pt x="11870" y="1744917"/>
                </a:lnTo>
                <a:cubicBezTo>
                  <a:pt x="7913" y="1163278"/>
                  <a:pt x="3957" y="581639"/>
                  <a:pt x="0" y="0"/>
                </a:cubicBezTo>
                <a:close/>
              </a:path>
            </a:pathLst>
          </a:custGeom>
          <a:solidFill>
            <a:srgbClr val="F2F2A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07504" y="1196752"/>
            <a:ext cx="1440160" cy="5472608"/>
          </a:xfrm>
          <a:prstGeom prst="rect">
            <a:avLst/>
          </a:prstGeom>
          <a:solidFill>
            <a:srgbClr val="B3F0F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2189193" y="1208297"/>
            <a:ext cx="4104456" cy="5472608"/>
          </a:xfrm>
          <a:prstGeom prst="rect">
            <a:avLst/>
          </a:prstGeom>
          <a:solidFill>
            <a:srgbClr val="D2F2B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79512" y="1772816"/>
            <a:ext cx="1296144" cy="4824536"/>
          </a:xfrm>
          <a:prstGeom prst="rect">
            <a:avLst/>
          </a:prstGeom>
          <a:solidFill>
            <a:srgbClr val="FFDBEE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5300" y="1196752"/>
            <a:ext cx="1300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JAXA Tsukuba</a:t>
            </a:r>
          </a:p>
          <a:p>
            <a:r>
              <a:rPr kumimoji="1" lang="en-US" altLang="ja-JP" sz="1400" dirty="0" smtClean="0"/>
              <a:t>Space Center</a:t>
            </a:r>
            <a:endParaRPr kumimoji="1" lang="ja-JP" altLang="en-US" sz="1400" dirty="0"/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95538" y="1772816"/>
            <a:ext cx="12801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CALET</a:t>
            </a:r>
          </a:p>
          <a:p>
            <a:r>
              <a:rPr lang="en-US" altLang="ja-JP" sz="1400" dirty="0" smtClean="0"/>
              <a:t>ground </a:t>
            </a:r>
            <a:r>
              <a:rPr kumimoji="1" lang="en-US" altLang="ja-JP" sz="1400" dirty="0" smtClean="0"/>
              <a:t>system</a:t>
            </a: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184981" y="1196752"/>
            <a:ext cx="3877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err="1" smtClean="0"/>
              <a:t>Waseda</a:t>
            </a:r>
            <a:r>
              <a:rPr lang="en-US" altLang="ja-JP" sz="1400" dirty="0" smtClean="0"/>
              <a:t> University: CALET Data Processing Data</a:t>
            </a:r>
            <a:endParaRPr kumimoji="1" lang="en-US" altLang="ja-JP" sz="1400" dirty="0" smtClean="0"/>
          </a:p>
        </p:txBody>
      </p:sp>
      <p:sp>
        <p:nvSpPr>
          <p:cNvPr id="8" name="正方形/長方形 7"/>
          <p:cNvSpPr/>
          <p:nvPr/>
        </p:nvSpPr>
        <p:spPr>
          <a:xfrm>
            <a:off x="251520" y="2348880"/>
            <a:ext cx="1152128" cy="504056"/>
          </a:xfrm>
          <a:prstGeom prst="rect">
            <a:avLst/>
          </a:prstGeom>
          <a:solidFill>
            <a:srgbClr val="F1ECC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正方形/長方形 89"/>
          <p:cNvSpPr/>
          <p:nvPr/>
        </p:nvSpPr>
        <p:spPr>
          <a:xfrm>
            <a:off x="251520" y="3140968"/>
            <a:ext cx="1152128" cy="504056"/>
          </a:xfrm>
          <a:prstGeom prst="rect">
            <a:avLst/>
          </a:prstGeom>
          <a:solidFill>
            <a:srgbClr val="F1ECC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正方形/長方形 90"/>
          <p:cNvSpPr/>
          <p:nvPr/>
        </p:nvSpPr>
        <p:spPr>
          <a:xfrm>
            <a:off x="2261201" y="2348880"/>
            <a:ext cx="720080" cy="504056"/>
          </a:xfrm>
          <a:prstGeom prst="rect">
            <a:avLst/>
          </a:prstGeom>
          <a:solidFill>
            <a:srgbClr val="F1ECC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正方形/長方形 91"/>
          <p:cNvSpPr/>
          <p:nvPr/>
        </p:nvSpPr>
        <p:spPr>
          <a:xfrm>
            <a:off x="2261201" y="3140968"/>
            <a:ext cx="3024336" cy="360040"/>
          </a:xfrm>
          <a:prstGeom prst="rect">
            <a:avLst/>
          </a:prstGeom>
          <a:solidFill>
            <a:srgbClr val="F1ECC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正方形/長方形 95"/>
          <p:cNvSpPr/>
          <p:nvPr/>
        </p:nvSpPr>
        <p:spPr>
          <a:xfrm>
            <a:off x="6417916" y="5817134"/>
            <a:ext cx="1898500" cy="864096"/>
          </a:xfrm>
          <a:prstGeom prst="rect">
            <a:avLst/>
          </a:prstGeom>
          <a:solidFill>
            <a:srgbClr val="B3F0F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238453" y="2329716"/>
            <a:ext cx="877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Raw data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223644" y="3121223"/>
            <a:ext cx="1107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Level 0 data</a:t>
            </a:r>
          </a:p>
          <a:p>
            <a:r>
              <a:rPr lang="en-US" altLang="ja-JP" sz="1400" dirty="0" smtClean="0"/>
              <a:t>file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2209585" y="3140968"/>
            <a:ext cx="31820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Level 0 Data file  (CAL+CGBM+HK etc.)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2247166" y="2329716"/>
            <a:ext cx="5180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Raw</a:t>
            </a:r>
          </a:p>
          <a:p>
            <a:r>
              <a:rPr lang="en-US" altLang="ja-JP" sz="1400" dirty="0" smtClean="0"/>
              <a:t>data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5266316" y="1703130"/>
            <a:ext cx="864096" cy="1293822"/>
          </a:xfrm>
          <a:prstGeom prst="roundRect">
            <a:avLst/>
          </a:prstGeom>
          <a:solidFill>
            <a:srgbClr val="FFDBE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角丸四角形 115"/>
          <p:cNvSpPr/>
          <p:nvPr/>
        </p:nvSpPr>
        <p:spPr>
          <a:xfrm>
            <a:off x="3347864" y="2204864"/>
            <a:ext cx="1512168" cy="792088"/>
          </a:xfrm>
          <a:prstGeom prst="roundRect">
            <a:avLst/>
          </a:prstGeom>
          <a:solidFill>
            <a:srgbClr val="FFDBE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3341321" y="2204864"/>
            <a:ext cx="15907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Quick Look</a:t>
            </a:r>
          </a:p>
          <a:p>
            <a:r>
              <a:rPr lang="en-US" altLang="ja-JP" sz="1400" dirty="0" smtClean="0"/>
              <a:t>for monitoring</a:t>
            </a:r>
          </a:p>
          <a:p>
            <a:r>
              <a:rPr lang="en-US" altLang="ja-JP" sz="1400" dirty="0" smtClean="0"/>
              <a:t>the CALET status </a:t>
            </a: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5300353" y="1772816"/>
            <a:ext cx="85582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CGBM</a:t>
            </a:r>
          </a:p>
          <a:p>
            <a:r>
              <a:rPr lang="en-US" altLang="ja-JP" sz="1400" dirty="0" smtClean="0"/>
              <a:t>Quick-</a:t>
            </a:r>
          </a:p>
          <a:p>
            <a:r>
              <a:rPr lang="en-US" altLang="ja-JP" sz="1400" dirty="0" smtClean="0"/>
              <a:t>look</a:t>
            </a:r>
          </a:p>
          <a:p>
            <a:r>
              <a:rPr lang="en-US" altLang="ja-JP" sz="1400" dirty="0" smtClean="0"/>
              <a:t>Analysis</a:t>
            </a:r>
          </a:p>
          <a:p>
            <a:r>
              <a:rPr lang="en-US" altLang="ja-JP" sz="1400" dirty="0" smtClean="0"/>
              <a:t>Software</a:t>
            </a:r>
          </a:p>
        </p:txBody>
      </p:sp>
      <p:sp>
        <p:nvSpPr>
          <p:cNvPr id="145" name="右矢印 144"/>
          <p:cNvSpPr/>
          <p:nvPr/>
        </p:nvSpPr>
        <p:spPr>
          <a:xfrm>
            <a:off x="1403648" y="2564904"/>
            <a:ext cx="864096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146" name="右矢印 145"/>
          <p:cNvSpPr/>
          <p:nvPr/>
        </p:nvSpPr>
        <p:spPr>
          <a:xfrm>
            <a:off x="2981281" y="2564904"/>
            <a:ext cx="360040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152" name="正方形/長方形 151"/>
          <p:cNvSpPr/>
          <p:nvPr/>
        </p:nvSpPr>
        <p:spPr>
          <a:xfrm>
            <a:off x="2261201" y="4168825"/>
            <a:ext cx="1440160" cy="504056"/>
          </a:xfrm>
          <a:prstGeom prst="rect">
            <a:avLst/>
          </a:prstGeom>
          <a:solidFill>
            <a:srgbClr val="F1ECC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3" name="テキスト ボックス 152"/>
          <p:cNvSpPr txBox="1"/>
          <p:nvPr/>
        </p:nvSpPr>
        <p:spPr>
          <a:xfrm>
            <a:off x="2242524" y="4149080"/>
            <a:ext cx="1491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Level 1 Data files</a:t>
            </a:r>
          </a:p>
          <a:p>
            <a:r>
              <a:rPr lang="en-US" altLang="ja-JP" sz="1400" dirty="0" smtClean="0"/>
              <a:t>(CAL)</a:t>
            </a:r>
          </a:p>
        </p:txBody>
      </p:sp>
      <p:sp>
        <p:nvSpPr>
          <p:cNvPr id="160" name="正方形/長方形 159"/>
          <p:cNvSpPr/>
          <p:nvPr/>
        </p:nvSpPr>
        <p:spPr>
          <a:xfrm>
            <a:off x="3864054" y="3861048"/>
            <a:ext cx="1440160" cy="504056"/>
          </a:xfrm>
          <a:prstGeom prst="rect">
            <a:avLst/>
          </a:prstGeom>
          <a:solidFill>
            <a:srgbClr val="F1ECC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テキスト ボックス 160"/>
          <p:cNvSpPr txBox="1"/>
          <p:nvPr/>
        </p:nvSpPr>
        <p:spPr>
          <a:xfrm>
            <a:off x="3845377" y="3841303"/>
            <a:ext cx="1491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Level 1 Data files</a:t>
            </a:r>
          </a:p>
          <a:p>
            <a:r>
              <a:rPr lang="en-US" altLang="ja-JP" sz="1400" dirty="0" smtClean="0"/>
              <a:t>(CGBM)</a:t>
            </a:r>
          </a:p>
        </p:txBody>
      </p:sp>
      <p:sp>
        <p:nvSpPr>
          <p:cNvPr id="162" name="正方形/長方形 161"/>
          <p:cNvSpPr/>
          <p:nvPr/>
        </p:nvSpPr>
        <p:spPr>
          <a:xfrm>
            <a:off x="2279878" y="5176937"/>
            <a:ext cx="1440160" cy="504056"/>
          </a:xfrm>
          <a:prstGeom prst="rect">
            <a:avLst/>
          </a:prstGeom>
          <a:solidFill>
            <a:srgbClr val="F1ECC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テキスト ボックス 162"/>
          <p:cNvSpPr txBox="1"/>
          <p:nvPr/>
        </p:nvSpPr>
        <p:spPr>
          <a:xfrm>
            <a:off x="2261201" y="5157192"/>
            <a:ext cx="1491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Level 2 Data files</a:t>
            </a:r>
          </a:p>
          <a:p>
            <a:r>
              <a:rPr lang="en-US" altLang="ja-JP" sz="1400" dirty="0" smtClean="0"/>
              <a:t>(CAL)</a:t>
            </a:r>
          </a:p>
        </p:txBody>
      </p:sp>
      <p:sp>
        <p:nvSpPr>
          <p:cNvPr id="164" name="正方形/長方形 163"/>
          <p:cNvSpPr/>
          <p:nvPr/>
        </p:nvSpPr>
        <p:spPr>
          <a:xfrm>
            <a:off x="3882731" y="4869160"/>
            <a:ext cx="1440160" cy="504056"/>
          </a:xfrm>
          <a:prstGeom prst="rect">
            <a:avLst/>
          </a:prstGeom>
          <a:solidFill>
            <a:srgbClr val="F1ECC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5" name="テキスト ボックス 164"/>
          <p:cNvSpPr txBox="1"/>
          <p:nvPr/>
        </p:nvSpPr>
        <p:spPr>
          <a:xfrm>
            <a:off x="3864054" y="4849415"/>
            <a:ext cx="1491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Level 2 Data files</a:t>
            </a:r>
          </a:p>
          <a:p>
            <a:r>
              <a:rPr lang="en-US" altLang="ja-JP" sz="1400" dirty="0" smtClean="0"/>
              <a:t>(CGBM)</a:t>
            </a:r>
          </a:p>
        </p:txBody>
      </p:sp>
      <p:sp>
        <p:nvSpPr>
          <p:cNvPr id="166" name="正方形/長方形 165"/>
          <p:cNvSpPr/>
          <p:nvPr/>
        </p:nvSpPr>
        <p:spPr>
          <a:xfrm>
            <a:off x="2279878" y="6093296"/>
            <a:ext cx="1440160" cy="504056"/>
          </a:xfrm>
          <a:prstGeom prst="rect">
            <a:avLst/>
          </a:prstGeom>
          <a:solidFill>
            <a:srgbClr val="F1ECC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テキスト ボックス 166"/>
          <p:cNvSpPr txBox="1"/>
          <p:nvPr/>
        </p:nvSpPr>
        <p:spPr>
          <a:xfrm>
            <a:off x="2261201" y="6073551"/>
            <a:ext cx="1491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Level 3 Data files</a:t>
            </a:r>
          </a:p>
          <a:p>
            <a:r>
              <a:rPr lang="en-US" altLang="ja-JP" sz="1400" dirty="0" smtClean="0"/>
              <a:t>(CAL)</a:t>
            </a:r>
          </a:p>
        </p:txBody>
      </p:sp>
      <p:sp>
        <p:nvSpPr>
          <p:cNvPr id="168" name="正方形/長方形 167"/>
          <p:cNvSpPr/>
          <p:nvPr/>
        </p:nvSpPr>
        <p:spPr>
          <a:xfrm>
            <a:off x="3882731" y="5805264"/>
            <a:ext cx="1440160" cy="504056"/>
          </a:xfrm>
          <a:prstGeom prst="rect">
            <a:avLst/>
          </a:prstGeom>
          <a:solidFill>
            <a:srgbClr val="F1ECC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" name="テキスト ボックス 168"/>
          <p:cNvSpPr txBox="1"/>
          <p:nvPr/>
        </p:nvSpPr>
        <p:spPr>
          <a:xfrm>
            <a:off x="3864054" y="5785519"/>
            <a:ext cx="1491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Level 3 Data files</a:t>
            </a:r>
          </a:p>
          <a:p>
            <a:r>
              <a:rPr lang="en-US" altLang="ja-JP" sz="1400" dirty="0" smtClean="0"/>
              <a:t>(CGBM)</a:t>
            </a:r>
          </a:p>
        </p:txBody>
      </p:sp>
      <p:sp>
        <p:nvSpPr>
          <p:cNvPr id="170" name="右矢印 169"/>
          <p:cNvSpPr/>
          <p:nvPr/>
        </p:nvSpPr>
        <p:spPr>
          <a:xfrm rot="5400000">
            <a:off x="2657245" y="3753036"/>
            <a:ext cx="648072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171" name="右矢印 170"/>
          <p:cNvSpPr/>
          <p:nvPr/>
        </p:nvSpPr>
        <p:spPr>
          <a:xfrm rot="5400000">
            <a:off x="2729253" y="4856246"/>
            <a:ext cx="504056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172" name="右矢印 171"/>
          <p:cNvSpPr/>
          <p:nvPr/>
        </p:nvSpPr>
        <p:spPr>
          <a:xfrm rot="5400000">
            <a:off x="2776802" y="5816809"/>
            <a:ext cx="408958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173" name="右矢印 172"/>
          <p:cNvSpPr/>
          <p:nvPr/>
        </p:nvSpPr>
        <p:spPr>
          <a:xfrm rot="5400000">
            <a:off x="4385437" y="3609020"/>
            <a:ext cx="360040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175" name="右矢印 174"/>
          <p:cNvSpPr/>
          <p:nvPr/>
        </p:nvSpPr>
        <p:spPr>
          <a:xfrm rot="5400000">
            <a:off x="4313429" y="4545124"/>
            <a:ext cx="504056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177" name="右矢印 176"/>
          <p:cNvSpPr/>
          <p:nvPr/>
        </p:nvSpPr>
        <p:spPr>
          <a:xfrm rot="5400000">
            <a:off x="4349433" y="5517232"/>
            <a:ext cx="432048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178" name="正方形/長方形 177"/>
          <p:cNvSpPr/>
          <p:nvPr/>
        </p:nvSpPr>
        <p:spPr>
          <a:xfrm>
            <a:off x="6413544" y="3933056"/>
            <a:ext cx="1902872" cy="864096"/>
          </a:xfrm>
          <a:prstGeom prst="rect">
            <a:avLst/>
          </a:prstGeom>
          <a:solidFill>
            <a:srgbClr val="B3F0F2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" name="正方形/長方形 179"/>
          <p:cNvSpPr/>
          <p:nvPr/>
        </p:nvSpPr>
        <p:spPr>
          <a:xfrm>
            <a:off x="6517700" y="2395060"/>
            <a:ext cx="2446788" cy="457876"/>
          </a:xfrm>
          <a:prstGeom prst="rect">
            <a:avLst/>
          </a:prstGeom>
          <a:solidFill>
            <a:srgbClr val="F4F83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6516216" y="2348880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CGBM QL results to GCN &amp; </a:t>
            </a:r>
            <a:r>
              <a:rPr lang="en-US" altLang="ja-JP" sz="1400" dirty="0" err="1" smtClean="0"/>
              <a:t>Atel</a:t>
            </a:r>
            <a:r>
              <a:rPr lang="en-US" altLang="ja-JP" sz="1400" dirty="0" smtClean="0"/>
              <a:t>, and on CALET </a:t>
            </a:r>
            <a:r>
              <a:rPr lang="en-US" altLang="ja-JP" sz="1400" dirty="0"/>
              <a:t>w</a:t>
            </a:r>
            <a:r>
              <a:rPr kumimoji="1" lang="en-US" altLang="ja-JP" sz="1400" dirty="0" smtClean="0"/>
              <a:t>eb page</a:t>
            </a:r>
          </a:p>
        </p:txBody>
      </p:sp>
      <p:sp>
        <p:nvSpPr>
          <p:cNvPr id="194" name="右矢印 193"/>
          <p:cNvSpPr/>
          <p:nvPr/>
        </p:nvSpPr>
        <p:spPr>
          <a:xfrm>
            <a:off x="3701361" y="4437112"/>
            <a:ext cx="2736304" cy="144016"/>
          </a:xfrm>
          <a:prstGeom prst="right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FF"/>
              </a:solidFill>
            </a:endParaRPr>
          </a:p>
        </p:txBody>
      </p:sp>
      <p:sp>
        <p:nvSpPr>
          <p:cNvPr id="195" name="右矢印 194"/>
          <p:cNvSpPr/>
          <p:nvPr/>
        </p:nvSpPr>
        <p:spPr>
          <a:xfrm>
            <a:off x="3701361" y="6381328"/>
            <a:ext cx="2736304" cy="144016"/>
          </a:xfrm>
          <a:prstGeom prst="right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FF"/>
              </a:solidFill>
            </a:endParaRPr>
          </a:p>
        </p:txBody>
      </p:sp>
      <p:sp>
        <p:nvSpPr>
          <p:cNvPr id="196" name="右矢印 195"/>
          <p:cNvSpPr/>
          <p:nvPr/>
        </p:nvSpPr>
        <p:spPr>
          <a:xfrm>
            <a:off x="5285537" y="6093296"/>
            <a:ext cx="1152128" cy="144016"/>
          </a:xfrm>
          <a:prstGeom prst="right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FF"/>
              </a:solidFill>
            </a:endParaRPr>
          </a:p>
        </p:txBody>
      </p:sp>
      <p:sp>
        <p:nvSpPr>
          <p:cNvPr id="201" name="テキスト ボックス 200"/>
          <p:cNvSpPr txBox="1"/>
          <p:nvPr/>
        </p:nvSpPr>
        <p:spPr>
          <a:xfrm>
            <a:off x="1510933" y="1898248"/>
            <a:ext cx="68480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p</a:t>
            </a:r>
            <a:r>
              <a:rPr lang="en-US" altLang="ja-JP" sz="1400" dirty="0" smtClean="0"/>
              <a:t>acket </a:t>
            </a:r>
          </a:p>
          <a:p>
            <a:r>
              <a:rPr lang="en-US" altLang="ja-JP" sz="1400" dirty="0" smtClean="0"/>
              <a:t>by </a:t>
            </a:r>
          </a:p>
          <a:p>
            <a:r>
              <a:rPr lang="en-US" altLang="ja-JP" sz="1400" dirty="0" smtClean="0"/>
              <a:t>packet</a:t>
            </a:r>
            <a:r>
              <a:rPr kumimoji="1" lang="en-US" altLang="ja-JP" sz="1400" dirty="0" smtClean="0"/>
              <a:t> </a:t>
            </a:r>
          </a:p>
        </p:txBody>
      </p:sp>
      <p:sp>
        <p:nvSpPr>
          <p:cNvPr id="202" name="テキスト ボックス 201"/>
          <p:cNvSpPr txBox="1"/>
          <p:nvPr/>
        </p:nvSpPr>
        <p:spPr>
          <a:xfrm>
            <a:off x="1547664" y="3337828"/>
            <a:ext cx="6342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f</a:t>
            </a:r>
            <a:r>
              <a:rPr lang="en-US" altLang="ja-JP" sz="1400" dirty="0" smtClean="0"/>
              <a:t>ile </a:t>
            </a:r>
          </a:p>
          <a:p>
            <a:r>
              <a:rPr lang="en-US" altLang="ja-JP" sz="1400" dirty="0" smtClean="0"/>
              <a:t>by file</a:t>
            </a:r>
            <a:r>
              <a:rPr kumimoji="1" lang="en-US" altLang="ja-JP" sz="1400" dirty="0" smtClean="0"/>
              <a:t> </a:t>
            </a:r>
          </a:p>
        </p:txBody>
      </p:sp>
      <p:sp>
        <p:nvSpPr>
          <p:cNvPr id="29709" name="屈折矢印 29708"/>
          <p:cNvSpPr/>
          <p:nvPr/>
        </p:nvSpPr>
        <p:spPr>
          <a:xfrm>
            <a:off x="5309277" y="2996952"/>
            <a:ext cx="288032" cy="1080120"/>
          </a:xfrm>
          <a:prstGeom prst="bentUpArrow">
            <a:avLst>
              <a:gd name="adj1" fmla="val 25000"/>
              <a:gd name="adj2" fmla="val 25000"/>
              <a:gd name="adj3" fmla="val 2706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右矢印 204"/>
          <p:cNvSpPr/>
          <p:nvPr/>
        </p:nvSpPr>
        <p:spPr>
          <a:xfrm>
            <a:off x="5285537" y="4149080"/>
            <a:ext cx="1152128" cy="144016"/>
          </a:xfrm>
          <a:prstGeom prst="right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FF"/>
              </a:solidFill>
            </a:endParaRPr>
          </a:p>
        </p:txBody>
      </p:sp>
      <p:sp>
        <p:nvSpPr>
          <p:cNvPr id="206" name="テキスト ボックス 205"/>
          <p:cNvSpPr txBox="1"/>
          <p:nvPr/>
        </p:nvSpPr>
        <p:spPr>
          <a:xfrm>
            <a:off x="5645577" y="3913311"/>
            <a:ext cx="662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FF"/>
                </a:solidFill>
              </a:rPr>
              <a:t>stored</a:t>
            </a:r>
            <a:r>
              <a:rPr kumimoji="1" lang="en-US" altLang="ja-JP" sz="1400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07" name="テキスト ボックス 206"/>
          <p:cNvSpPr txBox="1"/>
          <p:nvPr/>
        </p:nvSpPr>
        <p:spPr>
          <a:xfrm>
            <a:off x="5645577" y="4201343"/>
            <a:ext cx="662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FF"/>
                </a:solidFill>
              </a:rPr>
              <a:t>stored</a:t>
            </a:r>
            <a:r>
              <a:rPr kumimoji="1" lang="en-US" altLang="ja-JP" sz="1400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08" name="テキスト ボックス 207"/>
          <p:cNvSpPr txBox="1"/>
          <p:nvPr/>
        </p:nvSpPr>
        <p:spPr>
          <a:xfrm>
            <a:off x="5645577" y="5857527"/>
            <a:ext cx="662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FF"/>
                </a:solidFill>
              </a:rPr>
              <a:t>stored</a:t>
            </a:r>
            <a:r>
              <a:rPr kumimoji="1" lang="en-US" altLang="ja-JP" sz="1400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09" name="テキスト ボックス 208"/>
          <p:cNvSpPr txBox="1"/>
          <p:nvPr/>
        </p:nvSpPr>
        <p:spPr>
          <a:xfrm>
            <a:off x="5645577" y="6145559"/>
            <a:ext cx="662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FF"/>
                </a:solidFill>
              </a:rPr>
              <a:t>stored</a:t>
            </a:r>
            <a:r>
              <a:rPr kumimoji="1" lang="en-US" altLang="ja-JP" sz="1400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10" name="右矢印 209"/>
          <p:cNvSpPr/>
          <p:nvPr/>
        </p:nvSpPr>
        <p:spPr>
          <a:xfrm rot="5400000">
            <a:off x="683568" y="2924944"/>
            <a:ext cx="288032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212" name="右矢印 211"/>
          <p:cNvSpPr/>
          <p:nvPr/>
        </p:nvSpPr>
        <p:spPr>
          <a:xfrm>
            <a:off x="6149633" y="2564904"/>
            <a:ext cx="360040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en-US" altLang="ja-JP" dirty="0" smtClean="0"/>
          </a:p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215" name="テキスト ボックス 214"/>
          <p:cNvSpPr txBox="1"/>
          <p:nvPr/>
        </p:nvSpPr>
        <p:spPr>
          <a:xfrm>
            <a:off x="5645577" y="4921423"/>
            <a:ext cx="662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FF"/>
                </a:solidFill>
              </a:rPr>
              <a:t>stored</a:t>
            </a:r>
            <a:r>
              <a:rPr kumimoji="1" lang="en-US" altLang="ja-JP" sz="1400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16" name="テキスト ボックス 215"/>
          <p:cNvSpPr txBox="1"/>
          <p:nvPr/>
        </p:nvSpPr>
        <p:spPr>
          <a:xfrm>
            <a:off x="5645577" y="5229200"/>
            <a:ext cx="662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FF"/>
                </a:solidFill>
              </a:rPr>
              <a:t>stored</a:t>
            </a:r>
            <a:r>
              <a:rPr kumimoji="1" lang="en-US" altLang="ja-JP" sz="1400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6382307" y="5733256"/>
            <a:ext cx="19341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Archive open to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public</a:t>
            </a:r>
            <a:r>
              <a:rPr kumimoji="1" lang="en-US" altLang="ja-JP" sz="1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altLang="ja-JP" sz="1400" dirty="0" smtClean="0"/>
              <a:t>(</a:t>
            </a:r>
            <a:r>
              <a:rPr kumimoji="1" lang="en-US" altLang="ja-JP" sz="1400" dirty="0" smtClean="0"/>
              <a:t>Level 3 data &amp; higher; </a:t>
            </a:r>
          </a:p>
          <a:p>
            <a:r>
              <a:rPr lang="en-US" altLang="ja-JP" sz="1400" dirty="0" smtClean="0"/>
              <a:t> in </a:t>
            </a:r>
            <a:r>
              <a:rPr kumimoji="1" lang="en-US" altLang="ja-JP" sz="1400" dirty="0" smtClean="0"/>
              <a:t>Japan, US, Italy)</a:t>
            </a:r>
          </a:p>
        </p:txBody>
      </p:sp>
      <p:sp>
        <p:nvSpPr>
          <p:cNvPr id="217" name="正方形/長方形 216"/>
          <p:cNvSpPr/>
          <p:nvPr/>
        </p:nvSpPr>
        <p:spPr>
          <a:xfrm>
            <a:off x="6395750" y="4869160"/>
            <a:ext cx="1920666" cy="864096"/>
          </a:xfrm>
          <a:prstGeom prst="rect">
            <a:avLst/>
          </a:prstGeom>
          <a:solidFill>
            <a:srgbClr val="B3F0F2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8" name="テキスト ボックス 217"/>
          <p:cNvSpPr txBox="1"/>
          <p:nvPr/>
        </p:nvSpPr>
        <p:spPr>
          <a:xfrm>
            <a:off x="6372200" y="4797152"/>
            <a:ext cx="18850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Archive open to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CALET science team &amp; guest </a:t>
            </a:r>
            <a:r>
              <a:rPr kumimoji="1" lang="en-US" altLang="ja-JP" sz="1400" dirty="0" smtClean="0">
                <a:solidFill>
                  <a:srgbClr val="FF0000"/>
                </a:solidFill>
              </a:rPr>
              <a:t>investigators </a:t>
            </a:r>
          </a:p>
          <a:p>
            <a:r>
              <a:rPr lang="en-US" altLang="ja-JP" sz="1400" dirty="0" smtClean="0"/>
              <a:t>(</a:t>
            </a:r>
            <a:r>
              <a:rPr kumimoji="1" lang="en-US" altLang="ja-JP" sz="1400" dirty="0" smtClean="0"/>
              <a:t>L2</a:t>
            </a:r>
            <a:r>
              <a:rPr lang="en-US" altLang="ja-JP" sz="1400" dirty="0" smtClean="0"/>
              <a:t>; </a:t>
            </a:r>
            <a:r>
              <a:rPr kumimoji="1" lang="en-US" altLang="ja-JP" sz="1400" dirty="0" smtClean="0"/>
              <a:t>Japan, US, Italy)</a:t>
            </a:r>
          </a:p>
        </p:txBody>
      </p:sp>
      <p:sp>
        <p:nvSpPr>
          <p:cNvPr id="213" name="右矢印 212"/>
          <p:cNvSpPr/>
          <p:nvPr/>
        </p:nvSpPr>
        <p:spPr>
          <a:xfrm>
            <a:off x="5285537" y="5157192"/>
            <a:ext cx="1152128" cy="144016"/>
          </a:xfrm>
          <a:prstGeom prst="right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FF"/>
              </a:solidFill>
            </a:endParaRPr>
          </a:p>
        </p:txBody>
      </p:sp>
      <p:sp>
        <p:nvSpPr>
          <p:cNvPr id="214" name="右矢印 213"/>
          <p:cNvSpPr/>
          <p:nvPr/>
        </p:nvSpPr>
        <p:spPr>
          <a:xfrm>
            <a:off x="3701361" y="5445224"/>
            <a:ext cx="2736304" cy="144016"/>
          </a:xfrm>
          <a:prstGeom prst="right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FF"/>
              </a:solidFill>
            </a:endParaRPr>
          </a:p>
        </p:txBody>
      </p:sp>
      <p:sp>
        <p:nvSpPr>
          <p:cNvPr id="219" name="テキスト ボックス 218"/>
          <p:cNvSpPr txBox="1"/>
          <p:nvPr/>
        </p:nvSpPr>
        <p:spPr>
          <a:xfrm>
            <a:off x="6380918" y="3861048"/>
            <a:ext cx="180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Archive open to 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CALET </a:t>
            </a:r>
            <a:r>
              <a:rPr kumimoji="1" lang="en-US" altLang="ja-JP" sz="1400" dirty="0" smtClean="0">
                <a:solidFill>
                  <a:srgbClr val="FF0000"/>
                </a:solidFill>
              </a:rPr>
              <a:t>Science team </a:t>
            </a:r>
          </a:p>
          <a:p>
            <a:r>
              <a:rPr lang="en-US" altLang="ja-JP" sz="1400" dirty="0" smtClean="0"/>
              <a:t>(</a:t>
            </a:r>
            <a:r>
              <a:rPr kumimoji="1" lang="en-US" altLang="ja-JP" sz="1400" dirty="0" smtClean="0"/>
              <a:t>Level 1 data;</a:t>
            </a:r>
            <a:r>
              <a:rPr lang="en-US" altLang="ja-JP" sz="1400" dirty="0" smtClean="0"/>
              <a:t> </a:t>
            </a:r>
          </a:p>
          <a:p>
            <a:r>
              <a:rPr lang="en-US" altLang="ja-JP" sz="1400" dirty="0" smtClean="0"/>
              <a:t> in </a:t>
            </a:r>
            <a:r>
              <a:rPr kumimoji="1" lang="en-US" altLang="ja-JP" sz="1400" dirty="0" smtClean="0"/>
              <a:t>Japan, US,  Italy)</a:t>
            </a:r>
          </a:p>
        </p:txBody>
      </p:sp>
      <p:sp>
        <p:nvSpPr>
          <p:cNvPr id="220" name="右矢印 219"/>
          <p:cNvSpPr/>
          <p:nvPr/>
        </p:nvSpPr>
        <p:spPr>
          <a:xfrm>
            <a:off x="1403648" y="3284984"/>
            <a:ext cx="864096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221" name="正方形/長方形 220"/>
          <p:cNvSpPr/>
          <p:nvPr/>
        </p:nvSpPr>
        <p:spPr>
          <a:xfrm>
            <a:off x="6413544" y="2996952"/>
            <a:ext cx="1902872" cy="864096"/>
          </a:xfrm>
          <a:prstGeom prst="rect">
            <a:avLst/>
          </a:prstGeom>
          <a:solidFill>
            <a:srgbClr val="B3F0F2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6372199" y="2924944"/>
            <a:ext cx="21365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Archive open to </a:t>
            </a:r>
            <a:r>
              <a:rPr lang="en-US" altLang="ja-JP" sz="1400" dirty="0" smtClean="0">
                <a:solidFill>
                  <a:srgbClr val="FF0000"/>
                </a:solidFill>
              </a:rPr>
              <a:t>whom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contribute to HW work?</a:t>
            </a:r>
            <a:r>
              <a:rPr kumimoji="1" lang="en-US" altLang="ja-JP" sz="1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altLang="ja-JP" sz="1400" dirty="0" smtClean="0"/>
              <a:t>(</a:t>
            </a:r>
            <a:r>
              <a:rPr kumimoji="1" lang="en-US" altLang="ja-JP" sz="1400" dirty="0" smtClean="0"/>
              <a:t>Level 0 data;</a:t>
            </a:r>
            <a:r>
              <a:rPr lang="en-US" altLang="ja-JP" sz="1400" dirty="0" smtClean="0"/>
              <a:t> discussion between agencies</a:t>
            </a:r>
            <a:r>
              <a:rPr kumimoji="1" lang="en-US" altLang="ja-JP" sz="1400" dirty="0" smtClean="0"/>
              <a:t>)</a:t>
            </a:r>
          </a:p>
        </p:txBody>
      </p:sp>
      <p:sp>
        <p:nvSpPr>
          <p:cNvPr id="223" name="右矢印 222"/>
          <p:cNvSpPr/>
          <p:nvPr/>
        </p:nvSpPr>
        <p:spPr>
          <a:xfrm>
            <a:off x="5292080" y="3284984"/>
            <a:ext cx="1152128" cy="144016"/>
          </a:xfrm>
          <a:prstGeom prst="right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FF"/>
              </a:solidFill>
            </a:endParaRP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5652120" y="3049215"/>
            <a:ext cx="662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FF"/>
                </a:solidFill>
              </a:rPr>
              <a:t>stored</a:t>
            </a:r>
            <a:r>
              <a:rPr kumimoji="1" lang="en-US" altLang="ja-JP" sz="1400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6331721" y="1185670"/>
            <a:ext cx="2764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Science and technical publications</a:t>
            </a:r>
            <a:endParaRPr kumimoji="1" lang="en-US" altLang="ja-JP" sz="1400" dirty="0" smtClean="0"/>
          </a:p>
        </p:txBody>
      </p:sp>
      <p:sp>
        <p:nvSpPr>
          <p:cNvPr id="231" name="右矢印 230"/>
          <p:cNvSpPr/>
          <p:nvPr/>
        </p:nvSpPr>
        <p:spPr>
          <a:xfrm>
            <a:off x="8244408" y="5157192"/>
            <a:ext cx="264292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en-US" altLang="ja-JP" dirty="0" smtClean="0"/>
          </a:p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232" name="右矢印 231"/>
          <p:cNvSpPr/>
          <p:nvPr/>
        </p:nvSpPr>
        <p:spPr>
          <a:xfrm>
            <a:off x="8244408" y="6165304"/>
            <a:ext cx="264292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en-US" altLang="ja-JP" dirty="0" smtClean="0"/>
          </a:p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8438163" y="5039206"/>
            <a:ext cx="6833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papers</a:t>
            </a:r>
            <a:endParaRPr kumimoji="1" lang="en-US" altLang="ja-JP" sz="1400" dirty="0" smtClean="0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-68060" y="-25643"/>
            <a:ext cx="9320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</a:rPr>
              <a:t>I</a:t>
            </a:r>
            <a:r>
              <a:rPr lang="en-US" altLang="ja-JP" sz="3600" dirty="0" smtClean="0">
                <a:solidFill>
                  <a:srgbClr val="FF0000"/>
                </a:solidFill>
              </a:rPr>
              <a:t>nterpretation of DPAP </a:t>
            </a:r>
            <a:r>
              <a:rPr lang="en-US" altLang="ja-JP" sz="3600" dirty="0" err="1" smtClean="0">
                <a:solidFill>
                  <a:srgbClr val="FF0000"/>
                </a:solidFill>
              </a:rPr>
              <a:t>Rev.A</a:t>
            </a:r>
            <a:r>
              <a:rPr lang="en-US" altLang="ja-JP" sz="3600" dirty="0" smtClean="0">
                <a:solidFill>
                  <a:srgbClr val="FF0000"/>
                </a:solidFill>
              </a:rPr>
              <a:t> confirmed at TIM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2" name="フリーフォーム 1"/>
          <p:cNvSpPr/>
          <p:nvPr/>
        </p:nvSpPr>
        <p:spPr>
          <a:xfrm>
            <a:off x="1441531" y="1922242"/>
            <a:ext cx="3558066" cy="1121308"/>
          </a:xfrm>
          <a:custGeom>
            <a:avLst/>
            <a:gdLst>
              <a:gd name="connsiteX0" fmla="*/ 11441 w 3558066"/>
              <a:gd name="connsiteY0" fmla="*/ 1006889 h 1121308"/>
              <a:gd name="connsiteX1" fmla="*/ 0 w 3558066"/>
              <a:gd name="connsiteY1" fmla="*/ 0 h 1121308"/>
              <a:gd name="connsiteX2" fmla="*/ 3558066 w 3558066"/>
              <a:gd name="connsiteY2" fmla="*/ 0 h 1121308"/>
              <a:gd name="connsiteX3" fmla="*/ 3558066 w 3558066"/>
              <a:gd name="connsiteY3" fmla="*/ 1121308 h 1121308"/>
              <a:gd name="connsiteX4" fmla="*/ 0 w 3558066"/>
              <a:gd name="connsiteY4" fmla="*/ 1109866 h 1121308"/>
              <a:gd name="connsiteX5" fmla="*/ 11441 w 3558066"/>
              <a:gd name="connsiteY5" fmla="*/ 1006889 h 1121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58066" h="1121308">
                <a:moveTo>
                  <a:pt x="11441" y="1006889"/>
                </a:moveTo>
                <a:lnTo>
                  <a:pt x="0" y="0"/>
                </a:lnTo>
                <a:lnTo>
                  <a:pt x="3558066" y="0"/>
                </a:lnTo>
                <a:lnTo>
                  <a:pt x="3558066" y="1121308"/>
                </a:lnTo>
                <a:lnTo>
                  <a:pt x="0" y="1109866"/>
                </a:lnTo>
                <a:lnTo>
                  <a:pt x="11441" y="1006889"/>
                </a:lnTo>
                <a:close/>
              </a:path>
            </a:pathLst>
          </a:custGeom>
          <a:noFill/>
          <a:ln w="19050" cmpd="sng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97FCE-CC0C-4CCE-AD28-09FF55657D91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8435055" y="6047204"/>
            <a:ext cx="6833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papers</a:t>
            </a:r>
            <a:endParaRPr kumimoji="1" lang="en-US" altLang="ja-JP" sz="1400" dirty="0" smtClean="0"/>
          </a:p>
        </p:txBody>
      </p:sp>
      <p:cxnSp>
        <p:nvCxnSpPr>
          <p:cNvPr id="12" name="直線矢印コネクタ 11"/>
          <p:cNvCxnSpPr>
            <a:endCxn id="201" idx="0"/>
          </p:cNvCxnSpPr>
          <p:nvPr/>
        </p:nvCxnSpPr>
        <p:spPr>
          <a:xfrm flipH="1">
            <a:off x="1853335" y="1052736"/>
            <a:ext cx="126377" cy="8455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107504" y="591071"/>
            <a:ext cx="623760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This raw data flow is not described in DPAP </a:t>
            </a:r>
            <a:r>
              <a:rPr kumimoji="1" lang="en-US" altLang="ja-JP" dirty="0" err="1" smtClean="0"/>
              <a:t>Rev.A</a:t>
            </a:r>
            <a:r>
              <a:rPr kumimoji="1" lang="en-US" altLang="ja-JP" dirty="0" smtClean="0"/>
              <a:t>.    </a:t>
            </a:r>
          </a:p>
          <a:p>
            <a:r>
              <a:rPr kumimoji="1" lang="en-US" altLang="ja-JP" dirty="0" smtClean="0"/>
              <a:t>JAXA and </a:t>
            </a:r>
            <a:r>
              <a:rPr kumimoji="1" lang="en-US" altLang="ja-JP" dirty="0" err="1" smtClean="0"/>
              <a:t>Waseda</a:t>
            </a:r>
            <a:r>
              <a:rPr kumimoji="1" lang="en-US" altLang="ja-JP" dirty="0" smtClean="0"/>
              <a:t> has agreed that </a:t>
            </a:r>
            <a:r>
              <a:rPr kumimoji="1" lang="en-US" altLang="ja-JP" dirty="0" err="1" smtClean="0"/>
              <a:t>Waseda</a:t>
            </a:r>
            <a:r>
              <a:rPr kumimoji="1" lang="en-US" altLang="ja-JP" dirty="0" smtClean="0"/>
              <a:t> monitors the CALET status by using the raw data. 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794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age_01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00708"/>
            <a:ext cx="7920880" cy="594066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テキスト ボックス 2"/>
          <p:cNvSpPr txBox="1"/>
          <p:nvPr/>
        </p:nvSpPr>
        <p:spPr>
          <a:xfrm>
            <a:off x="35496" y="476672"/>
            <a:ext cx="3147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Greg-san’s presentation Page 11 of 12</a:t>
            </a:r>
            <a:endParaRPr kumimoji="1" lang="ja-JP" altLang="en-US" sz="1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59632" y="87015"/>
            <a:ext cx="6215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Preliminary Monitoring Data Products – Page 1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635896" y="4941168"/>
            <a:ext cx="576064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563888" y="4653136"/>
            <a:ext cx="5182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</a:rPr>
              <a:t>Japan, the U.S., and Italy may have to use </a:t>
            </a:r>
          </a:p>
          <a:p>
            <a:r>
              <a:rPr lang="en-US" altLang="ja-JP" sz="1400" dirty="0">
                <a:solidFill>
                  <a:srgbClr val="FF0000"/>
                </a:solidFill>
              </a:rPr>
              <a:t> </a:t>
            </a:r>
            <a:r>
              <a:rPr lang="en-US" altLang="ja-JP" sz="1400" dirty="0" smtClean="0">
                <a:solidFill>
                  <a:srgbClr val="FF0000"/>
                </a:solidFill>
              </a:rPr>
              <a:t>             a common CALET-specific definition of the SAA region? 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97FCE-CC0C-4CCE-AD28-09FF55657D91}" type="slidenum">
              <a:rPr lang="ja-JP" altLang="en-US" smtClean="0"/>
              <a:pPr>
                <a:defRPr/>
              </a:pPr>
              <a:t>20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2724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age_01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45" y="774086"/>
            <a:ext cx="8052387" cy="603929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テキスト ボックス 2"/>
          <p:cNvSpPr txBox="1"/>
          <p:nvPr/>
        </p:nvSpPr>
        <p:spPr>
          <a:xfrm>
            <a:off x="272857" y="476672"/>
            <a:ext cx="3147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Greg-san’s presentation Page 12 of 12</a:t>
            </a:r>
            <a:endParaRPr kumimoji="1" lang="ja-JP" altLang="en-US" sz="1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59632" y="87015"/>
            <a:ext cx="6215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Preliminary Monitoring Data Products – Page 2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99592" y="4869160"/>
            <a:ext cx="5040560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30147" y="4417948"/>
            <a:ext cx="71994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The ISS ancillary data (distributed on ISS  and collected by CALET) include the ISS position</a:t>
            </a:r>
          </a:p>
          <a:p>
            <a:r>
              <a:rPr lang="en-US" altLang="ja-JP" sz="1400" dirty="0">
                <a:solidFill>
                  <a:srgbClr val="FF0000"/>
                </a:solidFill>
              </a:rPr>
              <a:t>                                                                                   in a Cartesian coordinate system.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635896" y="5517232"/>
            <a:ext cx="172819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27784" y="5857527"/>
            <a:ext cx="5609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The ISS ancillary </a:t>
            </a:r>
            <a:r>
              <a:rPr lang="en-US" altLang="ja-JP" sz="1400" dirty="0" smtClean="0">
                <a:solidFill>
                  <a:srgbClr val="FF0000"/>
                </a:solidFill>
              </a:rPr>
              <a:t>data does not include the JEM </a:t>
            </a:r>
            <a:r>
              <a:rPr lang="en-US" altLang="ja-JP" sz="1400" dirty="0">
                <a:solidFill>
                  <a:srgbClr val="FF0000"/>
                </a:solidFill>
              </a:rPr>
              <a:t>r</a:t>
            </a:r>
            <a:r>
              <a:rPr lang="en-US" altLang="ja-JP" sz="1400" dirty="0" smtClean="0">
                <a:solidFill>
                  <a:srgbClr val="FF0000"/>
                </a:solidFill>
              </a:rPr>
              <a:t>obotic arm information.</a:t>
            </a:r>
            <a:endParaRPr lang="en-US" altLang="ja-JP" sz="1400" dirty="0">
              <a:solidFill>
                <a:srgbClr val="FF0000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97FCE-CC0C-4CCE-AD28-09FF55657D91}" type="slidenum">
              <a:rPr lang="ja-JP" altLang="en-US" smtClean="0"/>
              <a:pPr>
                <a:defRPr/>
              </a:pPr>
              <a:t>21</a:t>
            </a:fld>
            <a:endParaRPr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300397" y="116632"/>
            <a:ext cx="736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Auxiliary</a:t>
            </a:r>
          </a:p>
          <a:p>
            <a:r>
              <a:rPr kumimoji="1" lang="en-US" altLang="ja-JP" dirty="0" smtClean="0"/>
              <a:t>Ancillary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170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476672"/>
            <a:ext cx="596708" cy="39958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423828"/>
            <a:ext cx="586629" cy="39283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7200" y="503968"/>
            <a:ext cx="533526" cy="357272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683568" y="385500"/>
            <a:ext cx="817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Italy</a:t>
            </a:r>
            <a:endParaRPr kumimoji="1" lang="ja-JP" altLang="en-US" sz="2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060410" y="332656"/>
            <a:ext cx="10795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Japan</a:t>
            </a:r>
            <a:endParaRPr kumimoji="1"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527037" y="404664"/>
            <a:ext cx="1005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U.S.A</a:t>
            </a:r>
            <a:endParaRPr kumimoji="1" lang="ja-JP" altLang="en-US" sz="2800" dirty="0"/>
          </a:p>
        </p:txBody>
      </p:sp>
      <p:sp>
        <p:nvSpPr>
          <p:cNvPr id="11" name="正方形/長方形 10"/>
          <p:cNvSpPr/>
          <p:nvPr/>
        </p:nvSpPr>
        <p:spPr>
          <a:xfrm>
            <a:off x="35496" y="1052736"/>
            <a:ext cx="2088232" cy="1152128"/>
          </a:xfrm>
          <a:prstGeom prst="rect">
            <a:avLst/>
          </a:prstGeom>
          <a:solidFill>
            <a:srgbClr val="F1ECC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5496" y="1196752"/>
            <a:ext cx="209544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Tx/>
              <a:buChar char="-"/>
            </a:pPr>
            <a:r>
              <a:rPr kumimoji="1" lang="en-US" altLang="ja-JP" sz="1400" dirty="0" smtClean="0"/>
              <a:t>Technical Support</a:t>
            </a:r>
          </a:p>
          <a:p>
            <a:pPr marL="171450" indent="-171450">
              <a:buFontTx/>
              <a:buChar char="-"/>
            </a:pPr>
            <a:r>
              <a:rPr lang="en-US" altLang="ja-JP" sz="1400" dirty="0" smtClean="0"/>
              <a:t>Hardware Development</a:t>
            </a:r>
          </a:p>
          <a:p>
            <a:pPr marL="171450" indent="-171450">
              <a:buFontTx/>
              <a:buChar char="-"/>
            </a:pPr>
            <a:r>
              <a:rPr kumimoji="1" lang="en-US" altLang="ja-JP" sz="1400" dirty="0" smtClean="0"/>
              <a:t>HV Power Supply (FM)</a:t>
            </a:r>
          </a:p>
          <a:p>
            <a:pPr marL="171450" indent="-171450">
              <a:buFontTx/>
              <a:buChar char="-"/>
            </a:pPr>
            <a:r>
              <a:rPr lang="en-US" altLang="ja-JP" sz="1400" dirty="0" smtClean="0"/>
              <a:t>CHD (EM)</a:t>
            </a:r>
            <a:endParaRPr kumimoji="1" lang="ja-JP" altLang="en-US" sz="1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7504" y="908720"/>
            <a:ext cx="450464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ASI</a:t>
            </a:r>
            <a:endParaRPr kumimoji="1" lang="ja-JP" altLang="en-US" sz="1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483768" y="855876"/>
            <a:ext cx="620683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JAXA</a:t>
            </a:r>
            <a:endParaRPr kumimoji="1" lang="ja-JP" altLang="en-US" sz="1400" dirty="0"/>
          </a:p>
        </p:txBody>
      </p:sp>
      <p:sp>
        <p:nvSpPr>
          <p:cNvPr id="17" name="正方形/長方形 16"/>
          <p:cNvSpPr/>
          <p:nvPr/>
        </p:nvSpPr>
        <p:spPr>
          <a:xfrm>
            <a:off x="2483768" y="1359932"/>
            <a:ext cx="4176464" cy="3797260"/>
          </a:xfrm>
          <a:prstGeom prst="rect">
            <a:avLst/>
          </a:prstGeom>
          <a:solidFill>
            <a:srgbClr val="F1ECC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555776" y="1215916"/>
            <a:ext cx="3096344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Human Spaceflight Mission </a:t>
            </a:r>
            <a:r>
              <a:rPr lang="en-US" altLang="ja-JP" sz="1400" dirty="0" smtClean="0"/>
              <a:t>Directorate,</a:t>
            </a:r>
          </a:p>
          <a:p>
            <a:r>
              <a:rPr lang="en-US" altLang="ja-JP" sz="1400" dirty="0"/>
              <a:t>Space Environment Utilization </a:t>
            </a:r>
            <a:r>
              <a:rPr lang="en-US" altLang="ja-JP" sz="1400" dirty="0" smtClean="0"/>
              <a:t>Center</a:t>
            </a:r>
            <a:endParaRPr lang="ja-JP" altLang="en-US" sz="1400" dirty="0"/>
          </a:p>
        </p:txBody>
      </p:sp>
      <p:sp>
        <p:nvSpPr>
          <p:cNvPr id="19" name="正方形/長方形 18"/>
          <p:cNvSpPr/>
          <p:nvPr/>
        </p:nvSpPr>
        <p:spPr>
          <a:xfrm>
            <a:off x="2555776" y="1935996"/>
            <a:ext cx="1872208" cy="3149188"/>
          </a:xfrm>
          <a:prstGeom prst="rect">
            <a:avLst/>
          </a:prstGeom>
          <a:solidFill>
            <a:srgbClr val="F1ECC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627784" y="1791980"/>
            <a:ext cx="1326004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CALET Project</a:t>
            </a:r>
            <a:endParaRPr kumimoji="1" lang="ja-JP" altLang="en-US" sz="1400" dirty="0"/>
          </a:p>
        </p:txBody>
      </p:sp>
      <p:sp>
        <p:nvSpPr>
          <p:cNvPr id="22" name="正方形/長方形 21"/>
          <p:cNvSpPr/>
          <p:nvPr/>
        </p:nvSpPr>
        <p:spPr>
          <a:xfrm>
            <a:off x="4735530" y="1916832"/>
            <a:ext cx="1872208" cy="2088232"/>
          </a:xfrm>
          <a:prstGeom prst="rect">
            <a:avLst/>
          </a:prstGeom>
          <a:solidFill>
            <a:srgbClr val="F1ECC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807538" y="1772816"/>
            <a:ext cx="1787669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JEM Exposed-facility</a:t>
            </a:r>
          </a:p>
          <a:p>
            <a:r>
              <a:rPr kumimoji="1" lang="en-US" altLang="ja-JP" sz="1400" dirty="0" smtClean="0"/>
              <a:t>Experiment Group</a:t>
            </a:r>
            <a:endParaRPr kumimoji="1" lang="ja-JP" altLang="en-US" sz="1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555776" y="2060848"/>
            <a:ext cx="1451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FF"/>
                </a:solidFill>
              </a:rPr>
              <a:t>Project Manager: </a:t>
            </a:r>
          </a:p>
          <a:p>
            <a:r>
              <a:rPr lang="en-US" altLang="ja-JP" sz="1400" dirty="0" smtClean="0"/>
              <a:t>********</a:t>
            </a:r>
            <a:endParaRPr kumimoji="1" lang="en-US" altLang="ja-JP" sz="1400" dirty="0" smtClean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716016" y="2276872"/>
            <a:ext cx="12436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FF"/>
                </a:solidFill>
              </a:rPr>
              <a:t>Group Leader: </a:t>
            </a:r>
          </a:p>
          <a:p>
            <a:r>
              <a:rPr lang="en-US" altLang="ja-JP" sz="1400" dirty="0" smtClean="0"/>
              <a:t>********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555776" y="2550383"/>
            <a:ext cx="191130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0000FF"/>
                </a:solidFill>
              </a:rPr>
              <a:t>w</a:t>
            </a:r>
            <a:r>
              <a:rPr lang="en-US" altLang="ja-JP" sz="1400" dirty="0" smtClean="0">
                <a:solidFill>
                  <a:srgbClr val="0000FF"/>
                </a:solidFill>
              </a:rPr>
              <a:t>ith full-time members</a:t>
            </a:r>
          </a:p>
          <a:p>
            <a:r>
              <a:rPr lang="en-US" altLang="ja-JP" sz="1400" dirty="0" smtClean="0">
                <a:solidFill>
                  <a:srgbClr val="0000FF"/>
                </a:solidFill>
              </a:rPr>
              <a:t>Including</a:t>
            </a:r>
          </a:p>
          <a:p>
            <a:r>
              <a:rPr lang="en-US" altLang="ja-JP" sz="1400" dirty="0" smtClean="0"/>
              <a:t>********</a:t>
            </a:r>
          </a:p>
          <a:p>
            <a:r>
              <a:rPr lang="en-US" altLang="ja-JP" sz="1400" dirty="0" smtClean="0"/>
              <a:t>Dr. Shimizu</a:t>
            </a:r>
          </a:p>
          <a:p>
            <a:endParaRPr lang="en-US" altLang="ja-JP" sz="1400" dirty="0" smtClean="0">
              <a:solidFill>
                <a:srgbClr val="0000FF"/>
              </a:solidFill>
            </a:endParaRPr>
          </a:p>
          <a:p>
            <a:r>
              <a:rPr lang="en-US" altLang="ja-JP" sz="1400" dirty="0" smtClean="0">
                <a:solidFill>
                  <a:srgbClr val="0000FF"/>
                </a:solidFill>
              </a:rPr>
              <a:t>with visiting members</a:t>
            </a:r>
          </a:p>
          <a:p>
            <a:r>
              <a:rPr lang="en-US" altLang="ja-JP" sz="1400" dirty="0">
                <a:solidFill>
                  <a:srgbClr val="0000FF"/>
                </a:solidFill>
              </a:rPr>
              <a:t>i</a:t>
            </a:r>
            <a:r>
              <a:rPr lang="en-US" altLang="ja-JP" sz="1400" dirty="0" smtClean="0">
                <a:solidFill>
                  <a:srgbClr val="0000FF"/>
                </a:solidFill>
              </a:rPr>
              <a:t>ncluding</a:t>
            </a:r>
          </a:p>
          <a:p>
            <a:r>
              <a:rPr lang="en-US" altLang="ja-JP" sz="1400" dirty="0" smtClean="0"/>
              <a:t>Prof. Torii</a:t>
            </a:r>
          </a:p>
          <a:p>
            <a:r>
              <a:rPr lang="en-US" altLang="ja-JP" sz="1400" dirty="0" smtClean="0"/>
              <a:t>Prof. Tamura</a:t>
            </a:r>
          </a:p>
          <a:p>
            <a:r>
              <a:rPr lang="en-US" altLang="ja-JP" sz="1400" dirty="0" smtClean="0"/>
              <a:t>Dr. </a:t>
            </a:r>
            <a:r>
              <a:rPr lang="en-US" altLang="ja-JP" sz="1400" dirty="0" err="1" smtClean="0"/>
              <a:t>Asaoka</a:t>
            </a:r>
            <a:endParaRPr lang="en-US" altLang="ja-JP" sz="1400" dirty="0" smtClean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735530" y="2780928"/>
            <a:ext cx="191130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FF"/>
                </a:solidFill>
              </a:rPr>
              <a:t>with full-time members</a:t>
            </a:r>
          </a:p>
          <a:p>
            <a:r>
              <a:rPr lang="en-US" altLang="ja-JP" sz="1400" dirty="0">
                <a:solidFill>
                  <a:srgbClr val="0000FF"/>
                </a:solidFill>
              </a:rPr>
              <a:t>i</a:t>
            </a:r>
            <a:r>
              <a:rPr lang="en-US" altLang="ja-JP" sz="1400" dirty="0" smtClean="0">
                <a:solidFill>
                  <a:srgbClr val="0000FF"/>
                </a:solidFill>
              </a:rPr>
              <a:t>ncluding</a:t>
            </a:r>
          </a:p>
          <a:p>
            <a:r>
              <a:rPr lang="en-US" altLang="ja-JP" sz="1400" dirty="0" smtClean="0"/>
              <a:t>Mr. Honda (from IHI</a:t>
            </a:r>
          </a:p>
          <a:p>
            <a:r>
              <a:rPr lang="en-US" altLang="ja-JP" sz="1400" dirty="0" smtClean="0"/>
              <a:t>Aerospace temporarily</a:t>
            </a:r>
          </a:p>
          <a:p>
            <a:r>
              <a:rPr lang="en-US" altLang="ja-JP" sz="1400" dirty="0"/>
              <a:t>t</a:t>
            </a:r>
            <a:r>
              <a:rPr lang="en-US" altLang="ja-JP" sz="1400" dirty="0" smtClean="0"/>
              <a:t>ransferred to</a:t>
            </a:r>
            <a:r>
              <a:rPr lang="en-US" altLang="ja-JP" sz="1400" dirty="0"/>
              <a:t> </a:t>
            </a:r>
            <a:r>
              <a:rPr lang="en-US" altLang="ja-JP" sz="1400" dirty="0" smtClean="0"/>
              <a:t>JAXA.) 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6948264" y="1052736"/>
            <a:ext cx="2195736" cy="720080"/>
          </a:xfrm>
          <a:prstGeom prst="rect">
            <a:avLst/>
          </a:prstGeom>
          <a:solidFill>
            <a:srgbClr val="F1ECC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948264" y="1196752"/>
            <a:ext cx="21723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Tx/>
              <a:buChar char="-"/>
            </a:pPr>
            <a:r>
              <a:rPr kumimoji="1" lang="en-US" altLang="ja-JP" sz="1400" dirty="0" smtClean="0"/>
              <a:t>Technical Support</a:t>
            </a:r>
          </a:p>
          <a:p>
            <a:pPr marL="171450" indent="-171450">
              <a:buFontTx/>
              <a:buChar char="-"/>
            </a:pPr>
            <a:r>
              <a:rPr lang="en-US" altLang="ja-JP" sz="1400" dirty="0" smtClean="0"/>
              <a:t>ISS Downlink Resources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020272" y="908720"/>
            <a:ext cx="634909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NASA</a:t>
            </a:r>
            <a:endParaRPr kumimoji="1" lang="ja-JP" altLang="en-US" sz="1400" dirty="0"/>
          </a:p>
        </p:txBody>
      </p:sp>
      <p:sp>
        <p:nvSpPr>
          <p:cNvPr id="32" name="正方形/長方形 31"/>
          <p:cNvSpPr/>
          <p:nvPr/>
        </p:nvSpPr>
        <p:spPr>
          <a:xfrm>
            <a:off x="107504" y="5445224"/>
            <a:ext cx="8928992" cy="1296144"/>
          </a:xfrm>
          <a:prstGeom prst="rect">
            <a:avLst/>
          </a:prstGeom>
          <a:solidFill>
            <a:srgbClr val="F1ECC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79579" y="5589240"/>
            <a:ext cx="204414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altLang="ja-JP" sz="1400" dirty="0" smtClean="0"/>
              <a:t>Science Data Handling</a:t>
            </a:r>
            <a:endParaRPr kumimoji="1" lang="en-US" altLang="ja-JP" sz="1400" dirty="0" smtClean="0"/>
          </a:p>
          <a:p>
            <a:pPr marL="171450" indent="-171450">
              <a:buFontTx/>
              <a:buChar char="-"/>
            </a:pPr>
            <a:r>
              <a:rPr lang="en-US" altLang="ja-JP" sz="1400" dirty="0" smtClean="0"/>
              <a:t>Science Analysis</a:t>
            </a:r>
          </a:p>
          <a:p>
            <a:pPr marL="171450" indent="-171450">
              <a:buFontTx/>
              <a:buChar char="-"/>
            </a:pPr>
            <a:r>
              <a:rPr lang="en-US" altLang="ja-JP" sz="1400" dirty="0" smtClean="0"/>
              <a:t>Science Publication</a:t>
            </a:r>
          </a:p>
          <a:p>
            <a:r>
              <a:rPr lang="en-US" altLang="ja-JP" sz="1400" dirty="0" smtClean="0"/>
              <a:t>PI from Japan;</a:t>
            </a:r>
          </a:p>
          <a:p>
            <a:r>
              <a:rPr kumimoji="1" lang="en-US" altLang="ja-JP" sz="1400" dirty="0" smtClean="0"/>
              <a:t>Co-</a:t>
            </a:r>
            <a:r>
              <a:rPr kumimoji="1" lang="en-US" altLang="ja-JP" sz="1400" dirty="0" err="1" smtClean="0"/>
              <a:t>Pis</a:t>
            </a:r>
            <a:r>
              <a:rPr kumimoji="1" lang="en-US" altLang="ja-JP" sz="1400" dirty="0" smtClean="0"/>
              <a:t> from US &amp; Italy.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51520" y="5301208"/>
            <a:ext cx="1839065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CALET Science Team</a:t>
            </a:r>
            <a:endParaRPr kumimoji="1" lang="ja-JP" altLang="en-US" sz="14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339752" y="5373216"/>
            <a:ext cx="473719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altLang="ja-JP" sz="1400" dirty="0" smtClean="0"/>
              <a:t>Japan Team</a:t>
            </a:r>
          </a:p>
          <a:p>
            <a:r>
              <a:rPr kumimoji="1" lang="en-US" altLang="ja-JP" sz="1400" dirty="0"/>
              <a:t> </a:t>
            </a:r>
            <a:r>
              <a:rPr kumimoji="1" lang="en-US" altLang="ja-JP" sz="1400" dirty="0" smtClean="0"/>
              <a:t>  - </a:t>
            </a:r>
            <a:r>
              <a:rPr kumimoji="1" lang="en-US" altLang="ja-JP" sz="1400" dirty="0" err="1" smtClean="0"/>
              <a:t>Waseda</a:t>
            </a:r>
            <a:r>
              <a:rPr kumimoji="1" lang="en-US" altLang="ja-JP" sz="1400" dirty="0" smtClean="0"/>
              <a:t> University (Prof Torii, </a:t>
            </a:r>
            <a:r>
              <a:rPr kumimoji="1" lang="en-US" altLang="ja-JP" sz="1400" dirty="0" err="1" smtClean="0"/>
              <a:t>Dr</a:t>
            </a:r>
            <a:r>
              <a:rPr kumimoji="1" lang="en-US" altLang="ja-JP" sz="1400" dirty="0" smtClean="0"/>
              <a:t> </a:t>
            </a:r>
            <a:r>
              <a:rPr kumimoji="1" lang="en-US" altLang="ja-JP" sz="1400" dirty="0" err="1" smtClean="0"/>
              <a:t>Asaoka</a:t>
            </a:r>
            <a:r>
              <a:rPr kumimoji="1" lang="en-US" altLang="ja-JP" sz="1400" dirty="0" smtClean="0"/>
              <a:t> ……)</a:t>
            </a:r>
          </a:p>
          <a:p>
            <a:r>
              <a:rPr lang="en-US" altLang="ja-JP" sz="1400" dirty="0"/>
              <a:t> </a:t>
            </a:r>
            <a:r>
              <a:rPr lang="en-US" altLang="ja-JP" sz="1400" dirty="0" smtClean="0"/>
              <a:t>  - JAXA, ISAS, ISS Science Project Office (</a:t>
            </a:r>
            <a:r>
              <a:rPr lang="en-US" altLang="ja-JP" sz="1400" dirty="0" err="1" smtClean="0"/>
              <a:t>Dr</a:t>
            </a:r>
            <a:r>
              <a:rPr lang="en-US" altLang="ja-JP" sz="1400" dirty="0" smtClean="0"/>
              <a:t> Ueno, ……)</a:t>
            </a:r>
          </a:p>
          <a:p>
            <a:r>
              <a:rPr kumimoji="1" lang="en-US" altLang="ja-JP" sz="1400" dirty="0"/>
              <a:t> </a:t>
            </a:r>
            <a:r>
              <a:rPr kumimoji="1" lang="en-US" altLang="ja-JP" sz="1400" dirty="0" smtClean="0"/>
              <a:t>  - and more</a:t>
            </a:r>
          </a:p>
          <a:p>
            <a:pPr marL="171450" indent="-171450">
              <a:buFontTx/>
              <a:buChar char="-"/>
            </a:pPr>
            <a:r>
              <a:rPr lang="en-US" altLang="ja-JP" sz="1400" dirty="0" smtClean="0"/>
              <a:t>US Team</a:t>
            </a:r>
          </a:p>
          <a:p>
            <a:pPr marL="171450" indent="-171450">
              <a:buFontTx/>
              <a:buChar char="-"/>
            </a:pPr>
            <a:r>
              <a:rPr lang="en-US" altLang="ja-JP" sz="1400" dirty="0" smtClean="0"/>
              <a:t>Italy Team</a:t>
            </a:r>
          </a:p>
        </p:txBody>
      </p:sp>
      <p:sp>
        <p:nvSpPr>
          <p:cNvPr id="36" name="左右矢印 35"/>
          <p:cNvSpPr/>
          <p:nvPr/>
        </p:nvSpPr>
        <p:spPr>
          <a:xfrm>
            <a:off x="2123728" y="1556792"/>
            <a:ext cx="360040" cy="216024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左右矢印 36"/>
          <p:cNvSpPr/>
          <p:nvPr/>
        </p:nvSpPr>
        <p:spPr>
          <a:xfrm>
            <a:off x="6671180" y="1484784"/>
            <a:ext cx="288032" cy="216024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上下矢印 37"/>
          <p:cNvSpPr/>
          <p:nvPr/>
        </p:nvSpPr>
        <p:spPr>
          <a:xfrm>
            <a:off x="1115616" y="2276872"/>
            <a:ext cx="216024" cy="3024336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上下矢印 38"/>
          <p:cNvSpPr/>
          <p:nvPr/>
        </p:nvSpPr>
        <p:spPr>
          <a:xfrm>
            <a:off x="7956376" y="1772816"/>
            <a:ext cx="216024" cy="3680792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上下矢印 39"/>
          <p:cNvSpPr/>
          <p:nvPr/>
        </p:nvSpPr>
        <p:spPr>
          <a:xfrm>
            <a:off x="4572000" y="5229200"/>
            <a:ext cx="207640" cy="304800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角丸四角形 40"/>
          <p:cNvSpPr/>
          <p:nvPr/>
        </p:nvSpPr>
        <p:spPr>
          <a:xfrm>
            <a:off x="2627784" y="3033585"/>
            <a:ext cx="864096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角丸四角形 41"/>
          <p:cNvSpPr/>
          <p:nvPr/>
        </p:nvSpPr>
        <p:spPr>
          <a:xfrm>
            <a:off x="2627784" y="4555212"/>
            <a:ext cx="1080120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角丸四角形 42"/>
          <p:cNvSpPr/>
          <p:nvPr/>
        </p:nvSpPr>
        <p:spPr>
          <a:xfrm>
            <a:off x="4932040" y="5636826"/>
            <a:ext cx="864096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角丸四角形 43"/>
          <p:cNvSpPr/>
          <p:nvPr/>
        </p:nvSpPr>
        <p:spPr>
          <a:xfrm>
            <a:off x="5796136" y="5852850"/>
            <a:ext cx="648072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角丸四角形吹き出し 44"/>
          <p:cNvSpPr/>
          <p:nvPr/>
        </p:nvSpPr>
        <p:spPr>
          <a:xfrm>
            <a:off x="107504" y="2636912"/>
            <a:ext cx="2088232" cy="1512168"/>
          </a:xfrm>
          <a:prstGeom prst="wedgeRoundRectCallout">
            <a:avLst>
              <a:gd name="adj1" fmla="val 69641"/>
              <a:gd name="adj2" fmla="val -16605"/>
              <a:gd name="adj3" fmla="val 16667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dirty="0" smtClean="0">
              <a:solidFill>
                <a:srgbClr val="FF0000"/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62006" y="2692077"/>
            <a:ext cx="208262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In the development of the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en-US" altLang="ja-JP" dirty="0">
                <a:solidFill>
                  <a:srgbClr val="FF0000"/>
                </a:solidFill>
              </a:rPr>
              <a:t>JAXA Ground </a:t>
            </a:r>
            <a:r>
              <a:rPr lang="en-US" altLang="ja-JP" dirty="0" smtClean="0">
                <a:solidFill>
                  <a:srgbClr val="FF0000"/>
                </a:solidFill>
              </a:rPr>
              <a:t>System,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one member  is the manager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of the JAXA ground system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(</a:t>
            </a:r>
            <a:r>
              <a:rPr lang="en-US" altLang="ja-JP" dirty="0" smtClean="0">
                <a:solidFill>
                  <a:srgbClr val="FF0000"/>
                </a:solidFill>
              </a:rPr>
              <a:t>official contact 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point between JAXA and the 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ground-system contractor.).</a:t>
            </a:r>
          </a:p>
        </p:txBody>
      </p:sp>
      <p:sp>
        <p:nvSpPr>
          <p:cNvPr id="49" name="角丸四角形吹き出し 48"/>
          <p:cNvSpPr/>
          <p:nvPr/>
        </p:nvSpPr>
        <p:spPr>
          <a:xfrm>
            <a:off x="107504" y="4293096"/>
            <a:ext cx="2088232" cy="792088"/>
          </a:xfrm>
          <a:prstGeom prst="wedgeRoundRectCallout">
            <a:avLst>
              <a:gd name="adj1" fmla="val 72123"/>
              <a:gd name="adj2" fmla="val -7112"/>
              <a:gd name="adj3" fmla="val 16667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dirty="0" smtClean="0">
              <a:solidFill>
                <a:srgbClr val="FF0000"/>
              </a:solidFill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07504" y="4254187"/>
            <a:ext cx="21777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Belonging to both the JAXA CALET</a:t>
            </a:r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project team and </a:t>
            </a:r>
            <a:r>
              <a:rPr lang="en-US" altLang="ja-JP" dirty="0" err="1" smtClean="0">
                <a:solidFill>
                  <a:srgbClr val="FF0000"/>
                </a:solidFill>
              </a:rPr>
              <a:t>Waseda</a:t>
            </a:r>
            <a:r>
              <a:rPr lang="en-US" altLang="ja-JP" dirty="0" smtClean="0">
                <a:solidFill>
                  <a:srgbClr val="FF0000"/>
                </a:solidFill>
              </a:rPr>
              <a:t> university. 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(Technical Lead)  </a:t>
            </a:r>
          </a:p>
        </p:txBody>
      </p:sp>
      <p:sp>
        <p:nvSpPr>
          <p:cNvPr id="51" name="角丸四角形吹き出し 50"/>
          <p:cNvSpPr/>
          <p:nvPr/>
        </p:nvSpPr>
        <p:spPr>
          <a:xfrm>
            <a:off x="3563888" y="6165304"/>
            <a:ext cx="5400600" cy="504056"/>
          </a:xfrm>
          <a:prstGeom prst="wedgeRoundRectCallout">
            <a:avLst>
              <a:gd name="adj1" fmla="val -3210"/>
              <a:gd name="adj2" fmla="val -73717"/>
              <a:gd name="adj3" fmla="val 16667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dirty="0" smtClean="0">
              <a:solidFill>
                <a:srgbClr val="FF0000"/>
              </a:solidFill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563888" y="6167045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He supports the design of the CALET ground system, because the CALET project has no member familiar with the ISS-related data process and transfer.   </a:t>
            </a:r>
          </a:p>
        </p:txBody>
      </p:sp>
      <p:sp>
        <p:nvSpPr>
          <p:cNvPr id="53" name="角丸四角形吹き出し 52"/>
          <p:cNvSpPr/>
          <p:nvPr/>
        </p:nvSpPr>
        <p:spPr>
          <a:xfrm>
            <a:off x="6804248" y="2492896"/>
            <a:ext cx="1224136" cy="864096"/>
          </a:xfrm>
          <a:prstGeom prst="wedgeRoundRectCallout">
            <a:avLst>
              <a:gd name="adj1" fmla="val -73826"/>
              <a:gd name="adj2" fmla="val 40607"/>
              <a:gd name="adj3" fmla="val 16667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dirty="0" smtClean="0">
              <a:solidFill>
                <a:srgbClr val="FF000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853062" y="2492896"/>
            <a:ext cx="11753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He s</a:t>
            </a:r>
            <a:r>
              <a:rPr kumimoji="1" lang="en-US" altLang="ja-JP" dirty="0" smtClean="0">
                <a:solidFill>
                  <a:srgbClr val="FF0000"/>
                </a:solidFill>
              </a:rPr>
              <a:t>upports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CALET Project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i</a:t>
            </a:r>
            <a:r>
              <a:rPr kumimoji="1" lang="en-US" altLang="ja-JP" dirty="0" smtClean="0">
                <a:solidFill>
                  <a:srgbClr val="FF0000"/>
                </a:solidFill>
              </a:rPr>
              <a:t>n international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c</a:t>
            </a:r>
            <a:r>
              <a:rPr lang="en-US" altLang="ja-JP" dirty="0" smtClean="0">
                <a:solidFill>
                  <a:srgbClr val="FF0000"/>
                </a:solidFill>
              </a:rPr>
              <a:t>ommunication.</a:t>
            </a:r>
            <a:endParaRPr kumimoji="1" lang="en-US" altLang="ja-JP" dirty="0" smtClean="0">
              <a:solidFill>
                <a:srgbClr val="FF0000"/>
              </a:solidFill>
            </a:endParaRPr>
          </a:p>
        </p:txBody>
      </p:sp>
      <p:sp>
        <p:nvSpPr>
          <p:cNvPr id="54" name="角丸四角形 53"/>
          <p:cNvSpPr/>
          <p:nvPr/>
        </p:nvSpPr>
        <p:spPr>
          <a:xfrm>
            <a:off x="4800236" y="3248350"/>
            <a:ext cx="1787988" cy="68470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64311" y="-27383"/>
            <a:ext cx="9079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Who is who in the development of the CALET ground system @JAXA 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97FCE-CC0C-4CCE-AD28-09FF55657D91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841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6814441"/>
              </p:ext>
            </p:extLst>
          </p:nvPr>
        </p:nvGraphicFramePr>
        <p:xfrm>
          <a:off x="179512" y="476671"/>
          <a:ext cx="8784976" cy="62117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9459"/>
                <a:gridCol w="4453188"/>
                <a:gridCol w="2952329"/>
              </a:tblGrid>
              <a:tr h="100811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800" dirty="0" smtClean="0"/>
                        <a:t>Organization chart</a:t>
                      </a:r>
                    </a:p>
                    <a:p>
                      <a:r>
                        <a:rPr lang="en-US" altLang="ja-JP" sz="1800" dirty="0" smtClean="0"/>
                        <a:t>for</a:t>
                      </a:r>
                      <a:r>
                        <a:rPr kumimoji="1" lang="en-US" altLang="ja-JP" sz="1800" dirty="0" smtClean="0"/>
                        <a:t> the CALET ground system </a:t>
                      </a:r>
                    </a:p>
                    <a:p>
                      <a:r>
                        <a:rPr kumimoji="1" lang="en-US" altLang="ja-JP" sz="1800" dirty="0" smtClean="0"/>
                        <a:t>(</a:t>
                      </a:r>
                      <a:r>
                        <a:rPr kumimoji="1" lang="en-US" altLang="ja-JP" sz="1800" dirty="0" smtClean="0">
                          <a:solidFill>
                            <a:srgbClr val="FF0000"/>
                          </a:solidFill>
                        </a:rPr>
                        <a:t>Development Phase</a:t>
                      </a:r>
                      <a:r>
                        <a:rPr kumimoji="1" lang="en-US" altLang="ja-JP" sz="1800" dirty="0" smtClean="0"/>
                        <a:t>)</a:t>
                      </a:r>
                      <a:endParaRPr kumimoji="1" lang="ja-JP" alt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800" dirty="0" smtClean="0">
                          <a:solidFill>
                            <a:srgbClr val="000000"/>
                          </a:solidFill>
                        </a:rPr>
                        <a:t>Organization chart</a:t>
                      </a:r>
                    </a:p>
                    <a:p>
                      <a:r>
                        <a:rPr lang="en-US" altLang="ja-JP" sz="1800" dirty="0" smtClean="0">
                          <a:solidFill>
                            <a:srgbClr val="000000"/>
                          </a:solidFill>
                        </a:rPr>
                        <a:t>for</a:t>
                      </a:r>
                      <a:r>
                        <a:rPr kumimoji="1" lang="en-US" altLang="ja-JP" sz="1800" dirty="0" smtClean="0">
                          <a:solidFill>
                            <a:srgbClr val="000000"/>
                          </a:solidFill>
                        </a:rPr>
                        <a:t> the CALET ground system</a:t>
                      </a:r>
                    </a:p>
                    <a:p>
                      <a:r>
                        <a:rPr kumimoji="1" lang="en-US" altLang="ja-JP" sz="1800" dirty="0" smtClean="0">
                          <a:solidFill>
                            <a:srgbClr val="000000"/>
                          </a:solidFill>
                        </a:rPr>
                        <a:t>(</a:t>
                      </a:r>
                      <a:r>
                        <a:rPr kumimoji="1" lang="en-US" altLang="ja-JP" sz="1800" dirty="0" smtClean="0">
                          <a:solidFill>
                            <a:srgbClr val="FF0000"/>
                          </a:solidFill>
                        </a:rPr>
                        <a:t>Operation Phase</a:t>
                      </a:r>
                      <a:r>
                        <a:rPr kumimoji="1" lang="en-US" altLang="ja-JP" sz="1800" dirty="0" smtClean="0">
                          <a:solidFill>
                            <a:srgbClr val="000000"/>
                          </a:solidFill>
                        </a:rPr>
                        <a:t>) </a:t>
                      </a:r>
                      <a:endParaRPr kumimoji="1" lang="ja-JP" altLang="en-US" sz="1800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2664296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CALET</a:t>
                      </a:r>
                    </a:p>
                    <a:p>
                      <a:r>
                        <a:rPr kumimoji="1" lang="en-US" altLang="ja-JP" dirty="0" smtClean="0"/>
                        <a:t>Ground</a:t>
                      </a:r>
                    </a:p>
                    <a:p>
                      <a:r>
                        <a:rPr kumimoji="1" lang="en-US" altLang="ja-JP" dirty="0" smtClean="0"/>
                        <a:t>System</a:t>
                      </a:r>
                    </a:p>
                    <a:p>
                      <a:r>
                        <a:rPr kumimoji="1" lang="en-US" altLang="ja-JP" dirty="0" smtClean="0"/>
                        <a:t>@UOA</a:t>
                      </a:r>
                    </a:p>
                    <a:p>
                      <a:endParaRPr kumimoji="1" lang="en-US" altLang="ja-JP" baseline="0" dirty="0" smtClean="0"/>
                    </a:p>
                    <a:p>
                      <a:r>
                        <a:rPr kumimoji="1" lang="en-US" altLang="ja-JP" sz="1400" baseline="0" dirty="0" smtClean="0"/>
                        <a:t>(UOA is the JEM User Operation Area at JAXA Tsukuba Space Center)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2539323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CALET</a:t>
                      </a:r>
                    </a:p>
                    <a:p>
                      <a:r>
                        <a:rPr kumimoji="1" lang="en-US" altLang="ja-JP" dirty="0" smtClean="0"/>
                        <a:t>Ground</a:t>
                      </a:r>
                    </a:p>
                    <a:p>
                      <a:r>
                        <a:rPr kumimoji="1" lang="en-US" altLang="ja-JP" dirty="0" smtClean="0"/>
                        <a:t>System</a:t>
                      </a:r>
                    </a:p>
                    <a:p>
                      <a:r>
                        <a:rPr kumimoji="1" lang="en-US" altLang="ja-JP" dirty="0" smtClean="0"/>
                        <a:t>@</a:t>
                      </a:r>
                      <a:r>
                        <a:rPr kumimoji="1" lang="en-US" altLang="ja-JP" dirty="0" err="1" smtClean="0"/>
                        <a:t>Waseda</a:t>
                      </a:r>
                      <a:r>
                        <a:rPr kumimoji="1" lang="en-US" altLang="ja-JP" dirty="0" smtClean="0"/>
                        <a:t> University</a:t>
                      </a:r>
                    </a:p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9" name="正方形/長方形 68"/>
          <p:cNvSpPr/>
          <p:nvPr/>
        </p:nvSpPr>
        <p:spPr>
          <a:xfrm>
            <a:off x="1619672" y="1702066"/>
            <a:ext cx="2664296" cy="2304256"/>
          </a:xfrm>
          <a:prstGeom prst="rect">
            <a:avLst/>
          </a:prstGeom>
          <a:solidFill>
            <a:srgbClr val="F1ECCF"/>
          </a:solidFill>
          <a:ln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243321" y="2113111"/>
            <a:ext cx="1512167" cy="30777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Project Manager</a:t>
            </a:r>
            <a:endParaRPr kumimoji="1" lang="ja-JP" altLang="en-US" sz="1400" dirty="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667256" y="2926202"/>
            <a:ext cx="1296144" cy="86177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CALET ground system manager</a:t>
            </a:r>
            <a:r>
              <a:rPr lang="en-US" altLang="ja-JP" dirty="0"/>
              <a:t>;</a:t>
            </a:r>
            <a:endParaRPr kumimoji="1" lang="en-US" altLang="ja-JP" dirty="0" smtClean="0"/>
          </a:p>
          <a:p>
            <a:r>
              <a:rPr kumimoji="1" lang="en-US" altLang="ja-JP" dirty="0" smtClean="0"/>
              <a:t>(Contact</a:t>
            </a:r>
          </a:p>
          <a:p>
            <a:r>
              <a:rPr lang="en-US" altLang="ja-JP" dirty="0" smtClean="0"/>
              <a:t> for contractor)</a:t>
            </a:r>
            <a:endParaRPr kumimoji="1" lang="en-US" altLang="ja-JP" dirty="0" smtClean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3035408" y="2926202"/>
            <a:ext cx="1080120" cy="104644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Dr. </a:t>
            </a:r>
            <a:r>
              <a:rPr lang="en-US" altLang="ja-JP" sz="1400" dirty="0" err="1" smtClean="0"/>
              <a:t>Asaoka</a:t>
            </a:r>
            <a:endParaRPr lang="en-US" altLang="ja-JP" sz="1400" dirty="0" smtClean="0"/>
          </a:p>
          <a:p>
            <a:r>
              <a:rPr lang="en-US" altLang="ja-JP" dirty="0" smtClean="0"/>
              <a:t>(Technical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lead; 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Contact</a:t>
            </a:r>
          </a:p>
          <a:p>
            <a:r>
              <a:rPr lang="en-US" altLang="ja-JP" b="1" dirty="0">
                <a:solidFill>
                  <a:srgbClr val="FF0000"/>
                </a:solidFill>
              </a:rPr>
              <a:t>f</a:t>
            </a:r>
            <a:r>
              <a:rPr lang="en-US" altLang="ja-JP" b="1" dirty="0" smtClean="0">
                <a:solidFill>
                  <a:srgbClr val="FF0000"/>
                </a:solidFill>
              </a:rPr>
              <a:t>or CALET science team)</a:t>
            </a:r>
            <a:endParaRPr kumimoji="1" lang="en-US" altLang="ja-JP" b="1" dirty="0">
              <a:solidFill>
                <a:srgbClr val="FF0000"/>
              </a:solidFill>
            </a:endParaRPr>
          </a:p>
        </p:txBody>
      </p:sp>
      <p:sp>
        <p:nvSpPr>
          <p:cNvPr id="65" name="上矢印 64"/>
          <p:cNvSpPr/>
          <p:nvPr/>
        </p:nvSpPr>
        <p:spPr>
          <a:xfrm>
            <a:off x="2987824" y="2422146"/>
            <a:ext cx="144016" cy="288032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正方形/長方形 65"/>
          <p:cNvSpPr/>
          <p:nvPr/>
        </p:nvSpPr>
        <p:spPr>
          <a:xfrm>
            <a:off x="2615572" y="2649124"/>
            <a:ext cx="914400" cy="720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上矢印 66"/>
          <p:cNvSpPr/>
          <p:nvPr/>
        </p:nvSpPr>
        <p:spPr>
          <a:xfrm flipV="1">
            <a:off x="3419872" y="2662592"/>
            <a:ext cx="144016" cy="288032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68" name="上矢印 67"/>
          <p:cNvSpPr/>
          <p:nvPr/>
        </p:nvSpPr>
        <p:spPr>
          <a:xfrm flipV="1">
            <a:off x="2555776" y="2650381"/>
            <a:ext cx="144016" cy="288032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2123728" y="1558050"/>
            <a:ext cx="1881845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The chain of command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4499992" y="1545224"/>
            <a:ext cx="1440161" cy="1200329"/>
          </a:xfrm>
          <a:prstGeom prst="rect">
            <a:avLst/>
          </a:prstGeom>
          <a:solidFill>
            <a:srgbClr val="F4F83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Supported by</a:t>
            </a:r>
          </a:p>
          <a:p>
            <a:r>
              <a:rPr lang="en-US" altLang="ja-JP" dirty="0"/>
              <a:t>o</a:t>
            </a:r>
            <a:r>
              <a:rPr kumimoji="1" lang="en-US" altLang="ja-JP" dirty="0" smtClean="0"/>
              <a:t>ther members</a:t>
            </a:r>
          </a:p>
          <a:p>
            <a:r>
              <a:rPr lang="en-US" altLang="ja-JP" dirty="0"/>
              <a:t>o</a:t>
            </a:r>
            <a:r>
              <a:rPr lang="en-US" altLang="ja-JP" dirty="0" smtClean="0"/>
              <a:t>f the CALET</a:t>
            </a:r>
          </a:p>
          <a:p>
            <a:r>
              <a:rPr kumimoji="1" lang="en-US" altLang="ja-JP" dirty="0" smtClean="0"/>
              <a:t>Project including</a:t>
            </a:r>
          </a:p>
          <a:p>
            <a:r>
              <a:rPr lang="en-US" altLang="ja-JP" dirty="0" smtClean="0"/>
              <a:t>Prof. Torii, Prof. Tamura, </a:t>
            </a:r>
            <a:r>
              <a:rPr lang="en-US" altLang="ja-JP" dirty="0" err="1" smtClean="0"/>
              <a:t>Dr</a:t>
            </a:r>
            <a:r>
              <a:rPr lang="en-US" altLang="ja-JP" dirty="0" smtClean="0"/>
              <a:t> Shimizu</a:t>
            </a:r>
            <a:endParaRPr kumimoji="1" lang="ja-JP" altLang="en-US" dirty="0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4499992" y="2882018"/>
            <a:ext cx="1440161" cy="1200329"/>
          </a:xfrm>
          <a:prstGeom prst="rect">
            <a:avLst/>
          </a:prstGeom>
          <a:solidFill>
            <a:srgbClr val="F4F83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Supported by</a:t>
            </a:r>
          </a:p>
          <a:p>
            <a:r>
              <a:rPr lang="en-US" altLang="ja-JP" dirty="0" smtClean="0"/>
              <a:t>CALET science team members including</a:t>
            </a:r>
          </a:p>
          <a:p>
            <a:r>
              <a:rPr lang="en-US" altLang="ja-JP" dirty="0" smtClean="0"/>
              <a:t>Dr. Ueno, </a:t>
            </a:r>
          </a:p>
          <a:p>
            <a:r>
              <a:rPr lang="en-US" altLang="ja-JP" dirty="0" err="1" smtClean="0"/>
              <a:t>Dr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Tomida</a:t>
            </a:r>
            <a:endParaRPr kumimoji="1" lang="en-US" altLang="ja-JP" dirty="0" smtClean="0"/>
          </a:p>
        </p:txBody>
      </p:sp>
      <p:sp>
        <p:nvSpPr>
          <p:cNvPr id="74" name="左矢印 73"/>
          <p:cNvSpPr/>
          <p:nvPr/>
        </p:nvSpPr>
        <p:spPr>
          <a:xfrm>
            <a:off x="4211960" y="2169489"/>
            <a:ext cx="288032" cy="21602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左矢印 74"/>
          <p:cNvSpPr/>
          <p:nvPr/>
        </p:nvSpPr>
        <p:spPr>
          <a:xfrm>
            <a:off x="4211960" y="3249609"/>
            <a:ext cx="288032" cy="21602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619672" y="4329729"/>
            <a:ext cx="2664296" cy="2304256"/>
          </a:xfrm>
          <a:prstGeom prst="rect">
            <a:avLst/>
          </a:prstGeom>
          <a:solidFill>
            <a:srgbClr val="F1ECCF"/>
          </a:solidFill>
          <a:ln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171313" y="4545753"/>
            <a:ext cx="1680607" cy="73866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Prof.</a:t>
            </a:r>
            <a:r>
              <a:rPr kumimoji="1" lang="en-US" altLang="ja-JP" sz="1400" dirty="0" smtClean="0"/>
              <a:t> Torii</a:t>
            </a:r>
          </a:p>
          <a:p>
            <a:r>
              <a:rPr lang="en-US" altLang="ja-JP" sz="1400" dirty="0" smtClean="0"/>
              <a:t>(CALET PI;</a:t>
            </a:r>
          </a:p>
          <a:p>
            <a:r>
              <a:rPr lang="en-US" altLang="ja-JP" sz="1400" dirty="0"/>
              <a:t> </a:t>
            </a:r>
            <a:r>
              <a:rPr lang="en-US" altLang="ja-JP" sz="1400" dirty="0" smtClean="0"/>
              <a:t>Leader </a:t>
            </a:r>
            <a:r>
              <a:rPr lang="en-US" altLang="ja-JP" sz="1400" dirty="0"/>
              <a:t>a</a:t>
            </a:r>
            <a:r>
              <a:rPr lang="en-US" altLang="ja-JP" sz="1400" dirty="0" smtClean="0"/>
              <a:t>t </a:t>
            </a:r>
            <a:r>
              <a:rPr lang="en-US" altLang="ja-JP" sz="1400" dirty="0" err="1" smtClean="0"/>
              <a:t>Waseda</a:t>
            </a:r>
            <a:r>
              <a:rPr lang="en-US" altLang="ja-JP" sz="1400" dirty="0" smtClean="0"/>
              <a:t>)</a:t>
            </a:r>
            <a:endParaRPr kumimoji="1" lang="ja-JP" altLang="en-US" sz="14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051720" y="5553865"/>
            <a:ext cx="1809837" cy="104644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Dr. </a:t>
            </a:r>
            <a:r>
              <a:rPr lang="en-US" altLang="ja-JP" sz="1400" dirty="0" err="1" smtClean="0"/>
              <a:t>Asaoka</a:t>
            </a:r>
            <a:endParaRPr lang="en-US" altLang="ja-JP" sz="1400" dirty="0" smtClean="0"/>
          </a:p>
          <a:p>
            <a:r>
              <a:rPr lang="en-US" altLang="ja-JP" dirty="0" smtClean="0"/>
              <a:t>(CALET ground system manager; Technical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lead; 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Contact  </a:t>
            </a:r>
            <a:r>
              <a:rPr lang="en-US" altLang="ja-JP" b="1" dirty="0" smtClean="0">
                <a:solidFill>
                  <a:srgbClr val="FF0000"/>
                </a:solidFill>
              </a:rPr>
              <a:t>for CALET science team)</a:t>
            </a:r>
            <a:endParaRPr kumimoji="1" lang="en-US" altLang="ja-JP" b="1" dirty="0">
              <a:solidFill>
                <a:srgbClr val="FF0000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051720" y="4185713"/>
            <a:ext cx="1881845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The chain of command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499992" y="5949280"/>
            <a:ext cx="1440161" cy="646331"/>
          </a:xfrm>
          <a:prstGeom prst="rect">
            <a:avLst/>
          </a:prstGeom>
          <a:solidFill>
            <a:srgbClr val="F4F83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Supported by</a:t>
            </a:r>
          </a:p>
          <a:p>
            <a:r>
              <a:rPr lang="en-US" altLang="ja-JP" dirty="0" smtClean="0"/>
              <a:t>CALET science team</a:t>
            </a:r>
          </a:p>
        </p:txBody>
      </p:sp>
      <p:sp>
        <p:nvSpPr>
          <p:cNvPr id="26" name="左矢印 25"/>
          <p:cNvSpPr/>
          <p:nvPr/>
        </p:nvSpPr>
        <p:spPr>
          <a:xfrm>
            <a:off x="4211960" y="6165304"/>
            <a:ext cx="288032" cy="21602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499992" y="4902259"/>
            <a:ext cx="1440161" cy="830997"/>
          </a:xfrm>
          <a:prstGeom prst="rect">
            <a:avLst/>
          </a:prstGeom>
          <a:solidFill>
            <a:srgbClr val="F4F83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Requirement is</a:t>
            </a:r>
          </a:p>
          <a:p>
            <a:r>
              <a:rPr lang="en-US" altLang="ja-JP" dirty="0" smtClean="0"/>
              <a:t>imposed by</a:t>
            </a:r>
          </a:p>
          <a:p>
            <a:r>
              <a:rPr lang="en-US" altLang="ja-JP" dirty="0" smtClean="0"/>
              <a:t>JAXA CALET project </a:t>
            </a:r>
          </a:p>
        </p:txBody>
      </p:sp>
      <p:sp>
        <p:nvSpPr>
          <p:cNvPr id="28" name="左矢印 27"/>
          <p:cNvSpPr/>
          <p:nvPr/>
        </p:nvSpPr>
        <p:spPr>
          <a:xfrm>
            <a:off x="4211960" y="5205393"/>
            <a:ext cx="288032" cy="21602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上下矢印 1"/>
          <p:cNvSpPr/>
          <p:nvPr/>
        </p:nvSpPr>
        <p:spPr>
          <a:xfrm>
            <a:off x="2915816" y="5276786"/>
            <a:ext cx="144016" cy="288032"/>
          </a:xfrm>
          <a:prstGeom prst="up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073953" y="2391271"/>
            <a:ext cx="289053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May or may not be the same as</a:t>
            </a:r>
          </a:p>
          <a:p>
            <a:r>
              <a:rPr lang="en-US" altLang="ja-JP" sz="1600" dirty="0"/>
              <a:t>i</a:t>
            </a:r>
            <a:r>
              <a:rPr lang="en-US" altLang="ja-JP" sz="1600" dirty="0" smtClean="0"/>
              <a:t>n the development phase.</a:t>
            </a:r>
            <a:endParaRPr kumimoji="1" lang="ja-JP" altLang="en-US" sz="16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073953" y="5013176"/>
            <a:ext cx="289053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May or may not be the same as</a:t>
            </a:r>
          </a:p>
          <a:p>
            <a:r>
              <a:rPr lang="en-US" altLang="ja-JP" sz="1600" dirty="0"/>
              <a:t>i</a:t>
            </a:r>
            <a:r>
              <a:rPr lang="en-US" altLang="ja-JP" sz="1600" dirty="0" smtClean="0"/>
              <a:t>n the development phase.</a:t>
            </a:r>
            <a:endParaRPr kumimoji="1" lang="ja-JP" altLang="en-US" sz="16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4311" y="-27383"/>
            <a:ext cx="9079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Organization Chart </a:t>
            </a:r>
            <a:r>
              <a:rPr lang="en-US" altLang="ja-JP" sz="1400" dirty="0" smtClean="0">
                <a:solidFill>
                  <a:srgbClr val="FF0000"/>
                </a:solidFill>
              </a:rPr>
              <a:t>(Note: Based on Ueno’s observation; to be verified with the CALET Project)</a:t>
            </a:r>
            <a:r>
              <a:rPr kumimoji="1" lang="en-US" altLang="ja-JP" sz="1400" dirty="0" smtClean="0">
                <a:solidFill>
                  <a:srgbClr val="FF0000"/>
                </a:solidFill>
              </a:rPr>
              <a:t> 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97FCE-CC0C-4CCE-AD28-09FF55657D91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859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14" name="フリーフォーム 29713"/>
          <p:cNvSpPr/>
          <p:nvPr/>
        </p:nvSpPr>
        <p:spPr>
          <a:xfrm>
            <a:off x="6372200" y="1198889"/>
            <a:ext cx="2670648" cy="5472156"/>
          </a:xfrm>
          <a:custGeom>
            <a:avLst/>
            <a:gdLst>
              <a:gd name="connsiteX0" fmla="*/ 0 w 2670648"/>
              <a:gd name="connsiteY0" fmla="*/ 0 h 5472156"/>
              <a:gd name="connsiteX1" fmla="*/ 2658778 w 2670648"/>
              <a:gd name="connsiteY1" fmla="*/ 0 h 5472156"/>
              <a:gd name="connsiteX2" fmla="*/ 2670648 w 2670648"/>
              <a:gd name="connsiteY2" fmla="*/ 5472156 h 5472156"/>
              <a:gd name="connsiteX3" fmla="*/ 2005953 w 2670648"/>
              <a:gd name="connsiteY3" fmla="*/ 5472156 h 5472156"/>
              <a:gd name="connsiteX4" fmla="*/ 1994084 w 2670648"/>
              <a:gd name="connsiteY4" fmla="*/ 1733047 h 5472156"/>
              <a:gd name="connsiteX5" fmla="*/ 11870 w 2670648"/>
              <a:gd name="connsiteY5" fmla="*/ 1744917 h 5472156"/>
              <a:gd name="connsiteX6" fmla="*/ 0 w 2670648"/>
              <a:gd name="connsiteY6" fmla="*/ 0 h 5472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0648" h="5472156">
                <a:moveTo>
                  <a:pt x="0" y="0"/>
                </a:moveTo>
                <a:lnTo>
                  <a:pt x="2658778" y="0"/>
                </a:lnTo>
                <a:cubicBezTo>
                  <a:pt x="2662735" y="1824052"/>
                  <a:pt x="2666691" y="3648104"/>
                  <a:pt x="2670648" y="5472156"/>
                </a:cubicBezTo>
                <a:lnTo>
                  <a:pt x="2005953" y="5472156"/>
                </a:lnTo>
                <a:cubicBezTo>
                  <a:pt x="2001997" y="4225786"/>
                  <a:pt x="1998040" y="2979417"/>
                  <a:pt x="1994084" y="1733047"/>
                </a:cubicBezTo>
                <a:lnTo>
                  <a:pt x="11870" y="1744917"/>
                </a:lnTo>
                <a:cubicBezTo>
                  <a:pt x="7913" y="1163278"/>
                  <a:pt x="3957" y="581639"/>
                  <a:pt x="0" y="0"/>
                </a:cubicBezTo>
                <a:close/>
              </a:path>
            </a:pathLst>
          </a:custGeom>
          <a:solidFill>
            <a:srgbClr val="F2F2A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07504" y="1196752"/>
            <a:ext cx="1440160" cy="5472608"/>
          </a:xfrm>
          <a:prstGeom prst="rect">
            <a:avLst/>
          </a:prstGeom>
          <a:solidFill>
            <a:srgbClr val="B3F0F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2189193" y="1208297"/>
            <a:ext cx="4104456" cy="5472608"/>
          </a:xfrm>
          <a:prstGeom prst="rect">
            <a:avLst/>
          </a:prstGeom>
          <a:solidFill>
            <a:srgbClr val="D2F2B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79512" y="1772816"/>
            <a:ext cx="1296144" cy="4824536"/>
          </a:xfrm>
          <a:prstGeom prst="rect">
            <a:avLst/>
          </a:prstGeom>
          <a:solidFill>
            <a:srgbClr val="FFDBEE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5300" y="1196752"/>
            <a:ext cx="1300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JAXA Tsukuba</a:t>
            </a:r>
          </a:p>
          <a:p>
            <a:r>
              <a:rPr kumimoji="1" lang="en-US" altLang="ja-JP" sz="1400" dirty="0" smtClean="0"/>
              <a:t>Space Center</a:t>
            </a:r>
            <a:endParaRPr kumimoji="1" lang="ja-JP" altLang="en-US" sz="1400" dirty="0"/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95538" y="1772816"/>
            <a:ext cx="12801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CALET</a:t>
            </a:r>
          </a:p>
          <a:p>
            <a:r>
              <a:rPr lang="en-US" altLang="ja-JP" sz="1400" dirty="0" smtClean="0"/>
              <a:t>ground </a:t>
            </a:r>
            <a:r>
              <a:rPr kumimoji="1" lang="en-US" altLang="ja-JP" sz="1400" dirty="0" smtClean="0"/>
              <a:t>system</a:t>
            </a: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184981" y="1196752"/>
            <a:ext cx="3877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err="1" smtClean="0"/>
              <a:t>Waseda</a:t>
            </a:r>
            <a:r>
              <a:rPr lang="en-US" altLang="ja-JP" sz="1400" dirty="0" smtClean="0"/>
              <a:t> University: CALET Data Processing Data</a:t>
            </a:r>
            <a:endParaRPr kumimoji="1" lang="en-US" altLang="ja-JP" sz="1400" dirty="0" smtClean="0"/>
          </a:p>
        </p:txBody>
      </p:sp>
      <p:sp>
        <p:nvSpPr>
          <p:cNvPr id="8" name="正方形/長方形 7"/>
          <p:cNvSpPr/>
          <p:nvPr/>
        </p:nvSpPr>
        <p:spPr>
          <a:xfrm>
            <a:off x="251520" y="2348880"/>
            <a:ext cx="1152128" cy="504056"/>
          </a:xfrm>
          <a:prstGeom prst="rect">
            <a:avLst/>
          </a:prstGeom>
          <a:solidFill>
            <a:srgbClr val="F1ECC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正方形/長方形 89"/>
          <p:cNvSpPr/>
          <p:nvPr/>
        </p:nvSpPr>
        <p:spPr>
          <a:xfrm>
            <a:off x="251520" y="3140968"/>
            <a:ext cx="1152128" cy="504056"/>
          </a:xfrm>
          <a:prstGeom prst="rect">
            <a:avLst/>
          </a:prstGeom>
          <a:solidFill>
            <a:srgbClr val="F1ECC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正方形/長方形 90"/>
          <p:cNvSpPr/>
          <p:nvPr/>
        </p:nvSpPr>
        <p:spPr>
          <a:xfrm>
            <a:off x="2261201" y="2348880"/>
            <a:ext cx="720080" cy="504056"/>
          </a:xfrm>
          <a:prstGeom prst="rect">
            <a:avLst/>
          </a:prstGeom>
          <a:solidFill>
            <a:srgbClr val="F1ECC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正方形/長方形 91"/>
          <p:cNvSpPr/>
          <p:nvPr/>
        </p:nvSpPr>
        <p:spPr>
          <a:xfrm>
            <a:off x="2261201" y="3140968"/>
            <a:ext cx="3024336" cy="360040"/>
          </a:xfrm>
          <a:prstGeom prst="rect">
            <a:avLst/>
          </a:prstGeom>
          <a:solidFill>
            <a:srgbClr val="F1ECC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正方形/長方形 95"/>
          <p:cNvSpPr/>
          <p:nvPr/>
        </p:nvSpPr>
        <p:spPr>
          <a:xfrm>
            <a:off x="6417916" y="5817134"/>
            <a:ext cx="1898500" cy="864096"/>
          </a:xfrm>
          <a:prstGeom prst="rect">
            <a:avLst/>
          </a:prstGeom>
          <a:solidFill>
            <a:srgbClr val="B3F0F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238453" y="2329716"/>
            <a:ext cx="877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Raw data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223644" y="3121223"/>
            <a:ext cx="1107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Level 0 data</a:t>
            </a:r>
          </a:p>
          <a:p>
            <a:r>
              <a:rPr lang="en-US" altLang="ja-JP" sz="1400" dirty="0" smtClean="0"/>
              <a:t>file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2209585" y="3140968"/>
            <a:ext cx="31820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Level 0 Data file  (CAL+CGBM+HK etc.)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2247166" y="2329716"/>
            <a:ext cx="5180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Raw</a:t>
            </a:r>
          </a:p>
          <a:p>
            <a:r>
              <a:rPr lang="en-US" altLang="ja-JP" sz="1400" dirty="0" smtClean="0"/>
              <a:t>data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5266316" y="1703130"/>
            <a:ext cx="864096" cy="1293822"/>
          </a:xfrm>
          <a:prstGeom prst="roundRect">
            <a:avLst/>
          </a:prstGeom>
          <a:solidFill>
            <a:srgbClr val="FFDBE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角丸四角形 115"/>
          <p:cNvSpPr/>
          <p:nvPr/>
        </p:nvSpPr>
        <p:spPr>
          <a:xfrm>
            <a:off x="3347864" y="2204864"/>
            <a:ext cx="1512168" cy="792088"/>
          </a:xfrm>
          <a:prstGeom prst="roundRect">
            <a:avLst/>
          </a:prstGeom>
          <a:solidFill>
            <a:srgbClr val="FFDBE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3341321" y="2204864"/>
            <a:ext cx="15907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Quick Look</a:t>
            </a:r>
          </a:p>
          <a:p>
            <a:r>
              <a:rPr lang="en-US" altLang="ja-JP" sz="1400" dirty="0" smtClean="0"/>
              <a:t>for monitoring</a:t>
            </a:r>
          </a:p>
          <a:p>
            <a:r>
              <a:rPr lang="en-US" altLang="ja-JP" sz="1400" dirty="0" smtClean="0"/>
              <a:t>the CALET status </a:t>
            </a: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5300353" y="1772816"/>
            <a:ext cx="85582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CGBM</a:t>
            </a:r>
          </a:p>
          <a:p>
            <a:r>
              <a:rPr lang="en-US" altLang="ja-JP" sz="1400" dirty="0" smtClean="0"/>
              <a:t>Quick-</a:t>
            </a:r>
          </a:p>
          <a:p>
            <a:r>
              <a:rPr lang="en-US" altLang="ja-JP" sz="1400" dirty="0" smtClean="0"/>
              <a:t>look</a:t>
            </a:r>
          </a:p>
          <a:p>
            <a:r>
              <a:rPr lang="en-US" altLang="ja-JP" sz="1400" dirty="0" smtClean="0"/>
              <a:t>Analysis</a:t>
            </a:r>
          </a:p>
          <a:p>
            <a:r>
              <a:rPr lang="en-US" altLang="ja-JP" sz="1400" dirty="0" smtClean="0"/>
              <a:t>Software</a:t>
            </a:r>
          </a:p>
        </p:txBody>
      </p:sp>
      <p:sp>
        <p:nvSpPr>
          <p:cNvPr id="145" name="右矢印 144"/>
          <p:cNvSpPr/>
          <p:nvPr/>
        </p:nvSpPr>
        <p:spPr>
          <a:xfrm>
            <a:off x="1403648" y="2564904"/>
            <a:ext cx="864096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146" name="右矢印 145"/>
          <p:cNvSpPr/>
          <p:nvPr/>
        </p:nvSpPr>
        <p:spPr>
          <a:xfrm>
            <a:off x="2981281" y="2564904"/>
            <a:ext cx="360040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152" name="正方形/長方形 151"/>
          <p:cNvSpPr/>
          <p:nvPr/>
        </p:nvSpPr>
        <p:spPr>
          <a:xfrm>
            <a:off x="2261201" y="4168825"/>
            <a:ext cx="1440160" cy="504056"/>
          </a:xfrm>
          <a:prstGeom prst="rect">
            <a:avLst/>
          </a:prstGeom>
          <a:solidFill>
            <a:srgbClr val="F1ECC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3" name="テキスト ボックス 152"/>
          <p:cNvSpPr txBox="1"/>
          <p:nvPr/>
        </p:nvSpPr>
        <p:spPr>
          <a:xfrm>
            <a:off x="2242524" y="4149080"/>
            <a:ext cx="1491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Level 1 Data files</a:t>
            </a:r>
          </a:p>
          <a:p>
            <a:r>
              <a:rPr lang="en-US" altLang="ja-JP" sz="1400" dirty="0" smtClean="0"/>
              <a:t>(CAL)</a:t>
            </a:r>
          </a:p>
        </p:txBody>
      </p:sp>
      <p:sp>
        <p:nvSpPr>
          <p:cNvPr id="160" name="正方形/長方形 159"/>
          <p:cNvSpPr/>
          <p:nvPr/>
        </p:nvSpPr>
        <p:spPr>
          <a:xfrm>
            <a:off x="3864054" y="3861048"/>
            <a:ext cx="1440160" cy="504056"/>
          </a:xfrm>
          <a:prstGeom prst="rect">
            <a:avLst/>
          </a:prstGeom>
          <a:solidFill>
            <a:srgbClr val="F1ECC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テキスト ボックス 160"/>
          <p:cNvSpPr txBox="1"/>
          <p:nvPr/>
        </p:nvSpPr>
        <p:spPr>
          <a:xfrm>
            <a:off x="3845377" y="3841303"/>
            <a:ext cx="1491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Level 1 Data files</a:t>
            </a:r>
          </a:p>
          <a:p>
            <a:r>
              <a:rPr lang="en-US" altLang="ja-JP" sz="1400" dirty="0" smtClean="0"/>
              <a:t>(CGBM)</a:t>
            </a:r>
          </a:p>
        </p:txBody>
      </p:sp>
      <p:sp>
        <p:nvSpPr>
          <p:cNvPr id="162" name="正方形/長方形 161"/>
          <p:cNvSpPr/>
          <p:nvPr/>
        </p:nvSpPr>
        <p:spPr>
          <a:xfrm>
            <a:off x="2279878" y="5176937"/>
            <a:ext cx="1440160" cy="504056"/>
          </a:xfrm>
          <a:prstGeom prst="rect">
            <a:avLst/>
          </a:prstGeom>
          <a:solidFill>
            <a:srgbClr val="F1ECC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テキスト ボックス 162"/>
          <p:cNvSpPr txBox="1"/>
          <p:nvPr/>
        </p:nvSpPr>
        <p:spPr>
          <a:xfrm>
            <a:off x="2261201" y="5157192"/>
            <a:ext cx="1491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Level 2 Data files</a:t>
            </a:r>
          </a:p>
          <a:p>
            <a:r>
              <a:rPr lang="en-US" altLang="ja-JP" sz="1400" dirty="0" smtClean="0"/>
              <a:t>(CAL)</a:t>
            </a:r>
          </a:p>
        </p:txBody>
      </p:sp>
      <p:sp>
        <p:nvSpPr>
          <p:cNvPr id="164" name="正方形/長方形 163"/>
          <p:cNvSpPr/>
          <p:nvPr/>
        </p:nvSpPr>
        <p:spPr>
          <a:xfrm>
            <a:off x="3882731" y="4869160"/>
            <a:ext cx="1440160" cy="504056"/>
          </a:xfrm>
          <a:prstGeom prst="rect">
            <a:avLst/>
          </a:prstGeom>
          <a:solidFill>
            <a:srgbClr val="F1ECC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5" name="テキスト ボックス 164"/>
          <p:cNvSpPr txBox="1"/>
          <p:nvPr/>
        </p:nvSpPr>
        <p:spPr>
          <a:xfrm>
            <a:off x="3864054" y="4849415"/>
            <a:ext cx="1491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Level 2 Data files</a:t>
            </a:r>
          </a:p>
          <a:p>
            <a:r>
              <a:rPr lang="en-US" altLang="ja-JP" sz="1400" dirty="0" smtClean="0"/>
              <a:t>(CGBM)</a:t>
            </a:r>
          </a:p>
        </p:txBody>
      </p:sp>
      <p:sp>
        <p:nvSpPr>
          <p:cNvPr id="166" name="正方形/長方形 165"/>
          <p:cNvSpPr/>
          <p:nvPr/>
        </p:nvSpPr>
        <p:spPr>
          <a:xfrm>
            <a:off x="2279878" y="6093296"/>
            <a:ext cx="1440160" cy="504056"/>
          </a:xfrm>
          <a:prstGeom prst="rect">
            <a:avLst/>
          </a:prstGeom>
          <a:solidFill>
            <a:srgbClr val="F1ECC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テキスト ボックス 166"/>
          <p:cNvSpPr txBox="1"/>
          <p:nvPr/>
        </p:nvSpPr>
        <p:spPr>
          <a:xfrm>
            <a:off x="2261201" y="6073551"/>
            <a:ext cx="1491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Level 3 Data files</a:t>
            </a:r>
          </a:p>
          <a:p>
            <a:r>
              <a:rPr lang="en-US" altLang="ja-JP" sz="1400" dirty="0" smtClean="0"/>
              <a:t>(CAL)</a:t>
            </a:r>
          </a:p>
        </p:txBody>
      </p:sp>
      <p:sp>
        <p:nvSpPr>
          <p:cNvPr id="168" name="正方形/長方形 167"/>
          <p:cNvSpPr/>
          <p:nvPr/>
        </p:nvSpPr>
        <p:spPr>
          <a:xfrm>
            <a:off x="3882731" y="5805264"/>
            <a:ext cx="1440160" cy="504056"/>
          </a:xfrm>
          <a:prstGeom prst="rect">
            <a:avLst/>
          </a:prstGeom>
          <a:solidFill>
            <a:srgbClr val="F1ECC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" name="テキスト ボックス 168"/>
          <p:cNvSpPr txBox="1"/>
          <p:nvPr/>
        </p:nvSpPr>
        <p:spPr>
          <a:xfrm>
            <a:off x="3864054" y="5785519"/>
            <a:ext cx="1491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Level 3 Data files</a:t>
            </a:r>
          </a:p>
          <a:p>
            <a:r>
              <a:rPr lang="en-US" altLang="ja-JP" sz="1400" dirty="0" smtClean="0"/>
              <a:t>(CGBM)</a:t>
            </a:r>
          </a:p>
        </p:txBody>
      </p:sp>
      <p:sp>
        <p:nvSpPr>
          <p:cNvPr id="170" name="右矢印 169"/>
          <p:cNvSpPr/>
          <p:nvPr/>
        </p:nvSpPr>
        <p:spPr>
          <a:xfrm rot="5400000">
            <a:off x="2657245" y="3753036"/>
            <a:ext cx="648072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171" name="右矢印 170"/>
          <p:cNvSpPr/>
          <p:nvPr/>
        </p:nvSpPr>
        <p:spPr>
          <a:xfrm rot="5400000">
            <a:off x="2729253" y="4856246"/>
            <a:ext cx="504056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172" name="右矢印 171"/>
          <p:cNvSpPr/>
          <p:nvPr/>
        </p:nvSpPr>
        <p:spPr>
          <a:xfrm rot="5400000">
            <a:off x="2776802" y="5816809"/>
            <a:ext cx="408958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173" name="右矢印 172"/>
          <p:cNvSpPr/>
          <p:nvPr/>
        </p:nvSpPr>
        <p:spPr>
          <a:xfrm rot="5400000">
            <a:off x="4385437" y="3609020"/>
            <a:ext cx="360040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175" name="右矢印 174"/>
          <p:cNvSpPr/>
          <p:nvPr/>
        </p:nvSpPr>
        <p:spPr>
          <a:xfrm rot="5400000">
            <a:off x="4313429" y="4545124"/>
            <a:ext cx="504056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177" name="右矢印 176"/>
          <p:cNvSpPr/>
          <p:nvPr/>
        </p:nvSpPr>
        <p:spPr>
          <a:xfrm rot="5400000">
            <a:off x="4349433" y="5517232"/>
            <a:ext cx="432048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178" name="正方形/長方形 177"/>
          <p:cNvSpPr/>
          <p:nvPr/>
        </p:nvSpPr>
        <p:spPr>
          <a:xfrm>
            <a:off x="6413544" y="3933056"/>
            <a:ext cx="1902872" cy="864096"/>
          </a:xfrm>
          <a:prstGeom prst="rect">
            <a:avLst/>
          </a:prstGeom>
          <a:solidFill>
            <a:srgbClr val="B3F0F2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" name="正方形/長方形 179"/>
          <p:cNvSpPr/>
          <p:nvPr/>
        </p:nvSpPr>
        <p:spPr>
          <a:xfrm>
            <a:off x="6517700" y="2395060"/>
            <a:ext cx="2446788" cy="457876"/>
          </a:xfrm>
          <a:prstGeom prst="rect">
            <a:avLst/>
          </a:prstGeom>
          <a:solidFill>
            <a:srgbClr val="F4F83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6516216" y="2348880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CGBM QL results to GCN &amp; </a:t>
            </a:r>
            <a:r>
              <a:rPr lang="en-US" altLang="ja-JP" sz="1400" dirty="0" err="1" smtClean="0"/>
              <a:t>Atel</a:t>
            </a:r>
            <a:r>
              <a:rPr lang="en-US" altLang="ja-JP" sz="1400" dirty="0" smtClean="0"/>
              <a:t>, and on CALET </a:t>
            </a:r>
            <a:r>
              <a:rPr lang="en-US" altLang="ja-JP" sz="1400" dirty="0"/>
              <a:t>w</a:t>
            </a:r>
            <a:r>
              <a:rPr kumimoji="1" lang="en-US" altLang="ja-JP" sz="1400" dirty="0" smtClean="0"/>
              <a:t>eb page</a:t>
            </a:r>
          </a:p>
        </p:txBody>
      </p:sp>
      <p:sp>
        <p:nvSpPr>
          <p:cNvPr id="194" name="右矢印 193"/>
          <p:cNvSpPr/>
          <p:nvPr/>
        </p:nvSpPr>
        <p:spPr>
          <a:xfrm>
            <a:off x="3701361" y="4437112"/>
            <a:ext cx="2736304" cy="144016"/>
          </a:xfrm>
          <a:prstGeom prst="right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FF"/>
              </a:solidFill>
            </a:endParaRPr>
          </a:p>
        </p:txBody>
      </p:sp>
      <p:sp>
        <p:nvSpPr>
          <p:cNvPr id="195" name="右矢印 194"/>
          <p:cNvSpPr/>
          <p:nvPr/>
        </p:nvSpPr>
        <p:spPr>
          <a:xfrm>
            <a:off x="3701361" y="6381328"/>
            <a:ext cx="2736304" cy="144016"/>
          </a:xfrm>
          <a:prstGeom prst="right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FF"/>
              </a:solidFill>
            </a:endParaRPr>
          </a:p>
        </p:txBody>
      </p:sp>
      <p:sp>
        <p:nvSpPr>
          <p:cNvPr id="196" name="右矢印 195"/>
          <p:cNvSpPr/>
          <p:nvPr/>
        </p:nvSpPr>
        <p:spPr>
          <a:xfrm>
            <a:off x="5285537" y="6093296"/>
            <a:ext cx="1152128" cy="144016"/>
          </a:xfrm>
          <a:prstGeom prst="right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FF"/>
              </a:solidFill>
            </a:endParaRPr>
          </a:p>
        </p:txBody>
      </p:sp>
      <p:sp>
        <p:nvSpPr>
          <p:cNvPr id="201" name="テキスト ボックス 200"/>
          <p:cNvSpPr txBox="1"/>
          <p:nvPr/>
        </p:nvSpPr>
        <p:spPr>
          <a:xfrm>
            <a:off x="1510933" y="1898248"/>
            <a:ext cx="68480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p</a:t>
            </a:r>
            <a:r>
              <a:rPr lang="en-US" altLang="ja-JP" sz="1400" dirty="0" smtClean="0"/>
              <a:t>acket </a:t>
            </a:r>
          </a:p>
          <a:p>
            <a:r>
              <a:rPr lang="en-US" altLang="ja-JP" sz="1400" dirty="0" smtClean="0"/>
              <a:t>by </a:t>
            </a:r>
          </a:p>
          <a:p>
            <a:r>
              <a:rPr lang="en-US" altLang="ja-JP" sz="1400" dirty="0" smtClean="0"/>
              <a:t>packet</a:t>
            </a:r>
            <a:r>
              <a:rPr kumimoji="1" lang="en-US" altLang="ja-JP" sz="1400" dirty="0" smtClean="0"/>
              <a:t> </a:t>
            </a:r>
          </a:p>
        </p:txBody>
      </p:sp>
      <p:sp>
        <p:nvSpPr>
          <p:cNvPr id="202" name="テキスト ボックス 201"/>
          <p:cNvSpPr txBox="1"/>
          <p:nvPr/>
        </p:nvSpPr>
        <p:spPr>
          <a:xfrm>
            <a:off x="1547664" y="3337828"/>
            <a:ext cx="6342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f</a:t>
            </a:r>
            <a:r>
              <a:rPr lang="en-US" altLang="ja-JP" sz="1400" dirty="0" smtClean="0"/>
              <a:t>ile </a:t>
            </a:r>
          </a:p>
          <a:p>
            <a:r>
              <a:rPr lang="en-US" altLang="ja-JP" sz="1400" dirty="0" smtClean="0"/>
              <a:t>by file</a:t>
            </a:r>
            <a:r>
              <a:rPr kumimoji="1" lang="en-US" altLang="ja-JP" sz="1400" dirty="0" smtClean="0"/>
              <a:t> </a:t>
            </a:r>
          </a:p>
        </p:txBody>
      </p:sp>
      <p:sp>
        <p:nvSpPr>
          <p:cNvPr id="29709" name="屈折矢印 29708"/>
          <p:cNvSpPr/>
          <p:nvPr/>
        </p:nvSpPr>
        <p:spPr>
          <a:xfrm>
            <a:off x="5309277" y="2996952"/>
            <a:ext cx="288032" cy="1080120"/>
          </a:xfrm>
          <a:prstGeom prst="bentUpArrow">
            <a:avLst>
              <a:gd name="adj1" fmla="val 25000"/>
              <a:gd name="adj2" fmla="val 25000"/>
              <a:gd name="adj3" fmla="val 2706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右矢印 204"/>
          <p:cNvSpPr/>
          <p:nvPr/>
        </p:nvSpPr>
        <p:spPr>
          <a:xfrm>
            <a:off x="5285537" y="4149080"/>
            <a:ext cx="1152128" cy="144016"/>
          </a:xfrm>
          <a:prstGeom prst="right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FF"/>
              </a:solidFill>
            </a:endParaRPr>
          </a:p>
        </p:txBody>
      </p:sp>
      <p:sp>
        <p:nvSpPr>
          <p:cNvPr id="206" name="テキスト ボックス 205"/>
          <p:cNvSpPr txBox="1"/>
          <p:nvPr/>
        </p:nvSpPr>
        <p:spPr>
          <a:xfrm>
            <a:off x="5645577" y="3913311"/>
            <a:ext cx="662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FF"/>
                </a:solidFill>
              </a:rPr>
              <a:t>stored</a:t>
            </a:r>
            <a:r>
              <a:rPr kumimoji="1" lang="en-US" altLang="ja-JP" sz="1400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07" name="テキスト ボックス 206"/>
          <p:cNvSpPr txBox="1"/>
          <p:nvPr/>
        </p:nvSpPr>
        <p:spPr>
          <a:xfrm>
            <a:off x="5645577" y="4201343"/>
            <a:ext cx="662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FF"/>
                </a:solidFill>
              </a:rPr>
              <a:t>stored</a:t>
            </a:r>
            <a:r>
              <a:rPr kumimoji="1" lang="en-US" altLang="ja-JP" sz="1400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08" name="テキスト ボックス 207"/>
          <p:cNvSpPr txBox="1"/>
          <p:nvPr/>
        </p:nvSpPr>
        <p:spPr>
          <a:xfrm>
            <a:off x="5645577" y="5857527"/>
            <a:ext cx="662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FF"/>
                </a:solidFill>
              </a:rPr>
              <a:t>stored</a:t>
            </a:r>
            <a:r>
              <a:rPr kumimoji="1" lang="en-US" altLang="ja-JP" sz="1400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09" name="テキスト ボックス 208"/>
          <p:cNvSpPr txBox="1"/>
          <p:nvPr/>
        </p:nvSpPr>
        <p:spPr>
          <a:xfrm>
            <a:off x="5645577" y="6145559"/>
            <a:ext cx="662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FF"/>
                </a:solidFill>
              </a:rPr>
              <a:t>stored</a:t>
            </a:r>
            <a:r>
              <a:rPr kumimoji="1" lang="en-US" altLang="ja-JP" sz="1400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10" name="右矢印 209"/>
          <p:cNvSpPr/>
          <p:nvPr/>
        </p:nvSpPr>
        <p:spPr>
          <a:xfrm rot="5400000">
            <a:off x="683568" y="2924944"/>
            <a:ext cx="288032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212" name="右矢印 211"/>
          <p:cNvSpPr/>
          <p:nvPr/>
        </p:nvSpPr>
        <p:spPr>
          <a:xfrm>
            <a:off x="6149633" y="2564904"/>
            <a:ext cx="360040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en-US" altLang="ja-JP" dirty="0" smtClean="0"/>
          </a:p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215" name="テキスト ボックス 214"/>
          <p:cNvSpPr txBox="1"/>
          <p:nvPr/>
        </p:nvSpPr>
        <p:spPr>
          <a:xfrm>
            <a:off x="5645577" y="4921423"/>
            <a:ext cx="662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FF"/>
                </a:solidFill>
              </a:rPr>
              <a:t>stored</a:t>
            </a:r>
            <a:r>
              <a:rPr kumimoji="1" lang="en-US" altLang="ja-JP" sz="1400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16" name="テキスト ボックス 215"/>
          <p:cNvSpPr txBox="1"/>
          <p:nvPr/>
        </p:nvSpPr>
        <p:spPr>
          <a:xfrm>
            <a:off x="5645577" y="5229200"/>
            <a:ext cx="662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FF"/>
                </a:solidFill>
              </a:rPr>
              <a:t>stored</a:t>
            </a:r>
            <a:r>
              <a:rPr kumimoji="1" lang="en-US" altLang="ja-JP" sz="1400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6382307" y="5733256"/>
            <a:ext cx="19341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Archive open to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public</a:t>
            </a:r>
            <a:r>
              <a:rPr kumimoji="1" lang="en-US" altLang="ja-JP" sz="1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altLang="ja-JP" sz="1400" dirty="0" smtClean="0"/>
              <a:t>(</a:t>
            </a:r>
            <a:r>
              <a:rPr kumimoji="1" lang="en-US" altLang="ja-JP" sz="1400" dirty="0" smtClean="0"/>
              <a:t>Level 3 data &amp; higher; </a:t>
            </a:r>
          </a:p>
          <a:p>
            <a:r>
              <a:rPr lang="en-US" altLang="ja-JP" sz="1400" dirty="0" smtClean="0"/>
              <a:t> in </a:t>
            </a:r>
            <a:r>
              <a:rPr kumimoji="1" lang="en-US" altLang="ja-JP" sz="1400" dirty="0" smtClean="0"/>
              <a:t>Japan, US, Italy)</a:t>
            </a:r>
          </a:p>
        </p:txBody>
      </p:sp>
      <p:sp>
        <p:nvSpPr>
          <p:cNvPr id="217" name="正方形/長方形 216"/>
          <p:cNvSpPr/>
          <p:nvPr/>
        </p:nvSpPr>
        <p:spPr>
          <a:xfrm>
            <a:off x="6395750" y="4869160"/>
            <a:ext cx="1920666" cy="864096"/>
          </a:xfrm>
          <a:prstGeom prst="rect">
            <a:avLst/>
          </a:prstGeom>
          <a:solidFill>
            <a:srgbClr val="B3F0F2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8" name="テキスト ボックス 217"/>
          <p:cNvSpPr txBox="1"/>
          <p:nvPr/>
        </p:nvSpPr>
        <p:spPr>
          <a:xfrm>
            <a:off x="6372200" y="4797152"/>
            <a:ext cx="18850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Archive open to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CALET science team &amp; guest </a:t>
            </a:r>
            <a:r>
              <a:rPr kumimoji="1" lang="en-US" altLang="ja-JP" sz="1400" dirty="0" smtClean="0">
                <a:solidFill>
                  <a:srgbClr val="FF0000"/>
                </a:solidFill>
              </a:rPr>
              <a:t>investigators </a:t>
            </a:r>
          </a:p>
          <a:p>
            <a:r>
              <a:rPr lang="en-US" altLang="ja-JP" sz="1400" dirty="0" smtClean="0"/>
              <a:t>(</a:t>
            </a:r>
            <a:r>
              <a:rPr kumimoji="1" lang="en-US" altLang="ja-JP" sz="1400" dirty="0" smtClean="0"/>
              <a:t>L2</a:t>
            </a:r>
            <a:r>
              <a:rPr lang="en-US" altLang="ja-JP" sz="1400" dirty="0" smtClean="0"/>
              <a:t>; </a:t>
            </a:r>
            <a:r>
              <a:rPr kumimoji="1" lang="en-US" altLang="ja-JP" sz="1400" dirty="0" smtClean="0"/>
              <a:t>Japan, US, Italy)</a:t>
            </a:r>
          </a:p>
        </p:txBody>
      </p:sp>
      <p:sp>
        <p:nvSpPr>
          <p:cNvPr id="213" name="右矢印 212"/>
          <p:cNvSpPr/>
          <p:nvPr/>
        </p:nvSpPr>
        <p:spPr>
          <a:xfrm>
            <a:off x="5285537" y="5157192"/>
            <a:ext cx="1152128" cy="144016"/>
          </a:xfrm>
          <a:prstGeom prst="right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FF"/>
              </a:solidFill>
            </a:endParaRPr>
          </a:p>
        </p:txBody>
      </p:sp>
      <p:sp>
        <p:nvSpPr>
          <p:cNvPr id="214" name="右矢印 213"/>
          <p:cNvSpPr/>
          <p:nvPr/>
        </p:nvSpPr>
        <p:spPr>
          <a:xfrm>
            <a:off x="3701361" y="5445224"/>
            <a:ext cx="2736304" cy="144016"/>
          </a:xfrm>
          <a:prstGeom prst="right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FF"/>
              </a:solidFill>
            </a:endParaRPr>
          </a:p>
        </p:txBody>
      </p:sp>
      <p:sp>
        <p:nvSpPr>
          <p:cNvPr id="219" name="テキスト ボックス 218"/>
          <p:cNvSpPr txBox="1"/>
          <p:nvPr/>
        </p:nvSpPr>
        <p:spPr>
          <a:xfrm>
            <a:off x="6380918" y="3861048"/>
            <a:ext cx="180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Archive open to 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CALET </a:t>
            </a:r>
            <a:r>
              <a:rPr kumimoji="1" lang="en-US" altLang="ja-JP" sz="1400" dirty="0" smtClean="0">
                <a:solidFill>
                  <a:srgbClr val="FF0000"/>
                </a:solidFill>
              </a:rPr>
              <a:t>Science team </a:t>
            </a:r>
          </a:p>
          <a:p>
            <a:r>
              <a:rPr lang="en-US" altLang="ja-JP" sz="1400" dirty="0" smtClean="0"/>
              <a:t>(</a:t>
            </a:r>
            <a:r>
              <a:rPr kumimoji="1" lang="en-US" altLang="ja-JP" sz="1400" dirty="0" smtClean="0"/>
              <a:t>Level 1 data;</a:t>
            </a:r>
            <a:r>
              <a:rPr lang="en-US" altLang="ja-JP" sz="1400" dirty="0" smtClean="0"/>
              <a:t> </a:t>
            </a:r>
          </a:p>
          <a:p>
            <a:r>
              <a:rPr lang="en-US" altLang="ja-JP" sz="1400" dirty="0" smtClean="0"/>
              <a:t> in </a:t>
            </a:r>
            <a:r>
              <a:rPr kumimoji="1" lang="en-US" altLang="ja-JP" sz="1400" dirty="0" smtClean="0"/>
              <a:t>Japan, US,  Italy)</a:t>
            </a:r>
          </a:p>
        </p:txBody>
      </p:sp>
      <p:sp>
        <p:nvSpPr>
          <p:cNvPr id="220" name="右矢印 219"/>
          <p:cNvSpPr/>
          <p:nvPr/>
        </p:nvSpPr>
        <p:spPr>
          <a:xfrm>
            <a:off x="1403648" y="3284984"/>
            <a:ext cx="864096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221" name="正方形/長方形 220"/>
          <p:cNvSpPr/>
          <p:nvPr/>
        </p:nvSpPr>
        <p:spPr>
          <a:xfrm>
            <a:off x="6413544" y="2996952"/>
            <a:ext cx="1902872" cy="864096"/>
          </a:xfrm>
          <a:prstGeom prst="rect">
            <a:avLst/>
          </a:prstGeom>
          <a:solidFill>
            <a:srgbClr val="B3F0F2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6372200" y="2924944"/>
            <a:ext cx="21365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Archive open to </a:t>
            </a:r>
            <a:r>
              <a:rPr lang="en-US" altLang="ja-JP" sz="1400" dirty="0" smtClean="0">
                <a:solidFill>
                  <a:srgbClr val="FF0000"/>
                </a:solidFill>
              </a:rPr>
              <a:t>whom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contribute to HW work?</a:t>
            </a:r>
            <a:r>
              <a:rPr kumimoji="1" lang="en-US" altLang="ja-JP" sz="1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altLang="ja-JP" sz="1400" dirty="0" smtClean="0"/>
              <a:t>(</a:t>
            </a:r>
            <a:r>
              <a:rPr kumimoji="1" lang="en-US" altLang="ja-JP" sz="1400" dirty="0" smtClean="0"/>
              <a:t>Level 0 data;</a:t>
            </a:r>
            <a:r>
              <a:rPr lang="en-US" altLang="ja-JP" sz="1400" dirty="0" smtClean="0"/>
              <a:t> </a:t>
            </a:r>
            <a:r>
              <a:rPr lang="en-US" altLang="ja-JP" sz="1400" dirty="0"/>
              <a:t>discussion between </a:t>
            </a:r>
            <a:r>
              <a:rPr lang="en-US" altLang="ja-JP" sz="1400" dirty="0" smtClean="0"/>
              <a:t>agencies)</a:t>
            </a:r>
            <a:endParaRPr lang="en-US" altLang="ja-JP" sz="1400" dirty="0"/>
          </a:p>
        </p:txBody>
      </p:sp>
      <p:sp>
        <p:nvSpPr>
          <p:cNvPr id="223" name="右矢印 222"/>
          <p:cNvSpPr/>
          <p:nvPr/>
        </p:nvSpPr>
        <p:spPr>
          <a:xfrm>
            <a:off x="5292080" y="3284984"/>
            <a:ext cx="1152128" cy="144016"/>
          </a:xfrm>
          <a:prstGeom prst="right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FF"/>
              </a:solidFill>
            </a:endParaRP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5652120" y="3049215"/>
            <a:ext cx="662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FF"/>
                </a:solidFill>
              </a:rPr>
              <a:t>stored</a:t>
            </a:r>
            <a:r>
              <a:rPr kumimoji="1" lang="en-US" altLang="ja-JP" sz="1400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6331721" y="1185670"/>
            <a:ext cx="2764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Science and technical publications</a:t>
            </a:r>
            <a:endParaRPr kumimoji="1" lang="en-US" altLang="ja-JP" sz="1400" dirty="0" smtClean="0"/>
          </a:p>
        </p:txBody>
      </p:sp>
      <p:sp>
        <p:nvSpPr>
          <p:cNvPr id="231" name="右矢印 230"/>
          <p:cNvSpPr/>
          <p:nvPr/>
        </p:nvSpPr>
        <p:spPr>
          <a:xfrm>
            <a:off x="8244408" y="5157192"/>
            <a:ext cx="264292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en-US" altLang="ja-JP" dirty="0" smtClean="0"/>
          </a:p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232" name="右矢印 231"/>
          <p:cNvSpPr/>
          <p:nvPr/>
        </p:nvSpPr>
        <p:spPr>
          <a:xfrm>
            <a:off x="8244408" y="6165304"/>
            <a:ext cx="264292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en-US" altLang="ja-JP" dirty="0" smtClean="0"/>
          </a:p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8434514" y="5026134"/>
            <a:ext cx="6833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papers</a:t>
            </a:r>
            <a:endParaRPr kumimoji="1" lang="en-US" altLang="ja-JP" sz="1400" dirty="0" smtClean="0"/>
          </a:p>
        </p:txBody>
      </p:sp>
      <p:sp>
        <p:nvSpPr>
          <p:cNvPr id="236" name="テキスト ボックス 235"/>
          <p:cNvSpPr txBox="1"/>
          <p:nvPr/>
        </p:nvSpPr>
        <p:spPr>
          <a:xfrm>
            <a:off x="8435850" y="6032768"/>
            <a:ext cx="6833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papers</a:t>
            </a:r>
            <a:endParaRPr kumimoji="1" lang="en-US" altLang="ja-JP" sz="1400" dirty="0" smtClean="0"/>
          </a:p>
        </p:txBody>
      </p:sp>
      <p:sp>
        <p:nvSpPr>
          <p:cNvPr id="2" name="正方形/長方形 1"/>
          <p:cNvSpPr/>
          <p:nvPr/>
        </p:nvSpPr>
        <p:spPr>
          <a:xfrm>
            <a:off x="0" y="1700808"/>
            <a:ext cx="2411760" cy="2232248"/>
          </a:xfrm>
          <a:prstGeom prst="rect">
            <a:avLst/>
          </a:prstGeom>
          <a:noFill/>
          <a:ln w="19050" cmpd="sng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35496" y="44624"/>
            <a:ext cx="619268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rgbClr val="000000"/>
                </a:solidFill>
              </a:rPr>
              <a:t>The development schedule of </a:t>
            </a:r>
            <a:r>
              <a:rPr lang="en-US" altLang="ja-JP" sz="1400" b="1" dirty="0">
                <a:solidFill>
                  <a:srgbClr val="0000FF"/>
                </a:solidFill>
              </a:rPr>
              <a:t>Tsukuba side </a:t>
            </a:r>
            <a:r>
              <a:rPr lang="en-US" altLang="ja-JP" sz="1400" b="1" dirty="0">
                <a:solidFill>
                  <a:srgbClr val="000000"/>
                </a:solidFill>
              </a:rPr>
              <a:t>is:</a:t>
            </a:r>
          </a:p>
          <a:p>
            <a:r>
              <a:rPr lang="en-US" altLang="ja-JP" sz="1400" b="1" dirty="0">
                <a:solidFill>
                  <a:srgbClr val="000000"/>
                </a:solidFill>
              </a:rPr>
              <a:t>   April 2013: Design started with contractor;</a:t>
            </a:r>
          </a:p>
          <a:p>
            <a:r>
              <a:rPr lang="en-US" altLang="ja-JP" sz="1400" b="1" dirty="0">
                <a:solidFill>
                  <a:srgbClr val="000000"/>
                </a:solidFill>
              </a:rPr>
              <a:t>   July 2013: Design review with contractor.</a:t>
            </a:r>
          </a:p>
          <a:p>
            <a:r>
              <a:rPr lang="en-US" altLang="ja-JP" sz="1400" b="1" dirty="0">
                <a:solidFill>
                  <a:srgbClr val="000000"/>
                </a:solidFill>
              </a:rPr>
              <a:t>   Dec 2013–Jan 2014: </a:t>
            </a:r>
            <a:r>
              <a:rPr lang="en-US" altLang="ja-JP" sz="1400" b="1" dirty="0" smtClean="0">
                <a:solidFill>
                  <a:srgbClr val="000000"/>
                </a:solidFill>
              </a:rPr>
              <a:t>I/F test </a:t>
            </a:r>
            <a:r>
              <a:rPr lang="en-US" altLang="ja-JP" sz="1400" b="1" dirty="0">
                <a:solidFill>
                  <a:srgbClr val="000000"/>
                </a:solidFill>
              </a:rPr>
              <a:t>between JAXA and </a:t>
            </a:r>
            <a:r>
              <a:rPr lang="en-US" altLang="ja-JP" sz="1400" b="1" dirty="0" err="1">
                <a:solidFill>
                  <a:srgbClr val="000000"/>
                </a:solidFill>
              </a:rPr>
              <a:t>Waseda</a:t>
            </a:r>
            <a:r>
              <a:rPr lang="en-US" altLang="ja-JP" sz="1400" b="1" dirty="0">
                <a:solidFill>
                  <a:srgbClr val="000000"/>
                </a:solidFill>
              </a:rPr>
              <a:t>.</a:t>
            </a:r>
          </a:p>
          <a:p>
            <a:r>
              <a:rPr lang="en-US" altLang="ja-JP" sz="1400" b="1" dirty="0">
                <a:solidFill>
                  <a:srgbClr val="000000"/>
                </a:solidFill>
              </a:rPr>
              <a:t>   March 2014: Completion of </a:t>
            </a:r>
            <a:r>
              <a:rPr lang="en-US" altLang="ja-JP" sz="1400" b="1" dirty="0" smtClean="0">
                <a:solidFill>
                  <a:srgbClr val="000000"/>
                </a:solidFill>
              </a:rPr>
              <a:t>the development of the </a:t>
            </a:r>
            <a:r>
              <a:rPr lang="en-US" altLang="ja-JP" sz="1400" b="1" dirty="0">
                <a:solidFill>
                  <a:srgbClr val="000000"/>
                </a:solidFill>
              </a:rPr>
              <a:t>Tsukuba Ground System.</a:t>
            </a:r>
          </a:p>
        </p:txBody>
      </p:sp>
      <p:sp>
        <p:nvSpPr>
          <p:cNvPr id="5" name="四角形吹き出し 4"/>
          <p:cNvSpPr/>
          <p:nvPr/>
        </p:nvSpPr>
        <p:spPr>
          <a:xfrm>
            <a:off x="2915816" y="1556792"/>
            <a:ext cx="2232248" cy="504056"/>
          </a:xfrm>
          <a:prstGeom prst="wedgeRectCallout">
            <a:avLst>
              <a:gd name="adj1" fmla="val -84563"/>
              <a:gd name="adj2" fmla="val 60584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四角形吹き出し 82"/>
          <p:cNvSpPr/>
          <p:nvPr/>
        </p:nvSpPr>
        <p:spPr>
          <a:xfrm>
            <a:off x="114717" y="4509120"/>
            <a:ext cx="1944216" cy="936104"/>
          </a:xfrm>
          <a:prstGeom prst="wedgeRectCallout">
            <a:avLst>
              <a:gd name="adj1" fmla="val -5827"/>
              <a:gd name="adj2" fmla="val -9743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987824" y="1628800"/>
            <a:ext cx="20617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Data latency &lt; 10 sec</a:t>
            </a:r>
            <a:endParaRPr kumimoji="1" lang="ja-JP" altLang="en-US" sz="1600" dirty="0"/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87459" y="4602614"/>
            <a:ext cx="20265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C</a:t>
            </a:r>
            <a:r>
              <a:rPr lang="en-US" altLang="ja-JP" sz="1600" dirty="0" smtClean="0"/>
              <a:t>urrent files </a:t>
            </a:r>
          </a:p>
          <a:p>
            <a:r>
              <a:rPr lang="en-US" altLang="ja-JP" sz="1600" dirty="0" smtClean="0"/>
              <a:t>are closed</a:t>
            </a:r>
          </a:p>
          <a:p>
            <a:r>
              <a:rPr lang="en-US" altLang="ja-JP" sz="1600" dirty="0"/>
              <a:t>e</a:t>
            </a:r>
            <a:r>
              <a:rPr lang="en-US" altLang="ja-JP" sz="1600" dirty="0" smtClean="0"/>
              <a:t>very one hour(TBD).</a:t>
            </a: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97FCE-CC0C-4CCE-AD28-09FF55657D91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276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page_0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6752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テキスト ボックス 4"/>
          <p:cNvSpPr txBox="1"/>
          <p:nvPr/>
        </p:nvSpPr>
        <p:spPr>
          <a:xfrm>
            <a:off x="179512" y="908720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Greg-san’s presentation Page 1 of 12</a:t>
            </a:r>
            <a:endParaRPr kumimoji="1" lang="ja-JP" altLang="en-US" sz="1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99592" y="-27384"/>
            <a:ext cx="7086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smtClean="0">
                <a:solidFill>
                  <a:srgbClr val="FF0000"/>
                </a:solidFill>
              </a:rPr>
              <a:t>CALET Ground Data System Issues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958162" y="1951672"/>
            <a:ext cx="3934318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800" dirty="0" smtClean="0"/>
              <a:t>The cover page o</a:t>
            </a:r>
            <a:r>
              <a:rPr kumimoji="1" lang="en-US" altLang="ja-JP" sz="1800" dirty="0" smtClean="0"/>
              <a:t>f Greg-san’s </a:t>
            </a:r>
            <a:r>
              <a:rPr lang="en-US" altLang="ja-JP" sz="1800" dirty="0" smtClean="0"/>
              <a:t>pr</a:t>
            </a:r>
            <a:r>
              <a:rPr kumimoji="1" lang="en-US" altLang="ja-JP" sz="1800" dirty="0" smtClean="0"/>
              <a:t>esentation.</a:t>
            </a:r>
          </a:p>
          <a:p>
            <a:endParaRPr lang="en-US" altLang="ja-JP" sz="1800" dirty="0"/>
          </a:p>
          <a:p>
            <a:r>
              <a:rPr lang="en-US" altLang="ja-JP" sz="1800" dirty="0" smtClean="0"/>
              <a:t>Thank you for preparing this </a:t>
            </a:r>
            <a:r>
              <a:rPr kumimoji="1" lang="en-US" altLang="ja-JP" sz="1800" dirty="0" smtClean="0"/>
              <a:t>start point </a:t>
            </a:r>
            <a:r>
              <a:rPr lang="en-US" altLang="ja-JP" sz="1800" dirty="0" smtClean="0"/>
              <a:t>of our discussion, </a:t>
            </a:r>
            <a:r>
              <a:rPr kumimoji="1" lang="en-US" altLang="ja-JP" sz="1800" dirty="0" smtClean="0"/>
              <a:t>Greg-san. </a:t>
            </a:r>
            <a:endParaRPr lang="en-US" altLang="ja-JP" sz="1800" dirty="0" smtClean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97FCE-CC0C-4CCE-AD28-09FF55657D91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3080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age_00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224136"/>
            <a:ext cx="4572000" cy="34290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テキスト ボックス 2"/>
          <p:cNvSpPr txBox="1"/>
          <p:nvPr/>
        </p:nvSpPr>
        <p:spPr>
          <a:xfrm>
            <a:off x="35496" y="908720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Greg-san’s presentation Page 2 of 12</a:t>
            </a:r>
            <a:endParaRPr kumimoji="1" lang="ja-JP" altLang="en-US" sz="1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99592" y="-27384"/>
            <a:ext cx="70158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smtClean="0">
                <a:solidFill>
                  <a:srgbClr val="FF0000"/>
                </a:solidFill>
              </a:rPr>
              <a:t>Outline of Greg-san’s Presentation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24128" y="2852936"/>
            <a:ext cx="169048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3600" dirty="0" smtClean="0"/>
              <a:t>Skipped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97FCE-CC0C-4CCE-AD28-09FF55657D91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785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age_0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80728"/>
            <a:ext cx="4211960" cy="315897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テキスト ボックス 2"/>
          <p:cNvSpPr txBox="1"/>
          <p:nvPr/>
        </p:nvSpPr>
        <p:spPr>
          <a:xfrm>
            <a:off x="35496" y="692696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Greg-san’s presentation Page 3 of 12</a:t>
            </a:r>
            <a:endParaRPr kumimoji="1" lang="ja-JP" altLang="en-US" sz="1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36512" y="-25643"/>
            <a:ext cx="91871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smtClean="0">
                <a:solidFill>
                  <a:srgbClr val="FF0000"/>
                </a:solidFill>
              </a:rPr>
              <a:t>Hierarchy of CALET operations and monitoring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44008" y="620688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ja-JP" sz="1800" b="1" dirty="0" smtClean="0">
                <a:solidFill>
                  <a:srgbClr val="FF0000"/>
                </a:solidFill>
              </a:rPr>
              <a:t>Is this a correct general description and </a:t>
            </a:r>
          </a:p>
          <a:p>
            <a:r>
              <a:rPr lang="en-US" altLang="ja-JP" sz="1800" b="1" dirty="0">
                <a:solidFill>
                  <a:srgbClr val="FF0000"/>
                </a:solidFill>
              </a:rPr>
              <a:t> </a:t>
            </a:r>
            <a:r>
              <a:rPr lang="en-US" altLang="ja-JP" sz="1800" b="1" dirty="0" smtClean="0">
                <a:solidFill>
                  <a:srgbClr val="FF0000"/>
                </a:solidFill>
              </a:rPr>
              <a:t>     are the “center” names correct?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97913" y="1268760"/>
            <a:ext cx="4022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solidFill>
                  <a:srgbClr val="000000"/>
                </a:solidFill>
              </a:rPr>
              <a:t>Proper place &amp; system names on Tsukuba side are: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716016" y="1772816"/>
            <a:ext cx="4320480" cy="288032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788024" y="1628800"/>
            <a:ext cx="2808312" cy="28803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</a:rPr>
              <a:t>JAXA TKSC (Tsukuba Space Center)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860032" y="2132856"/>
            <a:ext cx="4032448" cy="23762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4932040" y="1988840"/>
            <a:ext cx="3888432" cy="21602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300" dirty="0" smtClean="0">
                <a:solidFill>
                  <a:schemeClr val="tx1"/>
                </a:solidFill>
              </a:rPr>
              <a:t>SSIPC(Space </a:t>
            </a:r>
            <a:r>
              <a:rPr lang="en-US" altLang="ja-JP" sz="1300" dirty="0">
                <a:solidFill>
                  <a:schemeClr val="tx1"/>
                </a:solidFill>
              </a:rPr>
              <a:t>Station Integration and Promotion </a:t>
            </a:r>
            <a:r>
              <a:rPr lang="en-US" altLang="ja-JP" sz="1300" dirty="0" smtClean="0">
                <a:solidFill>
                  <a:schemeClr val="tx1"/>
                </a:solidFill>
              </a:rPr>
              <a:t>Center</a:t>
            </a:r>
            <a:r>
              <a:rPr lang="en-US" altLang="ja-JP" sz="1300" dirty="0">
                <a:solidFill>
                  <a:schemeClr val="tx1"/>
                </a:solidFill>
              </a:rPr>
              <a:t>)</a:t>
            </a:r>
            <a:endParaRPr kumimoji="1" lang="ja-JP" altLang="en-US" sz="1300" dirty="0">
              <a:solidFill>
                <a:schemeClr val="tx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084168" y="2420888"/>
            <a:ext cx="2664296" cy="2016224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6300192" y="2276872"/>
            <a:ext cx="2304256" cy="288032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rgbClr val="000000"/>
                </a:solidFill>
              </a:rPr>
              <a:t>UOA (User Operation Area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5004048" y="2780928"/>
            <a:ext cx="1512168" cy="158417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5076056" y="2708920"/>
            <a:ext cx="1368152" cy="576064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000000"/>
                </a:solidFill>
              </a:rPr>
              <a:t>OCS</a:t>
            </a:r>
          </a:p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(Operation Control System)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6804248" y="2780928"/>
            <a:ext cx="1800200" cy="1584176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7020272" y="2636912"/>
            <a:ext cx="1368152" cy="576064"/>
          </a:xfrm>
          <a:prstGeom prst="rect">
            <a:avLst/>
          </a:prstGeom>
          <a:solidFill>
            <a:schemeClr val="bg1"/>
          </a:solidFill>
          <a:ln>
            <a:solidFill>
              <a:srgbClr val="98480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CALET Ground System (TBD)</a:t>
            </a:r>
            <a:endParaRPr kumimoji="1" lang="en-US" altLang="ja-JP" dirty="0" smtClean="0">
              <a:solidFill>
                <a:srgbClr val="000000"/>
              </a:solidFill>
            </a:endParaRPr>
          </a:p>
        </p:txBody>
      </p:sp>
      <p:sp>
        <p:nvSpPr>
          <p:cNvPr id="20" name="左右矢印 19"/>
          <p:cNvSpPr/>
          <p:nvPr/>
        </p:nvSpPr>
        <p:spPr>
          <a:xfrm>
            <a:off x="6444208" y="3573016"/>
            <a:ext cx="432048" cy="216024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572000" y="4779729"/>
            <a:ext cx="457068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solidFill>
                  <a:srgbClr val="000000"/>
                </a:solidFill>
              </a:rPr>
              <a:t>Proper “center” names on both Tsukuba and </a:t>
            </a:r>
            <a:r>
              <a:rPr lang="en-US" altLang="ja-JP" sz="1400" b="1" dirty="0" err="1" smtClean="0">
                <a:solidFill>
                  <a:srgbClr val="000000"/>
                </a:solidFill>
              </a:rPr>
              <a:t>Wasda</a:t>
            </a:r>
            <a:r>
              <a:rPr lang="en-US" altLang="ja-JP" sz="1400" b="1" dirty="0" smtClean="0">
                <a:solidFill>
                  <a:srgbClr val="000000"/>
                </a:solidFill>
              </a:rPr>
              <a:t> sides:</a:t>
            </a:r>
          </a:p>
          <a:p>
            <a:r>
              <a:rPr lang="en-US" altLang="ja-JP" sz="1400" b="1" dirty="0" smtClean="0">
                <a:solidFill>
                  <a:srgbClr val="000000"/>
                </a:solidFill>
              </a:rPr>
              <a:t>1) Not defined in DPAP.</a:t>
            </a:r>
          </a:p>
          <a:p>
            <a:r>
              <a:rPr lang="en-US" altLang="ja-JP" sz="1400" b="1" dirty="0" smtClean="0">
                <a:solidFill>
                  <a:srgbClr val="000000"/>
                </a:solidFill>
              </a:rPr>
              <a:t>2) Asked by Greg-san and consulted by </a:t>
            </a:r>
            <a:r>
              <a:rPr lang="en-US" altLang="ja-JP" sz="1400" b="1" dirty="0" smtClean="0"/>
              <a:t>Mitchell-san</a:t>
            </a:r>
            <a:r>
              <a:rPr lang="en-US" altLang="ja-JP" sz="1400" b="1" dirty="0" smtClean="0">
                <a:solidFill>
                  <a:srgbClr val="000000"/>
                </a:solidFill>
              </a:rPr>
              <a:t>,</a:t>
            </a:r>
          </a:p>
          <a:p>
            <a:r>
              <a:rPr lang="en-US" altLang="ja-JP" sz="1400" b="1" dirty="0">
                <a:solidFill>
                  <a:srgbClr val="000000"/>
                </a:solidFill>
              </a:rPr>
              <a:t> </a:t>
            </a:r>
            <a:r>
              <a:rPr lang="en-US" altLang="ja-JP" sz="1400" b="1" dirty="0" smtClean="0">
                <a:solidFill>
                  <a:srgbClr val="000000"/>
                </a:solidFill>
              </a:rPr>
              <a:t>   a series of email messages were exchanged between </a:t>
            </a:r>
          </a:p>
          <a:p>
            <a:r>
              <a:rPr lang="en-US" altLang="ja-JP" sz="1400" b="1" dirty="0" smtClean="0">
                <a:solidFill>
                  <a:srgbClr val="000000"/>
                </a:solidFill>
              </a:rPr>
              <a:t>    JAXA and </a:t>
            </a:r>
            <a:r>
              <a:rPr lang="en-US" altLang="ja-JP" sz="1400" b="1" dirty="0" err="1" smtClean="0">
                <a:solidFill>
                  <a:srgbClr val="000000"/>
                </a:solidFill>
              </a:rPr>
              <a:t>Wasda</a:t>
            </a:r>
            <a:r>
              <a:rPr lang="en-US" altLang="ja-JP" sz="1400" b="1" dirty="0">
                <a:solidFill>
                  <a:srgbClr val="000000"/>
                </a:solidFill>
              </a:rPr>
              <a:t> </a:t>
            </a:r>
            <a:r>
              <a:rPr lang="en-US" altLang="ja-JP" sz="1400" b="1" dirty="0" smtClean="0">
                <a:solidFill>
                  <a:srgbClr val="000000"/>
                </a:solidFill>
              </a:rPr>
              <a:t>in September 2011</a:t>
            </a:r>
          </a:p>
          <a:p>
            <a:r>
              <a:rPr lang="en-US" altLang="ja-JP" sz="1400" b="1" dirty="0">
                <a:solidFill>
                  <a:srgbClr val="000000"/>
                </a:solidFill>
              </a:rPr>
              <a:t> </a:t>
            </a:r>
            <a:r>
              <a:rPr lang="en-US" altLang="ja-JP" sz="1400" b="1" dirty="0" smtClean="0">
                <a:solidFill>
                  <a:srgbClr val="000000"/>
                </a:solidFill>
              </a:rPr>
              <a:t>   with the final message from Torii-sensei proposing</a:t>
            </a:r>
          </a:p>
          <a:p>
            <a:r>
              <a:rPr lang="en-US" altLang="ja-JP" sz="1400" b="1" dirty="0">
                <a:solidFill>
                  <a:srgbClr val="000000"/>
                </a:solidFill>
              </a:rPr>
              <a:t> </a:t>
            </a:r>
            <a:r>
              <a:rPr lang="en-US" altLang="ja-JP" sz="1400" b="1" dirty="0" smtClean="0">
                <a:solidFill>
                  <a:srgbClr val="000000"/>
                </a:solidFill>
              </a:rPr>
              <a:t>   </a:t>
            </a:r>
            <a:r>
              <a:rPr lang="en-US" altLang="ja-JP" sz="1400" b="1" dirty="0" smtClean="0">
                <a:solidFill>
                  <a:srgbClr val="0000FF"/>
                </a:solidFill>
              </a:rPr>
              <a:t>COC (CALET Operation Center at Tsukuba) and</a:t>
            </a:r>
          </a:p>
          <a:p>
            <a:r>
              <a:rPr lang="en-US" altLang="ja-JP" sz="1400" b="1" dirty="0">
                <a:solidFill>
                  <a:srgbClr val="0000FF"/>
                </a:solidFill>
              </a:rPr>
              <a:t> </a:t>
            </a:r>
            <a:r>
              <a:rPr lang="en-US" altLang="ja-JP" sz="1400" b="1" dirty="0" smtClean="0">
                <a:solidFill>
                  <a:srgbClr val="0000FF"/>
                </a:solidFill>
              </a:rPr>
              <a:t>   </a:t>
            </a:r>
            <a:r>
              <a:rPr lang="en-US" altLang="ja-JP" sz="1400" b="1" dirty="0" smtClean="0">
                <a:solidFill>
                  <a:srgbClr val="0000FF"/>
                </a:solidFill>
              </a:rPr>
              <a:t>WCSC (</a:t>
            </a:r>
            <a:r>
              <a:rPr lang="en-US" altLang="ja-JP" sz="1400" b="1" dirty="0" err="1" smtClean="0">
                <a:solidFill>
                  <a:srgbClr val="0000FF"/>
                </a:solidFill>
              </a:rPr>
              <a:t>Waseda</a:t>
            </a:r>
            <a:r>
              <a:rPr lang="en-US" altLang="ja-JP" sz="1400" b="1" dirty="0" smtClean="0">
                <a:solidFill>
                  <a:srgbClr val="0000FF"/>
                </a:solidFill>
              </a:rPr>
              <a:t> CALET Operation Center (TBD)).</a:t>
            </a:r>
            <a:endParaRPr lang="en-US" altLang="ja-JP" sz="1400" b="1" dirty="0" smtClean="0">
              <a:solidFill>
                <a:srgbClr val="0000FF"/>
              </a:solidFill>
            </a:endParaRPr>
          </a:p>
          <a:p>
            <a:r>
              <a:rPr lang="en-US" altLang="ja-JP" sz="1400" b="1" dirty="0">
                <a:solidFill>
                  <a:srgbClr val="0000FF"/>
                </a:solidFill>
              </a:rPr>
              <a:t> </a:t>
            </a:r>
            <a:r>
              <a:rPr lang="en-US" altLang="ja-JP" sz="1400" b="1" dirty="0" smtClean="0">
                <a:solidFill>
                  <a:srgbClr val="0000FF"/>
                </a:solidFill>
              </a:rPr>
              <a:t>   These have not been officially approved.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-36512" y="4149080"/>
            <a:ext cx="4636206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rgbClr val="FF0000"/>
                </a:solidFill>
              </a:rPr>
              <a:t>2. When will a document describing the planned</a:t>
            </a:r>
          </a:p>
          <a:p>
            <a:r>
              <a:rPr lang="en-US" altLang="ja-JP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  center details be available?</a:t>
            </a:r>
          </a:p>
          <a:p>
            <a:r>
              <a:rPr lang="en-US" altLang="ja-JP" sz="1600" b="1" dirty="0" smtClean="0">
                <a:solidFill>
                  <a:srgbClr val="FF0000"/>
                </a:solidFill>
              </a:rPr>
              <a:t>  </a:t>
            </a:r>
            <a:r>
              <a:rPr lang="en-US" altLang="ja-JP" sz="1400" b="1" dirty="0" smtClean="0">
                <a:solidFill>
                  <a:srgbClr val="000000"/>
                </a:solidFill>
              </a:rPr>
              <a:t>The development schedule of </a:t>
            </a:r>
            <a:r>
              <a:rPr lang="en-US" altLang="ja-JP" sz="1400" b="1" dirty="0" smtClean="0">
                <a:solidFill>
                  <a:srgbClr val="0000FF"/>
                </a:solidFill>
              </a:rPr>
              <a:t>Tsukuba side </a:t>
            </a:r>
            <a:r>
              <a:rPr lang="en-US" altLang="ja-JP" sz="1400" b="1" dirty="0" smtClean="0">
                <a:solidFill>
                  <a:srgbClr val="000000"/>
                </a:solidFill>
              </a:rPr>
              <a:t>is:</a:t>
            </a:r>
          </a:p>
          <a:p>
            <a:r>
              <a:rPr lang="en-US" altLang="ja-JP" sz="1400" b="1" dirty="0" smtClean="0">
                <a:solidFill>
                  <a:srgbClr val="000000"/>
                </a:solidFill>
              </a:rPr>
              <a:t>   April 2013: Design started with contractor;</a:t>
            </a:r>
          </a:p>
          <a:p>
            <a:r>
              <a:rPr lang="en-US" altLang="ja-JP" sz="1400" b="1" dirty="0" smtClean="0">
                <a:solidFill>
                  <a:srgbClr val="000000"/>
                </a:solidFill>
              </a:rPr>
              <a:t>   July 2013: Design review with contractor.</a:t>
            </a:r>
          </a:p>
          <a:p>
            <a:r>
              <a:rPr lang="en-US" altLang="ja-JP" sz="1400" b="1" dirty="0">
                <a:solidFill>
                  <a:srgbClr val="000000"/>
                </a:solidFill>
              </a:rPr>
              <a:t> </a:t>
            </a:r>
            <a:r>
              <a:rPr lang="en-US" altLang="ja-JP" sz="1400" b="1" dirty="0" smtClean="0">
                <a:solidFill>
                  <a:srgbClr val="000000"/>
                </a:solidFill>
              </a:rPr>
              <a:t>  Dec 2013–Jan 2014: I/</a:t>
            </a:r>
            <a:r>
              <a:rPr lang="en-US" altLang="ja-JP" sz="1400" b="1" dirty="0" err="1" smtClean="0">
                <a:solidFill>
                  <a:srgbClr val="000000"/>
                </a:solidFill>
              </a:rPr>
              <a:t>Ftest</a:t>
            </a:r>
            <a:r>
              <a:rPr lang="en-US" altLang="ja-JP" sz="1400" b="1" dirty="0" smtClean="0">
                <a:solidFill>
                  <a:srgbClr val="000000"/>
                </a:solidFill>
              </a:rPr>
              <a:t> between JAXA and </a:t>
            </a:r>
            <a:r>
              <a:rPr lang="en-US" altLang="ja-JP" sz="1400" b="1" dirty="0" err="1" smtClean="0">
                <a:solidFill>
                  <a:srgbClr val="000000"/>
                </a:solidFill>
              </a:rPr>
              <a:t>Waseda</a:t>
            </a:r>
            <a:r>
              <a:rPr lang="en-US" altLang="ja-JP" sz="1400" b="1" dirty="0" smtClean="0">
                <a:solidFill>
                  <a:srgbClr val="000000"/>
                </a:solidFill>
              </a:rPr>
              <a:t>.</a:t>
            </a:r>
          </a:p>
          <a:p>
            <a:r>
              <a:rPr lang="en-US" altLang="ja-JP" sz="1400" b="1" dirty="0">
                <a:solidFill>
                  <a:srgbClr val="000000"/>
                </a:solidFill>
              </a:rPr>
              <a:t> </a:t>
            </a:r>
            <a:r>
              <a:rPr lang="en-US" altLang="ja-JP" sz="1400" b="1" dirty="0" smtClean="0">
                <a:solidFill>
                  <a:srgbClr val="000000"/>
                </a:solidFill>
              </a:rPr>
              <a:t>  March 2014: Completion of the Tsukuba Ground System.</a:t>
            </a:r>
          </a:p>
          <a:p>
            <a:r>
              <a:rPr lang="en-US" altLang="ja-JP" sz="1400" b="1" dirty="0">
                <a:solidFill>
                  <a:srgbClr val="000000"/>
                </a:solidFill>
              </a:rPr>
              <a:t> </a:t>
            </a:r>
            <a:r>
              <a:rPr lang="en-US" altLang="ja-JP" sz="1400" b="1" dirty="0" smtClean="0">
                <a:solidFill>
                  <a:srgbClr val="000000"/>
                </a:solidFill>
              </a:rPr>
              <a:t>  </a:t>
            </a:r>
            <a:endParaRPr lang="en-US" altLang="ja-JP" sz="1400" b="1" dirty="0" smtClean="0">
              <a:solidFill>
                <a:srgbClr val="008000"/>
              </a:solidFill>
            </a:endParaRP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>
          <a:xfrm>
            <a:off x="6553200" y="5546839"/>
            <a:ext cx="2133600" cy="365125"/>
          </a:xfrm>
        </p:spPr>
        <p:txBody>
          <a:bodyPr/>
          <a:lstStyle/>
          <a:p>
            <a:pPr>
              <a:defRPr/>
            </a:pPr>
            <a:fld id="{D1597FCE-CC0C-4CCE-AD28-09FF55657D91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4319464" y="6453336"/>
            <a:ext cx="61257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2701356" y="6135687"/>
            <a:ext cx="1654620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Correction based on </a:t>
            </a:r>
            <a:br>
              <a:rPr lang="en-US" altLang="ja-JP" dirty="0" smtClean="0">
                <a:solidFill>
                  <a:srgbClr val="FF0000"/>
                </a:solidFill>
              </a:rPr>
            </a:br>
            <a:r>
              <a:rPr lang="en-US" altLang="ja-JP" dirty="0" smtClean="0">
                <a:solidFill>
                  <a:srgbClr val="FF0000"/>
                </a:solidFill>
              </a:rPr>
              <a:t> Prof. Torii’s comment</a:t>
            </a:r>
          </a:p>
        </p:txBody>
      </p:sp>
    </p:spTree>
    <p:extLst>
      <p:ext uri="{BB962C8B-B14F-4D97-AF65-F5344CB8AC3E}">
        <p14:creationId xmlns:p14="http://schemas.microsoft.com/office/powerpoint/2010/main" val="403899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age_00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5" y="864096"/>
            <a:ext cx="4668011" cy="350100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テキスト ボックス 2"/>
          <p:cNvSpPr txBox="1"/>
          <p:nvPr/>
        </p:nvSpPr>
        <p:spPr>
          <a:xfrm>
            <a:off x="35496" y="576064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Greg-san’s presentation Page 4 of 12</a:t>
            </a:r>
            <a:endParaRPr kumimoji="1" lang="ja-JP" altLang="en-US" sz="1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894985" y="-25643"/>
            <a:ext cx="4765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smtClean="0">
                <a:solidFill>
                  <a:srgbClr val="FF0000"/>
                </a:solidFill>
              </a:rPr>
              <a:t>Flight Monitoring Levels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644008" y="836712"/>
            <a:ext cx="40318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ja-JP" sz="1800" b="1" dirty="0" smtClean="0">
                <a:solidFill>
                  <a:srgbClr val="FF0000"/>
                </a:solidFill>
              </a:rPr>
              <a:t>Is there assistance that the U.S. can</a:t>
            </a:r>
          </a:p>
          <a:p>
            <a:r>
              <a:rPr lang="en-US" altLang="ja-JP" sz="1800" b="1" dirty="0">
                <a:solidFill>
                  <a:srgbClr val="FF0000"/>
                </a:solidFill>
              </a:rPr>
              <a:t> </a:t>
            </a:r>
            <a:r>
              <a:rPr lang="en-US" altLang="ja-JP" sz="1800" b="1" dirty="0" smtClean="0">
                <a:solidFill>
                  <a:srgbClr val="FF0000"/>
                </a:solidFill>
              </a:rPr>
              <a:t>    provide during on-orbit checkout?</a:t>
            </a:r>
          </a:p>
          <a:p>
            <a:r>
              <a:rPr lang="en-US" altLang="ja-JP" sz="1800" b="1" dirty="0" smtClean="0">
                <a:solidFill>
                  <a:srgbClr val="FF0000"/>
                </a:solidFill>
              </a:rPr>
              <a:t>     </a:t>
            </a:r>
            <a:r>
              <a:rPr lang="en-US" altLang="ja-JP" sz="1800" b="1" dirty="0" smtClean="0"/>
              <a:t>Torii-san’s answer:</a:t>
            </a:r>
          </a:p>
          <a:p>
            <a:r>
              <a:rPr lang="en-US" altLang="ja-JP" sz="1800" b="1" dirty="0"/>
              <a:t> </a:t>
            </a:r>
            <a:r>
              <a:rPr lang="en-US" altLang="ja-JP" sz="1800" b="1" dirty="0" smtClean="0"/>
              <a:t>    No such assistance is needed.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44008" y="2394753"/>
            <a:ext cx="4392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dirty="0" smtClean="0">
                <a:solidFill>
                  <a:srgbClr val="FF0000"/>
                </a:solidFill>
              </a:rPr>
              <a:t>2. Is there assistance that the U.S. can</a:t>
            </a:r>
          </a:p>
          <a:p>
            <a:r>
              <a:rPr lang="en-US" altLang="ja-JP" sz="1800" b="1" dirty="0">
                <a:solidFill>
                  <a:srgbClr val="FF0000"/>
                </a:solidFill>
              </a:rPr>
              <a:t> </a:t>
            </a:r>
            <a:r>
              <a:rPr lang="en-US" altLang="ja-JP" sz="1800" b="1" dirty="0" smtClean="0">
                <a:solidFill>
                  <a:srgbClr val="FF0000"/>
                </a:solidFill>
              </a:rPr>
              <a:t>    provide during near real-time (2 to 7  </a:t>
            </a:r>
          </a:p>
          <a:p>
            <a:r>
              <a:rPr lang="en-US" altLang="ja-JP" sz="1800" b="1" dirty="0">
                <a:solidFill>
                  <a:srgbClr val="FF0000"/>
                </a:solidFill>
              </a:rPr>
              <a:t> </a:t>
            </a:r>
            <a:r>
              <a:rPr lang="en-US" altLang="ja-JP" sz="1800" b="1" dirty="0" smtClean="0">
                <a:solidFill>
                  <a:srgbClr val="FF0000"/>
                </a:solidFill>
              </a:rPr>
              <a:t>   days turn around) instrument monitoring?</a:t>
            </a:r>
            <a:endParaRPr lang="en-US" altLang="ja-JP" sz="1800" b="1" dirty="0">
              <a:solidFill>
                <a:srgbClr val="FF0000"/>
              </a:solidFill>
            </a:endParaRPr>
          </a:p>
          <a:p>
            <a:r>
              <a:rPr lang="en-US" altLang="ja-JP" sz="1800" b="1" dirty="0" smtClean="0">
                <a:solidFill>
                  <a:srgbClr val="FF0000"/>
                </a:solidFill>
              </a:rPr>
              <a:t>     </a:t>
            </a:r>
            <a:r>
              <a:rPr lang="en-US" altLang="ja-JP" sz="1800" b="1" dirty="0" smtClean="0"/>
              <a:t>@TIM:  Need further discussion.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5496" y="5025950"/>
            <a:ext cx="9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dirty="0" smtClean="0">
                <a:solidFill>
                  <a:srgbClr val="FF0000"/>
                </a:solidFill>
              </a:rPr>
              <a:t>3.  Include instrument performance assessment in normal data analysis?</a:t>
            </a:r>
            <a:endParaRPr lang="en-US" altLang="ja-JP" sz="1800" b="1" dirty="0">
              <a:solidFill>
                <a:srgbClr val="FF0000"/>
              </a:solidFill>
            </a:endParaRPr>
          </a:p>
          <a:p>
            <a:r>
              <a:rPr lang="en-US" altLang="ja-JP" sz="1800" b="1" dirty="0" smtClean="0">
                <a:solidFill>
                  <a:srgbClr val="FF0000"/>
                </a:solidFill>
              </a:rPr>
              <a:t>     </a:t>
            </a:r>
            <a:r>
              <a:rPr lang="en-US" altLang="ja-JP" sz="1800" b="1" dirty="0" smtClean="0"/>
              <a:t>Torii-san’s answer:</a:t>
            </a:r>
          </a:p>
          <a:p>
            <a:r>
              <a:rPr lang="en-US" altLang="ja-JP" sz="1800" b="1" dirty="0"/>
              <a:t> </a:t>
            </a:r>
            <a:r>
              <a:rPr lang="en-US" altLang="ja-JP" sz="1800" b="1" dirty="0" smtClean="0"/>
              <a:t>    Yes.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97FCE-CC0C-4CCE-AD28-09FF55657D91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284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9853</TotalTime>
  <Words>2611</Words>
  <Application>Microsoft Office PowerPoint</Application>
  <PresentationFormat>画面に合わせる (4:3)</PresentationFormat>
  <Paragraphs>497</Paragraphs>
  <Slides>21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5</vt:i4>
      </vt:variant>
      <vt:variant>
        <vt:lpstr>スライド タイトル</vt:lpstr>
      </vt:variant>
      <vt:variant>
        <vt:i4>21</vt:i4>
      </vt:variant>
    </vt:vector>
  </HeadingPairs>
  <TitlesOfParts>
    <vt:vector size="26" baseType="lpstr">
      <vt:lpstr>3_デザインの設定</vt:lpstr>
      <vt:lpstr>2_デザインの設定</vt:lpstr>
      <vt:lpstr>1_デザインの設定</vt:lpstr>
      <vt:lpstr>デザインの設定</vt:lpstr>
      <vt:lpstr>4_デザインの設定</vt:lpstr>
      <vt:lpstr>ISS data telemetry system and plan of ground system in JAXA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宇宙航空研究開発機構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JEM曝露部第2期利用 ミッション定義審査会 （MDR） ハンズアウト</dc:title>
  <dc:creator>宇宙航空研究開発機構</dc:creator>
  <cp:lastModifiedBy>asaoka</cp:lastModifiedBy>
  <cp:revision>868</cp:revision>
  <dcterms:created xsi:type="dcterms:W3CDTF">2007-08-06T04:58:42Z</dcterms:created>
  <dcterms:modified xsi:type="dcterms:W3CDTF">2013-05-31T06:43:39Z</dcterms:modified>
</cp:coreProperties>
</file>