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3" r:id="rId3"/>
    <p:sldId id="270" r:id="rId4"/>
    <p:sldId id="259" r:id="rId5"/>
    <p:sldId id="267" r:id="rId6"/>
    <p:sldId id="284" r:id="rId7"/>
    <p:sldId id="278" r:id="rId8"/>
    <p:sldId id="286" r:id="rId9"/>
    <p:sldId id="287" r:id="rId10"/>
    <p:sldId id="281" r:id="rId11"/>
    <p:sldId id="283" r:id="rId12"/>
    <p:sldId id="285" r:id="rId13"/>
    <p:sldId id="289" r:id="rId14"/>
    <p:sldId id="261" r:id="rId15"/>
    <p:sldId id="290" r:id="rId16"/>
    <p:sldId id="275" r:id="rId1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0000FF"/>
    <a:srgbClr val="FFFFCC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0" autoAdjust="0"/>
    <p:restoredTop sz="86322" autoAdjust="0"/>
  </p:normalViewPr>
  <p:slideViewPr>
    <p:cSldViewPr>
      <p:cViewPr varScale="1">
        <p:scale>
          <a:sx n="75" d="100"/>
          <a:sy n="75" d="100"/>
        </p:scale>
        <p:origin x="-8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864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7E1DD-C4DA-43B2-B502-1369604AB36F}" type="datetimeFigureOut">
              <a:rPr kumimoji="1" lang="ja-JP" altLang="en-US" smtClean="0"/>
              <a:pPr/>
              <a:t>2013/5/30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AA498-4E42-4B88-9916-B9EBE196A8C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305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AA498-4E42-4B88-9916-B9EBE196A8C7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125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AA498-4E42-4B88-9916-B9EBE196A8C7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095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2013/5/30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2013/5/30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2013/5/30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2013/5/30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2013/5/30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2013/5/30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2013/5/30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2013/5/30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2013/5/30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2013/5/30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2013/5/30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8F6FC-30DB-48B2-9D03-EBEB144D4B8B}" type="datetimeFigureOut">
              <a:rPr kumimoji="1" lang="ja-JP" altLang="en-US" smtClean="0"/>
              <a:pPr/>
              <a:t>2013/5/30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9FE2F-45BF-4752-84A5-8AE5A7E495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df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178844"/>
            <a:ext cx="8943975" cy="1538187"/>
          </a:xfrm>
        </p:spPr>
        <p:txBody>
          <a:bodyPr>
            <a:noAutofit/>
          </a:bodyPr>
          <a:lstStyle/>
          <a:p>
            <a:r>
              <a:rPr lang="en-US" altLang="ja-JP" sz="4800" dirty="0" smtClean="0"/>
              <a:t>Current status of the </a:t>
            </a:r>
            <a:r>
              <a:rPr kumimoji="1" lang="en-US" altLang="ja-JP" sz="4800" dirty="0" smtClean="0"/>
              <a:t>CALET</a:t>
            </a:r>
            <a:r>
              <a:rPr lang="ja-JP" altLang="en-US" sz="4800" dirty="0" smtClean="0"/>
              <a:t> </a:t>
            </a:r>
            <a:r>
              <a:rPr lang="en-US" altLang="ja-JP" sz="4800" dirty="0" smtClean="0"/>
              <a:t>Gamma-ray Burst Monitor</a:t>
            </a:r>
            <a:r>
              <a:rPr kumimoji="1" lang="en-US" altLang="ja-JP" sz="4800" dirty="0" smtClean="0"/>
              <a:t> </a:t>
            </a:r>
            <a:r>
              <a:rPr lang="en-US" altLang="ja-JP" sz="4800" dirty="0" smtClean="0"/>
              <a:t>(CGBM)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95536" y="3886200"/>
            <a:ext cx="8496944" cy="2495128"/>
          </a:xfrm>
        </p:spPr>
        <p:txBody>
          <a:bodyPr>
            <a:normAutofit/>
          </a:bodyPr>
          <a:lstStyle/>
          <a:p>
            <a:r>
              <a:rPr lang="en-US" altLang="ja-JP" sz="4000" dirty="0" err="1" smtClean="0">
                <a:solidFill>
                  <a:schemeClr val="tx1"/>
                </a:solidFill>
              </a:rPr>
              <a:t>Kazu</a:t>
            </a:r>
            <a:r>
              <a:rPr lang="en-US" altLang="ja-JP" sz="4000" dirty="0" smtClean="0">
                <a:solidFill>
                  <a:schemeClr val="tx1"/>
                </a:solidFill>
              </a:rPr>
              <a:t> Yamaoka</a:t>
            </a:r>
          </a:p>
          <a:p>
            <a:r>
              <a:rPr kumimoji="1" lang="en-US" altLang="ja-JP" sz="4000" dirty="0" smtClean="0">
                <a:solidFill>
                  <a:schemeClr val="tx1"/>
                </a:solidFill>
              </a:rPr>
              <a:t>STE lab., Nagoya University</a:t>
            </a:r>
          </a:p>
        </p:txBody>
      </p:sp>
      <p:pic>
        <p:nvPicPr>
          <p:cNvPr id="4" name="図 3" descr="caletlogo.lor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9664" y="0"/>
            <a:ext cx="2204864" cy="2204864"/>
          </a:xfrm>
          <a:prstGeom prst="rect">
            <a:avLst/>
          </a:prstGeom>
        </p:spPr>
      </p:pic>
      <p:pic>
        <p:nvPicPr>
          <p:cNvPr id="7" name="~PP2736.WAV">
            <a:hlinkClick r:id="" action="ppaction://media"/>
          </p:cNvPr>
          <p:cNvPicPr>
            <a:picLocks noRot="1" noChangeAspect="1"/>
          </p:cNvPicPr>
          <p:nvPr>
            <a:wavAudioFile r:embed="rId1" name="~PP2736.WAV"/>
          </p:nvPr>
        </p:nvPicPr>
        <p:blipFill>
          <a:blip r:embed="rId4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 descr="BBM_angledep_sim4.pdf"/>
          <p:cNvPicPr>
            <a:picLocks noChangeAspect="1"/>
          </p:cNvPicPr>
          <p:nvPr/>
        </p:nvPicPr>
        <p:blipFill rotWithShape="1">
          <a:blip r:embed="rId2"/>
          <a:srcRect r="5855"/>
          <a:stretch/>
        </p:blipFill>
        <p:spPr>
          <a:xfrm>
            <a:off x="4056108" y="2797008"/>
            <a:ext cx="5087892" cy="386023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80528" y="-387424"/>
            <a:ext cx="9011344" cy="1584176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Toward the construction of detector response</a:t>
            </a:r>
            <a:endParaRPr kumimoji="1" lang="ja-JP" altLang="en-US" sz="36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36" r="13965" b="-40"/>
          <a:stretch/>
        </p:blipFill>
        <p:spPr>
          <a:xfrm>
            <a:off x="0" y="3851064"/>
            <a:ext cx="3986238" cy="296231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264" t="33844" r="6728" b="32943"/>
          <a:stretch/>
        </p:blipFill>
        <p:spPr>
          <a:xfrm>
            <a:off x="5356820" y="4828756"/>
            <a:ext cx="2016224" cy="93217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827584" y="448273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Experiment</a:t>
            </a:r>
          </a:p>
          <a:p>
            <a:r>
              <a:rPr lang="en-US" altLang="ja-JP" b="1" dirty="0" smtClean="0">
                <a:solidFill>
                  <a:srgbClr val="0000FF"/>
                </a:solidFill>
              </a:rPr>
              <a:t>Simulation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1520" y="764704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We need to construct detector response functions for any energies and incident angles with GEANT 4. We are now comparing experiment and simulations. </a:t>
            </a:r>
            <a:r>
              <a:rPr lang="en-US" altLang="ja-JP" sz="2400" dirty="0" smtClean="0">
                <a:sym typeface="Wingdings" pitchFamily="2" charset="2"/>
              </a:rPr>
              <a:t> </a:t>
            </a:r>
            <a:r>
              <a:rPr lang="ja-JP" altLang="en-US" sz="2400" dirty="0" smtClean="0">
                <a:sym typeface="Wingdings" pitchFamily="2" charset="2"/>
              </a:rPr>
              <a:t>　</a:t>
            </a:r>
            <a:r>
              <a:rPr lang="en-US" altLang="ja-JP" sz="2400" dirty="0" smtClean="0">
                <a:sym typeface="Wingdings" pitchFamily="2" charset="2"/>
              </a:rPr>
              <a:t>Pre-flight calibration will be planned on July </a:t>
            </a:r>
            <a:r>
              <a:rPr lang="en-US" altLang="ja-JP" sz="2400" dirty="0" smtClean="0">
                <a:sym typeface="Wingdings" pitchFamily="2" charset="2"/>
              </a:rPr>
              <a:t>2013.</a:t>
            </a:r>
            <a:endParaRPr lang="en-US" altLang="ja-JP" sz="2400" dirty="0" smtClean="0"/>
          </a:p>
        </p:txBody>
      </p:sp>
      <p:sp>
        <p:nvSpPr>
          <p:cNvPr id="11" name="右矢印 10"/>
          <p:cNvSpPr/>
          <p:nvPr/>
        </p:nvSpPr>
        <p:spPr>
          <a:xfrm>
            <a:off x="4716016" y="5256084"/>
            <a:ext cx="568796" cy="117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下矢印 11"/>
          <p:cNvSpPr/>
          <p:nvPr/>
        </p:nvSpPr>
        <p:spPr>
          <a:xfrm>
            <a:off x="5652120" y="4221088"/>
            <a:ext cx="144016" cy="5356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 rot="10800000">
            <a:off x="7452321" y="5244439"/>
            <a:ext cx="504056" cy="1287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48300" y="430425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90°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88024" y="485986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0°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452320" y="48691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180°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24967" y="4015556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662 </a:t>
            </a:r>
            <a:r>
              <a:rPr kumimoji="1" lang="en-US" altLang="ja-JP" sz="2400" dirty="0" err="1" smtClean="0"/>
              <a:t>keV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spectrum</a:t>
            </a:r>
            <a:endParaRPr kumimoji="1" lang="ja-JP" altLang="en-US" sz="2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99992" y="2373848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Angular dependence of photo-peak count rates</a:t>
            </a:r>
            <a:endParaRPr kumimoji="1" lang="ja-JP" altLang="en-US" sz="2000" b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848942" y="2577098"/>
            <a:ext cx="1867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/>
              <a:t>Simulation geometry</a:t>
            </a:r>
            <a:endParaRPr kumimoji="1" lang="ja-JP" altLang="en-US" sz="2000" b="1" dirty="0"/>
          </a:p>
        </p:txBody>
      </p:sp>
      <p:pic>
        <p:nvPicPr>
          <p:cNvPr id="21" name="図 20" descr="BBM_geom_sur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24968" y="2324107"/>
            <a:ext cx="2218840" cy="1608659"/>
          </a:xfrm>
          <a:prstGeom prst="rect">
            <a:avLst/>
          </a:prstGeom>
        </p:spPr>
      </p:pic>
      <p:sp>
        <p:nvSpPr>
          <p:cNvPr id="22" name="TextBox 11"/>
          <p:cNvSpPr txBox="1"/>
          <p:nvPr/>
        </p:nvSpPr>
        <p:spPr>
          <a:xfrm>
            <a:off x="7732712" y="3081734"/>
            <a:ext cx="14478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511"/>
            </a:pPr>
            <a:r>
              <a:rPr lang="en-US" altLang="ja-JP" dirty="0" err="1" smtClean="0">
                <a:solidFill>
                  <a:srgbClr val="008000"/>
                </a:solidFill>
              </a:rPr>
              <a:t>keV</a:t>
            </a:r>
            <a:endParaRPr lang="en-US" altLang="ja-JP" dirty="0">
              <a:solidFill>
                <a:srgbClr val="008000"/>
              </a:solidFill>
            </a:endParaRPr>
          </a:p>
          <a:p>
            <a:r>
              <a:rPr kumimoji="1" lang="en-US" altLang="ja-JP" dirty="0" smtClean="0">
                <a:solidFill>
                  <a:srgbClr val="3366FF"/>
                </a:solidFill>
              </a:rPr>
              <a:t>662   </a:t>
            </a:r>
            <a:r>
              <a:rPr kumimoji="1" lang="en-US" altLang="ja-JP" dirty="0" err="1" smtClean="0">
                <a:solidFill>
                  <a:srgbClr val="3366FF"/>
                </a:solidFill>
              </a:rPr>
              <a:t>keV</a:t>
            </a:r>
            <a:endParaRPr kumimoji="1" lang="en-US" altLang="ja-JP" dirty="0" smtClean="0">
              <a:solidFill>
                <a:srgbClr val="3366FF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1274 </a:t>
            </a:r>
            <a:r>
              <a:rPr lang="en-US" altLang="ja-JP" dirty="0" err="1" smtClean="0">
                <a:solidFill>
                  <a:srgbClr val="FF0000"/>
                </a:solidFill>
              </a:rPr>
              <a:t>keV</a:t>
            </a:r>
            <a:endParaRPr kumimoji="1" lang="en-US" altLang="ja-JP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65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184" y="4012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High counting tolerance test </a:t>
            </a:r>
            <a:br>
              <a:rPr lang="en-US" altLang="ja-JP" dirty="0" smtClean="0"/>
            </a:br>
            <a:r>
              <a:rPr lang="en-US" altLang="ja-JP" dirty="0" smtClean="0"/>
              <a:t>to the E-box</a:t>
            </a:r>
            <a:r>
              <a:rPr lang="ja-JP" altLang="en-US" dirty="0" smtClean="0"/>
              <a:t> </a:t>
            </a:r>
            <a:r>
              <a:rPr lang="en-US" altLang="ja-JP" dirty="0" smtClean="0"/>
              <a:t>BBM</a:t>
            </a:r>
            <a:r>
              <a:rPr lang="ja-JP" altLang="en-US" dirty="0"/>
              <a:t/>
            </a:r>
            <a:br>
              <a:rPr lang="ja-JP" altLang="en-US" dirty="0"/>
            </a:b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210344" y="116632"/>
            <a:ext cx="843528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/>
          </a:p>
        </p:txBody>
      </p:sp>
      <p:pic>
        <p:nvPicPr>
          <p:cNvPr id="7" name="Picture 5" descr="C:\Users\astro\Desktop\single_hi-rate_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60" y="2492896"/>
            <a:ext cx="3833958" cy="3784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625729" y="622569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 smtClean="0"/>
              <a:t>エネルギー </a:t>
            </a:r>
            <a:r>
              <a:rPr lang="en-US" altLang="ja-JP" dirty="0" smtClean="0"/>
              <a:t>[</a:t>
            </a:r>
            <a:r>
              <a:rPr lang="en-US" altLang="ja-JP" dirty="0" err="1" smtClean="0"/>
              <a:t>keV</a:t>
            </a:r>
            <a:r>
              <a:rPr lang="en-US" altLang="ja-JP" dirty="0" smtClean="0"/>
              <a:t>]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-510080" y="433780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Normalized count 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733320" y="4275821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1 kHz</a:t>
            </a:r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10 kHz</a:t>
            </a:r>
          </a:p>
          <a:p>
            <a:r>
              <a:rPr kumimoji="1" lang="en-US" altLang="ja-JP" b="1" dirty="0" smtClean="0">
                <a:solidFill>
                  <a:srgbClr val="0000FF"/>
                </a:solidFill>
              </a:rPr>
              <a:t>20 kHz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43608" y="2970523"/>
            <a:ext cx="2592288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R</a:t>
            </a:r>
            <a:r>
              <a:rPr lang="en-US" altLang="ja-JP" dirty="0" smtClean="0"/>
              <a:t>andom  pulsar spectrum with monochromatic pulse height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87624" y="4522471"/>
            <a:ext cx="2160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00B050"/>
                </a:solidFill>
              </a:rPr>
              <a:t>No significant degradation  </a:t>
            </a:r>
            <a:endParaRPr kumimoji="1" lang="ja-JP" altLang="en-US" sz="2400" b="1" dirty="0">
              <a:solidFill>
                <a:srgbClr val="00B050"/>
              </a:solidFill>
            </a:endParaRPr>
          </a:p>
        </p:txBody>
      </p:sp>
      <p:sp>
        <p:nvSpPr>
          <p:cNvPr id="17" name="コンテンツ プレースホルダー 16"/>
          <p:cNvSpPr txBox="1">
            <a:spLocks noGrp="1"/>
          </p:cNvSpPr>
          <p:nvPr>
            <p:ph idx="1"/>
          </p:nvPr>
        </p:nvSpPr>
        <p:spPr>
          <a:xfrm>
            <a:off x="587216" y="1412776"/>
            <a:ext cx="82962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altLang="ja-JP" sz="2800" dirty="0" smtClean="0"/>
              <a:t>Random pulse input up to ~10 kHz as expected in previous intense GRBs.</a:t>
            </a:r>
          </a:p>
        </p:txBody>
      </p:sp>
      <p:pic>
        <p:nvPicPr>
          <p:cNvPr id="18" name="Picture 2" descr="C:\Users\astro\Desktop\inout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207" y="2420888"/>
            <a:ext cx="4104289" cy="375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テキスト ボックス 18"/>
          <p:cNvSpPr txBox="1"/>
          <p:nvPr/>
        </p:nvSpPr>
        <p:spPr>
          <a:xfrm>
            <a:off x="6732240" y="616530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Input rate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 rot="16200000">
            <a:off x="3856566" y="392841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Outputted rate 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16116" y="2636912"/>
            <a:ext cx="2124236" cy="10156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Incident rate dependence of  outputted rate</a:t>
            </a:r>
            <a:endParaRPr kumimoji="1" lang="ja-JP" altLang="en-US" sz="2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660232" y="4902259"/>
            <a:ext cx="2483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00B050"/>
                </a:solidFill>
              </a:rPr>
              <a:t>Almost the same as predicted</a:t>
            </a:r>
            <a:endParaRPr kumimoji="1" lang="ja-JP" alt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66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08520" y="44624"/>
            <a:ext cx="8820472" cy="1152128"/>
          </a:xfrm>
        </p:spPr>
        <p:txBody>
          <a:bodyPr>
            <a:noAutofit/>
          </a:bodyPr>
          <a:lstStyle/>
          <a:p>
            <a:r>
              <a:rPr kumimoji="1" lang="en-US" altLang="ja-JP" sz="3600" dirty="0" smtClean="0"/>
              <a:t>Proton irradiation test to</a:t>
            </a:r>
            <a:br>
              <a:rPr kumimoji="1" lang="en-US" altLang="ja-JP" sz="3600" dirty="0" smtClean="0"/>
            </a:br>
            <a:r>
              <a:rPr kumimoji="1" lang="en-US" altLang="ja-JP" sz="3600" dirty="0" smtClean="0"/>
              <a:t> the BBM equivalent circuit </a:t>
            </a:r>
            <a:endParaRPr kumimoji="1" lang="ja-JP" altLang="en-US" sz="3600" dirty="0"/>
          </a:p>
        </p:txBody>
      </p:sp>
      <p:pic>
        <p:nvPicPr>
          <p:cNvPr id="4" name="コンテンツ プレースホルダ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776" y="3248982"/>
            <a:ext cx="3652911" cy="3412280"/>
          </a:xfrm>
          <a:prstGeom prst="rect">
            <a:avLst/>
          </a:prstGeom>
        </p:spPr>
      </p:pic>
      <p:pic>
        <p:nvPicPr>
          <p:cNvPr id="5" name="Picture 5" descr="C:\Users\astro\Desktop\IMG_00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24744"/>
            <a:ext cx="2592634" cy="194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6876256" y="3327603"/>
            <a:ext cx="1995219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BG spectra with /without beams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04832" y="400506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Beam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ON</a:t>
            </a:r>
          </a:p>
          <a:p>
            <a:r>
              <a:rPr lang="en-US" altLang="ja-JP" b="1" dirty="0" smtClean="0"/>
              <a:t>Beam OFF</a:t>
            </a:r>
            <a:endParaRPr kumimoji="1" lang="ja-JP" altLang="en-US" b="1" dirty="0"/>
          </a:p>
        </p:txBody>
      </p:sp>
      <p:sp>
        <p:nvSpPr>
          <p:cNvPr id="9" name="コンテンツ プレースホルダー 8"/>
          <p:cNvSpPr txBox="1">
            <a:spLocks noGrp="1"/>
          </p:cNvSpPr>
          <p:nvPr>
            <p:ph idx="1"/>
          </p:nvPr>
        </p:nvSpPr>
        <p:spPr>
          <a:xfrm>
            <a:off x="246348" y="1189586"/>
            <a:ext cx="5626968" cy="2382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kumimoji="1" lang="en-US" altLang="ja-JP" sz="2400" dirty="0" smtClean="0"/>
              <a:t>Perform proton beam irradiation test  (kinetic energy 70 and 200 MeV) at </a:t>
            </a:r>
            <a:r>
              <a:rPr kumimoji="1" lang="en-US" altLang="ja-JP" sz="2400" dirty="0" err="1" smtClean="0"/>
              <a:t>Wakasa</a:t>
            </a:r>
            <a:r>
              <a:rPr lang="en-US" altLang="ja-JP" sz="2400" dirty="0" smtClean="0"/>
              <a:t>-wan energy research center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to simulate the ISS environment.  </a:t>
            </a:r>
            <a:endParaRPr kumimoji="1" lang="en-US" altLang="ja-JP" sz="2400" dirty="0" smtClean="0"/>
          </a:p>
          <a:p>
            <a:pPr>
              <a:buFont typeface="Wingdings"/>
              <a:buChar char="à"/>
            </a:pPr>
            <a:r>
              <a:rPr lang="en-US" altLang="ja-JP" sz="2400" dirty="0" smtClean="0">
                <a:sym typeface="Wingdings" pitchFamily="2" charset="2"/>
              </a:rPr>
              <a:t>No problems in recovery of signal within about 60 us. </a:t>
            </a:r>
            <a:endParaRPr kumimoji="1" lang="ja-JP" altLang="en-US" sz="2400" dirty="0"/>
          </a:p>
        </p:txBody>
      </p:sp>
      <p:pic>
        <p:nvPicPr>
          <p:cNvPr id="8" name="Picture 3" descr="C:\Documents and Settings\D.F\デスクトップ\w0906_006.png"/>
          <p:cNvPicPr>
            <a:picLocks noChangeAspect="1" noChangeArrowheads="1"/>
          </p:cNvPicPr>
          <p:nvPr/>
        </p:nvPicPr>
        <p:blipFill>
          <a:blip r:embed="rId5" cstate="print">
            <a:lum bright="19000" contrast="19000"/>
          </a:blip>
          <a:srcRect/>
          <a:stretch>
            <a:fillRect/>
          </a:stretch>
        </p:blipFill>
        <p:spPr bwMode="auto">
          <a:xfrm>
            <a:off x="285501" y="3573017"/>
            <a:ext cx="4142483" cy="2880320"/>
          </a:xfrm>
          <a:prstGeom prst="rect">
            <a:avLst/>
          </a:prstGeom>
          <a:noFill/>
        </p:spPr>
      </p:pic>
      <p:sp>
        <p:nvSpPr>
          <p:cNvPr id="10" name="テキスト ボックス 9"/>
          <p:cNvSpPr txBox="1"/>
          <p:nvPr/>
        </p:nvSpPr>
        <p:spPr>
          <a:xfrm>
            <a:off x="2550282" y="4498323"/>
            <a:ext cx="1487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59832" y="4797152"/>
            <a:ext cx="1368152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n w="3175">
                  <a:solidFill>
                    <a:srgbClr val="CCFFFF"/>
                  </a:solidFill>
                </a:ln>
                <a:solidFill>
                  <a:srgbClr val="00FFFF"/>
                </a:solidFill>
              </a:rPr>
              <a:t>Low</a:t>
            </a:r>
            <a:r>
              <a:rPr lang="ja-JP" altLang="en-US" sz="1600" dirty="0">
                <a:ln w="3175">
                  <a:solidFill>
                    <a:srgbClr val="CCFFFF"/>
                  </a:solidFill>
                </a:ln>
                <a:solidFill>
                  <a:srgbClr val="00FFFF"/>
                </a:solidFill>
              </a:rPr>
              <a:t> </a:t>
            </a:r>
            <a:r>
              <a:rPr lang="en-US" altLang="ja-JP" sz="1600" dirty="0" smtClean="0">
                <a:ln w="3175">
                  <a:solidFill>
                    <a:srgbClr val="CCFFFF"/>
                  </a:solidFill>
                </a:ln>
                <a:solidFill>
                  <a:srgbClr val="00FFFF"/>
                </a:solidFill>
              </a:rPr>
              <a:t>gain</a:t>
            </a:r>
            <a:endParaRPr kumimoji="1" lang="ja-JP" altLang="en-US" sz="1600" dirty="0">
              <a:ln w="3175">
                <a:solidFill>
                  <a:srgbClr val="CCFFFF"/>
                </a:solidFill>
              </a:ln>
              <a:solidFill>
                <a:srgbClr val="00FFFF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059832" y="5887961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n>
                  <a:solidFill>
                    <a:srgbClr val="99FF99"/>
                  </a:solidFill>
                </a:ln>
                <a:solidFill>
                  <a:srgbClr val="00FF00"/>
                </a:solidFill>
              </a:rPr>
              <a:t>High</a:t>
            </a:r>
            <a:r>
              <a:rPr lang="ja-JP" altLang="en-US" sz="1600" dirty="0">
                <a:ln>
                  <a:solidFill>
                    <a:srgbClr val="99FF99"/>
                  </a:solidFill>
                </a:ln>
                <a:solidFill>
                  <a:srgbClr val="00FF00"/>
                </a:solidFill>
              </a:rPr>
              <a:t> </a:t>
            </a:r>
            <a:r>
              <a:rPr lang="en-US" altLang="ja-JP" sz="1600" dirty="0" smtClean="0">
                <a:ln>
                  <a:solidFill>
                    <a:srgbClr val="99FF99"/>
                  </a:solidFill>
                </a:ln>
                <a:solidFill>
                  <a:srgbClr val="00FF00"/>
                </a:solidFill>
              </a:rPr>
              <a:t>gain</a:t>
            </a:r>
            <a:endParaRPr kumimoji="1" lang="ja-JP" altLang="en-US" sz="1600" dirty="0">
              <a:ln>
                <a:solidFill>
                  <a:srgbClr val="99FF99"/>
                </a:solidFill>
              </a:ln>
              <a:solidFill>
                <a:srgbClr val="00FF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59832" y="4149080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FF00"/>
                </a:solidFill>
              </a:rPr>
              <a:t>Preamp out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71800" y="3727411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</a:rPr>
              <a:t>Proton</a:t>
            </a:r>
            <a:r>
              <a:rPr lang="ja-JP" altLang="en-US" sz="1600" dirty="0" smtClean="0">
                <a:solidFill>
                  <a:schemeClr val="bg1"/>
                </a:solidFill>
              </a:rPr>
              <a:t>（</a:t>
            </a:r>
            <a:r>
              <a:rPr lang="en-US" altLang="ja-JP" sz="1600" dirty="0" smtClean="0">
                <a:solidFill>
                  <a:schemeClr val="bg1"/>
                </a:solidFill>
              </a:rPr>
              <a:t>70MeV</a:t>
            </a:r>
            <a:r>
              <a:rPr lang="ja-JP" altLang="en-US" sz="1600" dirty="0" smtClean="0">
                <a:solidFill>
                  <a:schemeClr val="bg1"/>
                </a:solidFill>
              </a:rPr>
              <a:t>）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915816" y="5311897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FF"/>
                </a:solidFill>
              </a:rPr>
              <a:t>LD</a:t>
            </a:r>
            <a:r>
              <a:rPr lang="ja-JP" altLang="en-US" sz="1400" dirty="0">
                <a:solidFill>
                  <a:srgbClr val="FF00FF"/>
                </a:solidFill>
              </a:rPr>
              <a:t> </a:t>
            </a:r>
            <a:r>
              <a:rPr lang="en-US" altLang="ja-JP" sz="1400" dirty="0" smtClean="0">
                <a:solidFill>
                  <a:srgbClr val="FF00FF"/>
                </a:solidFill>
              </a:rPr>
              <a:t>comparator</a:t>
            </a:r>
            <a:endParaRPr kumimoji="1" lang="ja-JP" altLang="en-US" sz="1400" dirty="0">
              <a:solidFill>
                <a:srgbClr val="FF00FF"/>
              </a:solidFill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6084168" y="1988840"/>
            <a:ext cx="576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1187624" y="4652211"/>
            <a:ext cx="648072" cy="0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1198785" y="4311940"/>
            <a:ext cx="1025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60us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75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CGBM Schedule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600200"/>
            <a:ext cx="8784976" cy="4709120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June-July:   Verification test of PFM by IA and MPC</a:t>
            </a:r>
          </a:p>
          <a:p>
            <a:r>
              <a:rPr lang="en-US" altLang="ja-JP" sz="2400" dirty="0" smtClean="0"/>
              <a:t>End of July 2013:  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   </a:t>
            </a:r>
            <a:r>
              <a:rPr kumimoji="1" lang="en-US" altLang="ja-JP" sz="2400" dirty="0" smtClean="0"/>
              <a:t>Pre-flight calibration for CGBM PFM alone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           </a:t>
            </a:r>
            <a:r>
              <a:rPr kumimoji="1" lang="en-US" altLang="ja-JP" sz="2400" dirty="0" smtClean="0"/>
              <a:t> at JAXA Tsukuba Space Center</a:t>
            </a:r>
          </a:p>
          <a:p>
            <a:r>
              <a:rPr lang="en-US" altLang="ja-JP" sz="2400" dirty="0" smtClean="0"/>
              <a:t>Oct.-Nov. 2013: </a:t>
            </a:r>
          </a:p>
          <a:p>
            <a:pPr marL="0" indent="0">
              <a:buNone/>
            </a:pPr>
            <a:r>
              <a:rPr lang="en-US" altLang="ja-JP" sz="2400" dirty="0" smtClean="0"/>
              <a:t>        Gamma-ray irradiation test to the BBM in the 5-30 MeV rage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       at  New-Subaru beam-line. 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Jan. 2014:  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  </a:t>
            </a:r>
            <a:r>
              <a:rPr kumimoji="1" lang="en-US" altLang="ja-JP" sz="2400" dirty="0" smtClean="0"/>
              <a:t> Irradiation test to the CGBM PFM after the CALET integration.</a:t>
            </a:r>
          </a:p>
        </p:txBody>
      </p:sp>
    </p:spTree>
    <p:extLst>
      <p:ext uri="{BB962C8B-B14F-4D97-AF65-F5344CB8AC3E}">
        <p14:creationId xmlns:p14="http://schemas.microsoft.com/office/powerpoint/2010/main" val="323053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340768"/>
            <a:ext cx="8136904" cy="5256584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The CALET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gamma-ray burst monitor (CGBM) is the 2</a:t>
            </a:r>
            <a:r>
              <a:rPr lang="en-US" altLang="ja-JP" sz="2800" baseline="30000" dirty="0" smtClean="0"/>
              <a:t>nd</a:t>
            </a:r>
            <a:r>
              <a:rPr lang="en-US" altLang="ja-JP" sz="2800" dirty="0" smtClean="0"/>
              <a:t> scientific instrument to support a gamma-ray burst observation in the </a:t>
            </a:r>
            <a:r>
              <a:rPr lang="en-US" altLang="ja-JP" sz="2800" dirty="0" err="1" smtClean="0"/>
              <a:t>GeV-TeV</a:t>
            </a:r>
            <a:r>
              <a:rPr lang="en-US" altLang="ja-JP" sz="2800" dirty="0" smtClean="0"/>
              <a:t> range with CAL. </a:t>
            </a:r>
          </a:p>
          <a:p>
            <a:r>
              <a:rPr lang="en-US" altLang="ja-JP" sz="2800" dirty="0" smtClean="0"/>
              <a:t> Test of Bread-board model</a:t>
            </a:r>
            <a:r>
              <a:rPr lang="ja-JP" altLang="en-US" sz="2800" dirty="0"/>
              <a:t> </a:t>
            </a:r>
            <a:r>
              <a:rPr lang="en-US" altLang="ja-JP" sz="2800" dirty="0" smtClean="0"/>
              <a:t>(BBM)</a:t>
            </a:r>
          </a:p>
          <a:p>
            <a:pPr lvl="1"/>
            <a:r>
              <a:rPr lang="en-US" altLang="ja-JP" sz="2400" dirty="0" smtClean="0"/>
              <a:t>Sensors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Vibration and thermal vacuum test has been passed safely.  </a:t>
            </a:r>
          </a:p>
          <a:p>
            <a:pPr lvl="1"/>
            <a:r>
              <a:rPr lang="en-US" altLang="ja-JP" sz="2400" dirty="0" smtClean="0"/>
              <a:t>Electronics</a:t>
            </a:r>
            <a:r>
              <a:rPr lang="ja-JP" altLang="en-US" dirty="0" smtClean="0"/>
              <a:t>　</a:t>
            </a:r>
            <a:r>
              <a:rPr lang="en-US" altLang="ja-JP" dirty="0" smtClean="0"/>
              <a:t>No significant degradation under a high counting rate and proton irradiation. </a:t>
            </a:r>
            <a:endParaRPr lang="en-US" altLang="ja-JP" sz="2400" dirty="0" smtClean="0"/>
          </a:p>
          <a:p>
            <a:r>
              <a:rPr lang="en-US" altLang="ja-JP" sz="2800" dirty="0" smtClean="0"/>
              <a:t>The PFM of sensors and E-box are now being built, and will be tested on June and July. </a:t>
            </a:r>
            <a:r>
              <a:rPr lang="ja-JP" altLang="en-US" sz="2800" dirty="0"/>
              <a:t> </a:t>
            </a:r>
            <a:r>
              <a:rPr lang="en-US" altLang="ja-JP" sz="2800" dirty="0" smtClean="0"/>
              <a:t>The pre-flight calibration of CGBM is planned on end of July. 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CGBM </a:t>
            </a:r>
            <a:r>
              <a:rPr kumimoji="1" lang="en-US" altLang="ja-JP" dirty="0" smtClean="0"/>
              <a:t>E-box </a:t>
            </a:r>
            <a:endParaRPr kumimoji="1" lang="ja-JP" altLang="en-US" dirty="0"/>
          </a:p>
        </p:txBody>
      </p:sp>
      <p:pic>
        <p:nvPicPr>
          <p:cNvPr id="4" name="コンテンツ プレースホルダ 3" descr="ebo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080035"/>
            <a:ext cx="6120680" cy="394936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79512" y="908720"/>
            <a:ext cx="89644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altLang="ja-JP" sz="2400" dirty="0" smtClean="0"/>
              <a:t> processes signals from 3 CGBM sensors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400" dirty="0" smtClean="0"/>
              <a:t> Analog part: amplifiers with a wide dynamic range, peak detection circuit, LD and UDs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400" dirty="0" smtClean="0"/>
              <a:t> Digital part: ADC, FPGA (e.g. GRB trigger system) ,  </a:t>
            </a:r>
          </a:p>
          <a:p>
            <a:pPr lvl="1"/>
            <a:r>
              <a:rPr lang="en-US" altLang="ja-JP" sz="2400" dirty="0" smtClean="0"/>
              <a:t>       10-Mbyte Memory (GRB data accumulation)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400" dirty="0" smtClean="0"/>
              <a:t> High Voltage (SITAEL S9099)</a:t>
            </a:r>
          </a:p>
          <a:p>
            <a:r>
              <a:rPr kumimoji="1" lang="en-US" altLang="ja-JP" sz="3600" dirty="0" smtClean="0"/>
              <a:t>  </a:t>
            </a:r>
            <a:endParaRPr kumimoji="1" lang="ja-JP" altLang="en-US" sz="3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4005065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Sensors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79912" y="3060249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E-box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96336" y="3717032"/>
            <a:ext cx="1547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Mission Data</a:t>
            </a:r>
          </a:p>
          <a:p>
            <a:r>
              <a:rPr lang="en-US" altLang="ja-JP" sz="2400" dirty="0" smtClean="0"/>
              <a:t>Controller (MDC)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2753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23528" y="260648"/>
            <a:ext cx="851763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000" noProof="0" dirty="0" smtClean="0">
                <a:latin typeface="+mj-lt"/>
                <a:ea typeface="+mj-ea"/>
                <a:cs typeface="+mj-cs"/>
              </a:rPr>
              <a:t>Comparison with CGRO/</a:t>
            </a:r>
            <a:r>
              <a:rPr kumimoji="1" lang="en-US" altLang="ja-JP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EGRET</a:t>
            </a:r>
            <a:r>
              <a:rPr lang="en-US" altLang="ja-JP" sz="4000" dirty="0" smtClean="0">
                <a:latin typeface="+mj-lt"/>
                <a:ea typeface="+mj-ea"/>
                <a:cs typeface="+mj-cs"/>
              </a:rPr>
              <a:t>, </a:t>
            </a:r>
            <a:r>
              <a:rPr kumimoji="1" lang="en-US" altLang="ja-JP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AGILE/GRID,</a:t>
            </a:r>
            <a:r>
              <a:rPr kumimoji="1" lang="en-US" altLang="ja-JP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000" noProof="0" dirty="0" smtClean="0">
                <a:latin typeface="+mj-lt"/>
                <a:ea typeface="+mj-ea"/>
                <a:cs typeface="+mj-cs"/>
              </a:rPr>
              <a:t>And </a:t>
            </a:r>
            <a:r>
              <a:rPr kumimoji="1" lang="en-US" altLang="ja-JP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Fermi/LAT</a:t>
            </a:r>
            <a:endParaRPr kumimoji="1" lang="ja-JP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1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2566282"/>
              </p:ext>
            </p:extLst>
          </p:nvPr>
        </p:nvGraphicFramePr>
        <p:xfrm>
          <a:off x="179512" y="1628799"/>
          <a:ext cx="8856984" cy="4736592"/>
        </p:xfrm>
        <a:graphic>
          <a:graphicData uri="http://schemas.openxmlformats.org/drawingml/2006/table">
            <a:tbl>
              <a:tblPr/>
              <a:tblGrid>
                <a:gridCol w="1296144"/>
                <a:gridCol w="1224136"/>
                <a:gridCol w="2088232"/>
                <a:gridCol w="792336"/>
                <a:gridCol w="2304008"/>
                <a:gridCol w="1152128"/>
              </a:tblGrid>
              <a:tr h="496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Energy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Effective Area (cm</a:t>
                      </a:r>
                      <a:r>
                        <a:rPr kumimoji="1" lang="en-US" altLang="ja-JP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FOV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Angular resolution (68%)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Deadtime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CGRO /EGRET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 MeV-30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1500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~0.5 str.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5.5 deg.@100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MeV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1.3 deg @1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GeV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0.5 deg @10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GeV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～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msec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AGILE /GRID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30 MeV -   50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~2.5 str.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4.7 deg @100 MeV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0.6 deg @1 GeV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0.2 deg @10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～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200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Fermi /LAT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 MeV - 300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~3000 @100 MeV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~7000 @1 GeV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~8000 @10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~2.4 str.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3.5 deg @ 100 MeV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0.5 deg @ 1 GeV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0.1 deg @ 10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~27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CALET /CAL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GeV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– 10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TeV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~600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 2 str.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2.5 deg @ 1 GeV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0.4 deg @ 10 GeV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0.2 deg @ 100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~1.8 ms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kumimoji="1" lang="en-US" altLang="ja-JP" dirty="0" smtClean="0"/>
              <a:t>1. CALET</a:t>
            </a:r>
            <a:r>
              <a:rPr lang="en-US" altLang="ja-JP" dirty="0"/>
              <a:t> </a:t>
            </a:r>
            <a:r>
              <a:rPr lang="en-US" altLang="ja-JP" dirty="0" smtClean="0"/>
              <a:t>mission </a:t>
            </a:r>
            <a:r>
              <a:rPr kumimoji="1" lang="en-US" altLang="ja-JP" dirty="0" smtClean="0"/>
              <a:t>and CGBM</a:t>
            </a:r>
            <a:endParaRPr lang="en-US" altLang="ja-JP" dirty="0" smtClean="0"/>
          </a:p>
          <a:p>
            <a:pPr>
              <a:buNone/>
            </a:pPr>
            <a:r>
              <a:rPr lang="en-US" altLang="ja-JP" dirty="0"/>
              <a:t>2</a:t>
            </a:r>
            <a:r>
              <a:rPr kumimoji="1" lang="en-US" altLang="ja-JP" dirty="0" smtClean="0"/>
              <a:t>. CGBM hardware component</a:t>
            </a:r>
          </a:p>
          <a:p>
            <a:pPr>
              <a:buNone/>
            </a:pPr>
            <a:r>
              <a:rPr lang="en-US" altLang="ja-JP" dirty="0"/>
              <a:t>3</a:t>
            </a:r>
            <a:r>
              <a:rPr lang="en-US" altLang="ja-JP" dirty="0" smtClean="0"/>
              <a:t>. Bread Board Model (BBM) </a:t>
            </a:r>
            <a:endParaRPr lang="en-US" altLang="ja-JP" dirty="0"/>
          </a:p>
          <a:p>
            <a:pPr>
              <a:buNone/>
            </a:pPr>
            <a:r>
              <a:rPr lang="en-US" altLang="ja-JP" dirty="0" smtClean="0"/>
              <a:t>        of Sensors and electronics</a:t>
            </a:r>
          </a:p>
          <a:p>
            <a:pPr>
              <a:buNone/>
            </a:pPr>
            <a:r>
              <a:rPr lang="en-US" altLang="ja-JP" dirty="0" smtClean="0"/>
              <a:t>4. Schedule</a:t>
            </a:r>
          </a:p>
          <a:p>
            <a:pPr>
              <a:buNone/>
            </a:pPr>
            <a:r>
              <a:rPr lang="en-US" altLang="ja-JP" dirty="0"/>
              <a:t>5</a:t>
            </a:r>
            <a:r>
              <a:rPr lang="en-US" altLang="ja-JP" dirty="0" smtClean="0"/>
              <a:t>.</a:t>
            </a:r>
            <a:r>
              <a:rPr kumimoji="1" lang="en-US" altLang="ja-JP" dirty="0" smtClean="0"/>
              <a:t> Summary</a:t>
            </a:r>
            <a:endParaRPr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CALET</a:t>
            </a:r>
            <a:r>
              <a:rPr lang="ja-JP" altLang="en-US" sz="4000" dirty="0"/>
              <a:t> </a:t>
            </a:r>
            <a:r>
              <a:rPr lang="en-US" altLang="ja-JP" sz="4000" dirty="0" smtClean="0"/>
              <a:t>mission and </a:t>
            </a:r>
            <a:r>
              <a:rPr kumimoji="1" lang="en-US" altLang="ja-JP" sz="4000" dirty="0" smtClean="0"/>
              <a:t>CGBM </a:t>
            </a:r>
            <a:endParaRPr kumimoji="1" lang="ja-JP" altLang="en-US" sz="4000" dirty="0"/>
          </a:p>
        </p:txBody>
      </p:sp>
      <p:pic>
        <p:nvPicPr>
          <p:cNvPr id="4" name="Picture 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304743"/>
            <a:ext cx="4067944" cy="358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-36512" y="1152128"/>
            <a:ext cx="8964488" cy="558924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sz="2800" dirty="0" smtClean="0"/>
              <a:t>CALET(</a:t>
            </a:r>
            <a:r>
              <a:rPr kumimoji="1" lang="en-US" altLang="ja-JP" sz="2800" dirty="0" err="1" smtClean="0"/>
              <a:t>CAlorimetric</a:t>
            </a:r>
            <a:r>
              <a:rPr kumimoji="1" lang="en-US" altLang="ja-JP" sz="2800" dirty="0" smtClean="0"/>
              <a:t> Electron Telescope)</a:t>
            </a:r>
          </a:p>
          <a:p>
            <a:pPr lvl="1"/>
            <a:r>
              <a:rPr lang="en-US" altLang="ja-JP" sz="2400" dirty="0" smtClean="0"/>
              <a:t>Launch by H-IIB/HTV(H-II Transfer Vehicle)</a:t>
            </a:r>
          </a:p>
          <a:p>
            <a:pPr marL="457200" lvl="1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 in summer 2014</a:t>
            </a:r>
          </a:p>
          <a:p>
            <a:pPr lvl="1"/>
            <a:r>
              <a:rPr lang="en-US" altLang="ja-JP" sz="2400" dirty="0" smtClean="0"/>
              <a:t>Attached to </a:t>
            </a:r>
            <a:r>
              <a:rPr lang="en-US" altLang="ja-JP" sz="2400" dirty="0" err="1" smtClean="0"/>
              <a:t>Kibo</a:t>
            </a:r>
            <a:r>
              <a:rPr lang="en-US" altLang="ja-JP" sz="2400" dirty="0" smtClean="0"/>
              <a:t> on the ISS.</a:t>
            </a:r>
            <a:endParaRPr kumimoji="1" lang="en-US" altLang="ja-JP" sz="2400" dirty="0" smtClean="0"/>
          </a:p>
          <a:p>
            <a:pPr lvl="1"/>
            <a:r>
              <a:rPr lang="en-US" altLang="ja-JP" sz="2400" dirty="0" smtClean="0"/>
              <a:t>JAXA(Japan), NASA(US), ASI(Italy)</a:t>
            </a:r>
          </a:p>
          <a:p>
            <a:pPr lvl="1"/>
            <a:r>
              <a:rPr lang="en-US" altLang="ja-JP" sz="2400" dirty="0" smtClean="0"/>
              <a:t>Currently In the development phase of PFM</a:t>
            </a:r>
          </a:p>
          <a:p>
            <a:pPr lvl="1">
              <a:buNone/>
            </a:pPr>
            <a:endParaRPr kumimoji="1" lang="en-US" altLang="ja-JP" sz="2400" dirty="0" smtClean="0"/>
          </a:p>
          <a:p>
            <a:r>
              <a:rPr lang="en-US" altLang="ja-JP" sz="2800" dirty="0" smtClean="0"/>
              <a:t>Calorimeter (CAL)</a:t>
            </a:r>
            <a:r>
              <a:rPr kumimoji="1" lang="en-US" altLang="ja-JP" sz="2800" dirty="0" smtClean="0"/>
              <a:t> </a:t>
            </a:r>
          </a:p>
          <a:p>
            <a:pPr lvl="1"/>
            <a:r>
              <a:rPr lang="en-US" altLang="ja-JP" sz="2200" dirty="0" smtClean="0"/>
              <a:t>Electrons:1 </a:t>
            </a:r>
            <a:r>
              <a:rPr lang="en-US" altLang="ja-JP" sz="2200" dirty="0" err="1" smtClean="0"/>
              <a:t>GeV</a:t>
            </a:r>
            <a:r>
              <a:rPr lang="en-US" altLang="ja-JP" sz="2200" dirty="0" smtClean="0"/>
              <a:t> – 20 </a:t>
            </a:r>
            <a:r>
              <a:rPr lang="en-US" altLang="ja-JP" sz="2200" dirty="0" err="1" smtClean="0"/>
              <a:t>TeV</a:t>
            </a:r>
            <a:endParaRPr lang="en-US" altLang="ja-JP" sz="2200" dirty="0" smtClean="0"/>
          </a:p>
          <a:p>
            <a:pPr lvl="1"/>
            <a:r>
              <a:rPr lang="en-US" altLang="ja-JP" sz="2200" dirty="0" smtClean="0"/>
              <a:t>Gamma-rays:10 </a:t>
            </a:r>
            <a:r>
              <a:rPr lang="en-US" altLang="ja-JP" sz="2200" dirty="0" err="1" smtClean="0"/>
              <a:t>GeV</a:t>
            </a:r>
            <a:r>
              <a:rPr lang="en-US" altLang="ja-JP" sz="2200" dirty="0" smtClean="0"/>
              <a:t> – 10 </a:t>
            </a:r>
            <a:r>
              <a:rPr lang="en-US" altLang="ja-JP" sz="2200" dirty="0" err="1" smtClean="0"/>
              <a:t>TeV</a:t>
            </a:r>
            <a:endParaRPr lang="en-US" altLang="ja-JP" sz="2200" dirty="0" smtClean="0"/>
          </a:p>
          <a:p>
            <a:pPr lvl="1"/>
            <a:r>
              <a:rPr lang="en-US" altLang="ja-JP" sz="2200" dirty="0" smtClean="0"/>
              <a:t>Protons, Heavy ions:</a:t>
            </a:r>
            <a:r>
              <a:rPr lang="ja-JP" altLang="en-US" sz="2200" dirty="0" smtClean="0"/>
              <a:t> </a:t>
            </a:r>
            <a:r>
              <a:rPr lang="ja-JP" altLang="en-US" sz="2200" dirty="0" smtClean="0"/>
              <a:t> </a:t>
            </a:r>
            <a:r>
              <a:rPr lang="en-US" altLang="ja-JP" sz="2200" dirty="0" smtClean="0"/>
              <a:t>a few10 </a:t>
            </a:r>
            <a:r>
              <a:rPr lang="en-US" altLang="ja-JP" sz="2200" dirty="0" smtClean="0"/>
              <a:t>GeV–1000 </a:t>
            </a:r>
            <a:r>
              <a:rPr lang="en-US" altLang="ja-JP" sz="2200" dirty="0" err="1" smtClean="0"/>
              <a:t>TeV</a:t>
            </a:r>
            <a:r>
              <a:rPr lang="en-US" altLang="ja-JP" sz="2200" dirty="0" smtClean="0"/>
              <a:t> </a:t>
            </a:r>
          </a:p>
          <a:p>
            <a:r>
              <a:rPr lang="en-US" altLang="ja-JP" sz="2800" dirty="0" smtClean="0">
                <a:solidFill>
                  <a:srgbClr val="FF0000"/>
                </a:solidFill>
              </a:rPr>
              <a:t>Gamma-ray Burst Monitor (CGBM)</a:t>
            </a:r>
          </a:p>
          <a:p>
            <a:pPr lvl="1">
              <a:buNone/>
            </a:pPr>
            <a:r>
              <a:rPr lang="en-US" altLang="ja-JP" sz="2400" dirty="0" smtClean="0"/>
              <a:t>Energy range: 7 </a:t>
            </a:r>
            <a:r>
              <a:rPr lang="en-US" altLang="ja-JP" sz="2400" dirty="0" err="1" smtClean="0"/>
              <a:t>keV</a:t>
            </a:r>
            <a:r>
              <a:rPr lang="en-US" altLang="ja-JP" sz="2400" dirty="0" smtClean="0"/>
              <a:t> – 20 MeV</a:t>
            </a:r>
          </a:p>
          <a:p>
            <a:pPr lvl="1"/>
            <a:r>
              <a:rPr lang="en-US" altLang="ja-JP" sz="2400" dirty="0" smtClean="0"/>
              <a:t>Hard X-ray Monitor (HXM): 7 </a:t>
            </a:r>
            <a:r>
              <a:rPr lang="en-US" altLang="ja-JP" sz="2400" dirty="0" err="1" smtClean="0"/>
              <a:t>keV</a:t>
            </a:r>
            <a:r>
              <a:rPr lang="en-US" altLang="ja-JP" sz="2400" dirty="0" smtClean="0"/>
              <a:t> – 1 MeV</a:t>
            </a:r>
          </a:p>
          <a:p>
            <a:pPr lvl="1"/>
            <a:r>
              <a:rPr lang="en-US" altLang="ja-JP" sz="2400" dirty="0" smtClean="0"/>
              <a:t>Soft Gamma-ray Monitor (SGM): 100 </a:t>
            </a:r>
            <a:r>
              <a:rPr lang="en-US" altLang="ja-JP" sz="2400" dirty="0" err="1" smtClean="0"/>
              <a:t>keV</a:t>
            </a:r>
            <a:r>
              <a:rPr lang="en-US" altLang="ja-JP" sz="2400" dirty="0" smtClean="0"/>
              <a:t> – 20 MeV</a:t>
            </a:r>
          </a:p>
          <a:p>
            <a:pPr lvl="1">
              <a:buNone/>
            </a:pPr>
            <a:endParaRPr lang="en-US" altLang="ja-JP" sz="2400" dirty="0" smtClean="0"/>
          </a:p>
          <a:p>
            <a:pPr lvl="1"/>
            <a:endParaRPr lang="en-US" altLang="ja-JP" sz="2400" dirty="0" smtClean="0"/>
          </a:p>
        </p:txBody>
      </p:sp>
      <p:cxnSp>
        <p:nvCxnSpPr>
          <p:cNvPr id="6" name="直線矢印コネクタ 5"/>
          <p:cNvCxnSpPr/>
          <p:nvPr/>
        </p:nvCxnSpPr>
        <p:spPr>
          <a:xfrm rot="5400000">
            <a:off x="7812360" y="4312855"/>
            <a:ext cx="864096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8244408" y="3717032"/>
            <a:ext cx="1115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CAL</a:t>
            </a:r>
            <a:endParaRPr kumimoji="1" lang="ja-JP" altLang="en-US" sz="2400" dirty="0"/>
          </a:p>
        </p:txBody>
      </p:sp>
      <p:cxnSp>
        <p:nvCxnSpPr>
          <p:cNvPr id="9" name="直線矢印コネクタ 8"/>
          <p:cNvCxnSpPr/>
          <p:nvPr/>
        </p:nvCxnSpPr>
        <p:spPr>
          <a:xfrm flipH="1">
            <a:off x="6660232" y="3429000"/>
            <a:ext cx="576064" cy="14401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5004048" y="3933056"/>
            <a:ext cx="648072" cy="1588"/>
          </a:xfrm>
          <a:prstGeom prst="straightConnector1">
            <a:avLst/>
          </a:prstGeom>
          <a:ln w="28575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7164288" y="319381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B050"/>
                </a:solidFill>
              </a:rPr>
              <a:t>SGM</a:t>
            </a:r>
            <a:endParaRPr kumimoji="1" lang="ja-JP" altLang="en-US" sz="2800" dirty="0">
              <a:solidFill>
                <a:srgbClr val="00B05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139952" y="3645025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rgbClr val="FF33CC"/>
                </a:solidFill>
              </a:rPr>
              <a:t>HX</a:t>
            </a:r>
            <a:r>
              <a:rPr kumimoji="1" lang="en-US" altLang="ja-JP" sz="2800" dirty="0" smtClean="0">
                <a:solidFill>
                  <a:srgbClr val="FF33CC"/>
                </a:solidFill>
              </a:rPr>
              <a:t>M</a:t>
            </a:r>
            <a:endParaRPr kumimoji="1" lang="ja-JP" altLang="en-US" sz="2800" dirty="0">
              <a:solidFill>
                <a:srgbClr val="FF33CC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 b="1543"/>
          <a:stretch>
            <a:fillRect/>
          </a:stretch>
        </p:blipFill>
        <p:spPr bwMode="auto">
          <a:xfrm>
            <a:off x="5757022" y="980728"/>
            <a:ext cx="338697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Image0004.JPG"/>
          <p:cNvPicPr>
            <a:picLocks noChangeAspect="1"/>
          </p:cNvPicPr>
          <p:nvPr/>
        </p:nvPicPr>
        <p:blipFill>
          <a:blip r:embed="rId3" cstate="print"/>
          <a:srcRect l="23327" t="20360" r="39521" b="53368"/>
          <a:stretch>
            <a:fillRect/>
          </a:stretch>
        </p:blipFill>
        <p:spPr>
          <a:xfrm>
            <a:off x="6570909" y="908719"/>
            <a:ext cx="2659895" cy="2659895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  <p:pic>
        <p:nvPicPr>
          <p:cNvPr id="17" name="図 16" descr="Image0003.JPG"/>
          <p:cNvPicPr>
            <a:picLocks noChangeAspect="1"/>
          </p:cNvPicPr>
          <p:nvPr/>
        </p:nvPicPr>
        <p:blipFill>
          <a:blip r:embed="rId4" cstate="print"/>
          <a:srcRect l="39521" t="16167" r="27138" b="52171"/>
          <a:stretch>
            <a:fillRect/>
          </a:stretch>
        </p:blipFill>
        <p:spPr>
          <a:xfrm>
            <a:off x="5306516" y="3068960"/>
            <a:ext cx="2622467" cy="3521599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-758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CGBM hardware components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-324544" y="908720"/>
            <a:ext cx="9612560" cy="5688632"/>
          </a:xfrm>
        </p:spPr>
        <p:txBody>
          <a:bodyPr>
            <a:normAutofit fontScale="92500" lnSpcReduction="10000"/>
          </a:bodyPr>
          <a:lstStyle/>
          <a:p>
            <a:pPr lvl="1">
              <a:buFont typeface="Wingdings" pitchFamily="2" charset="2"/>
              <a:buChar char="Ø"/>
            </a:pPr>
            <a:r>
              <a:rPr lang="en-US" altLang="ja-JP" dirty="0" smtClean="0"/>
              <a:t>Sensors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 </a:t>
            </a:r>
            <a:r>
              <a:rPr lang="en-US" altLang="ja-JP" dirty="0" smtClean="0"/>
              <a:t>two Hard X-ray Monitor</a:t>
            </a:r>
            <a:r>
              <a:rPr lang="ja-JP" altLang="en-US" dirty="0" smtClean="0"/>
              <a:t>（</a:t>
            </a:r>
            <a:r>
              <a:rPr lang="en-US" altLang="ja-JP" dirty="0" smtClean="0"/>
              <a:t>HXM)</a:t>
            </a:r>
            <a:r>
              <a:rPr lang="ja-JP" altLang="en-US" dirty="0" smtClean="0"/>
              <a:t> </a:t>
            </a:r>
            <a:endParaRPr kumimoji="1" lang="en-US" altLang="ja-JP" dirty="0" smtClean="0">
              <a:solidFill>
                <a:srgbClr val="0000FF"/>
              </a:solidFill>
            </a:endParaRPr>
          </a:p>
          <a:p>
            <a:pPr lvl="2"/>
            <a:r>
              <a:rPr lang="en-US" altLang="ja-JP" dirty="0" smtClean="0"/>
              <a:t> LaBr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Ce</a:t>
            </a:r>
            <a:r>
              <a:rPr lang="en-US" altLang="ja-JP" dirty="0" smtClean="0"/>
              <a:t>) (φ66 mm x 0.5 inches)</a:t>
            </a:r>
          </a:p>
          <a:p>
            <a:pPr marL="914400" lvl="2" indent="0">
              <a:buNone/>
            </a:pPr>
            <a:r>
              <a:rPr lang="en-US" altLang="ja-JP" dirty="0" smtClean="0"/>
              <a:t>    + PMT R6232-05 </a:t>
            </a:r>
          </a:p>
          <a:p>
            <a:pPr lvl="2">
              <a:buNone/>
            </a:pPr>
            <a:r>
              <a:rPr lang="en-US" altLang="ja-JP" b="1" dirty="0" smtClean="0">
                <a:solidFill>
                  <a:srgbClr val="FF0000"/>
                </a:solidFill>
              </a:rPr>
              <a:t>LaBr</a:t>
            </a:r>
            <a:r>
              <a:rPr lang="en-US" altLang="ja-JP" b="1" baseline="-25000" dirty="0" smtClean="0">
                <a:solidFill>
                  <a:srgbClr val="FF0000"/>
                </a:solidFill>
              </a:rPr>
              <a:t>3  </a:t>
            </a:r>
            <a:r>
              <a:rPr lang="en-US" altLang="ja-JP" b="1" dirty="0" smtClean="0">
                <a:solidFill>
                  <a:srgbClr val="FF0000"/>
                </a:solidFill>
              </a:rPr>
              <a:t>is not used for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</a:rPr>
              <a:t>gamma-ray</a:t>
            </a:r>
          </a:p>
          <a:p>
            <a:pPr lvl="2">
              <a:buNone/>
            </a:pPr>
            <a:r>
              <a:rPr lang="en-US" altLang="ja-JP" b="1" dirty="0" smtClean="0">
                <a:solidFill>
                  <a:srgbClr val="FF0000"/>
                </a:solidFill>
              </a:rPr>
              <a:t> celestial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 observations. 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Bleeder circuit, Charge sensitive amplifiers</a:t>
            </a:r>
          </a:p>
          <a:p>
            <a:pPr lvl="1"/>
            <a:r>
              <a:rPr lang="en-US" altLang="ja-JP" dirty="0" smtClean="0">
                <a:solidFill>
                  <a:srgbClr val="00B050"/>
                </a:solidFill>
              </a:rPr>
              <a:t>One Soft Gamma-ray Monitor</a:t>
            </a:r>
            <a:r>
              <a:rPr kumimoji="1" lang="en-US" altLang="ja-JP" dirty="0" smtClean="0">
                <a:solidFill>
                  <a:srgbClr val="00B050"/>
                </a:solidFill>
              </a:rPr>
              <a:t>(SGM)</a:t>
            </a:r>
          </a:p>
          <a:p>
            <a:pPr lvl="2"/>
            <a:r>
              <a:rPr lang="en-US" altLang="ja-JP" dirty="0" smtClean="0"/>
              <a:t>BGO (φ4 inches x 3 inches) </a:t>
            </a:r>
          </a:p>
          <a:p>
            <a:pPr marL="914400" lvl="2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+ PMT R6233-20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/>
              <a:t>Electronics (GBM E-box)</a:t>
            </a:r>
          </a:p>
          <a:p>
            <a:pPr lvl="2"/>
            <a:r>
              <a:rPr lang="en-US" altLang="ja-JP" dirty="0" smtClean="0"/>
              <a:t>Process signals from 3 sensors.</a:t>
            </a:r>
          </a:p>
          <a:p>
            <a:pPr lvl="2"/>
            <a:r>
              <a:rPr lang="en-US" altLang="ja-JP" dirty="0" smtClean="0"/>
              <a:t>Pulse-height </a:t>
            </a:r>
            <a:r>
              <a:rPr lang="en-US" altLang="ja-JP" dirty="0" smtClean="0"/>
              <a:t>analysis</a:t>
            </a:r>
            <a:r>
              <a:rPr lang="en-US" altLang="ja-JP" dirty="0" smtClean="0"/>
              <a:t>, </a:t>
            </a:r>
            <a:r>
              <a:rPr lang="en-US" altLang="ja-JP" dirty="0" smtClean="0"/>
              <a:t>Accumulation </a:t>
            </a:r>
            <a:r>
              <a:rPr lang="en-US" altLang="ja-JP" dirty="0" smtClean="0"/>
              <a:t>of event-by-event </a:t>
            </a:r>
          </a:p>
          <a:p>
            <a:pPr marL="914400" lvl="2" indent="0">
              <a:buNone/>
            </a:pPr>
            <a:r>
              <a:rPr lang="en-US" altLang="ja-JP" dirty="0" smtClean="0"/>
              <a:t>  data with high time resolution when GRB occurs</a:t>
            </a:r>
          </a:p>
          <a:p>
            <a:pPr lvl="2"/>
            <a:endParaRPr kumimoji="1"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12160" y="908720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2060"/>
                </a:solidFill>
              </a:rPr>
              <a:t>HXM</a:t>
            </a:r>
            <a:endParaRPr kumimoji="1" lang="ja-JP" altLang="en-US" sz="3200" dirty="0">
              <a:solidFill>
                <a:srgbClr val="00206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84958" y="3789040"/>
            <a:ext cx="137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B050"/>
                </a:solidFill>
              </a:rPr>
              <a:t>SGM</a:t>
            </a:r>
            <a:endParaRPr kumimoji="1" lang="ja-JP" altLang="en-US" sz="3200" dirty="0">
              <a:solidFill>
                <a:srgbClr val="00B050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8640960" y="3212976"/>
            <a:ext cx="395536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8748464" y="2132856"/>
            <a:ext cx="32352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5292080" y="1908448"/>
            <a:ext cx="432048" cy="224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452" y="1603470"/>
            <a:ext cx="2001352" cy="146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6856" y="5375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 of CGBM performance</a:t>
            </a:r>
            <a:endParaRPr kumimoji="1" lang="ja-JP" altLang="en-US" dirty="0"/>
          </a:p>
        </p:txBody>
      </p:sp>
      <p:graphicFrame>
        <p:nvGraphicFramePr>
          <p:cNvPr id="4" name="Group 19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8197868"/>
              </p:ext>
            </p:extLst>
          </p:nvPr>
        </p:nvGraphicFramePr>
        <p:xfrm>
          <a:off x="539552" y="1295216"/>
          <a:ext cx="8280921" cy="5462920"/>
        </p:xfrm>
        <a:graphic>
          <a:graphicData uri="http://schemas.openxmlformats.org/drawingml/2006/table">
            <a:tbl>
              <a:tblPr/>
              <a:tblGrid>
                <a:gridCol w="2664296"/>
                <a:gridCol w="2578540"/>
                <a:gridCol w="3038085"/>
              </a:tblGrid>
              <a:tr h="438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CGBM</a:t>
                      </a:r>
                      <a:endParaRPr kumimoji="1" lang="ja-JP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HXM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SGM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Detector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LaBr</a:t>
                      </a:r>
                      <a:r>
                        <a:rPr kumimoji="1" lang="en-US" altLang="ja-JP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Ce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＋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PMT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BGO +PMT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5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Size and geometry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Φ6.6cm x 1.27cm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Φ10.2cm x 7.6cm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Number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6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Energy range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(Goal)  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~7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keV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– 1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MeV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(3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keV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to 3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MeV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~100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keV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– 20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MeV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(30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keV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to 30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MeV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6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Geometrical Area (cm</a:t>
                      </a:r>
                      <a:r>
                        <a:rPr kumimoji="1" lang="en-US" altLang="ja-JP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68 cm</a:t>
                      </a:r>
                      <a:r>
                        <a:rPr kumimoji="1" lang="en-US" altLang="ja-JP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 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(for two)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81 cm</a:t>
                      </a:r>
                      <a:r>
                        <a:rPr kumimoji="1" lang="en-US" altLang="ja-JP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Energy resolution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~4%@662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keV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~15%@662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keV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8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GRB Localization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No position capabilities by CGBM itself</a:t>
                      </a:r>
                      <a:r>
                        <a:rPr kumimoji="1" lang="ja-JP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。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Localization by interplanetary network (IPN).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42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Field of View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~60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deg. (~π str.)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~4π str.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0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Time resolution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GRB trigger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：　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62.5 us (event-by-event data)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Nominal:  1/8 s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and 4 s (monitor data)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Comparison of the CGBM </a:t>
            </a:r>
            <a:r>
              <a:rPr lang="en-US" altLang="ja-JP" dirty="0" smtClean="0"/>
              <a:t>effective area with other GRB detectors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7"/>
          <a:stretch/>
        </p:blipFill>
        <p:spPr>
          <a:xfrm>
            <a:off x="1331640" y="1484784"/>
            <a:ext cx="6912768" cy="5052036"/>
          </a:xfrm>
        </p:spPr>
      </p:pic>
      <p:sp>
        <p:nvSpPr>
          <p:cNvPr id="3" name="テキスト ボックス 2"/>
          <p:cNvSpPr txBox="1"/>
          <p:nvPr/>
        </p:nvSpPr>
        <p:spPr>
          <a:xfrm>
            <a:off x="2051720" y="2433082"/>
            <a:ext cx="2448272" cy="707886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/>
              <a:t>Sensitive to X-rays below 10 </a:t>
            </a:r>
            <a:r>
              <a:rPr lang="en-US" altLang="ja-JP" sz="2000" b="1" dirty="0" err="1" smtClean="0"/>
              <a:t>keV</a:t>
            </a:r>
            <a:r>
              <a:rPr lang="en-US" altLang="ja-JP" sz="2000" b="1" dirty="0" smtClean="0"/>
              <a:t> !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4646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85010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Bread-board model </a:t>
            </a:r>
            <a:r>
              <a:rPr lang="en-US" altLang="ja-JP" dirty="0" smtClean="0"/>
              <a:t>(BBM) of SGM sensors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9552" y="1279301"/>
            <a:ext cx="860444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800" dirty="0" smtClean="0"/>
              <a:t>Fabrication by the IHI aerospace</a:t>
            </a:r>
          </a:p>
          <a:p>
            <a:r>
              <a:rPr lang="en-US" altLang="ja-JP" sz="2800" dirty="0" smtClean="0"/>
              <a:t>BGO</a:t>
            </a:r>
            <a:r>
              <a:rPr lang="ja-JP" altLang="en-US" sz="2800" dirty="0"/>
              <a:t> </a:t>
            </a:r>
            <a:r>
              <a:rPr lang="en-US" altLang="ja-JP" sz="2800" dirty="0" smtClean="0"/>
              <a:t>and light guide are almost the same as PFM. </a:t>
            </a:r>
          </a:p>
          <a:p>
            <a:r>
              <a:rPr lang="en-US" altLang="ja-JP" sz="2800" dirty="0" smtClean="0"/>
              <a:t>The housing shape is equivalent to PFM.</a:t>
            </a:r>
          </a:p>
          <a:p>
            <a:r>
              <a:rPr lang="en-US" altLang="ja-JP" sz="2800" dirty="0" smtClean="0"/>
              <a:t>A </a:t>
            </a:r>
            <a:r>
              <a:rPr lang="en-US" altLang="ja-JP" sz="2800" dirty="0"/>
              <a:t>b</a:t>
            </a:r>
            <a:r>
              <a:rPr kumimoji="1" lang="en-US" altLang="ja-JP" sz="2800" dirty="0" smtClean="0"/>
              <a:t>leeder is installed</a:t>
            </a:r>
            <a:r>
              <a:rPr lang="en-US" altLang="ja-JP" sz="2800" dirty="0" smtClean="0"/>
              <a:t>, but a CSA is not.</a:t>
            </a:r>
            <a:endParaRPr kumimoji="1" lang="ja-JP" altLang="en-US" sz="28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370833"/>
            <a:ext cx="4392488" cy="3294366"/>
          </a:xfrm>
          <a:prstGeom prst="rect">
            <a:avLst/>
          </a:prstGeom>
        </p:spPr>
      </p:pic>
      <p:pic>
        <p:nvPicPr>
          <p:cNvPr id="6" name="図 5" descr="写真 12-11-28 14 13 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9143" y="3861048"/>
            <a:ext cx="2641600" cy="19812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372200" y="5850054"/>
            <a:ext cx="2164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BGO</a:t>
            </a:r>
            <a:r>
              <a:rPr lang="ja-JP" altLang="en-US" dirty="0" smtClean="0"/>
              <a:t>＋</a:t>
            </a:r>
            <a:r>
              <a:rPr lang="en-US" altLang="ja-JP" dirty="0" smtClean="0"/>
              <a:t>light guide (OKEN Co Ltd)</a:t>
            </a:r>
            <a:endParaRPr kumimoji="1" lang="ja-JP" altLang="en-US" dirty="0"/>
          </a:p>
        </p:txBody>
      </p:sp>
      <p:sp>
        <p:nvSpPr>
          <p:cNvPr id="7" name="左矢印 6"/>
          <p:cNvSpPr/>
          <p:nvPr/>
        </p:nvSpPr>
        <p:spPr>
          <a:xfrm>
            <a:off x="4716016" y="4437112"/>
            <a:ext cx="1080120" cy="4145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30316" y="4045715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Install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161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Environment test of SGM-BBM </a:t>
            </a:r>
            <a:r>
              <a:rPr lang="en-US" altLang="ja-JP" dirty="0" smtClean="0"/>
              <a:t>sensors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6856" y="99257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 smtClean="0"/>
              <a:t>①</a:t>
            </a:r>
            <a:r>
              <a:rPr lang="en-US" altLang="ja-JP" sz="2400" dirty="0" smtClean="0"/>
              <a:t>Jan. 9-10, </a:t>
            </a:r>
            <a:r>
              <a:rPr kumimoji="1" lang="en-US" altLang="ja-JP" sz="2400" dirty="0" smtClean="0"/>
              <a:t>2013     </a:t>
            </a:r>
            <a:r>
              <a:rPr lang="en-US" altLang="ja-JP" sz="2400" dirty="0" smtClean="0"/>
              <a:t>Vibration test </a:t>
            </a:r>
            <a:r>
              <a:rPr kumimoji="1" lang="en-US" altLang="ja-JP" sz="2400" dirty="0" smtClean="0"/>
              <a:t>@IMV at Sagamihara</a:t>
            </a:r>
            <a:r>
              <a:rPr lang="ja-JP" altLang="en-US" sz="2400" dirty="0" smtClean="0"/>
              <a:t>　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en-US" altLang="ja-JP" sz="2400" dirty="0" smtClean="0"/>
              <a:t>       </a:t>
            </a:r>
            <a:r>
              <a:rPr lang="en-US" altLang="ja-JP" sz="2400" dirty="0" smtClean="0"/>
              <a:t>sine </a:t>
            </a:r>
            <a:r>
              <a:rPr lang="en-US" altLang="ja-JP" sz="2400" dirty="0" smtClean="0"/>
              <a:t>sweep, random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19.8 </a:t>
            </a:r>
            <a:r>
              <a:rPr lang="en-US" altLang="ja-JP" sz="2400" dirty="0" err="1" smtClean="0"/>
              <a:t>Grms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②</a:t>
            </a:r>
            <a:r>
              <a:rPr lang="en-US" altLang="ja-JP" sz="2400" dirty="0" smtClean="0"/>
              <a:t>Jan. 12-16, 2013  Thermal vacuum test</a:t>
            </a:r>
            <a:r>
              <a:rPr lang="ja-JP" altLang="en-US" sz="2400" dirty="0" smtClean="0"/>
              <a:t>＠</a:t>
            </a:r>
            <a:r>
              <a:rPr lang="en-US" altLang="ja-JP" sz="2400" dirty="0" smtClean="0"/>
              <a:t>thermal vacuum chamber at ISAS/JAXA,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Range: -30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45</a:t>
            </a:r>
            <a:r>
              <a:rPr lang="ja-JP" altLang="en-US" sz="2400" dirty="0"/>
              <a:t> </a:t>
            </a:r>
            <a:r>
              <a:rPr lang="ja-JP" altLang="en-US" sz="2400" dirty="0" smtClean="0"/>
              <a:t>℃　</a:t>
            </a:r>
            <a:r>
              <a:rPr lang="en-US" altLang="ja-JP" sz="2400" dirty="0" smtClean="0"/>
              <a:t>Variation rate </a:t>
            </a:r>
            <a:r>
              <a:rPr lang="ja-JP" altLang="en-US" sz="2400" dirty="0" smtClean="0"/>
              <a:t>：</a:t>
            </a:r>
            <a:r>
              <a:rPr lang="en-US" altLang="ja-JP" sz="2400" dirty="0" smtClean="0"/>
              <a:t>12</a:t>
            </a:r>
            <a:r>
              <a:rPr lang="ja-JP" altLang="en-US" sz="2400" dirty="0" smtClean="0"/>
              <a:t>℃ </a:t>
            </a:r>
            <a:r>
              <a:rPr lang="en-US" altLang="ja-JP" sz="2400" dirty="0" smtClean="0"/>
              <a:t>per hour</a:t>
            </a:r>
          </a:p>
        </p:txBody>
      </p:sp>
      <p:pic>
        <p:nvPicPr>
          <p:cNvPr id="4" name="Picture 7" descr="C:\Users\kubiorinoryo\Desktop\大学のレポート\SGM_Vib_ThermVac_2013Jan\IMG_703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1" r="13894"/>
          <a:stretch/>
        </p:blipFill>
        <p:spPr bwMode="auto">
          <a:xfrm>
            <a:off x="4862922" y="3068960"/>
            <a:ext cx="3456384" cy="3602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08"/>
          <a:stretch/>
        </p:blipFill>
        <p:spPr>
          <a:xfrm>
            <a:off x="683568" y="3395951"/>
            <a:ext cx="3680802" cy="332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53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340768"/>
            <a:ext cx="8784976" cy="5904656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sz="3000" dirty="0" smtClean="0"/>
              <a:t>Always monitor the </a:t>
            </a:r>
            <a:r>
              <a:rPr lang="en-US" altLang="ja-JP" sz="3000" dirty="0"/>
              <a:t>n</a:t>
            </a:r>
            <a:r>
              <a:rPr lang="en-US" altLang="ja-JP" sz="3000" dirty="0" smtClean="0"/>
              <a:t>atural background</a:t>
            </a:r>
            <a:r>
              <a:rPr lang="ja-JP" altLang="en-US" sz="3000" dirty="0"/>
              <a:t> </a:t>
            </a:r>
            <a:r>
              <a:rPr lang="en-US" altLang="ja-JP" sz="3000" dirty="0" smtClean="0"/>
              <a:t>(especially for 1461 </a:t>
            </a:r>
            <a:r>
              <a:rPr lang="en-US" altLang="ja-JP" sz="3000" dirty="0" err="1" smtClean="0"/>
              <a:t>keV</a:t>
            </a:r>
            <a:r>
              <a:rPr lang="en-US" altLang="ja-JP" sz="3000" dirty="0" smtClean="0"/>
              <a:t> line from</a:t>
            </a:r>
            <a:r>
              <a:rPr lang="en-US" altLang="ja-JP" sz="3000" baseline="30000" dirty="0" smtClean="0"/>
              <a:t>40</a:t>
            </a:r>
            <a:r>
              <a:rPr lang="en-US" altLang="ja-JP" sz="3000" dirty="0" smtClean="0"/>
              <a:t>K) for checking the detector conditions.</a:t>
            </a:r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</a:t>
            </a:r>
            <a:r>
              <a:rPr lang="en-US" altLang="ja-JP" sz="3000" dirty="0" smtClean="0"/>
              <a:t>Furthermore, we </a:t>
            </a:r>
            <a:r>
              <a:rPr lang="ja-JP" altLang="en-US" sz="3000" dirty="0"/>
              <a:t> </a:t>
            </a:r>
            <a:r>
              <a:rPr lang="en-US" altLang="ja-JP" sz="3000" dirty="0" smtClean="0"/>
              <a:t>resolved the detector and checked </a:t>
            </a:r>
            <a:r>
              <a:rPr lang="en-US" altLang="ja-JP" sz="3000" smtClean="0"/>
              <a:t>inside crystals, </a:t>
            </a:r>
            <a:r>
              <a:rPr lang="en-US" altLang="ja-JP" sz="3000" dirty="0" smtClean="0"/>
              <a:t>then we cannot find any</a:t>
            </a:r>
            <a:r>
              <a:rPr lang="ja-JP" altLang="en-US" sz="3000" dirty="0"/>
              <a:t> </a:t>
            </a:r>
            <a:r>
              <a:rPr lang="en-US" altLang="ja-JP" sz="3000" dirty="0" smtClean="0"/>
              <a:t>cracks in the BGO crystal  by eyes. </a:t>
            </a:r>
            <a:r>
              <a:rPr kumimoji="1" lang="en-US" altLang="ja-JP" dirty="0" smtClean="0">
                <a:sym typeface="Wingdings" pitchFamily="2" charset="2"/>
              </a:rPr>
              <a:t> </a:t>
            </a:r>
            <a:r>
              <a:rPr lang="en-US" altLang="ja-JP" dirty="0" smtClean="0">
                <a:solidFill>
                  <a:srgbClr val="FF0000"/>
                </a:solidFill>
                <a:sym typeface="Wingdings" pitchFamily="2" charset="2"/>
              </a:rPr>
              <a:t>Both tests have been passed !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Performance verification before and after the environment test</a:t>
            </a:r>
            <a:endParaRPr kumimoji="1" lang="ja-JP" alt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209" y="2060848"/>
            <a:ext cx="539881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32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3959</TotalTime>
  <Words>978</Words>
  <Application>Microsoft Office PowerPoint</Application>
  <PresentationFormat>画面に合わせる (4:3)</PresentationFormat>
  <Paragraphs>212</Paragraphs>
  <Slides>16</Slides>
  <Notes>2</Notes>
  <HiddenSlides>0</HiddenSlides>
  <MMClips>1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Office テーマ</vt:lpstr>
      <vt:lpstr>Current status of the CALET Gamma-ray Burst Monitor (CGBM)</vt:lpstr>
      <vt:lpstr>Outline</vt:lpstr>
      <vt:lpstr>CALET mission and CGBM </vt:lpstr>
      <vt:lpstr>CGBM hardware components</vt:lpstr>
      <vt:lpstr>Summary of CGBM performance</vt:lpstr>
      <vt:lpstr>Comparison of the CGBM effective area with other GRB detectors</vt:lpstr>
      <vt:lpstr>Bread-board model (BBM) of SGM sensors</vt:lpstr>
      <vt:lpstr>Environment test of SGM-BBM sensors</vt:lpstr>
      <vt:lpstr>Performance verification before and after the environment test</vt:lpstr>
      <vt:lpstr>Toward the construction of detector response</vt:lpstr>
      <vt:lpstr>High counting tolerance test  to the E-box BBM </vt:lpstr>
      <vt:lpstr>Proton irradiation test to  the BBM equivalent circuit </vt:lpstr>
      <vt:lpstr>CGBM Schedule</vt:lpstr>
      <vt:lpstr>Summary</vt:lpstr>
      <vt:lpstr>CGBM E-box 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CALET Gamma-ray Burst Monitor  (CGBM)</dc:title>
  <dc:creator>yamaoka</dc:creator>
  <cp:lastModifiedBy>yamaoka</cp:lastModifiedBy>
  <cp:revision>238</cp:revision>
  <dcterms:created xsi:type="dcterms:W3CDTF">2011-08-12T20:40:53Z</dcterms:created>
  <dcterms:modified xsi:type="dcterms:W3CDTF">2013-05-30T10:43:43Z</dcterms:modified>
</cp:coreProperties>
</file>