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notesMasterIdLst>
    <p:notesMasterId r:id="rId29"/>
  </p:notesMasterIdLst>
  <p:sldIdLst>
    <p:sldId id="309" r:id="rId3"/>
    <p:sldId id="379" r:id="rId4"/>
    <p:sldId id="380" r:id="rId5"/>
    <p:sldId id="381" r:id="rId6"/>
    <p:sldId id="311" r:id="rId7"/>
    <p:sldId id="313" r:id="rId8"/>
    <p:sldId id="305" r:id="rId9"/>
    <p:sldId id="372" r:id="rId10"/>
    <p:sldId id="308" r:id="rId11"/>
    <p:sldId id="312" r:id="rId12"/>
    <p:sldId id="373" r:id="rId13"/>
    <p:sldId id="365" r:id="rId14"/>
    <p:sldId id="370" r:id="rId15"/>
    <p:sldId id="273" r:id="rId16"/>
    <p:sldId id="274" r:id="rId17"/>
    <p:sldId id="383" r:id="rId18"/>
    <p:sldId id="384" r:id="rId19"/>
    <p:sldId id="377" r:id="rId20"/>
    <p:sldId id="378" r:id="rId21"/>
    <p:sldId id="307" r:id="rId22"/>
    <p:sldId id="261" r:id="rId23"/>
    <p:sldId id="358" r:id="rId24"/>
    <p:sldId id="359" r:id="rId25"/>
    <p:sldId id="297" r:id="rId26"/>
    <p:sldId id="369" r:id="rId27"/>
    <p:sldId id="371" r:id="rId2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  <a:srgbClr val="FBFDFF"/>
    <a:srgbClr val="EBF7FF"/>
    <a:srgbClr val="CCECFF"/>
    <a:srgbClr val="000099"/>
    <a:srgbClr val="FF33CC"/>
    <a:srgbClr val="CCFFFF"/>
    <a:srgbClr val="CCCC00"/>
    <a:srgbClr val="93C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1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5A406-6177-46D4-B57C-EE5C3B00A482}" type="datetimeFigureOut">
              <a:rPr kumimoji="1" lang="ja-JP" altLang="en-US" smtClean="0"/>
              <a:pPr/>
              <a:t>2013/5/28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DF694-91DA-42D9-893C-0929B0F6C9A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623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DF694-91DA-42D9-893C-0929B0F6C9A1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8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kumimoji="0" lang="ja-JP" altLang="en-US" sz="1800" b="1" dirty="0"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6" name="Picture 4" descr="caletlogo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712" cy="836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7831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620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106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7084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451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527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819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91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2013/5/28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CALET-TIM at CERN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CCD6593-418E-49DA-B8EA-DAD7B476C5FF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807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09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01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2013/5/28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529444" y="6356350"/>
            <a:ext cx="40851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CALET-TIM at CERN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CCD6593-418E-49DA-B8EA-DAD7B476C5FF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06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MURA Tadahisa\Pictures\2013\2013-01-27\DSC0034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976" y="-5172"/>
            <a:ext cx="9180000" cy="688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2532" y="3438867"/>
            <a:ext cx="8772940" cy="3010395"/>
          </a:xfrm>
        </p:spPr>
        <p:txBody>
          <a:bodyPr>
            <a:noAutofit/>
          </a:bodyPr>
          <a:lstStyle/>
          <a:p>
            <a:r>
              <a:rPr lang="en-US" altLang="ja-JP" sz="1800" b="1" dirty="0" smtClean="0">
                <a:solidFill>
                  <a:srgbClr val="008000"/>
                </a:solidFill>
              </a:rPr>
              <a:t>Kanagawa Univ., 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Waseda</a:t>
            </a:r>
            <a:r>
              <a:rPr lang="en-US" altLang="ja-JP" sz="1800" b="1" dirty="0" smtClean="0">
                <a:solidFill>
                  <a:srgbClr val="008000"/>
                </a:solidFill>
              </a:rPr>
              <a:t> 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Univ.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smtClean="0">
                <a:solidFill>
                  <a:srgbClr val="008000"/>
                </a:solidFill>
              </a:rPr>
              <a:t>Yokohama National 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Unvi.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B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smtClean="0">
                <a:solidFill>
                  <a:srgbClr val="008000"/>
                </a:solidFill>
              </a:rPr>
              <a:t>Tokyo Univ. ICRR</a:t>
            </a:r>
            <a:r>
              <a:rPr lang="en-US" altLang="zh-TW" sz="1800" b="1" baseline="30000" dirty="0" smtClean="0">
                <a:solidFill>
                  <a:srgbClr val="008000"/>
                </a:solidFill>
                <a:latin typeface="ＭＳ Ｐゴシック" pitchFamily="50" charset="-128"/>
                <a:ea typeface="ＭＳ Ｐゴシック" pitchFamily="50" charset="-128"/>
              </a:rPr>
              <a:t>C</a:t>
            </a:r>
            <a:r>
              <a:rPr lang="zh-TW" altLang="en-US" sz="1800" b="1" dirty="0" smtClean="0">
                <a:solidFill>
                  <a:srgbClr val="008000"/>
                </a:solidFill>
                <a:latin typeface="ＭＳ Ｐゴシック" pitchFamily="50" charset="-128"/>
                <a:ea typeface="ＭＳ Ｐゴシック" pitchFamily="50" charset="-128"/>
              </a:rPr>
              <a:t>，</a:t>
            </a:r>
            <a:r>
              <a:rPr lang="en-US" altLang="ja-JP" sz="1800" b="1" dirty="0" smtClean="0">
                <a:solidFill>
                  <a:srgbClr val="008000"/>
                </a:solidFill>
              </a:rPr>
              <a:t>JAXA/SEUC</a:t>
            </a:r>
            <a:r>
              <a:rPr lang="en-US" altLang="ja-JP" sz="1800" b="1" baseline="30000" dirty="0" smtClean="0">
                <a:solidFill>
                  <a:srgbClr val="008000"/>
                </a:solidFill>
              </a:rPr>
              <a:t>D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smtClean="0">
                <a:solidFill>
                  <a:srgbClr val="008000"/>
                </a:solidFill>
              </a:rPr>
              <a:t>Siena </a:t>
            </a:r>
            <a:r>
              <a:rPr lang="en-US" altLang="ja-JP" sz="1800" b="1" dirty="0">
                <a:solidFill>
                  <a:srgbClr val="008000"/>
                </a:solidFill>
              </a:rPr>
              <a:t>Univ/INFN</a:t>
            </a:r>
            <a:r>
              <a:rPr lang="en-US" altLang="ja-JP" sz="1800" b="1" baseline="30000" dirty="0">
                <a:solidFill>
                  <a:srgbClr val="008000"/>
                </a:solidFill>
              </a:rPr>
              <a:t>E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>
                <a:solidFill>
                  <a:srgbClr val="008000"/>
                </a:solidFill>
              </a:rPr>
              <a:t>Florence Univ./INFN</a:t>
            </a:r>
            <a:r>
              <a:rPr lang="en-US" altLang="ja-JP" sz="1800" b="1" baseline="30000" dirty="0">
                <a:solidFill>
                  <a:srgbClr val="008000"/>
                </a:solidFill>
              </a:rPr>
              <a:t>F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>
                <a:solidFill>
                  <a:srgbClr val="008000"/>
                </a:solidFill>
              </a:rPr>
              <a:t>Rome Univ. Tor </a:t>
            </a:r>
            <a:r>
              <a:rPr lang="en-US" altLang="ja-JP" sz="1800" b="1" dirty="0" err="1">
                <a:solidFill>
                  <a:srgbClr val="008000"/>
                </a:solidFill>
              </a:rPr>
              <a:t>Vegata</a:t>
            </a:r>
            <a:r>
              <a:rPr lang="en-US" altLang="ja-JP" sz="1800" b="1" dirty="0">
                <a:solidFill>
                  <a:srgbClr val="008000"/>
                </a:solidFill>
              </a:rPr>
              <a:t>/INFN</a:t>
            </a:r>
            <a:r>
              <a:rPr lang="en-US" altLang="ja-JP" sz="1800" b="1" baseline="30000" dirty="0">
                <a:solidFill>
                  <a:srgbClr val="008000"/>
                </a:solidFill>
              </a:rPr>
              <a:t>G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endParaRPr lang="en-US" altLang="ja-JP" sz="1800" b="1" dirty="0" smtClean="0">
              <a:solidFill>
                <a:srgbClr val="008000"/>
              </a:solidFill>
            </a:endParaRPr>
          </a:p>
          <a:p>
            <a:r>
              <a:rPr lang="en-US" altLang="ja-JP" sz="1800" b="1" dirty="0" smtClean="0">
                <a:solidFill>
                  <a:srgbClr val="008000"/>
                </a:solidFill>
              </a:rPr>
              <a:t>Pisa </a:t>
            </a:r>
            <a:r>
              <a:rPr lang="en-US" altLang="ja-JP" sz="1800" b="1" dirty="0" err="1">
                <a:solidFill>
                  <a:srgbClr val="008000"/>
                </a:solidFill>
              </a:rPr>
              <a:t>Univ.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H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>
                <a:solidFill>
                  <a:srgbClr val="008000"/>
                </a:solidFill>
              </a:rPr>
              <a:t>NASA/GSFC</a:t>
            </a:r>
            <a:r>
              <a:rPr lang="en-US" altLang="ja-JP" sz="1800" b="1" baseline="30000" dirty="0">
                <a:solidFill>
                  <a:srgbClr val="008000"/>
                </a:solidFill>
              </a:rPr>
              <a:t>I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>
                <a:solidFill>
                  <a:srgbClr val="008000"/>
                </a:solidFill>
              </a:rPr>
              <a:t>Washington Univ.-</a:t>
            </a:r>
            <a:r>
              <a:rPr lang="en-US" altLang="ja-JP" sz="1800" b="1" dirty="0" err="1">
                <a:solidFill>
                  <a:srgbClr val="008000"/>
                </a:solidFill>
              </a:rPr>
              <a:t>St.Louis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J</a:t>
            </a:r>
            <a:r>
              <a:rPr lang="ja-JP" altLang="en-US" sz="1800" b="1" dirty="0">
                <a:solidFill>
                  <a:srgbClr val="008000"/>
                </a:solidFill>
              </a:rPr>
              <a:t>　</a:t>
            </a:r>
            <a:r>
              <a:rPr lang="ja-JP" altLang="en-US" sz="1800" b="1" dirty="0" smtClean="0">
                <a:solidFill>
                  <a:srgbClr val="008000"/>
                </a:solidFill>
              </a:rPr>
              <a:t>　</a:t>
            </a:r>
            <a:endParaRPr lang="en-US" altLang="ja-JP" sz="1800" b="1" dirty="0" smtClean="0">
              <a:solidFill>
                <a:srgbClr val="008000"/>
              </a:solidFill>
            </a:endParaRPr>
          </a:p>
          <a:p>
            <a:endParaRPr lang="en-US" altLang="ja-JP" sz="800" b="1" dirty="0" smtClean="0">
              <a:solidFill>
                <a:srgbClr val="008000"/>
              </a:solidFill>
            </a:endParaRPr>
          </a:p>
          <a:p>
            <a:r>
              <a:rPr lang="en-US" altLang="ja-JP" sz="1800" b="1" dirty="0" err="1" smtClean="0">
                <a:solidFill>
                  <a:srgbClr val="008000"/>
                </a:solidFill>
              </a:rPr>
              <a:t>T.Tamura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S.Torii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K.Kasahara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S.Ozawa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T.Kotani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Y.Nakagawa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Y.Ueyama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endParaRPr lang="en-US" altLang="ja-JP" sz="1800" b="1" dirty="0" smtClean="0">
              <a:solidFill>
                <a:srgbClr val="008000"/>
              </a:solidFill>
            </a:endParaRPr>
          </a:p>
          <a:p>
            <a:r>
              <a:rPr lang="en-US" altLang="ja-JP" sz="1800" b="1" dirty="0" err="1" smtClean="0">
                <a:solidFill>
                  <a:srgbClr val="008000"/>
                </a:solidFill>
              </a:rPr>
              <a:t>T.Niita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M.Nakamura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R.Katahira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S.Kaneko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Y.Katayose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B</a:t>
            </a:r>
            <a:r>
              <a:rPr lang="ja-JP" altLang="en-US" sz="1800" b="1" dirty="0" err="1" smtClean="0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Y.Akaike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C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ja-JP" altLang="en-US" sz="1800" b="1" dirty="0">
                <a:solidFill>
                  <a:srgbClr val="008000"/>
                </a:solidFill>
              </a:rPr>
              <a:t>清水雄輝</a:t>
            </a:r>
            <a:r>
              <a:rPr lang="en-US" altLang="ja-JP" sz="1800" b="1" baseline="30000" dirty="0">
                <a:solidFill>
                  <a:srgbClr val="008000"/>
                </a:solidFill>
              </a:rPr>
              <a:t>D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P.S.Marrocchesi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E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P.Maestro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E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G.Bigongiari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E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S.Bonechi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E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P.Brogi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E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>
                <a:solidFill>
                  <a:srgbClr val="008000"/>
                </a:solidFill>
              </a:rPr>
              <a:t>O. </a:t>
            </a:r>
            <a:r>
              <a:rPr lang="en-US" altLang="ja-JP" sz="1800" b="1" dirty="0" err="1">
                <a:solidFill>
                  <a:srgbClr val="008000"/>
                </a:solidFill>
              </a:rPr>
              <a:t>Adriani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F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>
                <a:solidFill>
                  <a:srgbClr val="008000"/>
                </a:solidFill>
              </a:rPr>
              <a:t>N. </a:t>
            </a:r>
            <a:r>
              <a:rPr lang="en-US" altLang="ja-JP" sz="1800" b="1" dirty="0" err="1">
                <a:solidFill>
                  <a:srgbClr val="008000"/>
                </a:solidFill>
              </a:rPr>
              <a:t>Mori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F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S.Oleksandr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F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R.Sarvoli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G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L.Marcelli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G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V.Di</a:t>
            </a:r>
            <a:r>
              <a:rPr lang="en-US" altLang="ja-JP" sz="1800" b="1" dirty="0">
                <a:solidFill>
                  <a:srgbClr val="008000"/>
                </a:solidFill>
              </a:rPr>
              <a:t> </a:t>
            </a:r>
            <a:r>
              <a:rPr lang="en-US" altLang="ja-JP" sz="1800" b="1" dirty="0" err="1">
                <a:solidFill>
                  <a:srgbClr val="008000"/>
                </a:solidFill>
              </a:rPr>
              <a:t>Felice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G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F.Palma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G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A.Basti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H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S.Tolaini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H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A.Orsini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H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>
                <a:solidFill>
                  <a:srgbClr val="008000"/>
                </a:solidFill>
              </a:rPr>
              <a:t>J.W.Mitchell</a:t>
            </a:r>
            <a:r>
              <a:rPr lang="en-US" altLang="ja-JP" sz="1800" b="1" baseline="30000" dirty="0" err="1">
                <a:solidFill>
                  <a:srgbClr val="008000"/>
                </a:solidFill>
              </a:rPr>
              <a:t>I</a:t>
            </a:r>
            <a:r>
              <a:rPr lang="ja-JP" altLang="en-US" sz="1800" b="1" dirty="0" err="1">
                <a:solidFill>
                  <a:srgbClr val="008000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008000"/>
                </a:solidFill>
              </a:rPr>
              <a:t>B.Rauch</a:t>
            </a:r>
            <a:r>
              <a:rPr lang="en-US" altLang="ja-JP" sz="1800" b="1" baseline="30000" dirty="0" err="1" smtClean="0">
                <a:solidFill>
                  <a:srgbClr val="008000"/>
                </a:solidFill>
              </a:rPr>
              <a:t>J</a:t>
            </a:r>
            <a:endParaRPr lang="ja-JP" altLang="en-US" sz="1800" b="1" dirty="0">
              <a:solidFill>
                <a:srgbClr val="008000"/>
              </a:solidFill>
            </a:endParaRPr>
          </a:p>
        </p:txBody>
      </p:sp>
      <p:sp>
        <p:nvSpPr>
          <p:cNvPr id="12" name="サブタイトル 2"/>
          <p:cNvSpPr txBox="1">
            <a:spLocks/>
          </p:cNvSpPr>
          <p:nvPr/>
        </p:nvSpPr>
        <p:spPr>
          <a:xfrm>
            <a:off x="200756" y="3427977"/>
            <a:ext cx="8772940" cy="30103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b="1" dirty="0" smtClean="0">
                <a:solidFill>
                  <a:srgbClr val="CCFFCC"/>
                </a:solidFill>
              </a:rPr>
              <a:t>Kanagawa Univ., 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Waseda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 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Univ.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Yokohama National 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Unvi.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B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Tokyo Univ. ICRR</a:t>
            </a:r>
            <a:r>
              <a:rPr lang="en-US" altLang="zh-TW" sz="1800" b="1" baseline="30000" dirty="0" smtClean="0">
                <a:solidFill>
                  <a:srgbClr val="CCFFCC"/>
                </a:solidFill>
                <a:latin typeface="ＭＳ Ｐゴシック" pitchFamily="50" charset="-128"/>
                <a:ea typeface="ＭＳ Ｐゴシック" pitchFamily="50" charset="-128"/>
              </a:rPr>
              <a:t>C</a:t>
            </a:r>
            <a:r>
              <a:rPr lang="zh-TW" altLang="en-US" sz="1800" b="1" dirty="0" smtClean="0">
                <a:solidFill>
                  <a:srgbClr val="CCFFCC"/>
                </a:solidFill>
                <a:latin typeface="ＭＳ Ｐゴシック" pitchFamily="50" charset="-128"/>
                <a:ea typeface="ＭＳ Ｐゴシック" pitchFamily="50" charset="-128"/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JAXA/SEUC</a:t>
            </a:r>
            <a:r>
              <a:rPr lang="en-US" altLang="ja-JP" sz="1800" b="1" baseline="30000" dirty="0" smtClean="0">
                <a:solidFill>
                  <a:srgbClr val="CCFFCC"/>
                </a:solidFill>
              </a:rPr>
              <a:t>D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Siena Univ/INFN</a:t>
            </a:r>
            <a:r>
              <a:rPr lang="en-US" altLang="ja-JP" sz="1800" b="1" baseline="30000" dirty="0" smtClean="0">
                <a:solidFill>
                  <a:srgbClr val="CCFFCC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Florence Univ./INFN</a:t>
            </a:r>
            <a:r>
              <a:rPr lang="en-US" altLang="ja-JP" sz="1800" b="1" baseline="30000" dirty="0" smtClean="0">
                <a:solidFill>
                  <a:srgbClr val="CCFFCC"/>
                </a:solidFill>
              </a:rPr>
              <a:t>F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Rome Univ. Tor 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Vegata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/INFN</a:t>
            </a:r>
            <a:r>
              <a:rPr lang="en-US" altLang="ja-JP" sz="1800" b="1" baseline="30000" dirty="0" smtClean="0">
                <a:solidFill>
                  <a:srgbClr val="CCFFCC"/>
                </a:solidFill>
              </a:rPr>
              <a:t>G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endParaRPr lang="en-US" altLang="ja-JP" sz="1800" b="1" dirty="0" smtClean="0">
              <a:solidFill>
                <a:srgbClr val="CCFFCC"/>
              </a:solidFill>
            </a:endParaRPr>
          </a:p>
          <a:p>
            <a:r>
              <a:rPr lang="en-US" altLang="ja-JP" sz="1800" b="1" dirty="0" smtClean="0">
                <a:solidFill>
                  <a:srgbClr val="CCFFCC"/>
                </a:solidFill>
              </a:rPr>
              <a:t>Pisa 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Univ.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H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NASA/GSFC</a:t>
            </a:r>
            <a:r>
              <a:rPr lang="en-US" altLang="ja-JP" sz="1800" b="1" baseline="30000" dirty="0" smtClean="0">
                <a:solidFill>
                  <a:srgbClr val="CCFFCC"/>
                </a:solidFill>
              </a:rPr>
              <a:t>I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Washington Univ.-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St.Louis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J</a:t>
            </a:r>
            <a:r>
              <a:rPr lang="ja-JP" altLang="en-US" sz="1800" b="1" dirty="0" smtClean="0">
                <a:solidFill>
                  <a:srgbClr val="CCFFCC"/>
                </a:solidFill>
              </a:rPr>
              <a:t>　　</a:t>
            </a:r>
            <a:endParaRPr lang="en-US" altLang="ja-JP" sz="1800" b="1" dirty="0" smtClean="0">
              <a:solidFill>
                <a:srgbClr val="CCFFCC"/>
              </a:solidFill>
            </a:endParaRPr>
          </a:p>
          <a:p>
            <a:endParaRPr lang="en-US" altLang="ja-JP" sz="800" b="1" dirty="0" smtClean="0">
              <a:solidFill>
                <a:srgbClr val="CCFFCC"/>
              </a:solidFill>
            </a:endParaRPr>
          </a:p>
          <a:p>
            <a:r>
              <a:rPr lang="en-US" altLang="ja-JP" sz="1800" b="1" dirty="0" err="1" smtClean="0">
                <a:solidFill>
                  <a:srgbClr val="CCFFCC"/>
                </a:solidFill>
              </a:rPr>
              <a:t>T.Tamura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S.Torii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K.Kasahara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S.Ozawa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T.Kotani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Y.Nakagawa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Y.Ueyama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endParaRPr lang="en-US" altLang="ja-JP" sz="1800" b="1" dirty="0" smtClean="0">
              <a:solidFill>
                <a:srgbClr val="CCFFCC"/>
              </a:solidFill>
            </a:endParaRPr>
          </a:p>
          <a:p>
            <a:r>
              <a:rPr lang="en-US" altLang="ja-JP" sz="1800" b="1" dirty="0" err="1" smtClean="0">
                <a:solidFill>
                  <a:srgbClr val="CCFFCC"/>
                </a:solidFill>
              </a:rPr>
              <a:t>T.Niita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M.Nakamura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R.Katahira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S.Kaneko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Y.Katayose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B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Y.Akaike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C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ja-JP" altLang="en-US" sz="1800" b="1" dirty="0" smtClean="0">
                <a:solidFill>
                  <a:srgbClr val="CCFFCC"/>
                </a:solidFill>
              </a:rPr>
              <a:t>清水雄輝</a:t>
            </a:r>
            <a:r>
              <a:rPr lang="en-US" altLang="ja-JP" sz="1800" b="1" baseline="30000" dirty="0" smtClean="0">
                <a:solidFill>
                  <a:srgbClr val="CCFFCC"/>
                </a:solidFill>
              </a:rPr>
              <a:t>D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P.S.Marrocchesi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P.Maestro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G.Bigongiari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S.Bonechi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P.Brogi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O. 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Adriani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F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N. 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Mori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F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S.Oleksandr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F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R.Sarvoli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G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L.Marcelli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G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V.Di</a:t>
            </a:r>
            <a:r>
              <a:rPr lang="en-US" altLang="ja-JP" sz="1800" b="1" dirty="0" smtClean="0">
                <a:solidFill>
                  <a:srgbClr val="CCFFCC"/>
                </a:solidFill>
              </a:rPr>
              <a:t> 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Felice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G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F.Palma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G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A.Basti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H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S.Tolaini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H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A.Orsini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H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J.W.Mitchell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I</a:t>
            </a:r>
            <a:r>
              <a:rPr lang="ja-JP" altLang="en-US" sz="1800" b="1" dirty="0" err="1" smtClean="0">
                <a:solidFill>
                  <a:srgbClr val="CCFFCC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CC"/>
                </a:solidFill>
              </a:rPr>
              <a:t>B.Rauch</a:t>
            </a:r>
            <a:r>
              <a:rPr lang="en-US" altLang="ja-JP" sz="1800" b="1" baseline="30000" dirty="0" err="1" smtClean="0">
                <a:solidFill>
                  <a:srgbClr val="CCFFCC"/>
                </a:solidFill>
              </a:rPr>
              <a:t>J</a:t>
            </a:r>
            <a:endParaRPr lang="ja-JP" altLang="en-US" sz="1800" b="1" dirty="0">
              <a:solidFill>
                <a:srgbClr val="CCFFCC"/>
              </a:solidFill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432538" y="1968842"/>
            <a:ext cx="835292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 of the beam test in 2012</a:t>
            </a:r>
            <a:endParaRPr kumimoji="1" lang="ja-JP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8178" y="1946479"/>
            <a:ext cx="8352928" cy="1470025"/>
          </a:xfrm>
        </p:spPr>
        <p:txBody>
          <a:bodyPr>
            <a:normAutofit/>
          </a:bodyPr>
          <a:lstStyle/>
          <a:p>
            <a:r>
              <a:rPr lang="en-US" altLang="ja-JP" b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of the beam test in 2012</a:t>
            </a:r>
            <a:endParaRPr kumimoji="1" lang="ja-JP" altLang="en-US" b="1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09128"/>
            <a:ext cx="172821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642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968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Installation at H8</a:t>
            </a:r>
            <a:endParaRPr kumimoji="1" lang="ja-JP" altLang="en-US" dirty="0"/>
          </a:p>
        </p:txBody>
      </p:sp>
      <p:pic>
        <p:nvPicPr>
          <p:cNvPr id="6" name="Picture 4" descr="C:\Users\TAMURA Tadahisa\Pictures\2012\2012-09-24\106_0924\IMGP14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199" y="873035"/>
            <a:ext cx="167373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TAMURA Tadahisa\Pictures\2012\2012-09-24\106_0924\IMGP14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872" y="873035"/>
            <a:ext cx="167373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TAMURA Tadahisa\Pictures\2012\2012-09-24\106_0924\IMGP15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9395" y="873035"/>
            <a:ext cx="167373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グループ化 10"/>
          <p:cNvGrpSpPr/>
          <p:nvPr/>
        </p:nvGrpSpPr>
        <p:grpSpPr>
          <a:xfrm>
            <a:off x="4257902" y="3540158"/>
            <a:ext cx="4447871" cy="2811555"/>
            <a:chOff x="3397347" y="800811"/>
            <a:chExt cx="4447871" cy="2811555"/>
          </a:xfrm>
        </p:grpSpPr>
        <p:pic>
          <p:nvPicPr>
            <p:cNvPr id="12" name="Picture 110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 flipH="1">
              <a:off x="4859659" y="1096064"/>
              <a:ext cx="2090725" cy="1965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正方形/長方形 12"/>
            <p:cNvSpPr/>
            <p:nvPr/>
          </p:nvSpPr>
          <p:spPr bwMode="auto">
            <a:xfrm flipH="1">
              <a:off x="5835641" y="1463118"/>
              <a:ext cx="1020457" cy="1464464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/>
            </a:p>
          </p:txBody>
        </p:sp>
        <p:sp>
          <p:nvSpPr>
            <p:cNvPr id="14" name="正方形/長方形 13"/>
            <p:cNvSpPr>
              <a:spLocks noChangeArrowheads="1"/>
            </p:cNvSpPr>
            <p:nvPr/>
          </p:nvSpPr>
          <p:spPr bwMode="auto">
            <a:xfrm flipH="1">
              <a:off x="4899239" y="1033956"/>
              <a:ext cx="905434" cy="2049953"/>
            </a:xfrm>
            <a:prstGeom prst="rect">
              <a:avLst/>
            </a:prstGeom>
            <a:noFill/>
            <a:ln w="25400" algn="ctr">
              <a:solidFill>
                <a:srgbClr val="0000CC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正方形/長方形 14"/>
            <p:cNvSpPr/>
            <p:nvPr/>
          </p:nvSpPr>
          <p:spPr bwMode="auto">
            <a:xfrm flipH="1">
              <a:off x="4212717" y="1286359"/>
              <a:ext cx="548569" cy="1875295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/>
            </a:p>
          </p:txBody>
        </p:sp>
        <p:sp>
          <p:nvSpPr>
            <p:cNvPr id="16" name="正方形/長方形 15"/>
            <p:cNvSpPr/>
            <p:nvPr/>
          </p:nvSpPr>
          <p:spPr bwMode="auto">
            <a:xfrm flipH="1">
              <a:off x="4066353" y="1909979"/>
              <a:ext cx="29493" cy="40704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/>
            </a:p>
          </p:txBody>
        </p:sp>
        <p:sp>
          <p:nvSpPr>
            <p:cNvPr id="17" name="正方形/長方形 16"/>
            <p:cNvSpPr/>
            <p:nvPr/>
          </p:nvSpPr>
          <p:spPr bwMode="auto">
            <a:xfrm flipH="1">
              <a:off x="3969026" y="1912928"/>
              <a:ext cx="29493" cy="4055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/>
            </a:p>
          </p:txBody>
        </p:sp>
        <p:sp>
          <p:nvSpPr>
            <p:cNvPr id="18" name="正方形/長方形 17"/>
            <p:cNvSpPr>
              <a:spLocks noChangeArrowheads="1"/>
            </p:cNvSpPr>
            <p:nvPr/>
          </p:nvSpPr>
          <p:spPr bwMode="auto">
            <a:xfrm flipV="1">
              <a:off x="4812224" y="3294803"/>
              <a:ext cx="2324846" cy="305282"/>
            </a:xfrm>
            <a:prstGeom prst="rect">
              <a:avLst/>
            </a:prstGeom>
            <a:solidFill>
              <a:srgbClr val="CCCCCC"/>
            </a:solidFill>
            <a:ln w="25400" algn="ctr">
              <a:solidFill>
                <a:srgbClr val="89A4A7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Text Box 121"/>
            <p:cNvSpPr txBox="1">
              <a:spLocks noChangeAspect="1" noChangeArrowheads="1"/>
            </p:cNvSpPr>
            <p:nvPr/>
          </p:nvSpPr>
          <p:spPr bwMode="auto">
            <a:xfrm flipH="1">
              <a:off x="5483718" y="3357183"/>
              <a:ext cx="1386170" cy="255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200" dirty="0"/>
                <a:t>Moving Table</a:t>
              </a:r>
            </a:p>
          </p:txBody>
        </p:sp>
        <p:sp>
          <p:nvSpPr>
            <p:cNvPr id="20" name="Text Box 124"/>
            <p:cNvSpPr txBox="1">
              <a:spLocks noChangeAspect="1" noChangeArrowheads="1"/>
            </p:cNvSpPr>
            <p:nvPr/>
          </p:nvSpPr>
          <p:spPr bwMode="auto">
            <a:xfrm flipH="1">
              <a:off x="6045042" y="1216896"/>
              <a:ext cx="662117" cy="255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200"/>
                <a:t>TASC</a:t>
              </a:r>
            </a:p>
          </p:txBody>
        </p:sp>
        <p:sp>
          <p:nvSpPr>
            <p:cNvPr id="21" name="Text Box 126"/>
            <p:cNvSpPr txBox="1">
              <a:spLocks noChangeAspect="1" noChangeArrowheads="1"/>
            </p:cNvSpPr>
            <p:nvPr/>
          </p:nvSpPr>
          <p:spPr bwMode="auto">
            <a:xfrm flipH="1">
              <a:off x="3932231" y="830850"/>
              <a:ext cx="1026356" cy="389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lnSpc>
                  <a:spcPts val="800"/>
                </a:lnSpc>
                <a:spcBef>
                  <a:spcPct val="50000"/>
                </a:spcBef>
              </a:pPr>
              <a:r>
                <a:rPr lang="en-US" altLang="ja-JP" sz="1200" dirty="0"/>
                <a:t>Si </a:t>
              </a:r>
              <a:r>
                <a:rPr lang="en-US" altLang="ja-JP" sz="1200" dirty="0" smtClean="0"/>
                <a:t>detector</a:t>
              </a:r>
            </a:p>
            <a:p>
              <a:pPr>
                <a:lnSpc>
                  <a:spcPts val="800"/>
                </a:lnSpc>
                <a:spcBef>
                  <a:spcPct val="50000"/>
                </a:spcBef>
              </a:pPr>
              <a:r>
                <a:rPr lang="en-US" altLang="ja-JP" sz="1200" dirty="0" smtClean="0"/>
                <a:t>(</a:t>
              </a:r>
              <a:r>
                <a:rPr lang="en-US" altLang="ja-JP" sz="1200" dirty="0" err="1" smtClean="0"/>
                <a:t>Trk</a:t>
              </a:r>
              <a:r>
                <a:rPr lang="en-US" altLang="ja-JP" sz="1200" dirty="0" smtClean="0"/>
                <a:t>.+SIA)</a:t>
              </a:r>
              <a:endParaRPr lang="en-US" altLang="ja-JP" sz="1200" dirty="0"/>
            </a:p>
          </p:txBody>
        </p:sp>
        <p:sp>
          <p:nvSpPr>
            <p:cNvPr id="22" name="Text Box 127"/>
            <p:cNvSpPr txBox="1">
              <a:spLocks noChangeAspect="1" noChangeArrowheads="1"/>
            </p:cNvSpPr>
            <p:nvPr/>
          </p:nvSpPr>
          <p:spPr bwMode="auto">
            <a:xfrm flipH="1">
              <a:off x="3513068" y="1448477"/>
              <a:ext cx="662117" cy="424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200"/>
                <a:t>Trigger Scinti.</a:t>
              </a:r>
            </a:p>
          </p:txBody>
        </p:sp>
        <p:sp>
          <p:nvSpPr>
            <p:cNvPr id="23" name="AutoShape 129"/>
            <p:cNvSpPr>
              <a:spLocks noChangeAspect="1" noChangeArrowheads="1"/>
            </p:cNvSpPr>
            <p:nvPr/>
          </p:nvSpPr>
          <p:spPr bwMode="auto">
            <a:xfrm flipH="1">
              <a:off x="3512507" y="2058168"/>
              <a:ext cx="422122" cy="109117"/>
            </a:xfrm>
            <a:prstGeom prst="leftArrow">
              <a:avLst>
                <a:gd name="adj1" fmla="val 50000"/>
                <a:gd name="adj2" fmla="val 137091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" name="Text Box 130"/>
            <p:cNvSpPr txBox="1">
              <a:spLocks noChangeAspect="1" noChangeArrowheads="1"/>
            </p:cNvSpPr>
            <p:nvPr/>
          </p:nvSpPr>
          <p:spPr bwMode="auto">
            <a:xfrm flipH="1">
              <a:off x="3397347" y="2178698"/>
              <a:ext cx="91600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200" dirty="0"/>
                <a:t>Beam</a:t>
              </a:r>
            </a:p>
          </p:txBody>
        </p:sp>
        <p:sp>
          <p:nvSpPr>
            <p:cNvPr id="25" name="Text Box 30"/>
            <p:cNvSpPr txBox="1">
              <a:spLocks noChangeAspect="1" noChangeArrowheads="1"/>
            </p:cNvSpPr>
            <p:nvPr/>
          </p:nvSpPr>
          <p:spPr bwMode="auto">
            <a:xfrm flipH="1">
              <a:off x="7020113" y="1955369"/>
              <a:ext cx="825105" cy="462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1200" dirty="0">
                  <a:solidFill>
                    <a:srgbClr val="00FFFF"/>
                  </a:solidFill>
                </a:rPr>
                <a:t>■</a:t>
              </a:r>
              <a:r>
                <a:rPr lang="en-US" altLang="ja-JP" sz="1200" dirty="0"/>
                <a:t>PWO</a:t>
              </a:r>
            </a:p>
            <a:p>
              <a:r>
                <a:rPr lang="en-US" altLang="ja-JP" sz="1200" dirty="0">
                  <a:solidFill>
                    <a:srgbClr val="FF6600"/>
                  </a:solidFill>
                </a:rPr>
                <a:t>■</a:t>
              </a:r>
              <a:r>
                <a:rPr lang="en-US" altLang="ja-JP" sz="1200" dirty="0"/>
                <a:t>Brass</a:t>
              </a:r>
            </a:p>
          </p:txBody>
        </p:sp>
        <p:sp>
          <p:nvSpPr>
            <p:cNvPr id="26" name="Text Box 125"/>
            <p:cNvSpPr txBox="1">
              <a:spLocks noChangeAspect="1" noChangeArrowheads="1"/>
            </p:cNvSpPr>
            <p:nvPr/>
          </p:nvSpPr>
          <p:spPr bwMode="auto">
            <a:xfrm flipH="1">
              <a:off x="4834035" y="800811"/>
              <a:ext cx="102488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200" dirty="0" smtClean="0"/>
                <a:t>CHD + IMC</a:t>
              </a:r>
              <a:endParaRPr lang="en-US" altLang="ja-JP" sz="1200" dirty="0"/>
            </a:p>
          </p:txBody>
        </p:sp>
        <p:sp>
          <p:nvSpPr>
            <p:cNvPr id="27" name="正方形/長方形 134"/>
            <p:cNvSpPr>
              <a:spLocks noChangeArrowheads="1"/>
            </p:cNvSpPr>
            <p:nvPr/>
          </p:nvSpPr>
          <p:spPr bwMode="auto">
            <a:xfrm flipH="1">
              <a:off x="6734264" y="985652"/>
              <a:ext cx="130630" cy="2232561"/>
            </a:xfrm>
            <a:prstGeom prst="rect">
              <a:avLst/>
            </a:prstGeom>
            <a:solidFill>
              <a:srgbClr val="808080">
                <a:alpha val="69804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正方形/長方形 134"/>
            <p:cNvSpPr>
              <a:spLocks noChangeArrowheads="1"/>
            </p:cNvSpPr>
            <p:nvPr/>
          </p:nvSpPr>
          <p:spPr bwMode="auto">
            <a:xfrm flipH="1">
              <a:off x="5824658" y="853045"/>
              <a:ext cx="1044000" cy="130629"/>
            </a:xfrm>
            <a:prstGeom prst="rect">
              <a:avLst/>
            </a:prstGeom>
            <a:solidFill>
              <a:srgbClr val="808080"/>
            </a:solidFill>
            <a:ln w="25400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正方形/長方形 134"/>
            <p:cNvSpPr>
              <a:spLocks noChangeArrowheads="1"/>
            </p:cNvSpPr>
            <p:nvPr/>
          </p:nvSpPr>
          <p:spPr bwMode="auto">
            <a:xfrm flipH="1">
              <a:off x="5824677" y="964049"/>
              <a:ext cx="130630" cy="2232561"/>
            </a:xfrm>
            <a:prstGeom prst="rect">
              <a:avLst/>
            </a:prstGeom>
            <a:solidFill>
              <a:srgbClr val="808080">
                <a:alpha val="69804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右中かっこ 29"/>
            <p:cNvSpPr/>
            <p:nvPr/>
          </p:nvSpPr>
          <p:spPr>
            <a:xfrm>
              <a:off x="6927011" y="1574118"/>
              <a:ext cx="121233" cy="1224500"/>
            </a:xfrm>
            <a:prstGeom prst="rightBrace">
              <a:avLst>
                <a:gd name="adj1" fmla="val 74776"/>
                <a:gd name="adj2" fmla="val 49534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134"/>
            <p:cNvSpPr>
              <a:spLocks noChangeArrowheads="1"/>
            </p:cNvSpPr>
            <p:nvPr/>
          </p:nvSpPr>
          <p:spPr bwMode="auto">
            <a:xfrm flipH="1">
              <a:off x="4904505" y="3135086"/>
              <a:ext cx="1944000" cy="130629"/>
            </a:xfrm>
            <a:prstGeom prst="rect">
              <a:avLst/>
            </a:prstGeom>
            <a:solidFill>
              <a:srgbClr val="808080"/>
            </a:solidFill>
            <a:ln w="25400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Text Box 122"/>
            <p:cNvSpPr txBox="1">
              <a:spLocks noChangeAspect="1" noChangeArrowheads="1"/>
            </p:cNvSpPr>
            <p:nvPr/>
          </p:nvSpPr>
          <p:spPr bwMode="auto">
            <a:xfrm flipH="1">
              <a:off x="5328850" y="3071472"/>
              <a:ext cx="1387645" cy="255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ja-JP" sz="1200" dirty="0"/>
                <a:t>Support Structure</a:t>
              </a:r>
            </a:p>
          </p:txBody>
        </p:sp>
      </p:grpSp>
      <p:pic>
        <p:nvPicPr>
          <p:cNvPr id="33" name="Picture 5" descr="IMG_844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485" y="3655484"/>
            <a:ext cx="3332135" cy="2479728"/>
          </a:xfrm>
          <a:prstGeom prst="rect">
            <a:avLst/>
          </a:prstGeom>
        </p:spPr>
      </p:pic>
      <p:pic>
        <p:nvPicPr>
          <p:cNvPr id="34" name="Picture 6" descr="IMG_842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5623" y="873035"/>
            <a:ext cx="3360000" cy="25200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444194" y="923835"/>
            <a:ext cx="958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beam pipe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105837" y="2900997"/>
            <a:ext cx="1135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moving table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524124" y="2351229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CALET-EM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48762" y="3642633"/>
            <a:ext cx="1196610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kumimoji="1" lang="en-US" altLang="ja-JP" dirty="0" smtClean="0">
                <a:solidFill>
                  <a:srgbClr val="FFFF00"/>
                </a:solidFill>
              </a:rPr>
              <a:t>Si detector</a:t>
            </a:r>
          </a:p>
          <a:p>
            <a:pPr>
              <a:lnSpc>
                <a:spcPts val="14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(</a:t>
            </a:r>
            <a:r>
              <a:rPr lang="en-US" altLang="ja-JP" dirty="0" err="1" smtClean="0">
                <a:solidFill>
                  <a:srgbClr val="FFFF00"/>
                </a:solidFill>
              </a:rPr>
              <a:t>Trk</a:t>
            </a:r>
            <a:r>
              <a:rPr lang="en-US" altLang="ja-JP" dirty="0" smtClean="0">
                <a:solidFill>
                  <a:srgbClr val="FFFF00"/>
                </a:solidFill>
              </a:rPr>
              <a:t>.+SIA)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026706" y="3645006"/>
            <a:ext cx="731290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CHD</a:t>
            </a:r>
          </a:p>
          <a:p>
            <a:pPr>
              <a:lnSpc>
                <a:spcPts val="14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 +IMC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797030" y="3688946"/>
            <a:ext cx="64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TASC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55952" y="4174282"/>
            <a:ext cx="620683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dirty="0" smtClean="0">
                <a:solidFill>
                  <a:srgbClr val="FFFF00"/>
                </a:solidFill>
              </a:rPr>
              <a:t>Trig.</a:t>
            </a:r>
          </a:p>
          <a:p>
            <a:pPr>
              <a:lnSpc>
                <a:spcPts val="1400"/>
              </a:lnSpc>
            </a:pPr>
            <a:r>
              <a:rPr lang="en-US" altLang="ja-JP" dirty="0" err="1" smtClean="0">
                <a:solidFill>
                  <a:srgbClr val="FFFF00"/>
                </a:solidFill>
              </a:rPr>
              <a:t>Scin</a:t>
            </a:r>
            <a:r>
              <a:rPr lang="en-US" altLang="ja-JP" dirty="0" smtClean="0">
                <a:solidFill>
                  <a:srgbClr val="FFFF00"/>
                </a:solidFill>
              </a:rPr>
              <a:t>.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>
            <a:off x="6344274" y="1175084"/>
            <a:ext cx="257052" cy="11229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6272463" y="1648327"/>
            <a:ext cx="224211" cy="10427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 flipH="1">
            <a:off x="744470" y="4541292"/>
            <a:ext cx="58496" cy="221449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1443121" y="1987501"/>
            <a:ext cx="638316" cy="453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kumimoji="1" lang="en-US" altLang="ja-JP" sz="1400" dirty="0" smtClean="0">
                <a:solidFill>
                  <a:srgbClr val="FFFF00"/>
                </a:solidFill>
              </a:rPr>
              <a:t>beam </a:t>
            </a:r>
          </a:p>
          <a:p>
            <a:pPr>
              <a:lnSpc>
                <a:spcPts val="1400"/>
              </a:lnSpc>
            </a:pPr>
            <a:r>
              <a:rPr kumimoji="1" lang="en-US" altLang="ja-JP" sz="1400" dirty="0" smtClean="0">
                <a:solidFill>
                  <a:srgbClr val="FFFF00"/>
                </a:solidFill>
              </a:rPr>
              <a:t>pipe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cxnSp>
        <p:nvCxnSpPr>
          <p:cNvPr id="45" name="直線矢印コネクタ 44"/>
          <p:cNvCxnSpPr/>
          <p:nvPr/>
        </p:nvCxnSpPr>
        <p:spPr>
          <a:xfrm flipH="1">
            <a:off x="1262589" y="2351229"/>
            <a:ext cx="234927" cy="14469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>
            <a:off x="1138535" y="3070204"/>
            <a:ext cx="358981" cy="6893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484932" y="2858266"/>
            <a:ext cx="764184" cy="453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400" dirty="0" smtClean="0">
                <a:solidFill>
                  <a:srgbClr val="FFFF00"/>
                </a:solidFill>
              </a:rPr>
              <a:t>moving</a:t>
            </a:r>
            <a:r>
              <a:rPr kumimoji="1" lang="en-US" altLang="ja-JP" sz="1400" dirty="0" smtClean="0">
                <a:solidFill>
                  <a:srgbClr val="FFFF00"/>
                </a:solidFill>
              </a:rPr>
              <a:t> </a:t>
            </a:r>
          </a:p>
          <a:p>
            <a:pPr>
              <a:lnSpc>
                <a:spcPts val="1400"/>
              </a:lnSpc>
            </a:pPr>
            <a:r>
              <a:rPr lang="en-US" altLang="ja-JP" sz="1400" dirty="0" smtClean="0">
                <a:solidFill>
                  <a:srgbClr val="FFFF00"/>
                </a:solidFill>
              </a:rPr>
              <a:t>   table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90172" y="1539851"/>
            <a:ext cx="676788" cy="453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ja-JP" sz="1400" dirty="0" smtClean="0">
                <a:solidFill>
                  <a:srgbClr val="FFFF00"/>
                </a:solidFill>
              </a:rPr>
              <a:t>CALET</a:t>
            </a:r>
            <a:r>
              <a:rPr kumimoji="1" lang="en-US" altLang="ja-JP" sz="1400" dirty="0" smtClean="0">
                <a:solidFill>
                  <a:srgbClr val="FFFF00"/>
                </a:solidFill>
              </a:rPr>
              <a:t> </a:t>
            </a:r>
          </a:p>
          <a:p>
            <a:pPr>
              <a:lnSpc>
                <a:spcPts val="1400"/>
              </a:lnSpc>
            </a:pPr>
            <a:r>
              <a:rPr lang="en-US" altLang="ja-JP" sz="1400" dirty="0" smtClean="0">
                <a:solidFill>
                  <a:srgbClr val="FFFF00"/>
                </a:solidFill>
              </a:rPr>
              <a:t>     EM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  <p:cxnSp>
        <p:nvCxnSpPr>
          <p:cNvPr id="57" name="直線矢印コネクタ 56"/>
          <p:cNvCxnSpPr/>
          <p:nvPr/>
        </p:nvCxnSpPr>
        <p:spPr>
          <a:xfrm>
            <a:off x="708409" y="1928549"/>
            <a:ext cx="165754" cy="8623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5496464" y="1403002"/>
            <a:ext cx="971933" cy="4539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kumimoji="1" lang="en-US" altLang="ja-JP" sz="1400" dirty="0" smtClean="0">
                <a:solidFill>
                  <a:srgbClr val="FFFF00"/>
                </a:solidFill>
              </a:rPr>
              <a:t>Si detector</a:t>
            </a:r>
          </a:p>
          <a:p>
            <a:pPr>
              <a:lnSpc>
                <a:spcPts val="1400"/>
              </a:lnSpc>
            </a:pPr>
            <a:r>
              <a:rPr lang="en-US" altLang="ja-JP" sz="1400" dirty="0" smtClean="0">
                <a:solidFill>
                  <a:srgbClr val="FFFF00"/>
                </a:solidFill>
              </a:rPr>
              <a:t>(</a:t>
            </a:r>
            <a:r>
              <a:rPr lang="en-US" altLang="ja-JP" sz="1400" dirty="0" err="1" smtClean="0">
                <a:solidFill>
                  <a:srgbClr val="FFFF00"/>
                </a:solidFill>
              </a:rPr>
              <a:t>Trk</a:t>
            </a:r>
            <a:r>
              <a:rPr lang="en-US" altLang="ja-JP" sz="1400" dirty="0" smtClean="0">
                <a:solidFill>
                  <a:srgbClr val="FFFF00"/>
                </a:solidFill>
              </a:rPr>
              <a:t>.+SIA)</a:t>
            </a:r>
            <a:endParaRPr kumimoji="1" lang="ja-JP" alt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3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238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Test Conditions</a:t>
            </a:r>
            <a:endParaRPr kumimoji="1" lang="ja-JP" altLang="en-US" dirty="0"/>
          </a:p>
        </p:txBody>
      </p:sp>
      <p:sp>
        <p:nvSpPr>
          <p:cNvPr id="7" name="コンテンツ プレースホルダ 2"/>
          <p:cNvSpPr txBox="1">
            <a:spLocks/>
          </p:cNvSpPr>
          <p:nvPr/>
        </p:nvSpPr>
        <p:spPr>
          <a:xfrm>
            <a:off x="108854" y="939603"/>
            <a:ext cx="8229600" cy="49336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ja-JP" sz="2800" dirty="0" smtClean="0"/>
              <a:t>Detectors Configuration</a:t>
            </a:r>
          </a:p>
          <a:p>
            <a:pPr lvl="1">
              <a:lnSpc>
                <a:spcPts val="2000"/>
              </a:lnSpc>
            </a:pPr>
            <a:r>
              <a:rPr lang="en-US" altLang="ja-JP" sz="2400" dirty="0" smtClean="0"/>
              <a:t>Beam angle</a:t>
            </a:r>
          </a:p>
          <a:p>
            <a:pPr lvl="2">
              <a:lnSpc>
                <a:spcPts val="2000"/>
              </a:lnSpc>
            </a:pPr>
            <a:r>
              <a:rPr lang="en-US" altLang="ja-JP" sz="2000" dirty="0" smtClean="0"/>
              <a:t>0 deg. / 20.7 deg. @H8</a:t>
            </a:r>
          </a:p>
          <a:p>
            <a:pPr lvl="2">
              <a:lnSpc>
                <a:spcPts val="2000"/>
              </a:lnSpc>
            </a:pPr>
            <a:r>
              <a:rPr lang="en-US" altLang="ja-JP" sz="2000" dirty="0" smtClean="0"/>
              <a:t>0 deg. @H4</a:t>
            </a:r>
          </a:p>
          <a:p>
            <a:pPr lvl="1">
              <a:lnSpc>
                <a:spcPts val="2000"/>
              </a:lnSpc>
            </a:pPr>
            <a:r>
              <a:rPr lang="en-US" altLang="ja-JP" sz="2400" dirty="0"/>
              <a:t>with / without SIA @H4</a:t>
            </a:r>
          </a:p>
          <a:p>
            <a:pPr lvl="2">
              <a:lnSpc>
                <a:spcPts val="2000"/>
              </a:lnSpc>
            </a:pPr>
            <a:r>
              <a:rPr lang="en-US" altLang="ja-JP" sz="2000" dirty="0"/>
              <a:t>to study unknown mass </a:t>
            </a:r>
            <a:endParaRPr lang="en-US" altLang="ja-JP" sz="2000" dirty="0" smtClean="0"/>
          </a:p>
          <a:p>
            <a:pPr marL="914400" lvl="2" indent="0">
              <a:lnSpc>
                <a:spcPts val="2000"/>
              </a:lnSpc>
              <a:buNone/>
            </a:pPr>
            <a:r>
              <a:rPr lang="en-US" altLang="ja-JP" sz="2000" dirty="0"/>
              <a:t> </a:t>
            </a:r>
            <a:r>
              <a:rPr lang="en-US" altLang="ja-JP" sz="2000" dirty="0" smtClean="0"/>
              <a:t>  in </a:t>
            </a:r>
            <a:r>
              <a:rPr lang="en-US" altLang="ja-JP" sz="2000" dirty="0"/>
              <a:t>the upstream of </a:t>
            </a:r>
            <a:r>
              <a:rPr lang="en-US" altLang="ja-JP" sz="2000" dirty="0" smtClean="0"/>
              <a:t>beam line</a:t>
            </a:r>
            <a:endParaRPr lang="en-US" altLang="ja-JP" sz="2000" dirty="0"/>
          </a:p>
        </p:txBody>
      </p:sp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5084" y="1004098"/>
            <a:ext cx="2384270" cy="52539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1004099"/>
            <a:ext cx="2279451" cy="52539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grpSp>
        <p:nvGrpSpPr>
          <p:cNvPr id="2061" name="グループ化 2060"/>
          <p:cNvGrpSpPr/>
          <p:nvPr/>
        </p:nvGrpSpPr>
        <p:grpSpPr>
          <a:xfrm>
            <a:off x="964703" y="3305299"/>
            <a:ext cx="3102230" cy="2893223"/>
            <a:chOff x="1498600" y="3511045"/>
            <a:chExt cx="3479800" cy="3245355"/>
          </a:xfrm>
        </p:grpSpPr>
        <p:sp>
          <p:nvSpPr>
            <p:cNvPr id="2060" name="角丸四角形 2059"/>
            <p:cNvSpPr/>
            <p:nvPr/>
          </p:nvSpPr>
          <p:spPr>
            <a:xfrm>
              <a:off x="1498600" y="3517900"/>
              <a:ext cx="3294410" cy="3238500"/>
            </a:xfrm>
            <a:prstGeom prst="roundRect">
              <a:avLst>
                <a:gd name="adj" fmla="val 3736"/>
              </a:avLst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9" name="グループ化 2058"/>
            <p:cNvGrpSpPr/>
            <p:nvPr/>
          </p:nvGrpSpPr>
          <p:grpSpPr>
            <a:xfrm>
              <a:off x="1845216" y="3640543"/>
              <a:ext cx="3133184" cy="2958207"/>
              <a:chOff x="4822533" y="674906"/>
              <a:chExt cx="2315773" cy="2186445"/>
            </a:xfrm>
          </p:grpSpPr>
          <p:sp>
            <p:nvSpPr>
              <p:cNvPr id="9" name="正方形/長方形 8"/>
              <p:cNvSpPr>
                <a:spLocks/>
              </p:cNvSpPr>
              <p:nvPr/>
            </p:nvSpPr>
            <p:spPr bwMode="auto">
              <a:xfrm>
                <a:off x="4822533" y="1228569"/>
                <a:ext cx="1937039" cy="64725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正方形/長方形 9"/>
              <p:cNvSpPr>
                <a:spLocks/>
              </p:cNvSpPr>
              <p:nvPr/>
            </p:nvSpPr>
            <p:spPr bwMode="auto">
              <a:xfrm>
                <a:off x="5079545" y="1918344"/>
                <a:ext cx="1423015" cy="81450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正方形/長方形 10"/>
              <p:cNvSpPr>
                <a:spLocks noChangeAspect="1"/>
              </p:cNvSpPr>
              <p:nvPr/>
            </p:nvSpPr>
            <p:spPr bwMode="auto">
              <a:xfrm>
                <a:off x="4865053" y="1061322"/>
                <a:ext cx="137955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正方形/長方形 11"/>
              <p:cNvSpPr>
                <a:spLocks noChangeAspect="1"/>
              </p:cNvSpPr>
              <p:nvPr/>
            </p:nvSpPr>
            <p:spPr bwMode="auto">
              <a:xfrm>
                <a:off x="4993560" y="1061322"/>
                <a:ext cx="137955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正方形/長方形 12"/>
              <p:cNvSpPr>
                <a:spLocks noChangeAspect="1"/>
              </p:cNvSpPr>
              <p:nvPr/>
            </p:nvSpPr>
            <p:spPr bwMode="auto">
              <a:xfrm>
                <a:off x="5131515" y="1061322"/>
                <a:ext cx="137010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正方形/長方形 13"/>
              <p:cNvSpPr>
                <a:spLocks noChangeAspect="1"/>
              </p:cNvSpPr>
              <p:nvPr/>
            </p:nvSpPr>
            <p:spPr bwMode="auto">
              <a:xfrm>
                <a:off x="5260021" y="1061322"/>
                <a:ext cx="137010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正方形/長方形 14"/>
              <p:cNvSpPr>
                <a:spLocks noChangeAspect="1"/>
              </p:cNvSpPr>
              <p:nvPr/>
            </p:nvSpPr>
            <p:spPr bwMode="auto">
              <a:xfrm>
                <a:off x="5388527" y="1061322"/>
                <a:ext cx="137010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正方形/長方形 15"/>
              <p:cNvSpPr>
                <a:spLocks noChangeAspect="1"/>
              </p:cNvSpPr>
              <p:nvPr/>
            </p:nvSpPr>
            <p:spPr bwMode="auto">
              <a:xfrm>
                <a:off x="5517033" y="1061322"/>
                <a:ext cx="137010" cy="43465"/>
              </a:xfrm>
              <a:prstGeom prst="rect">
                <a:avLst/>
              </a:prstGeom>
              <a:solidFill>
                <a:srgbClr val="FF33CC"/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正方形/長方形 16"/>
              <p:cNvSpPr>
                <a:spLocks noChangeAspect="1"/>
              </p:cNvSpPr>
              <p:nvPr/>
            </p:nvSpPr>
            <p:spPr bwMode="auto">
              <a:xfrm>
                <a:off x="5645539" y="1061322"/>
                <a:ext cx="137010" cy="43465"/>
              </a:xfrm>
              <a:prstGeom prst="rect">
                <a:avLst/>
              </a:prstGeom>
              <a:solidFill>
                <a:srgbClr val="FF33CC"/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正方形/長方形 17"/>
              <p:cNvSpPr>
                <a:spLocks noChangeAspect="1"/>
              </p:cNvSpPr>
              <p:nvPr/>
            </p:nvSpPr>
            <p:spPr bwMode="auto">
              <a:xfrm>
                <a:off x="5799557" y="1061322"/>
                <a:ext cx="137011" cy="43465"/>
              </a:xfrm>
              <a:prstGeom prst="rect">
                <a:avLst/>
              </a:prstGeom>
              <a:solidFill>
                <a:srgbClr val="FF33CC"/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正方形/長方形 18"/>
              <p:cNvSpPr>
                <a:spLocks noChangeAspect="1"/>
              </p:cNvSpPr>
              <p:nvPr/>
            </p:nvSpPr>
            <p:spPr bwMode="auto">
              <a:xfrm>
                <a:off x="5928063" y="1061322"/>
                <a:ext cx="137011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正方形/長方形 19"/>
              <p:cNvSpPr>
                <a:spLocks noChangeAspect="1"/>
              </p:cNvSpPr>
              <p:nvPr/>
            </p:nvSpPr>
            <p:spPr bwMode="auto">
              <a:xfrm>
                <a:off x="6065073" y="1061322"/>
                <a:ext cx="137010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正方形/長方形 20"/>
              <p:cNvSpPr>
                <a:spLocks noChangeAspect="1"/>
              </p:cNvSpPr>
              <p:nvPr/>
            </p:nvSpPr>
            <p:spPr bwMode="auto">
              <a:xfrm>
                <a:off x="6193579" y="1061322"/>
                <a:ext cx="137010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正方形/長方形 21"/>
              <p:cNvSpPr>
                <a:spLocks noChangeAspect="1"/>
              </p:cNvSpPr>
              <p:nvPr/>
            </p:nvSpPr>
            <p:spPr bwMode="auto">
              <a:xfrm>
                <a:off x="6322085" y="1061322"/>
                <a:ext cx="137955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正方形/長方形 22"/>
              <p:cNvSpPr>
                <a:spLocks noChangeAspect="1"/>
              </p:cNvSpPr>
              <p:nvPr/>
            </p:nvSpPr>
            <p:spPr bwMode="auto">
              <a:xfrm>
                <a:off x="6450591" y="1061322"/>
                <a:ext cx="137955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正方形/長方形 23"/>
              <p:cNvSpPr>
                <a:spLocks noChangeAspect="1"/>
              </p:cNvSpPr>
              <p:nvPr/>
            </p:nvSpPr>
            <p:spPr bwMode="auto">
              <a:xfrm>
                <a:off x="6580042" y="1061322"/>
                <a:ext cx="137011" cy="434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正方形/長方形 24"/>
              <p:cNvSpPr>
                <a:spLocks/>
              </p:cNvSpPr>
              <p:nvPr/>
            </p:nvSpPr>
            <p:spPr bwMode="auto">
              <a:xfrm>
                <a:off x="4831037" y="976281"/>
                <a:ext cx="1928535" cy="42521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254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1600" b="1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57" name="グループ化 2056"/>
              <p:cNvGrpSpPr/>
              <p:nvPr/>
            </p:nvGrpSpPr>
            <p:grpSpPr>
              <a:xfrm>
                <a:off x="5079298" y="1918344"/>
                <a:ext cx="1423015" cy="167246"/>
                <a:chOff x="5079545" y="1918344"/>
                <a:chExt cx="1423015" cy="167246"/>
              </a:xfrm>
            </p:grpSpPr>
            <p:sp>
              <p:nvSpPr>
                <p:cNvPr id="32" name="正方形/長方形 31"/>
                <p:cNvSpPr>
                  <a:spLocks/>
                </p:cNvSpPr>
                <p:nvPr/>
              </p:nvSpPr>
              <p:spPr bwMode="auto">
                <a:xfrm>
                  <a:off x="5079545" y="200432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" name="正方形/長方形 32"/>
                <p:cNvSpPr>
                  <a:spLocks/>
                </p:cNvSpPr>
                <p:nvPr/>
              </p:nvSpPr>
              <p:spPr bwMode="auto">
                <a:xfrm>
                  <a:off x="5088049" y="1918344"/>
                  <a:ext cx="1397503" cy="82206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" name="正方形/長方形 33"/>
                <p:cNvSpPr>
                  <a:spLocks/>
                </p:cNvSpPr>
                <p:nvPr/>
              </p:nvSpPr>
              <p:spPr bwMode="auto">
                <a:xfrm>
                  <a:off x="5174034" y="200432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正方形/長方形 34"/>
                <p:cNvSpPr>
                  <a:spLocks/>
                </p:cNvSpPr>
                <p:nvPr/>
              </p:nvSpPr>
              <p:spPr bwMode="auto">
                <a:xfrm>
                  <a:off x="5260021" y="200432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正方形/長方形 35"/>
                <p:cNvSpPr>
                  <a:spLocks/>
                </p:cNvSpPr>
                <p:nvPr/>
              </p:nvSpPr>
              <p:spPr bwMode="auto">
                <a:xfrm>
                  <a:off x="5353565" y="200432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正方形/長方形 36"/>
                <p:cNvSpPr>
                  <a:spLocks/>
                </p:cNvSpPr>
                <p:nvPr/>
              </p:nvSpPr>
              <p:spPr bwMode="auto">
                <a:xfrm>
                  <a:off x="5431047" y="200432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8" name="正方形/長方形 37"/>
                <p:cNvSpPr>
                  <a:spLocks/>
                </p:cNvSpPr>
                <p:nvPr/>
              </p:nvSpPr>
              <p:spPr bwMode="auto">
                <a:xfrm>
                  <a:off x="5525537" y="200432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" name="正方形/長方形 38"/>
                <p:cNvSpPr>
                  <a:spLocks/>
                </p:cNvSpPr>
                <p:nvPr/>
              </p:nvSpPr>
              <p:spPr bwMode="auto">
                <a:xfrm>
                  <a:off x="5611522" y="2004329"/>
                  <a:ext cx="85041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0" name="正方形/長方形 39"/>
                <p:cNvSpPr>
                  <a:spLocks/>
                </p:cNvSpPr>
                <p:nvPr/>
              </p:nvSpPr>
              <p:spPr bwMode="auto">
                <a:xfrm>
                  <a:off x="5705067" y="2004329"/>
                  <a:ext cx="85986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正方形/長方形 40"/>
                <p:cNvSpPr>
                  <a:spLocks/>
                </p:cNvSpPr>
                <p:nvPr/>
              </p:nvSpPr>
              <p:spPr bwMode="auto">
                <a:xfrm>
                  <a:off x="5791053" y="2004329"/>
                  <a:ext cx="85985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2" name="正方形/長方形 41"/>
                <p:cNvSpPr>
                  <a:spLocks/>
                </p:cNvSpPr>
                <p:nvPr/>
              </p:nvSpPr>
              <p:spPr bwMode="auto">
                <a:xfrm>
                  <a:off x="5885542" y="200432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正方形/長方形 42"/>
                <p:cNvSpPr>
                  <a:spLocks/>
                </p:cNvSpPr>
                <p:nvPr/>
              </p:nvSpPr>
              <p:spPr bwMode="auto">
                <a:xfrm>
                  <a:off x="5971528" y="200432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" name="正方形/長方形 43"/>
                <p:cNvSpPr>
                  <a:spLocks/>
                </p:cNvSpPr>
                <p:nvPr/>
              </p:nvSpPr>
              <p:spPr bwMode="auto">
                <a:xfrm>
                  <a:off x="6065073" y="200432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5" name="正方形/長方形 44"/>
                <p:cNvSpPr>
                  <a:spLocks/>
                </p:cNvSpPr>
                <p:nvPr/>
              </p:nvSpPr>
              <p:spPr bwMode="auto">
                <a:xfrm>
                  <a:off x="6142554" y="200432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6" name="正方形/長方形 45"/>
                <p:cNvSpPr>
                  <a:spLocks/>
                </p:cNvSpPr>
                <p:nvPr/>
              </p:nvSpPr>
              <p:spPr bwMode="auto">
                <a:xfrm>
                  <a:off x="6237044" y="200432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7" name="正方形/長方形 46"/>
                <p:cNvSpPr>
                  <a:spLocks/>
                </p:cNvSpPr>
                <p:nvPr/>
              </p:nvSpPr>
              <p:spPr bwMode="auto">
                <a:xfrm>
                  <a:off x="6322085" y="200432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8" name="正方形/長方形 47"/>
                <p:cNvSpPr>
                  <a:spLocks/>
                </p:cNvSpPr>
                <p:nvPr/>
              </p:nvSpPr>
              <p:spPr bwMode="auto">
                <a:xfrm>
                  <a:off x="6416575" y="200432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8" name="グループ化 7"/>
              <p:cNvGrpSpPr/>
              <p:nvPr/>
            </p:nvGrpSpPr>
            <p:grpSpPr>
              <a:xfrm>
                <a:off x="5079298" y="2651584"/>
                <a:ext cx="1423015" cy="167246"/>
                <a:chOff x="5079545" y="2651584"/>
                <a:chExt cx="1423015" cy="167246"/>
              </a:xfrm>
            </p:grpSpPr>
            <p:sp>
              <p:nvSpPr>
                <p:cNvPr id="49" name="正方形/長方形 48"/>
                <p:cNvSpPr>
                  <a:spLocks/>
                </p:cNvSpPr>
                <p:nvPr/>
              </p:nvSpPr>
              <p:spPr bwMode="auto">
                <a:xfrm>
                  <a:off x="5079545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0" name="正方形/長方形 49"/>
                <p:cNvSpPr>
                  <a:spLocks/>
                </p:cNvSpPr>
                <p:nvPr/>
              </p:nvSpPr>
              <p:spPr bwMode="auto">
                <a:xfrm>
                  <a:off x="5088049" y="2651584"/>
                  <a:ext cx="1397503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正方形/長方形 50"/>
                <p:cNvSpPr>
                  <a:spLocks/>
                </p:cNvSpPr>
                <p:nvPr/>
              </p:nvSpPr>
              <p:spPr bwMode="auto">
                <a:xfrm>
                  <a:off x="5174034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正方形/長方形 51"/>
                <p:cNvSpPr>
                  <a:spLocks/>
                </p:cNvSpPr>
                <p:nvPr/>
              </p:nvSpPr>
              <p:spPr bwMode="auto">
                <a:xfrm>
                  <a:off x="5260021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3" name="正方形/長方形 52"/>
                <p:cNvSpPr>
                  <a:spLocks/>
                </p:cNvSpPr>
                <p:nvPr/>
              </p:nvSpPr>
              <p:spPr bwMode="auto">
                <a:xfrm>
                  <a:off x="5353565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4" name="正方形/長方形 53"/>
                <p:cNvSpPr>
                  <a:spLocks/>
                </p:cNvSpPr>
                <p:nvPr/>
              </p:nvSpPr>
              <p:spPr bwMode="auto">
                <a:xfrm>
                  <a:off x="5431047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正方形/長方形 54"/>
                <p:cNvSpPr>
                  <a:spLocks/>
                </p:cNvSpPr>
                <p:nvPr/>
              </p:nvSpPr>
              <p:spPr bwMode="auto">
                <a:xfrm>
                  <a:off x="5525537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正方形/長方形 55"/>
                <p:cNvSpPr>
                  <a:spLocks/>
                </p:cNvSpPr>
                <p:nvPr/>
              </p:nvSpPr>
              <p:spPr bwMode="auto">
                <a:xfrm>
                  <a:off x="5611522" y="2737569"/>
                  <a:ext cx="85041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正方形/長方形 56"/>
                <p:cNvSpPr>
                  <a:spLocks/>
                </p:cNvSpPr>
                <p:nvPr/>
              </p:nvSpPr>
              <p:spPr bwMode="auto">
                <a:xfrm>
                  <a:off x="5705067" y="2737569"/>
                  <a:ext cx="85986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8" name="正方形/長方形 57"/>
                <p:cNvSpPr>
                  <a:spLocks/>
                </p:cNvSpPr>
                <p:nvPr/>
              </p:nvSpPr>
              <p:spPr bwMode="auto">
                <a:xfrm>
                  <a:off x="5791053" y="2737569"/>
                  <a:ext cx="85985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9" name="正方形/長方形 58"/>
                <p:cNvSpPr>
                  <a:spLocks/>
                </p:cNvSpPr>
                <p:nvPr/>
              </p:nvSpPr>
              <p:spPr bwMode="auto">
                <a:xfrm>
                  <a:off x="5885542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正方形/長方形 59"/>
                <p:cNvSpPr>
                  <a:spLocks/>
                </p:cNvSpPr>
                <p:nvPr/>
              </p:nvSpPr>
              <p:spPr bwMode="auto">
                <a:xfrm>
                  <a:off x="5971528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1" name="正方形/長方形 60"/>
                <p:cNvSpPr>
                  <a:spLocks/>
                </p:cNvSpPr>
                <p:nvPr/>
              </p:nvSpPr>
              <p:spPr bwMode="auto">
                <a:xfrm>
                  <a:off x="6065073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2" name="正方形/長方形 61"/>
                <p:cNvSpPr>
                  <a:spLocks/>
                </p:cNvSpPr>
                <p:nvPr/>
              </p:nvSpPr>
              <p:spPr bwMode="auto">
                <a:xfrm>
                  <a:off x="6142554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3" name="正方形/長方形 62"/>
                <p:cNvSpPr>
                  <a:spLocks/>
                </p:cNvSpPr>
                <p:nvPr/>
              </p:nvSpPr>
              <p:spPr bwMode="auto">
                <a:xfrm>
                  <a:off x="6237044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4" name="正方形/長方形 63"/>
                <p:cNvSpPr>
                  <a:spLocks/>
                </p:cNvSpPr>
                <p:nvPr/>
              </p:nvSpPr>
              <p:spPr bwMode="auto">
                <a:xfrm>
                  <a:off x="6322085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5" name="正方形/長方形 64"/>
                <p:cNvSpPr>
                  <a:spLocks/>
                </p:cNvSpPr>
                <p:nvPr/>
              </p:nvSpPr>
              <p:spPr bwMode="auto">
                <a:xfrm>
                  <a:off x="6416575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68" name="テキスト ボックス 136"/>
              <p:cNvSpPr txBox="1">
                <a:spLocks noChangeArrowheads="1"/>
              </p:cNvSpPr>
              <p:nvPr/>
            </p:nvSpPr>
            <p:spPr bwMode="auto">
              <a:xfrm>
                <a:off x="5961968" y="674906"/>
                <a:ext cx="1176338" cy="3381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ja-JP" sz="1600" dirty="0" smtClean="0">
                    <a:solidFill>
                      <a:prstClr val="black"/>
                    </a:solidFill>
                  </a:rPr>
                  <a:t>20.7 </a:t>
                </a:r>
                <a:r>
                  <a:rPr lang="en-US" altLang="ja-JP" sz="1600" dirty="0" err="1">
                    <a:solidFill>
                      <a:prstClr val="black"/>
                    </a:solidFill>
                  </a:rPr>
                  <a:t>deg</a:t>
                </a:r>
                <a:endParaRPr lang="en-US" altLang="ja-JP" sz="1600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2056" name="グループ化 2055"/>
              <p:cNvGrpSpPr/>
              <p:nvPr/>
            </p:nvGrpSpPr>
            <p:grpSpPr>
              <a:xfrm>
                <a:off x="4830505" y="1233293"/>
                <a:ext cx="1920031" cy="556545"/>
                <a:chOff x="4830505" y="1233293"/>
                <a:chExt cx="1920031" cy="556545"/>
              </a:xfrm>
            </p:grpSpPr>
            <p:grpSp>
              <p:nvGrpSpPr>
                <p:cNvPr id="2049" name="グループ化 2048"/>
                <p:cNvGrpSpPr/>
                <p:nvPr/>
              </p:nvGrpSpPr>
              <p:grpSpPr>
                <a:xfrm>
                  <a:off x="4830505" y="1233293"/>
                  <a:ext cx="1920031" cy="27403"/>
                  <a:chOff x="4839541" y="1233293"/>
                  <a:chExt cx="1920031" cy="27403"/>
                </a:xfrm>
              </p:grpSpPr>
              <p:sp>
                <p:nvSpPr>
                  <p:cNvPr id="26" name="正方形/長方形 25"/>
                  <p:cNvSpPr/>
                  <p:nvPr/>
                </p:nvSpPr>
                <p:spPr bwMode="auto">
                  <a:xfrm>
                    <a:off x="4839541" y="1233293"/>
                    <a:ext cx="1920031" cy="2740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7" name="正方形/長方形 26"/>
                  <p:cNvSpPr/>
                  <p:nvPr/>
                </p:nvSpPr>
                <p:spPr bwMode="auto">
                  <a:xfrm>
                    <a:off x="5234508" y="1233293"/>
                    <a:ext cx="1097026" cy="27403"/>
                  </a:xfrm>
                  <a:prstGeom prst="rect">
                    <a:avLst/>
                  </a:prstGeom>
                  <a:solidFill>
                    <a:srgbClr val="FF33CC"/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048" name="グループ化 2047"/>
                <p:cNvGrpSpPr/>
                <p:nvPr/>
              </p:nvGrpSpPr>
              <p:grpSpPr>
                <a:xfrm>
                  <a:off x="4830505" y="1309020"/>
                  <a:ext cx="1920031" cy="27403"/>
                  <a:chOff x="4839541" y="1313671"/>
                  <a:chExt cx="1920031" cy="27403"/>
                </a:xfrm>
              </p:grpSpPr>
              <p:sp>
                <p:nvSpPr>
                  <p:cNvPr id="28" name="正方形/長方形 27"/>
                  <p:cNvSpPr/>
                  <p:nvPr/>
                </p:nvSpPr>
                <p:spPr bwMode="auto">
                  <a:xfrm>
                    <a:off x="4839541" y="1313671"/>
                    <a:ext cx="1920031" cy="2740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" name="正方形/長方形 28"/>
                  <p:cNvSpPr/>
                  <p:nvPr/>
                </p:nvSpPr>
                <p:spPr bwMode="auto">
                  <a:xfrm>
                    <a:off x="5234508" y="1313671"/>
                    <a:ext cx="1097026" cy="27403"/>
                  </a:xfrm>
                  <a:prstGeom prst="rect">
                    <a:avLst/>
                  </a:prstGeom>
                  <a:solidFill>
                    <a:srgbClr val="FF33CC"/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055" name="グループ化 2054"/>
                <p:cNvGrpSpPr/>
                <p:nvPr/>
              </p:nvGrpSpPr>
              <p:grpSpPr>
                <a:xfrm>
                  <a:off x="4830505" y="1763381"/>
                  <a:ext cx="1920031" cy="26457"/>
                  <a:chOff x="4831037" y="1763381"/>
                  <a:chExt cx="1920031" cy="26457"/>
                </a:xfrm>
              </p:grpSpPr>
              <p:sp>
                <p:nvSpPr>
                  <p:cNvPr id="30" name="正方形/長方形 29"/>
                  <p:cNvSpPr/>
                  <p:nvPr/>
                </p:nvSpPr>
                <p:spPr bwMode="auto">
                  <a:xfrm>
                    <a:off x="4831037" y="1763381"/>
                    <a:ext cx="1920031" cy="26457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1" name="正方形/長方形 30"/>
                  <p:cNvSpPr/>
                  <p:nvPr/>
                </p:nvSpPr>
                <p:spPr bwMode="auto">
                  <a:xfrm>
                    <a:off x="5225059" y="1763381"/>
                    <a:ext cx="1097026" cy="26457"/>
                  </a:xfrm>
                  <a:prstGeom prst="rect">
                    <a:avLst/>
                  </a:prstGeom>
                  <a:solidFill>
                    <a:srgbClr val="FF33CC"/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051" name="グループ化 2050"/>
                <p:cNvGrpSpPr/>
                <p:nvPr/>
              </p:nvGrpSpPr>
              <p:grpSpPr>
                <a:xfrm>
                  <a:off x="4830505" y="1384747"/>
                  <a:ext cx="1920031" cy="27403"/>
                  <a:chOff x="4831795" y="1414411"/>
                  <a:chExt cx="1920031" cy="27403"/>
                </a:xfrm>
              </p:grpSpPr>
              <p:sp>
                <p:nvSpPr>
                  <p:cNvPr id="100" name="正方形/長方形 99"/>
                  <p:cNvSpPr/>
                  <p:nvPr/>
                </p:nvSpPr>
                <p:spPr bwMode="auto">
                  <a:xfrm>
                    <a:off x="4831795" y="1414411"/>
                    <a:ext cx="1920031" cy="2740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1" name="正方形/長方形 100"/>
                  <p:cNvSpPr/>
                  <p:nvPr/>
                </p:nvSpPr>
                <p:spPr bwMode="auto">
                  <a:xfrm>
                    <a:off x="5226762" y="1414411"/>
                    <a:ext cx="1097026" cy="27403"/>
                  </a:xfrm>
                  <a:prstGeom prst="rect">
                    <a:avLst/>
                  </a:prstGeom>
                  <a:solidFill>
                    <a:srgbClr val="FF33CC"/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052" name="グループ化 2051"/>
                <p:cNvGrpSpPr/>
                <p:nvPr/>
              </p:nvGrpSpPr>
              <p:grpSpPr>
                <a:xfrm>
                  <a:off x="4830505" y="1460474"/>
                  <a:ext cx="1920031" cy="27403"/>
                  <a:chOff x="4829215" y="1509985"/>
                  <a:chExt cx="1920031" cy="27403"/>
                </a:xfrm>
              </p:grpSpPr>
              <p:sp>
                <p:nvSpPr>
                  <p:cNvPr id="102" name="正方形/長方形 101"/>
                  <p:cNvSpPr/>
                  <p:nvPr/>
                </p:nvSpPr>
                <p:spPr bwMode="auto">
                  <a:xfrm>
                    <a:off x="4829215" y="1509985"/>
                    <a:ext cx="1920031" cy="2740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3" name="正方形/長方形 102"/>
                  <p:cNvSpPr/>
                  <p:nvPr/>
                </p:nvSpPr>
                <p:spPr bwMode="auto">
                  <a:xfrm>
                    <a:off x="5224182" y="1509985"/>
                    <a:ext cx="1097026" cy="27403"/>
                  </a:xfrm>
                  <a:prstGeom prst="rect">
                    <a:avLst/>
                  </a:prstGeom>
                  <a:solidFill>
                    <a:srgbClr val="FF33CC"/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053" name="グループ化 2052"/>
                <p:cNvGrpSpPr/>
                <p:nvPr/>
              </p:nvGrpSpPr>
              <p:grpSpPr>
                <a:xfrm>
                  <a:off x="4830505" y="1536201"/>
                  <a:ext cx="1920031" cy="27403"/>
                  <a:chOff x="4821469" y="1605559"/>
                  <a:chExt cx="1920031" cy="27403"/>
                </a:xfrm>
              </p:grpSpPr>
              <p:sp>
                <p:nvSpPr>
                  <p:cNvPr id="104" name="正方形/長方形 103"/>
                  <p:cNvSpPr/>
                  <p:nvPr/>
                </p:nvSpPr>
                <p:spPr bwMode="auto">
                  <a:xfrm>
                    <a:off x="4821469" y="1605559"/>
                    <a:ext cx="1920031" cy="2740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5" name="正方形/長方形 104"/>
                  <p:cNvSpPr/>
                  <p:nvPr/>
                </p:nvSpPr>
                <p:spPr bwMode="auto">
                  <a:xfrm>
                    <a:off x="5216436" y="1605559"/>
                    <a:ext cx="1097026" cy="27403"/>
                  </a:xfrm>
                  <a:prstGeom prst="rect">
                    <a:avLst/>
                  </a:prstGeom>
                  <a:solidFill>
                    <a:srgbClr val="FF33CC"/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2054" name="グループ化 2053"/>
                <p:cNvGrpSpPr/>
                <p:nvPr/>
              </p:nvGrpSpPr>
              <p:grpSpPr>
                <a:xfrm>
                  <a:off x="4830505" y="1611928"/>
                  <a:ext cx="1920031" cy="27403"/>
                  <a:chOff x="4829221" y="1680469"/>
                  <a:chExt cx="1920031" cy="27403"/>
                </a:xfrm>
              </p:grpSpPr>
              <p:sp>
                <p:nvSpPr>
                  <p:cNvPr id="106" name="正方形/長方形 105"/>
                  <p:cNvSpPr/>
                  <p:nvPr/>
                </p:nvSpPr>
                <p:spPr bwMode="auto">
                  <a:xfrm>
                    <a:off x="4829221" y="1680469"/>
                    <a:ext cx="1920031" cy="2740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07" name="正方形/長方形 106"/>
                  <p:cNvSpPr/>
                  <p:nvPr/>
                </p:nvSpPr>
                <p:spPr bwMode="auto">
                  <a:xfrm>
                    <a:off x="5224188" y="1680469"/>
                    <a:ext cx="1097026" cy="27403"/>
                  </a:xfrm>
                  <a:prstGeom prst="rect">
                    <a:avLst/>
                  </a:prstGeom>
                  <a:solidFill>
                    <a:srgbClr val="FF33CC"/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</p:grpSp>
            <p:grpSp>
              <p:nvGrpSpPr>
                <p:cNvPr id="115" name="グループ化 114"/>
                <p:cNvGrpSpPr/>
                <p:nvPr/>
              </p:nvGrpSpPr>
              <p:grpSpPr>
                <a:xfrm>
                  <a:off x="4830505" y="1687655"/>
                  <a:ext cx="1920031" cy="27403"/>
                  <a:chOff x="4829221" y="1680469"/>
                  <a:chExt cx="1920031" cy="27403"/>
                </a:xfrm>
              </p:grpSpPr>
              <p:sp>
                <p:nvSpPr>
                  <p:cNvPr id="116" name="正方形/長方形 115"/>
                  <p:cNvSpPr/>
                  <p:nvPr/>
                </p:nvSpPr>
                <p:spPr bwMode="auto">
                  <a:xfrm>
                    <a:off x="4829221" y="1680469"/>
                    <a:ext cx="1920031" cy="27403"/>
                  </a:xfrm>
                  <a:prstGeom prst="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117" name="正方形/長方形 116"/>
                  <p:cNvSpPr/>
                  <p:nvPr/>
                </p:nvSpPr>
                <p:spPr bwMode="auto">
                  <a:xfrm>
                    <a:off x="5224188" y="1680469"/>
                    <a:ext cx="1097026" cy="27403"/>
                  </a:xfrm>
                  <a:prstGeom prst="rect">
                    <a:avLst/>
                  </a:prstGeom>
                  <a:solidFill>
                    <a:srgbClr val="FF33CC"/>
                  </a:solidFill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ja-JP" altLang="en-US" sz="1600">
                      <a:solidFill>
                        <a:prstClr val="white"/>
                      </a:solidFill>
                    </a:endParaRPr>
                  </a:p>
                </p:txBody>
              </p:sp>
            </p:grpSp>
          </p:grpSp>
          <p:grpSp>
            <p:nvGrpSpPr>
              <p:cNvPr id="90" name="グループ化 89"/>
              <p:cNvGrpSpPr/>
              <p:nvPr/>
            </p:nvGrpSpPr>
            <p:grpSpPr>
              <a:xfrm>
                <a:off x="5079298" y="2101654"/>
                <a:ext cx="1423015" cy="167246"/>
                <a:chOff x="5079545" y="2651584"/>
                <a:chExt cx="1423015" cy="167246"/>
              </a:xfrm>
            </p:grpSpPr>
            <p:sp>
              <p:nvSpPr>
                <p:cNvPr id="91" name="正方形/長方形 90"/>
                <p:cNvSpPr>
                  <a:spLocks/>
                </p:cNvSpPr>
                <p:nvPr/>
              </p:nvSpPr>
              <p:spPr bwMode="auto">
                <a:xfrm>
                  <a:off x="5079545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2" name="正方形/長方形 91"/>
                <p:cNvSpPr>
                  <a:spLocks/>
                </p:cNvSpPr>
                <p:nvPr/>
              </p:nvSpPr>
              <p:spPr bwMode="auto">
                <a:xfrm>
                  <a:off x="5088049" y="2651584"/>
                  <a:ext cx="1397503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3" name="正方形/長方形 92"/>
                <p:cNvSpPr>
                  <a:spLocks/>
                </p:cNvSpPr>
                <p:nvPr/>
              </p:nvSpPr>
              <p:spPr bwMode="auto">
                <a:xfrm>
                  <a:off x="5174034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" name="正方形/長方形 93"/>
                <p:cNvSpPr>
                  <a:spLocks/>
                </p:cNvSpPr>
                <p:nvPr/>
              </p:nvSpPr>
              <p:spPr bwMode="auto">
                <a:xfrm>
                  <a:off x="5260021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5" name="正方形/長方形 94"/>
                <p:cNvSpPr>
                  <a:spLocks/>
                </p:cNvSpPr>
                <p:nvPr/>
              </p:nvSpPr>
              <p:spPr bwMode="auto">
                <a:xfrm>
                  <a:off x="5353565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6" name="正方形/長方形 95"/>
                <p:cNvSpPr>
                  <a:spLocks/>
                </p:cNvSpPr>
                <p:nvPr/>
              </p:nvSpPr>
              <p:spPr bwMode="auto">
                <a:xfrm>
                  <a:off x="5431047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正方形/長方形 96"/>
                <p:cNvSpPr>
                  <a:spLocks/>
                </p:cNvSpPr>
                <p:nvPr/>
              </p:nvSpPr>
              <p:spPr bwMode="auto">
                <a:xfrm>
                  <a:off x="5525537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8" name="正方形/長方形 97"/>
                <p:cNvSpPr>
                  <a:spLocks/>
                </p:cNvSpPr>
                <p:nvPr/>
              </p:nvSpPr>
              <p:spPr bwMode="auto">
                <a:xfrm>
                  <a:off x="5611522" y="2737569"/>
                  <a:ext cx="85041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9" name="正方形/長方形 98"/>
                <p:cNvSpPr>
                  <a:spLocks/>
                </p:cNvSpPr>
                <p:nvPr/>
              </p:nvSpPr>
              <p:spPr bwMode="auto">
                <a:xfrm>
                  <a:off x="5705067" y="2737569"/>
                  <a:ext cx="85986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正方形/長方形 107"/>
                <p:cNvSpPr>
                  <a:spLocks/>
                </p:cNvSpPr>
                <p:nvPr/>
              </p:nvSpPr>
              <p:spPr bwMode="auto">
                <a:xfrm>
                  <a:off x="5791053" y="2737569"/>
                  <a:ext cx="85985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正方形/長方形 108"/>
                <p:cNvSpPr>
                  <a:spLocks/>
                </p:cNvSpPr>
                <p:nvPr/>
              </p:nvSpPr>
              <p:spPr bwMode="auto">
                <a:xfrm>
                  <a:off x="5885542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0" name="正方形/長方形 109"/>
                <p:cNvSpPr>
                  <a:spLocks/>
                </p:cNvSpPr>
                <p:nvPr/>
              </p:nvSpPr>
              <p:spPr bwMode="auto">
                <a:xfrm>
                  <a:off x="5971528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正方形/長方形 110"/>
                <p:cNvSpPr>
                  <a:spLocks/>
                </p:cNvSpPr>
                <p:nvPr/>
              </p:nvSpPr>
              <p:spPr bwMode="auto">
                <a:xfrm>
                  <a:off x="6065073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正方形/長方形 111"/>
                <p:cNvSpPr>
                  <a:spLocks/>
                </p:cNvSpPr>
                <p:nvPr/>
              </p:nvSpPr>
              <p:spPr bwMode="auto">
                <a:xfrm>
                  <a:off x="6142554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3" name="正方形/長方形 112"/>
                <p:cNvSpPr>
                  <a:spLocks/>
                </p:cNvSpPr>
                <p:nvPr/>
              </p:nvSpPr>
              <p:spPr bwMode="auto">
                <a:xfrm>
                  <a:off x="6237044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正方形/長方形 113"/>
                <p:cNvSpPr>
                  <a:spLocks/>
                </p:cNvSpPr>
                <p:nvPr/>
              </p:nvSpPr>
              <p:spPr bwMode="auto">
                <a:xfrm>
                  <a:off x="6322085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8" name="正方形/長方形 117"/>
                <p:cNvSpPr>
                  <a:spLocks/>
                </p:cNvSpPr>
                <p:nvPr/>
              </p:nvSpPr>
              <p:spPr bwMode="auto">
                <a:xfrm>
                  <a:off x="6416575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19" name="グループ化 118"/>
              <p:cNvGrpSpPr/>
              <p:nvPr/>
            </p:nvGrpSpPr>
            <p:grpSpPr>
              <a:xfrm>
                <a:off x="5079298" y="2284964"/>
                <a:ext cx="1423015" cy="167246"/>
                <a:chOff x="5079545" y="2651584"/>
                <a:chExt cx="1423015" cy="167246"/>
              </a:xfrm>
            </p:grpSpPr>
            <p:sp>
              <p:nvSpPr>
                <p:cNvPr id="120" name="正方形/長方形 119"/>
                <p:cNvSpPr>
                  <a:spLocks/>
                </p:cNvSpPr>
                <p:nvPr/>
              </p:nvSpPr>
              <p:spPr bwMode="auto">
                <a:xfrm>
                  <a:off x="5079545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1" name="正方形/長方形 120"/>
                <p:cNvSpPr>
                  <a:spLocks/>
                </p:cNvSpPr>
                <p:nvPr/>
              </p:nvSpPr>
              <p:spPr bwMode="auto">
                <a:xfrm>
                  <a:off x="5088049" y="2651584"/>
                  <a:ext cx="1397503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2" name="正方形/長方形 121"/>
                <p:cNvSpPr>
                  <a:spLocks/>
                </p:cNvSpPr>
                <p:nvPr/>
              </p:nvSpPr>
              <p:spPr bwMode="auto">
                <a:xfrm>
                  <a:off x="5174034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3" name="正方形/長方形 122"/>
                <p:cNvSpPr>
                  <a:spLocks/>
                </p:cNvSpPr>
                <p:nvPr/>
              </p:nvSpPr>
              <p:spPr bwMode="auto">
                <a:xfrm>
                  <a:off x="5260021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4" name="正方形/長方形 123"/>
                <p:cNvSpPr>
                  <a:spLocks/>
                </p:cNvSpPr>
                <p:nvPr/>
              </p:nvSpPr>
              <p:spPr bwMode="auto">
                <a:xfrm>
                  <a:off x="5353565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" name="正方形/長方形 124"/>
                <p:cNvSpPr>
                  <a:spLocks/>
                </p:cNvSpPr>
                <p:nvPr/>
              </p:nvSpPr>
              <p:spPr bwMode="auto">
                <a:xfrm>
                  <a:off x="5431047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6" name="正方形/長方形 125"/>
                <p:cNvSpPr>
                  <a:spLocks/>
                </p:cNvSpPr>
                <p:nvPr/>
              </p:nvSpPr>
              <p:spPr bwMode="auto">
                <a:xfrm>
                  <a:off x="5525537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7" name="正方形/長方形 126"/>
                <p:cNvSpPr>
                  <a:spLocks/>
                </p:cNvSpPr>
                <p:nvPr/>
              </p:nvSpPr>
              <p:spPr bwMode="auto">
                <a:xfrm>
                  <a:off x="5611522" y="2737569"/>
                  <a:ext cx="85041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8" name="正方形/長方形 127"/>
                <p:cNvSpPr>
                  <a:spLocks/>
                </p:cNvSpPr>
                <p:nvPr/>
              </p:nvSpPr>
              <p:spPr bwMode="auto">
                <a:xfrm>
                  <a:off x="5705067" y="2737569"/>
                  <a:ext cx="85986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9" name="正方形/長方形 128"/>
                <p:cNvSpPr>
                  <a:spLocks/>
                </p:cNvSpPr>
                <p:nvPr/>
              </p:nvSpPr>
              <p:spPr bwMode="auto">
                <a:xfrm>
                  <a:off x="5791053" y="2737569"/>
                  <a:ext cx="85985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0" name="正方形/長方形 129"/>
                <p:cNvSpPr>
                  <a:spLocks/>
                </p:cNvSpPr>
                <p:nvPr/>
              </p:nvSpPr>
              <p:spPr bwMode="auto">
                <a:xfrm>
                  <a:off x="5885542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1" name="正方形/長方形 130"/>
                <p:cNvSpPr>
                  <a:spLocks/>
                </p:cNvSpPr>
                <p:nvPr/>
              </p:nvSpPr>
              <p:spPr bwMode="auto">
                <a:xfrm>
                  <a:off x="5971528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2" name="正方形/長方形 131"/>
                <p:cNvSpPr>
                  <a:spLocks/>
                </p:cNvSpPr>
                <p:nvPr/>
              </p:nvSpPr>
              <p:spPr bwMode="auto">
                <a:xfrm>
                  <a:off x="6065073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3" name="正方形/長方形 132"/>
                <p:cNvSpPr>
                  <a:spLocks/>
                </p:cNvSpPr>
                <p:nvPr/>
              </p:nvSpPr>
              <p:spPr bwMode="auto">
                <a:xfrm>
                  <a:off x="6142554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4" name="正方形/長方形 133"/>
                <p:cNvSpPr>
                  <a:spLocks/>
                </p:cNvSpPr>
                <p:nvPr/>
              </p:nvSpPr>
              <p:spPr bwMode="auto">
                <a:xfrm>
                  <a:off x="6237044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5" name="正方形/長方形 134"/>
                <p:cNvSpPr>
                  <a:spLocks/>
                </p:cNvSpPr>
                <p:nvPr/>
              </p:nvSpPr>
              <p:spPr bwMode="auto">
                <a:xfrm>
                  <a:off x="6322085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6" name="正方形/長方形 135"/>
                <p:cNvSpPr>
                  <a:spLocks/>
                </p:cNvSpPr>
                <p:nvPr/>
              </p:nvSpPr>
              <p:spPr bwMode="auto">
                <a:xfrm>
                  <a:off x="6416575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37" name="グループ化 136"/>
              <p:cNvGrpSpPr/>
              <p:nvPr/>
            </p:nvGrpSpPr>
            <p:grpSpPr>
              <a:xfrm>
                <a:off x="5079298" y="2468274"/>
                <a:ext cx="1423015" cy="167246"/>
                <a:chOff x="5079545" y="2651584"/>
                <a:chExt cx="1423015" cy="167246"/>
              </a:xfrm>
            </p:grpSpPr>
            <p:sp>
              <p:nvSpPr>
                <p:cNvPr id="138" name="正方形/長方形 137"/>
                <p:cNvSpPr>
                  <a:spLocks/>
                </p:cNvSpPr>
                <p:nvPr/>
              </p:nvSpPr>
              <p:spPr bwMode="auto">
                <a:xfrm>
                  <a:off x="5079545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9" name="正方形/長方形 138"/>
                <p:cNvSpPr>
                  <a:spLocks/>
                </p:cNvSpPr>
                <p:nvPr/>
              </p:nvSpPr>
              <p:spPr bwMode="auto">
                <a:xfrm>
                  <a:off x="5088049" y="2651584"/>
                  <a:ext cx="1397503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0" name="正方形/長方形 139"/>
                <p:cNvSpPr>
                  <a:spLocks/>
                </p:cNvSpPr>
                <p:nvPr/>
              </p:nvSpPr>
              <p:spPr bwMode="auto">
                <a:xfrm>
                  <a:off x="5174034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1" name="正方形/長方形 140"/>
                <p:cNvSpPr>
                  <a:spLocks/>
                </p:cNvSpPr>
                <p:nvPr/>
              </p:nvSpPr>
              <p:spPr bwMode="auto">
                <a:xfrm>
                  <a:off x="5260021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2" name="正方形/長方形 141"/>
                <p:cNvSpPr>
                  <a:spLocks/>
                </p:cNvSpPr>
                <p:nvPr/>
              </p:nvSpPr>
              <p:spPr bwMode="auto">
                <a:xfrm>
                  <a:off x="5353565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3" name="正方形/長方形 142"/>
                <p:cNvSpPr>
                  <a:spLocks/>
                </p:cNvSpPr>
                <p:nvPr/>
              </p:nvSpPr>
              <p:spPr bwMode="auto">
                <a:xfrm>
                  <a:off x="5431047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4" name="正方形/長方形 143"/>
                <p:cNvSpPr>
                  <a:spLocks/>
                </p:cNvSpPr>
                <p:nvPr/>
              </p:nvSpPr>
              <p:spPr bwMode="auto">
                <a:xfrm>
                  <a:off x="5525537" y="2737569"/>
                  <a:ext cx="85986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5" name="正方形/長方形 144"/>
                <p:cNvSpPr>
                  <a:spLocks/>
                </p:cNvSpPr>
                <p:nvPr/>
              </p:nvSpPr>
              <p:spPr bwMode="auto">
                <a:xfrm>
                  <a:off x="5611522" y="2737569"/>
                  <a:ext cx="85041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6" name="正方形/長方形 145"/>
                <p:cNvSpPr>
                  <a:spLocks/>
                </p:cNvSpPr>
                <p:nvPr/>
              </p:nvSpPr>
              <p:spPr bwMode="auto">
                <a:xfrm>
                  <a:off x="5705067" y="2737569"/>
                  <a:ext cx="85986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7" name="正方形/長方形 146"/>
                <p:cNvSpPr>
                  <a:spLocks/>
                </p:cNvSpPr>
                <p:nvPr/>
              </p:nvSpPr>
              <p:spPr bwMode="auto">
                <a:xfrm>
                  <a:off x="5791053" y="2737569"/>
                  <a:ext cx="85985" cy="81261"/>
                </a:xfrm>
                <a:prstGeom prst="rect">
                  <a:avLst/>
                </a:prstGeom>
                <a:solidFill>
                  <a:srgbClr val="FF33CC"/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8" name="正方形/長方形 147"/>
                <p:cNvSpPr>
                  <a:spLocks/>
                </p:cNvSpPr>
                <p:nvPr/>
              </p:nvSpPr>
              <p:spPr bwMode="auto">
                <a:xfrm>
                  <a:off x="5885542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9" name="正方形/長方形 148"/>
                <p:cNvSpPr>
                  <a:spLocks/>
                </p:cNvSpPr>
                <p:nvPr/>
              </p:nvSpPr>
              <p:spPr bwMode="auto">
                <a:xfrm>
                  <a:off x="5971528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0" name="正方形/長方形 149"/>
                <p:cNvSpPr>
                  <a:spLocks/>
                </p:cNvSpPr>
                <p:nvPr/>
              </p:nvSpPr>
              <p:spPr bwMode="auto">
                <a:xfrm>
                  <a:off x="6065073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1" name="正方形/長方形 150"/>
                <p:cNvSpPr>
                  <a:spLocks/>
                </p:cNvSpPr>
                <p:nvPr/>
              </p:nvSpPr>
              <p:spPr bwMode="auto">
                <a:xfrm>
                  <a:off x="6142554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2" name="正方形/長方形 151"/>
                <p:cNvSpPr>
                  <a:spLocks/>
                </p:cNvSpPr>
                <p:nvPr/>
              </p:nvSpPr>
              <p:spPr bwMode="auto">
                <a:xfrm>
                  <a:off x="6237044" y="2737569"/>
                  <a:ext cx="85041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3" name="正方形/長方形 152"/>
                <p:cNvSpPr>
                  <a:spLocks/>
                </p:cNvSpPr>
                <p:nvPr/>
              </p:nvSpPr>
              <p:spPr bwMode="auto">
                <a:xfrm>
                  <a:off x="6322085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4" name="正方形/長方形 153"/>
                <p:cNvSpPr>
                  <a:spLocks/>
                </p:cNvSpPr>
                <p:nvPr/>
              </p:nvSpPr>
              <p:spPr bwMode="auto">
                <a:xfrm>
                  <a:off x="6416575" y="2737569"/>
                  <a:ext cx="85985" cy="81261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254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 sz="1600" b="1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66" name="直線コネクタ 65"/>
              <p:cNvCxnSpPr/>
              <p:nvPr/>
            </p:nvCxnSpPr>
            <p:spPr bwMode="auto">
              <a:xfrm>
                <a:off x="5774045" y="761790"/>
                <a:ext cx="8504" cy="2099561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/>
              <p:cNvCxnSpPr/>
              <p:nvPr/>
            </p:nvCxnSpPr>
            <p:spPr bwMode="auto">
              <a:xfrm flipH="1">
                <a:off x="5062537" y="843051"/>
                <a:ext cx="934503" cy="2018300"/>
              </a:xfrm>
              <a:prstGeom prst="line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58" name="テキスト ボックス 2057"/>
            <p:cNvSpPr txBox="1"/>
            <p:nvPr/>
          </p:nvSpPr>
          <p:spPr>
            <a:xfrm>
              <a:off x="1571691" y="3511045"/>
              <a:ext cx="7521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+mn-ea"/>
                </a:rPr>
                <a:t>CAL</a:t>
              </a:r>
              <a:endParaRPr kumimoji="1" lang="ja-JP" altLang="en-US" sz="2400" b="1" dirty="0">
                <a:solidFill>
                  <a:srgbClr val="FF0000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448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238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Test Conditions</a:t>
            </a:r>
            <a:endParaRPr kumimoji="1" lang="ja-JP" altLang="en-US" dirty="0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>
          <a:xfrm>
            <a:off x="457200" y="1143000"/>
            <a:ext cx="8229600" cy="514217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00"/>
              </a:lnSpc>
            </a:pPr>
            <a:r>
              <a:rPr lang="en-US" altLang="ja-JP" dirty="0" smtClean="0"/>
              <a:t>Beam position (setting with moving table)</a:t>
            </a:r>
          </a:p>
          <a:p>
            <a:pPr lvl="1">
              <a:lnSpc>
                <a:spcPts val="2400"/>
              </a:lnSpc>
            </a:pPr>
            <a:r>
              <a:rPr lang="en-US" altLang="ja-JP" dirty="0" err="1"/>
              <a:t>M</a:t>
            </a:r>
            <a:r>
              <a:rPr lang="en-US" altLang="ja-JP" dirty="0" err="1" smtClean="0"/>
              <a:t>uon</a:t>
            </a:r>
            <a:r>
              <a:rPr lang="en-US" altLang="ja-JP" dirty="0" smtClean="0"/>
              <a:t>: whole IMC (position: A</a:t>
            </a:r>
            <a:r>
              <a:rPr lang="ja-JP" altLang="en-US" dirty="0" smtClean="0"/>
              <a:t>～</a:t>
            </a:r>
            <a:r>
              <a:rPr lang="en-US" altLang="ja-JP" dirty="0" smtClean="0"/>
              <a:t>I)</a:t>
            </a:r>
          </a:p>
          <a:p>
            <a:pPr lvl="1">
              <a:lnSpc>
                <a:spcPts val="2400"/>
              </a:lnSpc>
            </a:pPr>
            <a:r>
              <a:rPr lang="en-US" altLang="ja-JP" dirty="0"/>
              <a:t>E</a:t>
            </a:r>
            <a:r>
              <a:rPr lang="en-US" altLang="ja-JP" dirty="0" smtClean="0"/>
              <a:t>lectron, Proton: center of TASC (position: J)</a:t>
            </a: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289" y="2415939"/>
            <a:ext cx="6052008" cy="38376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9415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46856" y="-13514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200" dirty="0" smtClean="0"/>
              <a:t>Electron 290GeV </a:t>
            </a:r>
            <a:r>
              <a:rPr lang="en-US" altLang="ja-JP" sz="3200" dirty="0" err="1" smtClean="0"/>
              <a:t>Pos.J</a:t>
            </a:r>
            <a:r>
              <a:rPr lang="en-US" altLang="ja-JP" sz="3200" dirty="0" smtClean="0"/>
              <a:t> run833</a:t>
            </a:r>
            <a:endParaRPr kumimoji="1" lang="ja-JP" altLang="en-US" sz="3200" dirty="0"/>
          </a:p>
        </p:txBody>
      </p:sp>
      <p:pic>
        <p:nvPicPr>
          <p:cNvPr id="7" name="Picture 2" descr="C:\Users\TAMURA Tadahisa\Desktop\833_4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513" y="953579"/>
            <a:ext cx="8127655" cy="457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2163177" y="859927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Detector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39583" y="1662712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3728" y="2949564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79375" y="281484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87824" y="461504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799" y="489378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19872" y="4903072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71600" y="281484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39752" y="461504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19872" y="425500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64088" y="425500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421228" y="131112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FF00"/>
                </a:solidFill>
              </a:rPr>
              <a:t>CHD</a:t>
            </a:r>
            <a:endParaRPr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059126" y="910727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FF00"/>
                </a:solidFill>
              </a:rPr>
              <a:t>IMC</a:t>
            </a:r>
            <a:endParaRPr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922751" y="1347214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FFFF00"/>
                </a:solidFill>
              </a:rPr>
              <a:t>TASC</a:t>
            </a:r>
            <a:endParaRPr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28257" y="41592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CHD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87624" y="23939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IMC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03588" y="370206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TASC(APD High)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47804" y="370206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TASC(APD Low)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15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048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028700"/>
            <a:ext cx="8229600" cy="5321300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kumimoji="1" lang="en-US" altLang="ja-JP" dirty="0" smtClean="0"/>
              <a:t>The CALET EM was assembled with the STM and BBM. </a:t>
            </a:r>
          </a:p>
          <a:p>
            <a:pPr>
              <a:lnSpc>
                <a:spcPct val="105000"/>
              </a:lnSpc>
            </a:pPr>
            <a:r>
              <a:rPr lang="en-US" altLang="ja-JP" dirty="0" smtClean="0"/>
              <a:t>Beam tests with the CALET EM were done at CERN-SPS in Sep.-Oct. 2012. </a:t>
            </a:r>
          </a:p>
          <a:p>
            <a:pPr>
              <a:lnSpc>
                <a:spcPct val="105000"/>
              </a:lnSpc>
            </a:pPr>
            <a:r>
              <a:rPr lang="en-US" altLang="ja-JP" dirty="0" smtClean="0"/>
              <a:t>Total collected data: </a:t>
            </a:r>
            <a:r>
              <a:rPr lang="en-US" altLang="ja-JP" dirty="0" err="1" smtClean="0"/>
              <a:t>muons</a:t>
            </a:r>
            <a:r>
              <a:rPr lang="en-US" altLang="ja-JP" dirty="0" smtClean="0"/>
              <a:t> 1</a:t>
            </a:r>
            <a:r>
              <a:rPr kumimoji="1" lang="en-US" altLang="ja-JP" dirty="0" smtClean="0"/>
              <a:t>.47M, electrons 1.86M , protons 3.45M. </a:t>
            </a:r>
          </a:p>
          <a:p>
            <a:pPr>
              <a:lnSpc>
                <a:spcPct val="105000"/>
              </a:lnSpc>
            </a:pPr>
            <a:r>
              <a:rPr lang="en-US" altLang="ja-JP" dirty="0" smtClean="0"/>
              <a:t>Analyses =&gt; Akaike/</a:t>
            </a:r>
            <a:r>
              <a:rPr lang="en-US" altLang="ja-JP" dirty="0" err="1" smtClean="0"/>
              <a:t>Niita</a:t>
            </a:r>
            <a:endParaRPr lang="en-US" altLang="ja-JP" dirty="0" smtClean="0"/>
          </a:p>
          <a:p>
            <a:pPr>
              <a:lnSpc>
                <a:spcPct val="105000"/>
              </a:lnSpc>
            </a:pPr>
            <a:r>
              <a:rPr lang="en-US" altLang="ja-JP" dirty="0" smtClean="0"/>
              <a:t>Ion beam run carried in Jan.-Feb. 2013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 charts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85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Beam Tests </a:t>
            </a:r>
            <a:r>
              <a:rPr lang="en-US" altLang="ja-JP" dirty="0" smtClean="0"/>
              <a:t>for CALET </a:t>
            </a:r>
            <a:r>
              <a:rPr kumimoji="1" lang="en-US" altLang="ja-JP" dirty="0" smtClean="0"/>
              <a:t>at CERN-SPS</a:t>
            </a:r>
            <a:endParaRPr kumimoji="1" lang="ja-JP" altLang="en-US" dirty="0"/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457200" y="1117600"/>
            <a:ext cx="8229600" cy="50085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800" dirty="0" smtClean="0">
                <a:solidFill>
                  <a:srgbClr val="0000CC"/>
                </a:solidFill>
              </a:rPr>
              <a:t>2009</a:t>
            </a:r>
            <a:r>
              <a:rPr lang="ja-JP" altLang="en-US" sz="2800" dirty="0" smtClean="0"/>
              <a:t>　</a:t>
            </a:r>
            <a:r>
              <a:rPr lang="en-US" altLang="ja-JP" sz="2800" dirty="0" smtClean="0"/>
              <a:t>Readout of BGO, PWO</a:t>
            </a:r>
          </a:p>
          <a:p>
            <a:pPr lvl="1"/>
            <a:r>
              <a:rPr lang="ja-JP" altLang="en-US" sz="2400" dirty="0" smtClean="0"/>
              <a:t>（</a:t>
            </a:r>
            <a:r>
              <a:rPr lang="en-US" altLang="ja-JP" sz="2400" dirty="0" smtClean="0"/>
              <a:t>IMC+</a:t>
            </a:r>
            <a:r>
              <a:rPr lang="ja-JP" altLang="en-US" sz="2400" dirty="0" smtClean="0"/>
              <a:t>）</a:t>
            </a:r>
            <a:r>
              <a:rPr lang="en-US" altLang="ja-JP" sz="2400" dirty="0" smtClean="0"/>
              <a:t>TASC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Lead</a:t>
            </a:r>
            <a:r>
              <a:rPr lang="ja-JP" altLang="en-US" sz="2400" dirty="0" smtClean="0"/>
              <a:t>（</a:t>
            </a:r>
            <a:r>
              <a:rPr lang="en-US" altLang="ja-JP" sz="2400" dirty="0" smtClean="0"/>
              <a:t>18 </a:t>
            </a:r>
            <a:r>
              <a:rPr lang="en-US" altLang="ja-JP" sz="2400" dirty="0" err="1" smtClean="0"/>
              <a:t>r.l</a:t>
            </a:r>
            <a:r>
              <a:rPr lang="en-US" altLang="ja-JP" sz="2400" dirty="0" smtClean="0"/>
              <a:t>.</a:t>
            </a:r>
            <a:r>
              <a:rPr lang="ja-JP" altLang="en-US" sz="2400" dirty="0" smtClean="0"/>
              <a:t>）＋</a:t>
            </a:r>
            <a:r>
              <a:rPr lang="en-US" altLang="ja-JP" sz="2400" dirty="0" smtClean="0"/>
              <a:t>BGO, PWO (one crystal each)</a:t>
            </a:r>
          </a:p>
          <a:p>
            <a:r>
              <a:rPr lang="en-US" altLang="ja-JP" sz="2800" dirty="0" smtClean="0">
                <a:solidFill>
                  <a:srgbClr val="0000CC"/>
                </a:solidFill>
              </a:rPr>
              <a:t>2010</a:t>
            </a:r>
            <a:r>
              <a:rPr lang="ja-JP" altLang="en-US" sz="2800" dirty="0" smtClean="0"/>
              <a:t>　</a:t>
            </a:r>
            <a:r>
              <a:rPr lang="en-US" altLang="ja-JP" sz="2800" dirty="0" smtClean="0"/>
              <a:t>CALET </a:t>
            </a:r>
            <a:r>
              <a:rPr lang="en-US" altLang="ja-JP" sz="2800" dirty="0" err="1" smtClean="0"/>
              <a:t>prototypeⅠ</a:t>
            </a:r>
            <a:endParaRPr lang="en-US" altLang="ja-JP" sz="2800" dirty="0" smtClean="0"/>
          </a:p>
          <a:p>
            <a:pPr lvl="1"/>
            <a:r>
              <a:rPr lang="en-US" altLang="ja-JP" sz="2400" dirty="0" smtClean="0"/>
              <a:t>IMC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32 SciFis×8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layers</a:t>
            </a:r>
            <a:r>
              <a:rPr lang="ja-JP" altLang="en-US" sz="2400" dirty="0" smtClean="0"/>
              <a:t>　（</a:t>
            </a:r>
            <a:r>
              <a:rPr lang="en-US" altLang="ja-JP" sz="2400" dirty="0" smtClean="0"/>
              <a:t>X-direction</a:t>
            </a:r>
            <a:r>
              <a:rPr lang="ja-JP" altLang="en-US" sz="2400" dirty="0" smtClean="0"/>
              <a:t>）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TASC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2 PWOs×8 layers</a:t>
            </a:r>
            <a:r>
              <a:rPr lang="ja-JP" altLang="en-US" sz="2400" dirty="0" smtClean="0"/>
              <a:t>　（</a:t>
            </a:r>
            <a:r>
              <a:rPr lang="en-US" altLang="ja-JP" sz="2400" dirty="0" smtClean="0"/>
              <a:t>X-direction</a:t>
            </a:r>
            <a:r>
              <a:rPr lang="ja-JP" altLang="en-US" sz="2400" dirty="0" smtClean="0"/>
              <a:t>）</a:t>
            </a:r>
            <a:endParaRPr lang="en-US" altLang="ja-JP" sz="2400" dirty="0" smtClean="0"/>
          </a:p>
          <a:p>
            <a:r>
              <a:rPr lang="en-US" altLang="ja-JP" sz="2800" dirty="0" smtClean="0">
                <a:solidFill>
                  <a:srgbClr val="0000CC"/>
                </a:solidFill>
              </a:rPr>
              <a:t>2011</a:t>
            </a:r>
            <a:r>
              <a:rPr lang="ja-JP" altLang="en-US" sz="2800" dirty="0" smtClean="0"/>
              <a:t>　</a:t>
            </a:r>
            <a:r>
              <a:rPr lang="en-US" altLang="ja-JP" sz="2800" dirty="0" smtClean="0"/>
              <a:t>CALET </a:t>
            </a:r>
            <a:r>
              <a:rPr lang="en-US" altLang="ja-JP" sz="2800" dirty="0" err="1" smtClean="0"/>
              <a:t>prototypeⅡ</a:t>
            </a:r>
            <a:endParaRPr lang="en-US" altLang="ja-JP" sz="2800" dirty="0" smtClean="0"/>
          </a:p>
          <a:p>
            <a:pPr lvl="1"/>
            <a:r>
              <a:rPr lang="en-US" altLang="ja-JP" sz="2400" dirty="0" smtClean="0"/>
              <a:t>CHD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4 </a:t>
            </a:r>
            <a:r>
              <a:rPr lang="en-US" altLang="ja-JP" sz="2400" dirty="0" err="1" smtClean="0"/>
              <a:t>SciBars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（</a:t>
            </a:r>
            <a:r>
              <a:rPr lang="en-US" altLang="ja-JP" sz="2400" dirty="0" smtClean="0"/>
              <a:t>X-direction</a:t>
            </a:r>
            <a:r>
              <a:rPr lang="ja-JP" altLang="en-US" sz="2400" dirty="0" smtClean="0"/>
              <a:t>）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IMC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32 </a:t>
            </a:r>
            <a:r>
              <a:rPr lang="en-US" altLang="ja-JP" sz="2400" dirty="0" err="1" smtClean="0"/>
              <a:t>SciFis</a:t>
            </a:r>
            <a:r>
              <a:rPr lang="en-US" altLang="ja-JP" sz="2400" dirty="0" smtClean="0"/>
              <a:t> ×8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layers</a:t>
            </a:r>
            <a:r>
              <a:rPr lang="ja-JP" altLang="en-US" sz="2400" dirty="0" smtClean="0"/>
              <a:t>　（</a:t>
            </a:r>
            <a:r>
              <a:rPr lang="en-US" altLang="ja-JP" sz="2400" dirty="0" smtClean="0"/>
              <a:t>X-direction</a:t>
            </a:r>
            <a:r>
              <a:rPr lang="ja-JP" altLang="en-US" sz="2400" dirty="0" smtClean="0"/>
              <a:t>）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TASC</a:t>
            </a:r>
            <a:r>
              <a:rPr lang="ja-JP" altLang="en-US" sz="2400" dirty="0" smtClean="0"/>
              <a:t>　</a:t>
            </a:r>
            <a:r>
              <a:rPr lang="en-US" altLang="ja-JP" sz="2400" dirty="0" smtClean="0"/>
              <a:t>3 PWOs ×12 layers</a:t>
            </a:r>
            <a:r>
              <a:rPr lang="ja-JP" altLang="en-US" sz="2400" dirty="0" smtClean="0"/>
              <a:t>　（</a:t>
            </a:r>
            <a:r>
              <a:rPr lang="en-US" altLang="ja-JP" sz="2400" dirty="0" smtClean="0"/>
              <a:t>X-direction</a:t>
            </a:r>
            <a:r>
              <a:rPr lang="ja-JP" altLang="en-US" sz="2400" dirty="0" smtClean="0"/>
              <a:t>）</a:t>
            </a:r>
            <a:endParaRPr lang="en-US" altLang="ja-JP" sz="2400" dirty="0" smtClean="0"/>
          </a:p>
          <a:p>
            <a:r>
              <a:rPr lang="en-US" altLang="ja-JP" sz="2800" dirty="0" smtClean="0">
                <a:solidFill>
                  <a:srgbClr val="0000CC"/>
                </a:solidFill>
              </a:rPr>
              <a:t>2012</a:t>
            </a:r>
            <a:r>
              <a:rPr lang="ja-JP" altLang="en-US" sz="2800" dirty="0" smtClean="0"/>
              <a:t>　</a:t>
            </a:r>
            <a:r>
              <a:rPr lang="en-US" altLang="ja-JP" sz="2800" dirty="0" smtClean="0"/>
              <a:t>CALET</a:t>
            </a:r>
            <a:r>
              <a:rPr lang="ja-JP" altLang="en-US" sz="2800" dirty="0"/>
              <a:t> </a:t>
            </a:r>
            <a:r>
              <a:rPr lang="en-US" altLang="ja-JP" sz="2800" dirty="0" smtClean="0"/>
              <a:t>STM/BBM Model</a:t>
            </a:r>
          </a:p>
          <a:p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6635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11967"/>
            <a:ext cx="8229600" cy="674603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Machine time:</a:t>
            </a:r>
          </a:p>
          <a:p>
            <a:pPr lvl="1"/>
            <a:r>
              <a:rPr lang="en-US" altLang="ja-JP" dirty="0" smtClean="0"/>
              <a:t>2 weeks (</a:t>
            </a:r>
            <a:r>
              <a:rPr kumimoji="1" lang="en-US" altLang="ja-JP" dirty="0" smtClean="0"/>
              <a:t>Sep.24-Oct.8) @ H8</a:t>
            </a:r>
          </a:p>
          <a:p>
            <a:pPr lvl="1"/>
            <a:r>
              <a:rPr lang="en-US" altLang="ja-JP" dirty="0" smtClean="0"/>
              <a:t>1 week (Oct.8-Oct.15) @ H4</a:t>
            </a:r>
          </a:p>
          <a:p>
            <a:r>
              <a:rPr kumimoji="1" lang="en-US" altLang="ja-JP" dirty="0" smtClean="0"/>
              <a:t>Beam</a:t>
            </a:r>
          </a:p>
          <a:p>
            <a:pPr lvl="1"/>
            <a:r>
              <a:rPr kumimoji="1" lang="en-US" altLang="ja-JP" dirty="0" smtClean="0"/>
              <a:t>H8 </a:t>
            </a:r>
            <a:r>
              <a:rPr lang="en-US" altLang="ja-JP" dirty="0" smtClean="0"/>
              <a:t>(refer to Appendix A for more detail)</a:t>
            </a:r>
            <a:endParaRPr kumimoji="1" lang="en-US" altLang="ja-JP" dirty="0" smtClean="0"/>
          </a:p>
          <a:p>
            <a:pPr lvl="2"/>
            <a:r>
              <a:rPr lang="en-US" altLang="ja-JP" dirty="0" err="1" smtClean="0"/>
              <a:t>muon</a:t>
            </a:r>
            <a:r>
              <a:rPr lang="en-US" altLang="ja-JP" dirty="0" smtClean="0"/>
              <a:t>: 180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/c (897.5 k)</a:t>
            </a:r>
          </a:p>
          <a:p>
            <a:pPr lvl="2"/>
            <a:r>
              <a:rPr kumimoji="1" lang="en-US" altLang="ja-JP" dirty="0" smtClean="0"/>
              <a:t>e: 10, 20, 30, 50, 80, 100, 150, 200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/c (1,317.8 k)</a:t>
            </a:r>
          </a:p>
          <a:p>
            <a:pPr lvl="2"/>
            <a:r>
              <a:rPr lang="en-US" altLang="ja-JP" dirty="0" smtClean="0"/>
              <a:t>p: 400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(2,156 k)</a:t>
            </a:r>
          </a:p>
          <a:p>
            <a:pPr lvl="1"/>
            <a:r>
              <a:rPr lang="en-US" altLang="ja-JP" dirty="0" smtClean="0"/>
              <a:t>H4 (refer to Appendix B for more detail)</a:t>
            </a:r>
          </a:p>
          <a:p>
            <a:pPr lvl="2"/>
            <a:r>
              <a:rPr lang="en-US" altLang="ja-JP" dirty="0" err="1" smtClean="0"/>
              <a:t>muon</a:t>
            </a:r>
            <a:r>
              <a:rPr lang="en-US" altLang="ja-JP" dirty="0" smtClean="0"/>
              <a:t>: 150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/c (575 k)</a:t>
            </a:r>
            <a:endParaRPr lang="en-US" altLang="ja-JP" dirty="0"/>
          </a:p>
          <a:p>
            <a:pPr lvl="2"/>
            <a:r>
              <a:rPr lang="en-US" altLang="ja-JP" dirty="0" smtClean="0"/>
              <a:t>e: 10, 150, 200, 250, 290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/c (546.8 k)</a:t>
            </a:r>
          </a:p>
          <a:p>
            <a:pPr lvl="2"/>
            <a:r>
              <a:rPr lang="en-US" altLang="ja-JP" dirty="0" smtClean="0"/>
              <a:t>p: 30, 100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/c (1,297.1 k)</a:t>
            </a:r>
          </a:p>
          <a:p>
            <a:r>
              <a:rPr lang="en-US" altLang="ja-JP" dirty="0" smtClean="0"/>
              <a:t>Conditions</a:t>
            </a:r>
          </a:p>
          <a:p>
            <a:pPr lvl="1"/>
            <a:r>
              <a:rPr lang="en-US" altLang="ja-JP" dirty="0" smtClean="0"/>
              <a:t>beam position (refer to Appendix C)</a:t>
            </a:r>
          </a:p>
          <a:p>
            <a:pPr lvl="2"/>
            <a:r>
              <a:rPr lang="en-US" altLang="ja-JP" dirty="0" err="1" smtClean="0"/>
              <a:t>muon</a:t>
            </a:r>
            <a:r>
              <a:rPr lang="en-US" altLang="ja-JP" dirty="0" smtClean="0"/>
              <a:t>: whole (position: A</a:t>
            </a:r>
            <a:r>
              <a:rPr lang="ja-JP" altLang="en-US" dirty="0" smtClean="0"/>
              <a:t>～</a:t>
            </a:r>
            <a:r>
              <a:rPr lang="en-US" altLang="ja-JP" dirty="0" smtClean="0"/>
              <a:t>I)</a:t>
            </a:r>
          </a:p>
          <a:p>
            <a:pPr lvl="2"/>
            <a:r>
              <a:rPr lang="en-US" altLang="ja-JP" dirty="0" smtClean="0"/>
              <a:t>e, p: center of TASC (position: J)</a:t>
            </a:r>
          </a:p>
          <a:p>
            <a:pPr lvl="1"/>
            <a:r>
              <a:rPr lang="en-US" altLang="ja-JP" dirty="0" smtClean="0"/>
              <a:t>beam angle (p.4)</a:t>
            </a:r>
          </a:p>
          <a:p>
            <a:pPr lvl="2"/>
            <a:r>
              <a:rPr lang="en-US" altLang="ja-JP" dirty="0" smtClean="0"/>
              <a:t>0 deg. </a:t>
            </a:r>
            <a:r>
              <a:rPr lang="en-US" altLang="ja-JP" dirty="0"/>
              <a:t>/</a:t>
            </a:r>
            <a:r>
              <a:rPr lang="en-US" altLang="ja-JP" dirty="0" smtClean="0"/>
              <a:t> 20.8 deg. @H8</a:t>
            </a:r>
          </a:p>
          <a:p>
            <a:pPr lvl="2"/>
            <a:r>
              <a:rPr lang="en-US" altLang="ja-JP" dirty="0" smtClean="0"/>
              <a:t>0 deg. @H4</a:t>
            </a:r>
          </a:p>
          <a:p>
            <a:pPr lvl="1"/>
            <a:r>
              <a:rPr lang="en-US" altLang="ja-JP" dirty="0" smtClean="0"/>
              <a:t>with / without SIA @H4 (p.5)</a:t>
            </a:r>
          </a:p>
          <a:p>
            <a:pPr lvl="2"/>
            <a:r>
              <a:rPr lang="en-US" altLang="ja-JP" dirty="0" smtClean="0"/>
              <a:t>to study unknown mass in the upstream of beam line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2012/11/8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46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1855" y="3311237"/>
            <a:ext cx="4228855" cy="2770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角丸四角形 12"/>
          <p:cNvSpPr/>
          <p:nvPr/>
        </p:nvSpPr>
        <p:spPr>
          <a:xfrm>
            <a:off x="795086" y="3825903"/>
            <a:ext cx="3991885" cy="2595228"/>
          </a:xfrm>
          <a:prstGeom prst="roundRect">
            <a:avLst>
              <a:gd name="adj" fmla="val 41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799927" y="772998"/>
            <a:ext cx="7728159" cy="2620651"/>
          </a:xfrm>
          <a:prstGeom prst="roundRect">
            <a:avLst>
              <a:gd name="adj" fmla="val 41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31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CAL Trigger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7981" y="1096473"/>
            <a:ext cx="73767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00CC"/>
              </a:buClr>
              <a:buSzPct val="70000"/>
              <a:buFont typeface="Wingdings" pitchFamily="2" charset="2"/>
              <a:buChar char="u"/>
            </a:pPr>
            <a:r>
              <a:rPr lang="en-US" altLang="ja-JP" dirty="0" smtClean="0"/>
              <a:t>CHD</a:t>
            </a:r>
            <a:r>
              <a:rPr lang="ja-JP" altLang="en-US" dirty="0"/>
              <a:t> </a:t>
            </a:r>
            <a:endParaRPr lang="en-US" altLang="ja-JP" dirty="0" smtClean="0"/>
          </a:p>
          <a:p>
            <a:pPr marL="914400" lvl="1" indent="-457200">
              <a:buClr>
                <a:srgbClr val="0000CC"/>
              </a:buClr>
              <a:buSzPct val="70000"/>
              <a:buFont typeface="Wingdings" pitchFamily="2" charset="2"/>
              <a:buChar char="Ø"/>
            </a:pPr>
            <a:r>
              <a:rPr lang="en-US" altLang="ja-JP" dirty="0" smtClean="0"/>
              <a:t>X-</a:t>
            </a:r>
            <a:r>
              <a:rPr lang="en-US" altLang="ja-JP" dirty="0" err="1" smtClean="0"/>
              <a:t>dir</a:t>
            </a:r>
            <a:r>
              <a:rPr lang="en-US" altLang="ja-JP" dirty="0" smtClean="0"/>
              <a:t>: Sum of 14 PMT×1: S/H</a:t>
            </a:r>
          </a:p>
          <a:p>
            <a:pPr marL="914400" lvl="1" indent="-457200">
              <a:buClr>
                <a:srgbClr val="0000CC"/>
              </a:buClr>
              <a:buSzPct val="70000"/>
              <a:buFont typeface="Wingdings" pitchFamily="2" charset="2"/>
              <a:buChar char="Ø"/>
            </a:pPr>
            <a:r>
              <a:rPr lang="en-US" altLang="ja-JP" dirty="0" smtClean="0"/>
              <a:t>Y-</a:t>
            </a:r>
            <a:r>
              <a:rPr lang="en-US" altLang="ja-JP" dirty="0" err="1" smtClean="0"/>
              <a:t>dir</a:t>
            </a:r>
            <a:r>
              <a:rPr lang="en-US" altLang="ja-JP" dirty="0" smtClean="0"/>
              <a:t>: Sum of 14 PMT×1: S/H </a:t>
            </a:r>
          </a:p>
          <a:p>
            <a:pPr marL="457200" indent="-457200">
              <a:buClr>
                <a:srgbClr val="0000CC"/>
              </a:buClr>
              <a:buSzPct val="70000"/>
              <a:buFont typeface="Wingdings" pitchFamily="2" charset="2"/>
              <a:buChar char="u"/>
            </a:pPr>
            <a:r>
              <a:rPr lang="en-US" altLang="ja-JP" dirty="0" smtClean="0"/>
              <a:t>IMC</a:t>
            </a:r>
          </a:p>
          <a:p>
            <a:pPr marL="914400" lvl="1" indent="-457200">
              <a:buClr>
                <a:srgbClr val="0000CC"/>
              </a:buClr>
              <a:buSzPct val="70000"/>
              <a:buFont typeface="Wingdings" pitchFamily="2" charset="2"/>
              <a:buChar char="Ø"/>
            </a:pPr>
            <a:r>
              <a:rPr lang="en-US" altLang="ja-JP" dirty="0" smtClean="0"/>
              <a:t>X-</a:t>
            </a:r>
            <a:r>
              <a:rPr lang="en-US" altLang="ja-JP" dirty="0" err="1" smtClean="0"/>
              <a:t>dir</a:t>
            </a:r>
            <a:r>
              <a:rPr lang="en-US" altLang="ja-JP" dirty="0" smtClean="0"/>
              <a:t>: Sum of 14 Last Dynodes of </a:t>
            </a:r>
            <a:r>
              <a:rPr lang="en-US" altLang="ja-JP" dirty="0" err="1" smtClean="0"/>
              <a:t>MaPMT</a:t>
            </a:r>
            <a:r>
              <a:rPr lang="en-US" altLang="ja-JP" dirty="0" smtClean="0"/>
              <a:t> </a:t>
            </a:r>
            <a:r>
              <a:rPr lang="ja-JP" altLang="en-US" dirty="0" smtClean="0"/>
              <a:t>（</a:t>
            </a:r>
            <a:r>
              <a:rPr lang="en-US" altLang="ja-JP" dirty="0" err="1" smtClean="0"/>
              <a:t>SciFi</a:t>
            </a:r>
            <a:r>
              <a:rPr lang="en-US" altLang="ja-JP" dirty="0" smtClean="0"/>
              <a:t> 2 layers</a:t>
            </a:r>
            <a:r>
              <a:rPr lang="ja-JP" altLang="en-US" dirty="0" smtClean="0"/>
              <a:t>）</a:t>
            </a:r>
            <a:r>
              <a:rPr lang="en-US" altLang="ja-JP" dirty="0" smtClean="0"/>
              <a:t>×4: S/L/H</a:t>
            </a:r>
          </a:p>
          <a:p>
            <a:pPr marL="914400" lvl="1" indent="-457200">
              <a:buClr>
                <a:srgbClr val="0000CC"/>
              </a:buClr>
              <a:buSzPct val="70000"/>
              <a:buFont typeface="Wingdings" pitchFamily="2" charset="2"/>
              <a:buChar char="Ø"/>
            </a:pPr>
            <a:r>
              <a:rPr lang="en-US" altLang="ja-JP" dirty="0" smtClean="0"/>
              <a:t>Y-</a:t>
            </a:r>
            <a:r>
              <a:rPr lang="en-US" altLang="ja-JP" dirty="0" err="1" smtClean="0"/>
              <a:t>dir</a:t>
            </a:r>
            <a:r>
              <a:rPr lang="en-US" altLang="ja-JP" dirty="0" smtClean="0"/>
              <a:t>:</a:t>
            </a:r>
            <a:r>
              <a:rPr lang="ja-JP" altLang="en-US" dirty="0" smtClean="0"/>
              <a:t> </a:t>
            </a:r>
            <a:r>
              <a:rPr lang="en-US" altLang="ja-JP" dirty="0" smtClean="0"/>
              <a:t>Sum of 14 Last Dynodes of </a:t>
            </a:r>
            <a:r>
              <a:rPr lang="en-US" altLang="ja-JP" dirty="0" err="1" smtClean="0"/>
              <a:t>MaPMT</a:t>
            </a:r>
            <a:r>
              <a:rPr lang="en-US" altLang="ja-JP" dirty="0" smtClean="0"/>
              <a:t> </a:t>
            </a:r>
            <a:r>
              <a:rPr lang="ja-JP" altLang="en-US" dirty="0" smtClean="0"/>
              <a:t>（</a:t>
            </a:r>
            <a:r>
              <a:rPr lang="en-US" altLang="ja-JP" dirty="0" err="1" smtClean="0"/>
              <a:t>SciFi</a:t>
            </a:r>
            <a:r>
              <a:rPr lang="en-US" altLang="ja-JP" dirty="0" smtClean="0"/>
              <a:t> 2 layers</a:t>
            </a:r>
            <a:r>
              <a:rPr lang="ja-JP" altLang="en-US" dirty="0" smtClean="0"/>
              <a:t>）</a:t>
            </a:r>
            <a:r>
              <a:rPr lang="en-US" altLang="ja-JP" dirty="0" smtClean="0"/>
              <a:t>×4: S/L/H </a:t>
            </a:r>
          </a:p>
          <a:p>
            <a:pPr marL="457200" indent="-457200">
              <a:buClr>
                <a:srgbClr val="0000CC"/>
              </a:buClr>
              <a:buSzPct val="70000"/>
              <a:buFont typeface="Wingdings" pitchFamily="2" charset="2"/>
              <a:buChar char="u"/>
            </a:pPr>
            <a:r>
              <a:rPr lang="en-US" altLang="ja-JP" dirty="0" smtClean="0"/>
              <a:t>TASC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pPr marL="914400" lvl="1" indent="-457200">
              <a:buClr>
                <a:srgbClr val="0000CC"/>
              </a:buClr>
              <a:buSzPct val="70000"/>
              <a:buFont typeface="Wingdings" pitchFamily="2" charset="2"/>
              <a:buChar char="Ø"/>
            </a:pPr>
            <a:r>
              <a:rPr lang="en-US" altLang="ja-JP" dirty="0" smtClean="0"/>
              <a:t>Top </a:t>
            </a:r>
            <a:r>
              <a:rPr lang="ja-JP" altLang="en-US" dirty="0" smtClean="0"/>
              <a:t>（</a:t>
            </a:r>
            <a:r>
              <a:rPr lang="en-US" altLang="ja-JP" dirty="0" smtClean="0"/>
              <a:t>X-</a:t>
            </a:r>
            <a:r>
              <a:rPr lang="en-US" altLang="ja-JP" dirty="0" err="1" smtClean="0"/>
              <a:t>dir</a:t>
            </a:r>
            <a:r>
              <a:rPr lang="ja-JP" altLang="en-US" dirty="0" smtClean="0"/>
              <a:t>） </a:t>
            </a:r>
            <a:r>
              <a:rPr lang="en-US" altLang="ja-JP" dirty="0" smtClean="0"/>
              <a:t>Sum of 16 PMT×1: S/L/H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17981" y="4161165"/>
            <a:ext cx="33637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8000"/>
              </a:buClr>
              <a:buSzPct val="70000"/>
              <a:buFont typeface="Wingdings" pitchFamily="2" charset="2"/>
              <a:buChar char="p"/>
            </a:pPr>
            <a:r>
              <a:rPr lang="en-US" altLang="ja-JP" dirty="0" smtClean="0"/>
              <a:t>Single (Track)</a:t>
            </a:r>
          </a:p>
          <a:p>
            <a:pPr marL="457200" indent="-457200">
              <a:buClr>
                <a:srgbClr val="008000"/>
              </a:buClr>
              <a:buSzPct val="70000"/>
              <a:buFont typeface="Wingdings" pitchFamily="2" charset="2"/>
              <a:buChar char="p"/>
            </a:pPr>
            <a:r>
              <a:rPr lang="en-US" altLang="ja-JP" dirty="0" smtClean="0"/>
              <a:t>Electron/Gamma-ray</a:t>
            </a:r>
            <a:r>
              <a:rPr lang="ja-JP" altLang="en-US" dirty="0" smtClean="0"/>
              <a:t> </a:t>
            </a:r>
            <a:r>
              <a:rPr lang="en-US" altLang="ja-JP" dirty="0" smtClean="0"/>
              <a:t>Shower</a:t>
            </a:r>
          </a:p>
          <a:p>
            <a:pPr marL="914400" lvl="1" indent="-457200">
              <a:buClr>
                <a:srgbClr val="008000"/>
              </a:buClr>
              <a:buSzPct val="70000"/>
              <a:buFont typeface="Wingdings" pitchFamily="2" charset="2"/>
              <a:buChar char="Ø"/>
            </a:pPr>
            <a:r>
              <a:rPr lang="en-US" altLang="ja-JP" dirty="0" smtClean="0"/>
              <a:t>Low Energy</a:t>
            </a:r>
          </a:p>
          <a:p>
            <a:pPr marL="914400" lvl="1" indent="-457200">
              <a:buClr>
                <a:srgbClr val="008000"/>
              </a:buClr>
              <a:buSzPct val="70000"/>
              <a:buFont typeface="Wingdings" pitchFamily="2" charset="2"/>
              <a:buChar char="Ø"/>
            </a:pPr>
            <a:r>
              <a:rPr lang="en-US" altLang="ja-JP" dirty="0" smtClean="0"/>
              <a:t>High Energy</a:t>
            </a:r>
          </a:p>
          <a:p>
            <a:pPr marL="457200" indent="-457200">
              <a:buClr>
                <a:srgbClr val="008000"/>
              </a:buClr>
              <a:buSzPct val="70000"/>
              <a:buFont typeface="Wingdings" pitchFamily="2" charset="2"/>
              <a:buChar char="p"/>
            </a:pPr>
            <a:r>
              <a:rPr lang="en-US" altLang="ja-JP" dirty="0" smtClean="0"/>
              <a:t>Heavy Nuclei</a:t>
            </a:r>
          </a:p>
          <a:p>
            <a:pPr marL="914400" lvl="1" indent="-457200">
              <a:buClr>
                <a:srgbClr val="008000"/>
              </a:buClr>
              <a:buSzPct val="70000"/>
              <a:buFont typeface="Wingdings" pitchFamily="2" charset="2"/>
              <a:buChar char="Ø"/>
            </a:pPr>
            <a:r>
              <a:rPr lang="en-US" altLang="ja-JP" dirty="0" smtClean="0"/>
              <a:t>Low Energy</a:t>
            </a:r>
          </a:p>
          <a:p>
            <a:pPr marL="914400" lvl="1" indent="-457200">
              <a:buClr>
                <a:srgbClr val="008000"/>
              </a:buClr>
              <a:buSzPct val="70000"/>
              <a:buFont typeface="Wingdings" pitchFamily="2" charset="2"/>
              <a:buChar char="Ø"/>
            </a:pPr>
            <a:r>
              <a:rPr lang="en-US" altLang="ja-JP" dirty="0" smtClean="0"/>
              <a:t>High Energy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25692" y="730291"/>
            <a:ext cx="32291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Discri</a:t>
            </a:r>
            <a:r>
              <a:rPr kumimoji="1" lang="en-US" altLang="ja-JP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Signals for Trigger</a:t>
            </a:r>
            <a:endParaRPr kumimoji="1" lang="ja-JP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25692" y="3776487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Triggers</a:t>
            </a:r>
            <a:endParaRPr kumimoji="1" lang="ja-JP" alt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下矢印 13"/>
          <p:cNvSpPr/>
          <p:nvPr/>
        </p:nvSpPr>
        <p:spPr>
          <a:xfrm>
            <a:off x="1270747" y="3408072"/>
            <a:ext cx="254523" cy="394383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57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角丸四角形 164"/>
          <p:cNvSpPr/>
          <p:nvPr/>
        </p:nvSpPr>
        <p:spPr>
          <a:xfrm>
            <a:off x="44447" y="3648888"/>
            <a:ext cx="9040633" cy="3168000"/>
          </a:xfrm>
          <a:prstGeom prst="roundRect">
            <a:avLst>
              <a:gd name="adj" fmla="val 6032"/>
            </a:avLst>
          </a:prstGeom>
          <a:solidFill>
            <a:srgbClr val="FBF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57147" y="409616"/>
            <a:ext cx="9040633" cy="3168000"/>
          </a:xfrm>
          <a:prstGeom prst="roundRect">
            <a:avLst>
              <a:gd name="adj" fmla="val 6032"/>
            </a:avLst>
          </a:prstGeom>
          <a:solidFill>
            <a:srgbClr val="FBFD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正方形/長方形 136"/>
          <p:cNvSpPr/>
          <p:nvPr/>
        </p:nvSpPr>
        <p:spPr>
          <a:xfrm>
            <a:off x="6381752" y="5681664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8" name="正方形/長方形 137"/>
          <p:cNvSpPr/>
          <p:nvPr/>
        </p:nvSpPr>
        <p:spPr>
          <a:xfrm>
            <a:off x="6381752" y="5537202"/>
            <a:ext cx="1584325" cy="142875"/>
          </a:xfrm>
          <a:prstGeom prst="rect">
            <a:avLst/>
          </a:prstGeom>
          <a:solidFill>
            <a:srgbClr val="FFFFE5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9" name="正方形/長方形 138"/>
          <p:cNvSpPr/>
          <p:nvPr/>
        </p:nvSpPr>
        <p:spPr>
          <a:xfrm>
            <a:off x="6381752" y="5395914"/>
            <a:ext cx="1584325" cy="141287"/>
          </a:xfrm>
          <a:prstGeom prst="rect">
            <a:avLst/>
          </a:prstGeom>
          <a:solidFill>
            <a:srgbClr val="FFFFE5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0" name="正方形/長方形 139"/>
          <p:cNvSpPr/>
          <p:nvPr/>
        </p:nvSpPr>
        <p:spPr>
          <a:xfrm>
            <a:off x="6381752" y="5249864"/>
            <a:ext cx="1584325" cy="141287"/>
          </a:xfrm>
          <a:prstGeom prst="rect">
            <a:avLst/>
          </a:prstGeom>
          <a:solidFill>
            <a:srgbClr val="FFFFE5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1" name="正方形/長方形 140"/>
          <p:cNvSpPr/>
          <p:nvPr/>
        </p:nvSpPr>
        <p:spPr>
          <a:xfrm>
            <a:off x="6381752" y="4870452"/>
            <a:ext cx="1584325" cy="73025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2" name="正方形/長方形 141"/>
          <p:cNvSpPr/>
          <p:nvPr/>
        </p:nvSpPr>
        <p:spPr>
          <a:xfrm>
            <a:off x="6381752" y="5872165"/>
            <a:ext cx="1584325" cy="8858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3" name="正方形/長方形 142"/>
          <p:cNvSpPr/>
          <p:nvPr/>
        </p:nvSpPr>
        <p:spPr>
          <a:xfrm>
            <a:off x="6381752" y="5872165"/>
            <a:ext cx="1584325" cy="142875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0" name="正方形/長方形 129"/>
          <p:cNvSpPr/>
          <p:nvPr/>
        </p:nvSpPr>
        <p:spPr>
          <a:xfrm>
            <a:off x="3859215" y="5672140"/>
            <a:ext cx="1584325" cy="142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1" name="正方形/長方形 130"/>
          <p:cNvSpPr/>
          <p:nvPr/>
        </p:nvSpPr>
        <p:spPr>
          <a:xfrm>
            <a:off x="3859215" y="5529264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2" name="正方形/長方形 131"/>
          <p:cNvSpPr/>
          <p:nvPr/>
        </p:nvSpPr>
        <p:spPr>
          <a:xfrm>
            <a:off x="3859215" y="5386390"/>
            <a:ext cx="1584325" cy="142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3" name="正方形/長方形 132"/>
          <p:cNvSpPr/>
          <p:nvPr/>
        </p:nvSpPr>
        <p:spPr>
          <a:xfrm>
            <a:off x="3859215" y="5240339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4" name="正方形/長方形 133"/>
          <p:cNvSpPr/>
          <p:nvPr/>
        </p:nvSpPr>
        <p:spPr>
          <a:xfrm>
            <a:off x="3859215" y="4860927"/>
            <a:ext cx="1584325" cy="73025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5" name="正方形/長方形 134"/>
          <p:cNvSpPr/>
          <p:nvPr/>
        </p:nvSpPr>
        <p:spPr>
          <a:xfrm>
            <a:off x="3859215" y="5862640"/>
            <a:ext cx="1584325" cy="8858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6" name="正方形/長方形 135"/>
          <p:cNvSpPr/>
          <p:nvPr/>
        </p:nvSpPr>
        <p:spPr>
          <a:xfrm>
            <a:off x="3859215" y="5862638"/>
            <a:ext cx="1584325" cy="144462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3" name="正方形/長方形 122"/>
          <p:cNvSpPr/>
          <p:nvPr/>
        </p:nvSpPr>
        <p:spPr>
          <a:xfrm>
            <a:off x="588965" y="5672140"/>
            <a:ext cx="1584325" cy="142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4" name="正方形/長方形 123"/>
          <p:cNvSpPr/>
          <p:nvPr/>
        </p:nvSpPr>
        <p:spPr>
          <a:xfrm>
            <a:off x="588965" y="5529264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5" name="正方形/長方形 124"/>
          <p:cNvSpPr/>
          <p:nvPr/>
        </p:nvSpPr>
        <p:spPr>
          <a:xfrm>
            <a:off x="588965" y="5386390"/>
            <a:ext cx="1584325" cy="142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6" name="正方形/長方形 125"/>
          <p:cNvSpPr/>
          <p:nvPr/>
        </p:nvSpPr>
        <p:spPr>
          <a:xfrm>
            <a:off x="588965" y="5240339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7" name="正方形/長方形 126"/>
          <p:cNvSpPr/>
          <p:nvPr/>
        </p:nvSpPr>
        <p:spPr>
          <a:xfrm>
            <a:off x="588965" y="4860927"/>
            <a:ext cx="1584325" cy="73025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8" name="正方形/長方形 127"/>
          <p:cNvSpPr/>
          <p:nvPr/>
        </p:nvSpPr>
        <p:spPr>
          <a:xfrm>
            <a:off x="588965" y="5862640"/>
            <a:ext cx="1584325" cy="8858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9" name="正方形/長方形 128"/>
          <p:cNvSpPr/>
          <p:nvPr/>
        </p:nvSpPr>
        <p:spPr>
          <a:xfrm>
            <a:off x="588965" y="5862638"/>
            <a:ext cx="1584325" cy="144462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6376990" y="2376489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6376990" y="2232025"/>
            <a:ext cx="1584325" cy="141288"/>
          </a:xfrm>
          <a:prstGeom prst="rect">
            <a:avLst/>
          </a:prstGeom>
          <a:solidFill>
            <a:srgbClr val="FFFFE5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8" name="正方形/長方形 117"/>
          <p:cNvSpPr/>
          <p:nvPr/>
        </p:nvSpPr>
        <p:spPr>
          <a:xfrm>
            <a:off x="6376990" y="2089150"/>
            <a:ext cx="1584325" cy="141288"/>
          </a:xfrm>
          <a:prstGeom prst="rect">
            <a:avLst/>
          </a:prstGeom>
          <a:solidFill>
            <a:srgbClr val="FFFFE5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19" name="正方形/長方形 118"/>
          <p:cNvSpPr/>
          <p:nvPr/>
        </p:nvSpPr>
        <p:spPr>
          <a:xfrm>
            <a:off x="6376990" y="1941515"/>
            <a:ext cx="1584325" cy="142875"/>
          </a:xfrm>
          <a:prstGeom prst="rect">
            <a:avLst/>
          </a:prstGeom>
          <a:solidFill>
            <a:srgbClr val="FFFFE5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0" name="正方形/長方形 119"/>
          <p:cNvSpPr/>
          <p:nvPr/>
        </p:nvSpPr>
        <p:spPr>
          <a:xfrm>
            <a:off x="6376990" y="1562100"/>
            <a:ext cx="1584325" cy="71438"/>
          </a:xfrm>
          <a:prstGeom prst="rect">
            <a:avLst/>
          </a:prstGeom>
          <a:solidFill>
            <a:srgbClr val="E5FF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1" name="正方形/長方形 120"/>
          <p:cNvSpPr/>
          <p:nvPr/>
        </p:nvSpPr>
        <p:spPr>
          <a:xfrm>
            <a:off x="6376990" y="2573339"/>
            <a:ext cx="1584325" cy="884237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6376990" y="2571752"/>
            <a:ext cx="1584325" cy="142875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0" name="正方形/長方形 99"/>
          <p:cNvSpPr/>
          <p:nvPr/>
        </p:nvSpPr>
        <p:spPr>
          <a:xfrm>
            <a:off x="588965" y="2370139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1" name="正方形/長方形 100"/>
          <p:cNvSpPr/>
          <p:nvPr/>
        </p:nvSpPr>
        <p:spPr>
          <a:xfrm>
            <a:off x="588965" y="2225675"/>
            <a:ext cx="1584325" cy="14128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588965" y="2084389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3" name="正方形/長方形 102"/>
          <p:cNvSpPr/>
          <p:nvPr/>
        </p:nvSpPr>
        <p:spPr>
          <a:xfrm>
            <a:off x="588965" y="1936752"/>
            <a:ext cx="1584325" cy="142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4" name="正方形/長方形 103"/>
          <p:cNvSpPr/>
          <p:nvPr/>
        </p:nvSpPr>
        <p:spPr>
          <a:xfrm>
            <a:off x="3854452" y="2370139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5" name="正方形/長方形 104"/>
          <p:cNvSpPr/>
          <p:nvPr/>
        </p:nvSpPr>
        <p:spPr>
          <a:xfrm>
            <a:off x="3854452" y="2225675"/>
            <a:ext cx="1584325" cy="141288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6" name="正方形/長方形 105"/>
          <p:cNvSpPr/>
          <p:nvPr/>
        </p:nvSpPr>
        <p:spPr>
          <a:xfrm>
            <a:off x="3854452" y="2084389"/>
            <a:ext cx="1584325" cy="1412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07" name="正方形/長方形 106"/>
          <p:cNvSpPr/>
          <p:nvPr/>
        </p:nvSpPr>
        <p:spPr>
          <a:xfrm>
            <a:off x="3854452" y="1936752"/>
            <a:ext cx="1584325" cy="14287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88965" y="1557339"/>
            <a:ext cx="1584325" cy="7143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88965" y="2568575"/>
            <a:ext cx="1584325" cy="8842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352" name="テキスト ボックス 9"/>
          <p:cNvSpPr txBox="1">
            <a:spLocks noChangeArrowheads="1"/>
          </p:cNvSpPr>
          <p:nvPr/>
        </p:nvSpPr>
        <p:spPr bwMode="auto">
          <a:xfrm>
            <a:off x="841376" y="928689"/>
            <a:ext cx="1181093" cy="31217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Single Trigger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53" name="テキスト ボックス 10"/>
          <p:cNvSpPr txBox="1">
            <a:spLocks noChangeArrowheads="1"/>
          </p:cNvSpPr>
          <p:nvPr/>
        </p:nvSpPr>
        <p:spPr bwMode="auto">
          <a:xfrm>
            <a:off x="2232026" y="1393825"/>
            <a:ext cx="6163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1 MIP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54" name="テキスト ボックス 11"/>
          <p:cNvSpPr txBox="1">
            <a:spLocks noChangeArrowheads="1"/>
          </p:cNvSpPr>
          <p:nvPr/>
        </p:nvSpPr>
        <p:spPr bwMode="auto">
          <a:xfrm>
            <a:off x="11113" y="1419226"/>
            <a:ext cx="594990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CHD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3355" name="テキスト ボックス 12"/>
          <p:cNvSpPr txBox="1">
            <a:spLocks noChangeArrowheads="1"/>
          </p:cNvSpPr>
          <p:nvPr/>
        </p:nvSpPr>
        <p:spPr bwMode="auto">
          <a:xfrm>
            <a:off x="14290" y="2051051"/>
            <a:ext cx="562930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>
                <a:latin typeface="Calibri" pitchFamily="34" charset="0"/>
              </a:rPr>
              <a:t>IMC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13356" name="テキスト ボックス 13"/>
          <p:cNvSpPr txBox="1">
            <a:spLocks noChangeArrowheads="1"/>
          </p:cNvSpPr>
          <p:nvPr/>
        </p:nvSpPr>
        <p:spPr bwMode="auto">
          <a:xfrm>
            <a:off x="11113" y="2835276"/>
            <a:ext cx="641093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TASC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854452" y="1557339"/>
            <a:ext cx="1584325" cy="71437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854452" y="2568575"/>
            <a:ext cx="1584325" cy="88423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359" name="テキスト ボックス 18"/>
          <p:cNvSpPr txBox="1">
            <a:spLocks noChangeArrowheads="1"/>
          </p:cNvSpPr>
          <p:nvPr/>
        </p:nvSpPr>
        <p:spPr bwMode="auto">
          <a:xfrm>
            <a:off x="3937001" y="928689"/>
            <a:ext cx="2172666" cy="30775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Low Energy </a:t>
            </a:r>
            <a:r>
              <a:rPr lang="en-US" altLang="ja-JP" sz="1400" dirty="0" smtClean="0">
                <a:latin typeface="Calibri" pitchFamily="34" charset="0"/>
              </a:rPr>
              <a:t>Trigger &gt; 1 </a:t>
            </a:r>
            <a:r>
              <a:rPr lang="en-US" altLang="ja-JP" sz="1400" dirty="0" err="1" smtClean="0">
                <a:latin typeface="Calibri" pitchFamily="34" charset="0"/>
              </a:rPr>
              <a:t>GeV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13360" name="テキスト ボックス 19"/>
          <p:cNvSpPr txBox="1">
            <a:spLocks noChangeArrowheads="1"/>
          </p:cNvSpPr>
          <p:nvPr/>
        </p:nvSpPr>
        <p:spPr bwMode="auto">
          <a:xfrm>
            <a:off x="5499100" y="1393825"/>
            <a:ext cx="6163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1 MIP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588965" y="2568576"/>
            <a:ext cx="1584325" cy="144463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854452" y="2568576"/>
            <a:ext cx="1584325" cy="144463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363" name="テキスト ボックス 35"/>
          <p:cNvSpPr txBox="1">
            <a:spLocks noChangeArrowheads="1"/>
          </p:cNvSpPr>
          <p:nvPr/>
        </p:nvSpPr>
        <p:spPr bwMode="auto">
          <a:xfrm>
            <a:off x="6438901" y="938214"/>
            <a:ext cx="2300009" cy="307756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High Energy </a:t>
            </a:r>
            <a:r>
              <a:rPr lang="en-US" altLang="ja-JP" sz="1400" dirty="0" smtClean="0">
                <a:latin typeface="Calibri" pitchFamily="34" charset="0"/>
              </a:rPr>
              <a:t>Trigger &gt; 10 </a:t>
            </a:r>
            <a:r>
              <a:rPr lang="en-US" altLang="ja-JP" sz="1400" dirty="0" err="1" smtClean="0">
                <a:latin typeface="Calibri" pitchFamily="34" charset="0"/>
              </a:rPr>
              <a:t>GeV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13364" name="テキスト ボックス 36"/>
          <p:cNvSpPr txBox="1">
            <a:spLocks noChangeArrowheads="1"/>
          </p:cNvSpPr>
          <p:nvPr/>
        </p:nvSpPr>
        <p:spPr bwMode="auto">
          <a:xfrm>
            <a:off x="7999414" y="1403350"/>
            <a:ext cx="346525" cy="30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―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13365" name="テキスト ボックス 46"/>
          <p:cNvSpPr txBox="1">
            <a:spLocks noChangeArrowheads="1"/>
          </p:cNvSpPr>
          <p:nvPr/>
        </p:nvSpPr>
        <p:spPr bwMode="auto">
          <a:xfrm>
            <a:off x="19047" y="34927"/>
            <a:ext cx="1351992" cy="400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2000" u="sng" dirty="0">
                <a:solidFill>
                  <a:srgbClr val="000099"/>
                </a:solidFill>
                <a:latin typeface="Calibri" pitchFamily="34" charset="0"/>
              </a:rPr>
              <a:t>CAL Trigger</a:t>
            </a:r>
            <a:endParaRPr lang="ja-JP" altLang="en-US" sz="2000" u="sng" dirty="0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13366" name="テキスト ボックス 50"/>
          <p:cNvSpPr txBox="1">
            <a:spLocks noChangeArrowheads="1"/>
          </p:cNvSpPr>
          <p:nvPr/>
        </p:nvSpPr>
        <p:spPr bwMode="auto">
          <a:xfrm>
            <a:off x="2132014" y="3806825"/>
            <a:ext cx="696757" cy="75185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Heavy</a:t>
            </a:r>
          </a:p>
          <a:p>
            <a:r>
              <a:rPr lang="en-US" altLang="ja-JP" sz="1400">
                <a:latin typeface="Calibri" pitchFamily="34" charset="0"/>
              </a:rPr>
              <a:t>Single</a:t>
            </a:r>
          </a:p>
          <a:p>
            <a:r>
              <a:rPr lang="en-US" altLang="ja-JP" sz="1400">
                <a:latin typeface="Calibri" pitchFamily="34" charset="0"/>
              </a:rPr>
              <a:t>Trigger</a:t>
            </a:r>
          </a:p>
        </p:txBody>
      </p:sp>
      <p:sp>
        <p:nvSpPr>
          <p:cNvPr id="13367" name="テキスト ボックス 51"/>
          <p:cNvSpPr txBox="1">
            <a:spLocks noChangeArrowheads="1"/>
          </p:cNvSpPr>
          <p:nvPr/>
        </p:nvSpPr>
        <p:spPr bwMode="auto">
          <a:xfrm>
            <a:off x="2216151" y="4705350"/>
            <a:ext cx="64184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Heavy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68" name="テキスト ボックス 52"/>
          <p:cNvSpPr txBox="1">
            <a:spLocks noChangeArrowheads="1"/>
          </p:cNvSpPr>
          <p:nvPr/>
        </p:nvSpPr>
        <p:spPr bwMode="auto">
          <a:xfrm>
            <a:off x="-30162" y="4732338"/>
            <a:ext cx="594990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>
                <a:latin typeface="Calibri" pitchFamily="34" charset="0"/>
              </a:rPr>
              <a:t>CHD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13369" name="テキスト ボックス 53"/>
          <p:cNvSpPr txBox="1">
            <a:spLocks noChangeArrowheads="1"/>
          </p:cNvSpPr>
          <p:nvPr/>
        </p:nvSpPr>
        <p:spPr bwMode="auto">
          <a:xfrm>
            <a:off x="-26987" y="5362576"/>
            <a:ext cx="562930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>
                <a:latin typeface="Calibri" pitchFamily="34" charset="0"/>
              </a:rPr>
              <a:t>IMC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13370" name="テキスト ボックス 54"/>
          <p:cNvSpPr txBox="1">
            <a:spLocks noChangeArrowheads="1"/>
          </p:cNvSpPr>
          <p:nvPr/>
        </p:nvSpPr>
        <p:spPr bwMode="auto">
          <a:xfrm>
            <a:off x="-30162" y="6143626"/>
            <a:ext cx="641093" cy="36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>
                <a:latin typeface="Calibri" pitchFamily="34" charset="0"/>
              </a:rPr>
              <a:t>TASC</a:t>
            </a:r>
            <a:endParaRPr lang="ja-JP" altLang="en-US">
              <a:latin typeface="Calibri" pitchFamily="34" charset="0"/>
            </a:endParaRPr>
          </a:p>
        </p:txBody>
      </p:sp>
      <p:sp>
        <p:nvSpPr>
          <p:cNvPr id="13371" name="テキスト ボックス 58"/>
          <p:cNvSpPr txBox="1">
            <a:spLocks noChangeArrowheads="1"/>
          </p:cNvSpPr>
          <p:nvPr/>
        </p:nvSpPr>
        <p:spPr bwMode="auto">
          <a:xfrm>
            <a:off x="3895726" y="4041775"/>
            <a:ext cx="1539066" cy="31217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Heavy Low Trigger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72" name="テキスト ボックス 59"/>
          <p:cNvSpPr txBox="1">
            <a:spLocks noChangeArrowheads="1"/>
          </p:cNvSpPr>
          <p:nvPr/>
        </p:nvSpPr>
        <p:spPr bwMode="auto">
          <a:xfrm>
            <a:off x="5356408" y="4548189"/>
            <a:ext cx="1139460" cy="53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pPr algn="ctr"/>
            <a:r>
              <a:rPr lang="en-US" altLang="ja-JP" sz="1400">
                <a:latin typeface="Calibri" pitchFamily="34" charset="0"/>
              </a:rPr>
              <a:t>Heavy  </a:t>
            </a:r>
            <a:r>
              <a:rPr lang="en-US" altLang="ja-JP" sz="1400">
                <a:solidFill>
                  <a:srgbClr val="FF0000"/>
                </a:solidFill>
                <a:latin typeface="Calibri" pitchFamily="34" charset="0"/>
              </a:rPr>
              <a:t>(P.00)</a:t>
            </a:r>
          </a:p>
          <a:p>
            <a:pPr algn="ctr"/>
            <a:r>
              <a:rPr lang="en-US" altLang="ja-JP" sz="1400">
                <a:latin typeface="Calibri" pitchFamily="34" charset="0"/>
              </a:rPr>
              <a:t>Z</a:t>
            </a:r>
            <a:r>
              <a:rPr lang="ja-JP" altLang="en-US" sz="1400">
                <a:latin typeface="Calibri" pitchFamily="34" charset="0"/>
              </a:rPr>
              <a:t>≧</a:t>
            </a:r>
            <a:r>
              <a:rPr lang="en-US" altLang="ja-JP" sz="1400">
                <a:latin typeface="Calibri" pitchFamily="34" charset="0"/>
              </a:rPr>
              <a:t>10 </a:t>
            </a:r>
            <a:r>
              <a:rPr lang="en-US" altLang="ja-JP" sz="1400">
                <a:solidFill>
                  <a:srgbClr val="FF0000"/>
                </a:solidFill>
                <a:latin typeface="Calibri" pitchFamily="34" charset="0"/>
              </a:rPr>
              <a:t>(P.01)</a:t>
            </a:r>
            <a:endParaRPr lang="ja-JP" altLang="en-US" sz="14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373" name="テキスト ボックス 70"/>
          <p:cNvSpPr txBox="1">
            <a:spLocks noChangeArrowheads="1"/>
          </p:cNvSpPr>
          <p:nvPr/>
        </p:nvSpPr>
        <p:spPr bwMode="auto">
          <a:xfrm>
            <a:off x="6397625" y="4051300"/>
            <a:ext cx="1575294" cy="31217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Heavy High Trigger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74" name="テキスト ボックス 83"/>
          <p:cNvSpPr txBox="1">
            <a:spLocks noChangeArrowheads="1"/>
          </p:cNvSpPr>
          <p:nvPr/>
        </p:nvSpPr>
        <p:spPr bwMode="auto">
          <a:xfrm>
            <a:off x="2154094" y="1171575"/>
            <a:ext cx="1795074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     CHD Single LD     .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3375" name="テキスト ボックス 84"/>
          <p:cNvSpPr txBox="1">
            <a:spLocks noChangeArrowheads="1"/>
          </p:cNvSpPr>
          <p:nvPr/>
        </p:nvSpPr>
        <p:spPr bwMode="auto">
          <a:xfrm>
            <a:off x="2333628" y="2078039"/>
            <a:ext cx="6163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1 MIP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13376" name="テキスト ボックス 85"/>
          <p:cNvSpPr txBox="1">
            <a:spLocks noChangeArrowheads="1"/>
          </p:cNvSpPr>
          <p:nvPr/>
        </p:nvSpPr>
        <p:spPr bwMode="auto">
          <a:xfrm>
            <a:off x="2344740" y="2482850"/>
            <a:ext cx="6163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1 MIP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13377" name="テキスト ボックス 86"/>
          <p:cNvSpPr txBox="1">
            <a:spLocks noChangeArrowheads="1"/>
          </p:cNvSpPr>
          <p:nvPr/>
        </p:nvSpPr>
        <p:spPr bwMode="auto">
          <a:xfrm>
            <a:off x="5592085" y="2057401"/>
            <a:ext cx="487359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Low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78" name="テキスト ボックス 87"/>
          <p:cNvSpPr txBox="1">
            <a:spLocks noChangeArrowheads="1"/>
          </p:cNvSpPr>
          <p:nvPr/>
        </p:nvSpPr>
        <p:spPr bwMode="auto">
          <a:xfrm>
            <a:off x="5405439" y="1181101"/>
            <a:ext cx="1223183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CHD Single LD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3379" name="テキスト ボックス 88"/>
          <p:cNvSpPr txBox="1">
            <a:spLocks noChangeArrowheads="1"/>
          </p:cNvSpPr>
          <p:nvPr/>
        </p:nvSpPr>
        <p:spPr bwMode="auto">
          <a:xfrm>
            <a:off x="7916864" y="1181101"/>
            <a:ext cx="1223183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CHD Single LD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3380" name="テキスト ボックス 89"/>
          <p:cNvSpPr txBox="1">
            <a:spLocks noChangeArrowheads="1"/>
          </p:cNvSpPr>
          <p:nvPr/>
        </p:nvSpPr>
        <p:spPr bwMode="auto">
          <a:xfrm>
            <a:off x="5592085" y="2482850"/>
            <a:ext cx="487359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Low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81" name="テキスト ボックス 90"/>
          <p:cNvSpPr txBox="1">
            <a:spLocks noChangeArrowheads="1"/>
          </p:cNvSpPr>
          <p:nvPr/>
        </p:nvSpPr>
        <p:spPr bwMode="auto">
          <a:xfrm>
            <a:off x="8081963" y="2044701"/>
            <a:ext cx="523586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High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82" name="テキスト ボックス 91"/>
          <p:cNvSpPr txBox="1">
            <a:spLocks noChangeArrowheads="1"/>
          </p:cNvSpPr>
          <p:nvPr/>
        </p:nvSpPr>
        <p:spPr bwMode="auto">
          <a:xfrm>
            <a:off x="8081963" y="2482850"/>
            <a:ext cx="523586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High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83" name="テキスト ボックス 92"/>
          <p:cNvSpPr txBox="1">
            <a:spLocks noChangeArrowheads="1"/>
          </p:cNvSpPr>
          <p:nvPr/>
        </p:nvSpPr>
        <p:spPr bwMode="auto">
          <a:xfrm>
            <a:off x="2244725" y="5370513"/>
            <a:ext cx="6163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1 MIP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84" name="テキスト ボックス 93"/>
          <p:cNvSpPr txBox="1">
            <a:spLocks noChangeArrowheads="1"/>
          </p:cNvSpPr>
          <p:nvPr/>
        </p:nvSpPr>
        <p:spPr bwMode="auto">
          <a:xfrm>
            <a:off x="2244725" y="5794375"/>
            <a:ext cx="6163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1 MIP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85" name="テキスト ボックス 94"/>
          <p:cNvSpPr txBox="1">
            <a:spLocks noChangeArrowheads="1"/>
          </p:cNvSpPr>
          <p:nvPr/>
        </p:nvSpPr>
        <p:spPr bwMode="auto">
          <a:xfrm>
            <a:off x="5514977" y="5367338"/>
            <a:ext cx="487359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Low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86" name="テキスト ボックス 95"/>
          <p:cNvSpPr txBox="1">
            <a:spLocks noChangeArrowheads="1"/>
          </p:cNvSpPr>
          <p:nvPr/>
        </p:nvSpPr>
        <p:spPr bwMode="auto">
          <a:xfrm>
            <a:off x="5514977" y="5791200"/>
            <a:ext cx="487359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Low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87" name="テキスト ボックス 96"/>
          <p:cNvSpPr txBox="1">
            <a:spLocks noChangeArrowheads="1"/>
          </p:cNvSpPr>
          <p:nvPr/>
        </p:nvSpPr>
        <p:spPr bwMode="auto">
          <a:xfrm>
            <a:off x="8037513" y="5367338"/>
            <a:ext cx="523586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High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88" name="テキスト ボックス 97"/>
          <p:cNvSpPr txBox="1">
            <a:spLocks noChangeArrowheads="1"/>
          </p:cNvSpPr>
          <p:nvPr/>
        </p:nvSpPr>
        <p:spPr bwMode="auto">
          <a:xfrm>
            <a:off x="8037513" y="5791200"/>
            <a:ext cx="523586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High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3389" name="テキスト ボックス 145"/>
          <p:cNvSpPr txBox="1">
            <a:spLocks noChangeArrowheads="1"/>
          </p:cNvSpPr>
          <p:nvPr/>
        </p:nvSpPr>
        <p:spPr bwMode="auto">
          <a:xfrm>
            <a:off x="2232026" y="4959350"/>
            <a:ext cx="1682329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ja-JP" altLang="en-US" sz="1400" u="sng">
                <a:latin typeface="Calibri" pitchFamily="34" charset="0"/>
              </a:rPr>
              <a:t>　    　</a:t>
            </a:r>
            <a:r>
              <a:rPr lang="en-US" altLang="ja-JP" sz="1400" u="sng">
                <a:latin typeface="Calibri" pitchFamily="34" charset="0"/>
              </a:rPr>
              <a:t>Single LD         .</a:t>
            </a:r>
            <a:endParaRPr lang="ja-JP" altLang="en-US" sz="1400" u="sng">
              <a:latin typeface="Calibri" pitchFamily="34" charset="0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593727" y="200818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>
            <a:off x="593727" y="215106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>
            <a:off x="593727" y="229393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593727" y="243681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/>
          <p:nvPr/>
        </p:nvCxnSpPr>
        <p:spPr>
          <a:xfrm>
            <a:off x="3860802" y="200818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>
            <a:off x="3860802" y="215106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>
            <a:off x="3860802" y="229393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線コネクタ 113"/>
          <p:cNvCxnSpPr/>
          <p:nvPr/>
        </p:nvCxnSpPr>
        <p:spPr>
          <a:xfrm>
            <a:off x="3860802" y="243681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コネクタ 114"/>
          <p:cNvCxnSpPr/>
          <p:nvPr/>
        </p:nvCxnSpPr>
        <p:spPr>
          <a:xfrm>
            <a:off x="6380165" y="200818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コネクタ 143"/>
          <p:cNvCxnSpPr/>
          <p:nvPr/>
        </p:nvCxnSpPr>
        <p:spPr>
          <a:xfrm>
            <a:off x="6380165" y="215106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コネクタ 144"/>
          <p:cNvCxnSpPr/>
          <p:nvPr/>
        </p:nvCxnSpPr>
        <p:spPr>
          <a:xfrm>
            <a:off x="6380165" y="230663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線コネクタ 148"/>
          <p:cNvCxnSpPr/>
          <p:nvPr/>
        </p:nvCxnSpPr>
        <p:spPr>
          <a:xfrm>
            <a:off x="6380165" y="244951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線コネクタ 149"/>
          <p:cNvCxnSpPr/>
          <p:nvPr/>
        </p:nvCxnSpPr>
        <p:spPr>
          <a:xfrm>
            <a:off x="593727" y="531018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線コネクタ 150"/>
          <p:cNvCxnSpPr/>
          <p:nvPr/>
        </p:nvCxnSpPr>
        <p:spPr>
          <a:xfrm>
            <a:off x="593727" y="545306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線コネクタ 151"/>
          <p:cNvCxnSpPr/>
          <p:nvPr/>
        </p:nvCxnSpPr>
        <p:spPr>
          <a:xfrm>
            <a:off x="593727" y="559593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線コネクタ 152"/>
          <p:cNvCxnSpPr/>
          <p:nvPr/>
        </p:nvCxnSpPr>
        <p:spPr>
          <a:xfrm>
            <a:off x="593727" y="573881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コネクタ 153"/>
          <p:cNvCxnSpPr/>
          <p:nvPr/>
        </p:nvCxnSpPr>
        <p:spPr>
          <a:xfrm>
            <a:off x="3860802" y="531018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/>
          <p:cNvCxnSpPr/>
          <p:nvPr/>
        </p:nvCxnSpPr>
        <p:spPr>
          <a:xfrm>
            <a:off x="3860802" y="545306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線コネクタ 155"/>
          <p:cNvCxnSpPr/>
          <p:nvPr/>
        </p:nvCxnSpPr>
        <p:spPr>
          <a:xfrm>
            <a:off x="3860802" y="559593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コネクタ 156"/>
          <p:cNvCxnSpPr/>
          <p:nvPr/>
        </p:nvCxnSpPr>
        <p:spPr>
          <a:xfrm>
            <a:off x="3860802" y="573881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コネクタ 157"/>
          <p:cNvCxnSpPr/>
          <p:nvPr/>
        </p:nvCxnSpPr>
        <p:spPr>
          <a:xfrm>
            <a:off x="6380165" y="531018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コネクタ 158"/>
          <p:cNvCxnSpPr/>
          <p:nvPr/>
        </p:nvCxnSpPr>
        <p:spPr>
          <a:xfrm>
            <a:off x="6380165" y="545306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コネクタ 159"/>
          <p:cNvCxnSpPr/>
          <p:nvPr/>
        </p:nvCxnSpPr>
        <p:spPr>
          <a:xfrm>
            <a:off x="6380165" y="5595938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コネクタ 160"/>
          <p:cNvCxnSpPr/>
          <p:nvPr/>
        </p:nvCxnSpPr>
        <p:spPr>
          <a:xfrm>
            <a:off x="6380165" y="5738813"/>
            <a:ext cx="15843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14" name="テキスト ボックス 5"/>
          <p:cNvSpPr txBox="1">
            <a:spLocks noChangeArrowheads="1"/>
          </p:cNvSpPr>
          <p:nvPr/>
        </p:nvSpPr>
        <p:spPr bwMode="auto">
          <a:xfrm>
            <a:off x="198488" y="3744563"/>
            <a:ext cx="1428552" cy="369312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itchFamily="34" charset="0"/>
              </a:rPr>
              <a:t>Heavy Nuclei</a:t>
            </a:r>
            <a:endParaRPr lang="ja-JP" alt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 flipH="1">
            <a:off x="4862514" y="1373190"/>
            <a:ext cx="185737" cy="9112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二等辺三角形 20"/>
          <p:cNvSpPr/>
          <p:nvPr/>
        </p:nvSpPr>
        <p:spPr>
          <a:xfrm rot="700158">
            <a:off x="4665664" y="2143125"/>
            <a:ext cx="331787" cy="69215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39" name="直線コネクタ 38"/>
          <p:cNvCxnSpPr/>
          <p:nvPr/>
        </p:nvCxnSpPr>
        <p:spPr>
          <a:xfrm flipH="1">
            <a:off x="6653215" y="1373188"/>
            <a:ext cx="314325" cy="1530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二等辺三角形 39"/>
          <p:cNvSpPr/>
          <p:nvPr/>
        </p:nvSpPr>
        <p:spPr>
          <a:xfrm rot="700158">
            <a:off x="6540502" y="1962150"/>
            <a:ext cx="314325" cy="1449388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43" name="直線コネクタ 42"/>
          <p:cNvCxnSpPr/>
          <p:nvPr/>
        </p:nvCxnSpPr>
        <p:spPr>
          <a:xfrm flipH="1">
            <a:off x="6980240" y="1749425"/>
            <a:ext cx="1057275" cy="13335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二等辺三角形 43"/>
          <p:cNvSpPr/>
          <p:nvPr/>
        </p:nvSpPr>
        <p:spPr>
          <a:xfrm rot="2321906">
            <a:off x="7183439" y="1931988"/>
            <a:ext cx="382587" cy="130651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64" name="直線コネクタ 63"/>
          <p:cNvCxnSpPr/>
          <p:nvPr/>
        </p:nvCxnSpPr>
        <p:spPr>
          <a:xfrm rot="5400000">
            <a:off x="4310064" y="5019676"/>
            <a:ext cx="1208087" cy="2460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二等辺三角形 64"/>
          <p:cNvSpPr/>
          <p:nvPr/>
        </p:nvSpPr>
        <p:spPr>
          <a:xfrm rot="700158">
            <a:off x="4611688" y="5370514"/>
            <a:ext cx="366712" cy="77628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75" name="直線コネクタ 74"/>
          <p:cNvCxnSpPr/>
          <p:nvPr/>
        </p:nvCxnSpPr>
        <p:spPr>
          <a:xfrm flipH="1">
            <a:off x="6972301" y="4548190"/>
            <a:ext cx="341313" cy="16668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二等辺三角形 75"/>
          <p:cNvSpPr/>
          <p:nvPr/>
        </p:nvSpPr>
        <p:spPr>
          <a:xfrm rot="700158">
            <a:off x="6807202" y="5192713"/>
            <a:ext cx="428625" cy="150336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10" rIns="91418" bIns="457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1336677" y="1393827"/>
            <a:ext cx="441325" cy="21621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H="1">
            <a:off x="1290638" y="4589463"/>
            <a:ext cx="455612" cy="22336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28" name="テキスト ボックス 15"/>
          <p:cNvSpPr txBox="1">
            <a:spLocks noChangeArrowheads="1"/>
          </p:cNvSpPr>
          <p:nvPr/>
        </p:nvSpPr>
        <p:spPr bwMode="auto">
          <a:xfrm>
            <a:off x="834770" y="1177122"/>
            <a:ext cx="9096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000" dirty="0">
                <a:latin typeface="Calibri" pitchFamily="34" charset="0"/>
              </a:rPr>
              <a:t>“Single Track”</a:t>
            </a:r>
            <a:endParaRPr lang="ja-JP" altLang="en-US" sz="1000" dirty="0">
              <a:latin typeface="Calibri" pitchFamily="34" charset="0"/>
            </a:endParaRPr>
          </a:p>
        </p:txBody>
      </p:sp>
      <p:sp>
        <p:nvSpPr>
          <p:cNvPr id="13430" name="テキスト ボックス 50"/>
          <p:cNvSpPr txBox="1">
            <a:spLocks noChangeArrowheads="1"/>
          </p:cNvSpPr>
          <p:nvPr/>
        </p:nvSpPr>
        <p:spPr bwMode="auto">
          <a:xfrm>
            <a:off x="3040519" y="3811588"/>
            <a:ext cx="696757" cy="751854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Ultra</a:t>
            </a:r>
          </a:p>
          <a:p>
            <a:r>
              <a:rPr lang="en-US" altLang="ja-JP" sz="1400">
                <a:latin typeface="Calibri" pitchFamily="34" charset="0"/>
              </a:rPr>
              <a:t>Heavy</a:t>
            </a:r>
          </a:p>
          <a:p>
            <a:r>
              <a:rPr lang="en-US" altLang="ja-JP" sz="1400">
                <a:latin typeface="Calibri" pitchFamily="34" charset="0"/>
              </a:rPr>
              <a:t>Trigger</a:t>
            </a:r>
          </a:p>
        </p:txBody>
      </p:sp>
      <p:sp>
        <p:nvSpPr>
          <p:cNvPr id="13431" name="テキスト ボックス 51"/>
          <p:cNvSpPr txBox="1">
            <a:spLocks noChangeArrowheads="1"/>
          </p:cNvSpPr>
          <p:nvPr/>
        </p:nvSpPr>
        <p:spPr bwMode="auto">
          <a:xfrm>
            <a:off x="3051405" y="4699000"/>
            <a:ext cx="6392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Z</a:t>
            </a:r>
            <a:r>
              <a:rPr lang="ja-JP" altLang="en-US" sz="1400" dirty="0">
                <a:latin typeface="Calibri" pitchFamily="34" charset="0"/>
              </a:rPr>
              <a:t>≧</a:t>
            </a:r>
            <a:r>
              <a:rPr lang="en-US" altLang="ja-JP" sz="1400" dirty="0">
                <a:latin typeface="Calibri" pitchFamily="34" charset="0"/>
              </a:rPr>
              <a:t>10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13432" name="テキスト ボックス 92"/>
          <p:cNvSpPr txBox="1">
            <a:spLocks noChangeArrowheads="1"/>
          </p:cNvSpPr>
          <p:nvPr/>
        </p:nvSpPr>
        <p:spPr bwMode="auto">
          <a:xfrm>
            <a:off x="3027364" y="5229225"/>
            <a:ext cx="573966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ja-JP" altLang="en-US" sz="1400">
                <a:latin typeface="Calibri" pitchFamily="34" charset="0"/>
              </a:rPr>
              <a:t>＞</a:t>
            </a:r>
            <a:r>
              <a:rPr lang="en-US" altLang="ja-JP" sz="1400">
                <a:latin typeface="Calibri" pitchFamily="34" charset="0"/>
              </a:rPr>
              <a:t>He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63" name="テキスト ボックス 93"/>
          <p:cNvSpPr txBox="1">
            <a:spLocks noChangeArrowheads="1"/>
          </p:cNvSpPr>
          <p:nvPr/>
        </p:nvSpPr>
        <p:spPr bwMode="auto">
          <a:xfrm>
            <a:off x="3027364" y="5521325"/>
            <a:ext cx="923193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pPr>
              <a:defRPr/>
            </a:pPr>
            <a:r>
              <a:rPr lang="ja-JP" altLang="en-US" sz="1400" dirty="0">
                <a:latin typeface="Calibri" pitchFamily="34" charset="0"/>
              </a:rPr>
              <a:t>＞</a:t>
            </a:r>
            <a:r>
              <a:rPr lang="en-US" altLang="ja-JP" sz="1400" dirty="0">
                <a:latin typeface="Calibri" pitchFamily="34" charset="0"/>
              </a:rPr>
              <a:t>He </a:t>
            </a:r>
            <a:r>
              <a:rPr lang="en-US" altLang="ja-JP" sz="1100" dirty="0">
                <a:latin typeface="Calibri" pitchFamily="34" charset="0"/>
              </a:rPr>
              <a:t>(TBD)</a:t>
            </a:r>
            <a:endParaRPr lang="ja-JP" altLang="en-US" sz="1100" dirty="0">
              <a:latin typeface="Calibri" pitchFamily="34" charset="0"/>
            </a:endParaRPr>
          </a:p>
        </p:txBody>
      </p:sp>
      <p:sp>
        <p:nvSpPr>
          <p:cNvPr id="13434" name="テキスト ボックス 162"/>
          <p:cNvSpPr txBox="1">
            <a:spLocks noChangeArrowheads="1"/>
          </p:cNvSpPr>
          <p:nvPr/>
        </p:nvSpPr>
        <p:spPr bwMode="auto">
          <a:xfrm>
            <a:off x="3029406" y="3608390"/>
            <a:ext cx="6905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ja-JP" altLang="en-US" sz="1000">
                <a:solidFill>
                  <a:srgbClr val="FF0000"/>
                </a:solidFill>
                <a:latin typeface="Calibri" pitchFamily="34" charset="0"/>
              </a:rPr>
              <a:t>（</a:t>
            </a:r>
            <a:r>
              <a:rPr lang="en-US" altLang="ja-JP" sz="1000">
                <a:solidFill>
                  <a:srgbClr val="FF0000"/>
                </a:solidFill>
                <a:latin typeface="Calibri" pitchFamily="34" charset="0"/>
              </a:rPr>
              <a:t>Page01</a:t>
            </a:r>
            <a:r>
              <a:rPr lang="ja-JP" altLang="en-US" sz="1000">
                <a:solidFill>
                  <a:srgbClr val="FF0000"/>
                </a:solidFill>
                <a:latin typeface="Calibri" pitchFamily="34" charset="0"/>
              </a:rPr>
              <a:t>）</a:t>
            </a:r>
          </a:p>
        </p:txBody>
      </p:sp>
      <p:sp>
        <p:nvSpPr>
          <p:cNvPr id="4" name="右中かっこ 3"/>
          <p:cNvSpPr/>
          <p:nvPr/>
        </p:nvSpPr>
        <p:spPr>
          <a:xfrm>
            <a:off x="3027364" y="5273677"/>
            <a:ext cx="84137" cy="200025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436" name="テキスト ボックス 36"/>
          <p:cNvSpPr txBox="1">
            <a:spLocks noChangeArrowheads="1"/>
          </p:cNvSpPr>
          <p:nvPr/>
        </p:nvSpPr>
        <p:spPr bwMode="auto">
          <a:xfrm>
            <a:off x="3171826" y="5794375"/>
            <a:ext cx="346525" cy="30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―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167" name="右中かっこ 166"/>
          <p:cNvSpPr/>
          <p:nvPr/>
        </p:nvSpPr>
        <p:spPr>
          <a:xfrm>
            <a:off x="3022600" y="5553075"/>
            <a:ext cx="84138" cy="198438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438" name="テキスト ボックス 83"/>
          <p:cNvSpPr txBox="1">
            <a:spLocks noChangeArrowheads="1"/>
          </p:cNvSpPr>
          <p:nvPr/>
        </p:nvSpPr>
        <p:spPr bwMode="auto">
          <a:xfrm>
            <a:off x="2179639" y="1660525"/>
            <a:ext cx="1686909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          Single LD         .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3439" name="テキスト ボックス 87"/>
          <p:cNvSpPr txBox="1">
            <a:spLocks noChangeArrowheads="1"/>
          </p:cNvSpPr>
          <p:nvPr/>
        </p:nvSpPr>
        <p:spPr bwMode="auto">
          <a:xfrm>
            <a:off x="5458734" y="1658939"/>
            <a:ext cx="717504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Low LD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3440" name="テキスト ボックス 88"/>
          <p:cNvSpPr txBox="1">
            <a:spLocks noChangeArrowheads="1"/>
          </p:cNvSpPr>
          <p:nvPr/>
        </p:nvSpPr>
        <p:spPr bwMode="auto">
          <a:xfrm>
            <a:off x="8008940" y="1646239"/>
            <a:ext cx="7537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High LD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3441" name="テキスト ボックス 87"/>
          <p:cNvSpPr txBox="1">
            <a:spLocks noChangeArrowheads="1"/>
          </p:cNvSpPr>
          <p:nvPr/>
        </p:nvSpPr>
        <p:spPr bwMode="auto">
          <a:xfrm>
            <a:off x="5318126" y="4346575"/>
            <a:ext cx="1237244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CHD Heavy LD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3442" name="テキスト ボックス 88"/>
          <p:cNvSpPr txBox="1">
            <a:spLocks noChangeArrowheads="1"/>
          </p:cNvSpPr>
          <p:nvPr/>
        </p:nvSpPr>
        <p:spPr bwMode="auto">
          <a:xfrm>
            <a:off x="7877176" y="4346575"/>
            <a:ext cx="1237244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CHD Heavy LD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3443" name="テキスト ボックス 87"/>
          <p:cNvSpPr txBox="1">
            <a:spLocks noChangeArrowheads="1"/>
          </p:cNvSpPr>
          <p:nvPr/>
        </p:nvSpPr>
        <p:spPr bwMode="auto">
          <a:xfrm>
            <a:off x="5446713" y="4981575"/>
            <a:ext cx="717504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Low LD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3444" name="テキスト ボックス 88"/>
          <p:cNvSpPr txBox="1">
            <a:spLocks noChangeArrowheads="1"/>
          </p:cNvSpPr>
          <p:nvPr/>
        </p:nvSpPr>
        <p:spPr bwMode="auto">
          <a:xfrm>
            <a:off x="7921625" y="4968875"/>
            <a:ext cx="7537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High LD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75" name="右中かっこ 174"/>
          <p:cNvSpPr/>
          <p:nvPr/>
        </p:nvSpPr>
        <p:spPr>
          <a:xfrm>
            <a:off x="2211389" y="5235575"/>
            <a:ext cx="84137" cy="579438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6" name="右中かっこ 175"/>
          <p:cNvSpPr/>
          <p:nvPr/>
        </p:nvSpPr>
        <p:spPr>
          <a:xfrm>
            <a:off x="2282827" y="1941513"/>
            <a:ext cx="84138" cy="577850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7" name="右中かっこ 176"/>
          <p:cNvSpPr/>
          <p:nvPr/>
        </p:nvSpPr>
        <p:spPr>
          <a:xfrm>
            <a:off x="5519058" y="1924050"/>
            <a:ext cx="84138" cy="579438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8" name="右中かっこ 177"/>
          <p:cNvSpPr/>
          <p:nvPr/>
        </p:nvSpPr>
        <p:spPr>
          <a:xfrm>
            <a:off x="8037515" y="1920875"/>
            <a:ext cx="85725" cy="579438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449" name="テキスト ボックス 87"/>
          <p:cNvSpPr txBox="1">
            <a:spLocks noChangeArrowheads="1"/>
          </p:cNvSpPr>
          <p:nvPr/>
        </p:nvSpPr>
        <p:spPr bwMode="auto">
          <a:xfrm>
            <a:off x="2212975" y="4489450"/>
            <a:ext cx="1695244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u="sng">
                <a:latin typeface="Calibri" pitchFamily="34" charset="0"/>
              </a:rPr>
              <a:t>     CHD Heavy LD     .</a:t>
            </a:r>
            <a:endParaRPr lang="ja-JP" altLang="en-US" sz="1400" u="sng">
              <a:latin typeface="Calibri" pitchFamily="34" charset="0"/>
            </a:endParaRPr>
          </a:p>
        </p:txBody>
      </p:sp>
      <p:sp>
        <p:nvSpPr>
          <p:cNvPr id="180" name="右中かっこ 179"/>
          <p:cNvSpPr/>
          <p:nvPr/>
        </p:nvSpPr>
        <p:spPr>
          <a:xfrm>
            <a:off x="5480050" y="5230814"/>
            <a:ext cx="84138" cy="579437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1" name="右中かっこ 180"/>
          <p:cNvSpPr/>
          <p:nvPr/>
        </p:nvSpPr>
        <p:spPr>
          <a:xfrm>
            <a:off x="7999415" y="5238750"/>
            <a:ext cx="85725" cy="579438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452" name="テキスト ボックス 162"/>
          <p:cNvSpPr txBox="1">
            <a:spLocks noChangeArrowheads="1"/>
          </p:cNvSpPr>
          <p:nvPr/>
        </p:nvSpPr>
        <p:spPr bwMode="auto">
          <a:xfrm>
            <a:off x="2112963" y="3608390"/>
            <a:ext cx="690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ja-JP" altLang="en-US" sz="1000" dirty="0">
                <a:solidFill>
                  <a:srgbClr val="FF0000"/>
                </a:solidFill>
                <a:latin typeface="Calibri" pitchFamily="34" charset="0"/>
              </a:rPr>
              <a:t>（</a:t>
            </a:r>
            <a:r>
              <a:rPr lang="en-US" altLang="ja-JP" sz="1000" dirty="0">
                <a:solidFill>
                  <a:srgbClr val="FF0000"/>
                </a:solidFill>
                <a:latin typeface="Calibri" pitchFamily="34" charset="0"/>
              </a:rPr>
              <a:t>Page00</a:t>
            </a:r>
            <a:r>
              <a:rPr lang="ja-JP" altLang="en-US" sz="1000" dirty="0">
                <a:solidFill>
                  <a:srgbClr val="FF0000"/>
                </a:solidFill>
                <a:latin typeface="Calibri" pitchFamily="34" charset="0"/>
              </a:rPr>
              <a:t>）</a:t>
            </a:r>
          </a:p>
        </p:txBody>
      </p:sp>
      <p:sp>
        <p:nvSpPr>
          <p:cNvPr id="13453" name="テキスト ボックス 92"/>
          <p:cNvSpPr txBox="1">
            <a:spLocks noChangeArrowheads="1"/>
          </p:cNvSpPr>
          <p:nvPr/>
        </p:nvSpPr>
        <p:spPr bwMode="auto">
          <a:xfrm>
            <a:off x="2965451" y="1933576"/>
            <a:ext cx="573966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ja-JP" altLang="en-US" sz="1400">
                <a:latin typeface="Calibri" pitchFamily="34" charset="0"/>
              </a:rPr>
              <a:t>＞</a:t>
            </a:r>
            <a:r>
              <a:rPr lang="en-US" altLang="ja-JP" sz="1400">
                <a:latin typeface="Calibri" pitchFamily="34" charset="0"/>
              </a:rPr>
              <a:t>He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86" name="テキスト ボックス 93"/>
          <p:cNvSpPr txBox="1">
            <a:spLocks noChangeArrowheads="1"/>
          </p:cNvSpPr>
          <p:nvPr/>
        </p:nvSpPr>
        <p:spPr bwMode="auto">
          <a:xfrm>
            <a:off x="2965451" y="2225676"/>
            <a:ext cx="923193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pPr>
              <a:defRPr/>
            </a:pPr>
            <a:r>
              <a:rPr lang="ja-JP" altLang="en-US" sz="1400" dirty="0">
                <a:latin typeface="Calibri" pitchFamily="34" charset="0"/>
              </a:rPr>
              <a:t>＞</a:t>
            </a:r>
            <a:r>
              <a:rPr lang="en-US" altLang="ja-JP" sz="1400" dirty="0">
                <a:latin typeface="Calibri" pitchFamily="34" charset="0"/>
              </a:rPr>
              <a:t>He </a:t>
            </a:r>
            <a:r>
              <a:rPr lang="en-US" altLang="ja-JP" sz="1100" dirty="0">
                <a:latin typeface="Calibri" pitchFamily="34" charset="0"/>
              </a:rPr>
              <a:t>(TBD)</a:t>
            </a:r>
            <a:endParaRPr lang="ja-JP" altLang="en-US" sz="1100" dirty="0">
              <a:latin typeface="Calibri" pitchFamily="34" charset="0"/>
            </a:endParaRPr>
          </a:p>
        </p:txBody>
      </p:sp>
      <p:sp>
        <p:nvSpPr>
          <p:cNvPr id="187" name="右中かっこ 186"/>
          <p:cNvSpPr/>
          <p:nvPr/>
        </p:nvSpPr>
        <p:spPr>
          <a:xfrm>
            <a:off x="2965452" y="1978027"/>
            <a:ext cx="85725" cy="200025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456" name="テキスト ボックス 36"/>
          <p:cNvSpPr txBox="1">
            <a:spLocks noChangeArrowheads="1"/>
          </p:cNvSpPr>
          <p:nvPr/>
        </p:nvSpPr>
        <p:spPr bwMode="auto">
          <a:xfrm>
            <a:off x="3111501" y="2482850"/>
            <a:ext cx="346525" cy="30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―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189" name="右中かっこ 188"/>
          <p:cNvSpPr/>
          <p:nvPr/>
        </p:nvSpPr>
        <p:spPr>
          <a:xfrm>
            <a:off x="2960689" y="2257427"/>
            <a:ext cx="84137" cy="200025"/>
          </a:xfrm>
          <a:prstGeom prst="rightBrace">
            <a:avLst>
              <a:gd name="adj1" fmla="val 66228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3458" name="テキスト ボックス 162"/>
          <p:cNvSpPr txBox="1">
            <a:spLocks noChangeArrowheads="1"/>
          </p:cNvSpPr>
          <p:nvPr/>
        </p:nvSpPr>
        <p:spPr bwMode="auto">
          <a:xfrm>
            <a:off x="3051176" y="2797177"/>
            <a:ext cx="6905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ja-JP" altLang="en-US" sz="1000">
                <a:solidFill>
                  <a:srgbClr val="FF0000"/>
                </a:solidFill>
                <a:latin typeface="Calibri" pitchFamily="34" charset="0"/>
              </a:rPr>
              <a:t>（</a:t>
            </a:r>
            <a:r>
              <a:rPr lang="en-US" altLang="ja-JP" sz="1000">
                <a:solidFill>
                  <a:srgbClr val="FF0000"/>
                </a:solidFill>
                <a:latin typeface="Calibri" pitchFamily="34" charset="0"/>
              </a:rPr>
              <a:t>Page01</a:t>
            </a:r>
            <a:r>
              <a:rPr lang="ja-JP" altLang="en-US" sz="1000">
                <a:solidFill>
                  <a:srgbClr val="FF0000"/>
                </a:solidFill>
                <a:latin typeface="Calibri" pitchFamily="34" charset="0"/>
              </a:rPr>
              <a:t>）</a:t>
            </a:r>
          </a:p>
        </p:txBody>
      </p:sp>
      <p:sp>
        <p:nvSpPr>
          <p:cNvPr id="13459" name="テキスト ボックス 162"/>
          <p:cNvSpPr txBox="1">
            <a:spLocks noChangeArrowheads="1"/>
          </p:cNvSpPr>
          <p:nvPr/>
        </p:nvSpPr>
        <p:spPr bwMode="auto">
          <a:xfrm>
            <a:off x="2232026" y="2798765"/>
            <a:ext cx="6905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ja-JP" altLang="en-US" sz="1000">
                <a:solidFill>
                  <a:srgbClr val="FF0000"/>
                </a:solidFill>
                <a:latin typeface="Calibri" pitchFamily="34" charset="0"/>
              </a:rPr>
              <a:t>（</a:t>
            </a:r>
            <a:r>
              <a:rPr lang="en-US" altLang="ja-JP" sz="1000">
                <a:solidFill>
                  <a:srgbClr val="FF0000"/>
                </a:solidFill>
                <a:latin typeface="Calibri" pitchFamily="34" charset="0"/>
              </a:rPr>
              <a:t>Page00</a:t>
            </a:r>
            <a:r>
              <a:rPr lang="ja-JP" altLang="en-US" sz="1000">
                <a:solidFill>
                  <a:srgbClr val="FF0000"/>
                </a:solidFill>
                <a:latin typeface="Calibri" pitchFamily="34" charset="0"/>
              </a:rPr>
              <a:t>）</a:t>
            </a:r>
          </a:p>
        </p:txBody>
      </p:sp>
      <p:sp>
        <p:nvSpPr>
          <p:cNvPr id="13460" name="テキスト ボックス 59"/>
          <p:cNvSpPr txBox="1">
            <a:spLocks noChangeArrowheads="1"/>
          </p:cNvSpPr>
          <p:nvPr/>
        </p:nvSpPr>
        <p:spPr bwMode="auto">
          <a:xfrm>
            <a:off x="7945620" y="4535489"/>
            <a:ext cx="1139460" cy="532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pPr algn="ctr"/>
            <a:r>
              <a:rPr lang="en-US" altLang="ja-JP" sz="1400">
                <a:latin typeface="Calibri" pitchFamily="34" charset="0"/>
              </a:rPr>
              <a:t>Heavy  </a:t>
            </a:r>
            <a:r>
              <a:rPr lang="en-US" altLang="ja-JP" sz="1400">
                <a:solidFill>
                  <a:srgbClr val="FF0000"/>
                </a:solidFill>
                <a:latin typeface="Calibri" pitchFamily="34" charset="0"/>
              </a:rPr>
              <a:t>(P.00)</a:t>
            </a:r>
          </a:p>
          <a:p>
            <a:pPr algn="ctr"/>
            <a:r>
              <a:rPr lang="en-US" altLang="ja-JP" sz="1400">
                <a:latin typeface="Calibri" pitchFamily="34" charset="0"/>
              </a:rPr>
              <a:t>Z</a:t>
            </a:r>
            <a:r>
              <a:rPr lang="ja-JP" altLang="en-US" sz="1400">
                <a:latin typeface="Calibri" pitchFamily="34" charset="0"/>
              </a:rPr>
              <a:t>≧</a:t>
            </a:r>
            <a:r>
              <a:rPr lang="en-US" altLang="ja-JP" sz="1400">
                <a:latin typeface="Calibri" pitchFamily="34" charset="0"/>
              </a:rPr>
              <a:t>10 </a:t>
            </a:r>
            <a:r>
              <a:rPr lang="en-US" altLang="ja-JP" sz="1400">
                <a:solidFill>
                  <a:srgbClr val="FF0000"/>
                </a:solidFill>
                <a:latin typeface="Calibri" pitchFamily="34" charset="0"/>
              </a:rPr>
              <a:t>(P.01)</a:t>
            </a:r>
            <a:endParaRPr lang="ja-JP" altLang="en-US" sz="14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3461" name="テキスト ボックス 10"/>
          <p:cNvSpPr txBox="1">
            <a:spLocks noChangeArrowheads="1"/>
          </p:cNvSpPr>
          <p:nvPr/>
        </p:nvSpPr>
        <p:spPr bwMode="auto">
          <a:xfrm>
            <a:off x="3067050" y="1395413"/>
            <a:ext cx="616332" cy="312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1 MIP</a:t>
            </a:r>
            <a:endParaRPr lang="ja-JP" altLang="en-US" sz="1400">
              <a:latin typeface="Calibri" pitchFamily="34" charset="0"/>
            </a:endParaRPr>
          </a:p>
        </p:txBody>
      </p:sp>
      <p:sp>
        <p:nvSpPr>
          <p:cNvPr id="162" name="テキスト ボックス 5"/>
          <p:cNvSpPr txBox="1">
            <a:spLocks noChangeArrowheads="1"/>
          </p:cNvSpPr>
          <p:nvPr/>
        </p:nvSpPr>
        <p:spPr bwMode="auto">
          <a:xfrm>
            <a:off x="198488" y="485814"/>
            <a:ext cx="2185939" cy="369312"/>
          </a:xfrm>
          <a:prstGeom prst="rect">
            <a:avLst/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Calibri" pitchFamily="34" charset="0"/>
              </a:rPr>
              <a:t>Electron/Gamma-ray</a:t>
            </a:r>
            <a:endParaRPr lang="ja-JP" altLang="en-US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76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727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Development of CALET</a:t>
            </a:r>
            <a:endParaRPr kumimoji="1" lang="ja-JP" altLang="en-US" dirty="0"/>
          </a:p>
        </p:txBody>
      </p:sp>
      <p:sp>
        <p:nvSpPr>
          <p:cNvPr id="6" name="ホームベース 5"/>
          <p:cNvSpPr/>
          <p:nvPr/>
        </p:nvSpPr>
        <p:spPr>
          <a:xfrm>
            <a:off x="1665514" y="2454409"/>
            <a:ext cx="2275115" cy="1014012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800"/>
              </a:lnSpc>
            </a:pPr>
            <a:r>
              <a:rPr lang="en-US" altLang="ja-JP" sz="2800" dirty="0" smtClean="0">
                <a:solidFill>
                  <a:srgbClr val="002060"/>
                </a:solidFill>
              </a:rPr>
              <a:t>STM</a:t>
            </a:r>
          </a:p>
          <a:p>
            <a:pPr algn="ctr">
              <a:lnSpc>
                <a:spcPts val="1800"/>
              </a:lnSpc>
            </a:pPr>
            <a:r>
              <a:rPr kumimoji="1" lang="en-US" altLang="ja-JP" dirty="0" smtClean="0">
                <a:solidFill>
                  <a:srgbClr val="002060"/>
                </a:solidFill>
              </a:rPr>
              <a:t>(Structure Thermal Model)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7" name="ホームベース 6"/>
          <p:cNvSpPr/>
          <p:nvPr/>
        </p:nvSpPr>
        <p:spPr>
          <a:xfrm>
            <a:off x="581879" y="1104582"/>
            <a:ext cx="3387778" cy="1277256"/>
          </a:xfrm>
          <a:prstGeom prst="homePlat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rgbClr val="002060"/>
                </a:solidFill>
              </a:rPr>
              <a:t>BBM</a:t>
            </a:r>
          </a:p>
          <a:p>
            <a:pPr algn="ctr"/>
            <a:r>
              <a:rPr kumimoji="1" lang="en-US" altLang="ja-JP" dirty="0" smtClean="0">
                <a:solidFill>
                  <a:srgbClr val="002060"/>
                </a:solidFill>
              </a:rPr>
              <a:t>(Bread Board Model)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8" name="ホームベース 7"/>
          <p:cNvSpPr/>
          <p:nvPr/>
        </p:nvSpPr>
        <p:spPr>
          <a:xfrm>
            <a:off x="3789535" y="1093353"/>
            <a:ext cx="1856519" cy="2382983"/>
          </a:xfrm>
          <a:prstGeom prst="homePlate">
            <a:avLst>
              <a:gd name="adj" fmla="val 24627"/>
            </a:avLst>
          </a:prstGeom>
          <a:solidFill>
            <a:schemeClr val="accent5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（</a:t>
            </a:r>
            <a:r>
              <a:rPr lang="en-US" altLang="ja-JP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</a:t>
            </a:r>
            <a:r>
              <a:rPr lang="ja-JP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）</a:t>
            </a:r>
            <a:endParaRPr lang="en-US" altLang="ja-JP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(Engineering Model)</a:t>
            </a:r>
            <a:endParaRPr kumimoji="1" lang="ja-JP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ホームベース 10"/>
          <p:cNvSpPr/>
          <p:nvPr/>
        </p:nvSpPr>
        <p:spPr>
          <a:xfrm>
            <a:off x="6968835" y="1079499"/>
            <a:ext cx="1607129" cy="2382983"/>
          </a:xfrm>
          <a:prstGeom prst="homePlate">
            <a:avLst>
              <a:gd name="adj" fmla="val 22672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rgbClr val="002060"/>
                </a:solidFill>
              </a:rPr>
              <a:t>FM</a:t>
            </a:r>
          </a:p>
          <a:p>
            <a:pPr algn="ctr"/>
            <a:r>
              <a:rPr kumimoji="1" lang="en-US" altLang="ja-JP" dirty="0" smtClean="0">
                <a:solidFill>
                  <a:srgbClr val="002060"/>
                </a:solidFill>
              </a:rPr>
              <a:t>(Flight Model)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9" name="ホームベース 8"/>
          <p:cNvSpPr/>
          <p:nvPr/>
        </p:nvSpPr>
        <p:spPr>
          <a:xfrm>
            <a:off x="5569513" y="1079499"/>
            <a:ext cx="1717961" cy="2382983"/>
          </a:xfrm>
          <a:prstGeom prst="homePlate">
            <a:avLst>
              <a:gd name="adj" fmla="val 19811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 smtClean="0">
                <a:solidFill>
                  <a:srgbClr val="002060"/>
                </a:solidFill>
              </a:rPr>
              <a:t>PFM</a:t>
            </a:r>
          </a:p>
          <a:p>
            <a:pPr algn="ctr"/>
            <a:r>
              <a:rPr kumimoji="1" lang="en-US" altLang="ja-JP" dirty="0" smtClean="0">
                <a:solidFill>
                  <a:srgbClr val="002060"/>
                </a:solidFill>
              </a:rPr>
              <a:t>(Proto-Flight Model)</a:t>
            </a:r>
            <a:endParaRPr kumimoji="1" lang="ja-JP" altLang="en-US" dirty="0">
              <a:solidFill>
                <a:srgbClr val="00206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0684" y="3594498"/>
            <a:ext cx="4497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>
                <a:solidFill>
                  <a:srgbClr val="0000CC"/>
                </a:solidFill>
              </a:rPr>
              <a:t>BBM</a:t>
            </a:r>
            <a:r>
              <a:rPr kumimoji="1" lang="ja-JP" altLang="en-US" u="sng" dirty="0" smtClean="0">
                <a:solidFill>
                  <a:srgbClr val="0000CC"/>
                </a:solidFill>
              </a:rPr>
              <a:t>：</a:t>
            </a:r>
            <a:r>
              <a:rPr kumimoji="1" lang="en-US" altLang="ja-JP" u="sng" dirty="0" smtClean="0">
                <a:solidFill>
                  <a:srgbClr val="0000CC"/>
                </a:solidFill>
              </a:rPr>
              <a:t>Bread Board Model</a:t>
            </a:r>
          </a:p>
          <a:p>
            <a:r>
              <a:rPr kumimoji="1" lang="en-US" altLang="ja-JP" dirty="0" smtClean="0"/>
              <a:t>to verify a structure or electronics tentatively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5074" y="4231063"/>
            <a:ext cx="51766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>
                <a:solidFill>
                  <a:srgbClr val="0000CC"/>
                </a:solidFill>
              </a:rPr>
              <a:t>STM</a:t>
            </a:r>
            <a:r>
              <a:rPr kumimoji="1" lang="ja-JP" altLang="en-US" u="sng" dirty="0" smtClean="0">
                <a:solidFill>
                  <a:srgbClr val="0000CC"/>
                </a:solidFill>
              </a:rPr>
              <a:t>：</a:t>
            </a:r>
            <a:r>
              <a:rPr kumimoji="1" lang="en-US" altLang="ja-JP" u="sng" dirty="0" smtClean="0">
                <a:solidFill>
                  <a:srgbClr val="0000CC"/>
                </a:solidFill>
              </a:rPr>
              <a:t>Structure Thermal Model</a:t>
            </a:r>
          </a:p>
          <a:p>
            <a:r>
              <a:rPr kumimoji="1" lang="en-US" altLang="ja-JP" dirty="0" smtClean="0"/>
              <a:t>to verify a design of structure and temperature</a:t>
            </a:r>
          </a:p>
          <a:p>
            <a:r>
              <a:rPr lang="en-US" altLang="ja-JP" dirty="0" smtClean="0"/>
              <a:t>(structure, material, device arrangement, mass, heat)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460283" y="3927355"/>
            <a:ext cx="36102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u="sng" dirty="0" smtClean="0">
                <a:solidFill>
                  <a:srgbClr val="0000CC"/>
                </a:solidFill>
              </a:rPr>
              <a:t>PFM</a:t>
            </a:r>
            <a:r>
              <a:rPr lang="ja-JP" altLang="en-US" u="sng" dirty="0" smtClean="0">
                <a:solidFill>
                  <a:srgbClr val="0000CC"/>
                </a:solidFill>
              </a:rPr>
              <a:t>：</a:t>
            </a:r>
            <a:r>
              <a:rPr lang="en-US" altLang="ja-JP" u="sng" dirty="0" smtClean="0">
                <a:solidFill>
                  <a:srgbClr val="0000CC"/>
                </a:solidFill>
              </a:rPr>
              <a:t>Proto-Flight Model</a:t>
            </a:r>
          </a:p>
          <a:p>
            <a:r>
              <a:rPr lang="en-US" altLang="ja-JP" dirty="0" smtClean="0"/>
              <a:t>Equivalent to flight model</a:t>
            </a:r>
            <a:endParaRPr kumimoji="1" lang="en-US" altLang="ja-JP" dirty="0" smtClean="0"/>
          </a:p>
          <a:p>
            <a:r>
              <a:rPr kumimoji="1" lang="en-US" altLang="ja-JP" dirty="0" smtClean="0"/>
              <a:t>The CALET PFM become FM After AT</a:t>
            </a:r>
            <a:endParaRPr kumimoji="1" lang="ja-JP" altLang="en-US" dirty="0"/>
          </a:p>
        </p:txBody>
      </p:sp>
      <p:sp>
        <p:nvSpPr>
          <p:cNvPr id="17" name="フリーフォーム 16"/>
          <p:cNvSpPr/>
          <p:nvPr/>
        </p:nvSpPr>
        <p:spPr>
          <a:xfrm>
            <a:off x="6952344" y="1104581"/>
            <a:ext cx="333828" cy="2351314"/>
          </a:xfrm>
          <a:custGeom>
            <a:avLst/>
            <a:gdLst>
              <a:gd name="connsiteX0" fmla="*/ 0 w 341085"/>
              <a:gd name="connsiteY0" fmla="*/ 0 h 2373086"/>
              <a:gd name="connsiteX1" fmla="*/ 341085 w 341085"/>
              <a:gd name="connsiteY1" fmla="*/ 1190172 h 2373086"/>
              <a:gd name="connsiteX2" fmla="*/ 7257 w 341085"/>
              <a:gd name="connsiteY2" fmla="*/ 2373086 h 2373086"/>
              <a:gd name="connsiteX0" fmla="*/ 1313543 w 1313543"/>
              <a:gd name="connsiteY0" fmla="*/ 0 h 2569029"/>
              <a:gd name="connsiteX1" fmla="*/ 333828 w 1313543"/>
              <a:gd name="connsiteY1" fmla="*/ 1386115 h 2569029"/>
              <a:gd name="connsiteX2" fmla="*/ 0 w 1313543"/>
              <a:gd name="connsiteY2" fmla="*/ 2569029 h 2569029"/>
              <a:gd name="connsiteX0" fmla="*/ 7257 w 333828"/>
              <a:gd name="connsiteY0" fmla="*/ 0 h 2351314"/>
              <a:gd name="connsiteX1" fmla="*/ 333828 w 333828"/>
              <a:gd name="connsiteY1" fmla="*/ 1168400 h 2351314"/>
              <a:gd name="connsiteX2" fmla="*/ 0 w 333828"/>
              <a:gd name="connsiteY2" fmla="*/ 2351314 h 235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828" h="2351314">
                <a:moveTo>
                  <a:pt x="7257" y="0"/>
                </a:moveTo>
                <a:lnTo>
                  <a:pt x="333828" y="1168400"/>
                </a:lnTo>
                <a:lnTo>
                  <a:pt x="0" y="2351314"/>
                </a:lnTo>
              </a:path>
            </a:pathLst>
          </a:custGeom>
          <a:ln w="38100">
            <a:solidFill>
              <a:srgbClr val="93CDD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/>
          <p:cNvGrpSpPr/>
          <p:nvPr/>
        </p:nvGrpSpPr>
        <p:grpSpPr>
          <a:xfrm>
            <a:off x="2573516" y="5486406"/>
            <a:ext cx="4738337" cy="969936"/>
            <a:chOff x="3167405" y="5241304"/>
            <a:chExt cx="4738337" cy="895546"/>
          </a:xfrm>
        </p:grpSpPr>
        <p:sp>
          <p:nvSpPr>
            <p:cNvPr id="14" name="テキスト ボックス 13"/>
            <p:cNvSpPr txBox="1"/>
            <p:nvPr/>
          </p:nvSpPr>
          <p:spPr>
            <a:xfrm>
              <a:off x="3174126" y="5249277"/>
              <a:ext cx="4731616" cy="85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u="sng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E</a:t>
              </a:r>
              <a:r>
                <a:rPr kumimoji="1" lang="en-US" altLang="ja-JP" u="sng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M</a:t>
              </a:r>
              <a:r>
                <a:rPr kumimoji="1" lang="ja-JP" altLang="en-US" u="sng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：</a:t>
              </a:r>
              <a:r>
                <a:rPr kumimoji="1" lang="en-US" altLang="ja-JP" u="sng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Engineering Model</a:t>
              </a:r>
            </a:p>
            <a:p>
              <a:r>
                <a:rPr lang="en-US" altLang="ja-JP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to verify mechanical and electrical </a:t>
              </a:r>
              <a:r>
                <a:rPr kumimoji="1" lang="en-US" altLang="ja-JP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function and </a:t>
              </a:r>
            </a:p>
            <a:p>
              <a:r>
                <a:rPr kumimoji="1" lang="en-US" altLang="ja-JP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characteristics on mass, size, power etc.</a:t>
              </a:r>
              <a:endParaRPr kumimoji="1" lang="ja-JP" alt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8" name="大かっこ 17"/>
            <p:cNvSpPr/>
            <p:nvPr/>
          </p:nvSpPr>
          <p:spPr>
            <a:xfrm>
              <a:off x="3167405" y="5241304"/>
              <a:ext cx="4557461" cy="895546"/>
            </a:xfrm>
            <a:prstGeom prst="bracketPair">
              <a:avLst>
                <a:gd name="adj" fmla="val 1041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曲折矢印 9"/>
          <p:cNvSpPr/>
          <p:nvPr/>
        </p:nvSpPr>
        <p:spPr>
          <a:xfrm flipV="1">
            <a:off x="1213251" y="2432637"/>
            <a:ext cx="397834" cy="315184"/>
          </a:xfrm>
          <a:prstGeom prst="bentArrow">
            <a:avLst>
              <a:gd name="adj1" fmla="val 49176"/>
              <a:gd name="adj2" fmla="val 37088"/>
              <a:gd name="adj3" fmla="val 50000"/>
              <a:gd name="adj4" fmla="val 402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57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-162678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Beam Schedule 2012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4222" y="1449425"/>
            <a:ext cx="6743343" cy="4911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2872" y="778023"/>
            <a:ext cx="5923721" cy="671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7497674" y="2186610"/>
            <a:ext cx="437322" cy="12722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766112" y="4300332"/>
            <a:ext cx="437322" cy="12722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252872" y="4300332"/>
            <a:ext cx="437322" cy="127220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2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511000" y="1905197"/>
            <a:ext cx="2636322" cy="1793174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188639"/>
            <a:ext cx="864115" cy="864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327552" y="327552"/>
            <a:ext cx="6696744" cy="4370397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r>
              <a:rPr lang="en-US" altLang="ja-JP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CALET </a:t>
            </a:r>
            <a:r>
              <a:rPr lang="en-US" altLang="ja-JP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altLang="ja-JP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rototype </a:t>
            </a:r>
            <a:r>
              <a:rPr lang="ja-JP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(2011)</a:t>
            </a:r>
          </a:p>
          <a:p>
            <a:endParaRPr lang="ja-JP" altLang="en-US" sz="800" dirty="0"/>
          </a:p>
          <a:p>
            <a:r>
              <a:rPr lang="ja-JP" altLang="en-US" sz="2000" dirty="0"/>
              <a:t>　</a:t>
            </a:r>
            <a:r>
              <a:rPr lang="ja-JP" altLang="en-US" sz="2000" dirty="0" smtClean="0"/>
              <a:t>・</a:t>
            </a:r>
            <a:r>
              <a:rPr lang="ja-JP" altLang="en-US" sz="2000" dirty="0"/>
              <a:t>トリガーシンチレータ</a:t>
            </a:r>
            <a:endParaRPr lang="en-US" altLang="ja-JP" sz="2000" dirty="0"/>
          </a:p>
          <a:p>
            <a:r>
              <a:rPr lang="ja-JP" altLang="en-US" sz="2000" dirty="0"/>
              <a:t>　・シリコンストリップ検出器 （</a:t>
            </a:r>
            <a:r>
              <a:rPr lang="en-US" altLang="ja-JP" sz="2000" dirty="0"/>
              <a:t>0.7 </a:t>
            </a:r>
            <a:r>
              <a:rPr lang="en-US" altLang="ja-JP" sz="2000" dirty="0" err="1"/>
              <a:t>μm</a:t>
            </a:r>
            <a:r>
              <a:rPr lang="ja-JP" altLang="en-US" sz="2000" dirty="0"/>
              <a:t>間隔）</a:t>
            </a:r>
            <a:endParaRPr lang="en-US" altLang="ja-JP" sz="2000" dirty="0" smtClean="0"/>
          </a:p>
          <a:p>
            <a:r>
              <a:rPr lang="ja-JP" altLang="en-US" sz="2000" dirty="0"/>
              <a:t>　　</a:t>
            </a:r>
            <a:r>
              <a:rPr lang="ja-JP" altLang="en-US" sz="2000" dirty="0" smtClean="0"/>
              <a:t>　</a:t>
            </a:r>
            <a:r>
              <a:rPr lang="en-US" altLang="ja-JP" sz="2000" dirty="0" smtClean="0"/>
              <a:t>XY  90 mm</a:t>
            </a:r>
            <a:r>
              <a:rPr lang="ja-JP" altLang="en-US" sz="2000" dirty="0" smtClean="0"/>
              <a:t>幅 </a:t>
            </a:r>
            <a:r>
              <a:rPr lang="en-US" altLang="ja-JP" sz="2000" dirty="0" smtClean="0"/>
              <a:t>×4</a:t>
            </a:r>
            <a:r>
              <a:rPr lang="ja-JP" altLang="en-US" sz="2000" dirty="0" smtClean="0"/>
              <a:t>層</a:t>
            </a:r>
            <a:endParaRPr lang="en-US" altLang="ja-JP" sz="2000" dirty="0"/>
          </a:p>
          <a:p>
            <a:r>
              <a:rPr lang="ja-JP" altLang="en-US" sz="2000" dirty="0"/>
              <a:t>　・</a:t>
            </a:r>
            <a:r>
              <a:rPr lang="en-US" altLang="ja-JP" sz="2000" dirty="0">
                <a:solidFill>
                  <a:srgbClr val="0033CC"/>
                </a:solidFill>
              </a:rPr>
              <a:t>CHD</a:t>
            </a:r>
            <a:r>
              <a:rPr lang="ja-JP" altLang="en-US" sz="2000" dirty="0"/>
              <a:t>　</a:t>
            </a:r>
            <a:endParaRPr lang="en-US" altLang="ja-JP" sz="2000" dirty="0" smtClean="0"/>
          </a:p>
          <a:p>
            <a:r>
              <a:rPr lang="ja-JP" altLang="en-US" sz="2000" dirty="0"/>
              <a:t>　</a:t>
            </a:r>
            <a:r>
              <a:rPr lang="ja-JP" altLang="en-US" sz="2000" dirty="0" smtClean="0"/>
              <a:t>　　</a:t>
            </a:r>
            <a:r>
              <a:rPr lang="en-US" altLang="ja-JP" sz="2000" dirty="0" smtClean="0"/>
              <a:t>X  4</a:t>
            </a:r>
            <a:r>
              <a:rPr lang="ja-JP" altLang="en-US" sz="2000" dirty="0" smtClean="0"/>
              <a:t>本</a:t>
            </a:r>
            <a:r>
              <a:rPr lang="ja-JP" altLang="en-US" sz="2000" dirty="0"/>
              <a:t>（</a:t>
            </a:r>
            <a:r>
              <a:rPr lang="en-US" altLang="ja-JP" sz="2000" dirty="0"/>
              <a:t>32</a:t>
            </a:r>
            <a:r>
              <a:rPr lang="ja-JP" altLang="en-US" sz="2000" dirty="0"/>
              <a:t>㎜幅）</a:t>
            </a:r>
            <a:endParaRPr lang="en-US" altLang="ja-JP" sz="2000" dirty="0"/>
          </a:p>
          <a:p>
            <a:r>
              <a:rPr lang="ja-JP" altLang="en-US" sz="2000" dirty="0"/>
              <a:t>　・</a:t>
            </a:r>
            <a:r>
              <a:rPr lang="en-US" altLang="ja-JP" sz="2000" dirty="0">
                <a:solidFill>
                  <a:srgbClr val="0033CC"/>
                </a:solidFill>
              </a:rPr>
              <a:t>IMC</a:t>
            </a:r>
            <a:r>
              <a:rPr lang="ja-JP" altLang="en-US" sz="2000" dirty="0"/>
              <a:t>　</a:t>
            </a:r>
            <a:endParaRPr lang="en-US" altLang="ja-JP" sz="2000" dirty="0" smtClean="0"/>
          </a:p>
          <a:p>
            <a:r>
              <a:rPr lang="ja-JP" altLang="en-US" sz="2000" dirty="0"/>
              <a:t>　</a:t>
            </a:r>
            <a:r>
              <a:rPr lang="ja-JP" altLang="en-US" sz="2000" dirty="0" smtClean="0"/>
              <a:t>　　</a:t>
            </a:r>
            <a:r>
              <a:rPr lang="en-US" altLang="ja-JP" sz="2000" dirty="0" smtClean="0"/>
              <a:t>X  32</a:t>
            </a:r>
            <a:r>
              <a:rPr lang="ja-JP" altLang="en-US" sz="2000" dirty="0"/>
              <a:t>㎜幅ベルト</a:t>
            </a:r>
            <a:r>
              <a:rPr lang="en-US" altLang="ja-JP" sz="2000" dirty="0"/>
              <a:t>8</a:t>
            </a:r>
            <a:r>
              <a:rPr lang="ja-JP" altLang="en-US" sz="2000" dirty="0"/>
              <a:t>層</a:t>
            </a:r>
            <a:endParaRPr lang="en-US" altLang="ja-JP" sz="2000" dirty="0"/>
          </a:p>
          <a:p>
            <a:r>
              <a:rPr lang="ja-JP" altLang="en-US" sz="2000" dirty="0"/>
              <a:t>　・</a:t>
            </a:r>
            <a:r>
              <a:rPr lang="en-US" altLang="ja-JP" sz="2000" dirty="0">
                <a:solidFill>
                  <a:srgbClr val="0033CC"/>
                </a:solidFill>
              </a:rPr>
              <a:t>TASC</a:t>
            </a:r>
            <a:r>
              <a:rPr lang="ja-JP" altLang="en-US" sz="2000" dirty="0"/>
              <a:t>　</a:t>
            </a:r>
            <a:endParaRPr lang="en-US" altLang="ja-JP" sz="2000" dirty="0" smtClean="0"/>
          </a:p>
          <a:p>
            <a:r>
              <a:rPr lang="ja-JP" altLang="en-US" sz="2000" dirty="0"/>
              <a:t>　</a:t>
            </a:r>
            <a:r>
              <a:rPr lang="ja-JP" altLang="en-US" sz="2000" dirty="0" smtClean="0"/>
              <a:t>　　</a:t>
            </a:r>
            <a:r>
              <a:rPr lang="en-US" altLang="ja-JP" sz="2000" dirty="0" smtClean="0"/>
              <a:t>X  3</a:t>
            </a:r>
            <a:r>
              <a:rPr lang="ja-JP" altLang="en-US" sz="2000" dirty="0" smtClean="0"/>
              <a:t>本</a:t>
            </a:r>
            <a:r>
              <a:rPr lang="en-US" altLang="ja-JP" sz="2000" dirty="0" smtClean="0"/>
              <a:t>×</a:t>
            </a:r>
            <a:r>
              <a:rPr lang="en-US" altLang="ja-JP" sz="2000" dirty="0"/>
              <a:t>12</a:t>
            </a:r>
            <a:r>
              <a:rPr lang="ja-JP" altLang="en-US" sz="2000" dirty="0"/>
              <a:t>層</a:t>
            </a:r>
            <a:endParaRPr lang="en-US" altLang="ja-JP" sz="2000" dirty="0"/>
          </a:p>
          <a:p>
            <a:r>
              <a:rPr lang="ja-JP" altLang="en-US" sz="2000" dirty="0"/>
              <a:t>　・可動テーブル</a:t>
            </a:r>
            <a:endParaRPr lang="en-US" altLang="ja-JP" sz="2000" dirty="0"/>
          </a:p>
          <a:p>
            <a:r>
              <a:rPr lang="ja-JP" altLang="en-US" sz="2000" dirty="0"/>
              <a:t>　　（コントロール室で操作）</a:t>
            </a:r>
            <a:endParaRPr lang="en-US" altLang="ja-JP" sz="2000" dirty="0"/>
          </a:p>
          <a:p>
            <a:endParaRPr lang="en-US" altLang="ja-JP" sz="2000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2013/5/28</a:t>
            </a:r>
            <a:endParaRPr kumimoji="1" lang="ja-JP" altLang="en-US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CALET-TIM at CERN</a:t>
            </a:r>
            <a:endParaRPr kumimoji="1" lang="ja-JP" altLang="en-US"/>
          </a:p>
        </p:txBody>
      </p:sp>
      <p:grpSp>
        <p:nvGrpSpPr>
          <p:cNvPr id="4" name="グループ化 62"/>
          <p:cNvGrpSpPr/>
          <p:nvPr/>
        </p:nvGrpSpPr>
        <p:grpSpPr>
          <a:xfrm>
            <a:off x="3671248" y="1770008"/>
            <a:ext cx="5459104" cy="4910567"/>
            <a:chOff x="15932453" y="15239586"/>
            <a:chExt cx="7583488" cy="6821488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32453" y="15239586"/>
              <a:ext cx="7583488" cy="6821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正方形/長方形 5"/>
            <p:cNvSpPr/>
            <p:nvPr/>
          </p:nvSpPr>
          <p:spPr>
            <a:xfrm>
              <a:off x="16883997" y="20424449"/>
              <a:ext cx="1102051" cy="1580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6885420" y="21021230"/>
              <a:ext cx="1821324" cy="1524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276"/>
          <p:cNvGraphicFramePr>
            <a:graphicFrameLocks noGrp="1"/>
          </p:cNvGraphicFramePr>
          <p:nvPr/>
        </p:nvGraphicFramePr>
        <p:xfrm>
          <a:off x="470170" y="2645835"/>
          <a:ext cx="1946275" cy="2650610"/>
        </p:xfrm>
        <a:graphic>
          <a:graphicData uri="http://schemas.openxmlformats.org/drawingml/2006/table">
            <a:tbl>
              <a:tblPr/>
              <a:tblGrid>
                <a:gridCol w="1152525"/>
                <a:gridCol w="793750"/>
              </a:tblGrid>
              <a:tr h="319088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Position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#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21,000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90,700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 (Center)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575,800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386191" y="1977872"/>
            <a:ext cx="1896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prstClr val="black"/>
                </a:solidFill>
              </a:rPr>
              <a:t>muon</a:t>
            </a:r>
            <a:r>
              <a:rPr lang="en-US" altLang="ja-JP" dirty="0" smtClean="0">
                <a:solidFill>
                  <a:prstClr val="black"/>
                </a:solidFill>
              </a:rPr>
              <a:t> (180 </a:t>
            </a:r>
            <a:r>
              <a:rPr lang="en-US" altLang="ja-JP" dirty="0" err="1" smtClean="0">
                <a:solidFill>
                  <a:prstClr val="black"/>
                </a:solidFill>
              </a:rPr>
              <a:t>GeV</a:t>
            </a:r>
            <a:r>
              <a:rPr lang="en-US" altLang="ja-JP" dirty="0" smtClean="0">
                <a:solidFill>
                  <a:prstClr val="black"/>
                </a:solidFill>
              </a:rPr>
              <a:t>/c)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30411" y="1984602"/>
            <a:ext cx="1204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electron </a:t>
            </a:r>
          </a:p>
          <a:p>
            <a:r>
              <a:rPr lang="en-US" altLang="ja-JP" dirty="0" smtClean="0">
                <a:solidFill>
                  <a:prstClr val="black"/>
                </a:solidFill>
              </a:rPr>
              <a:t>(Position J)</a:t>
            </a:r>
          </a:p>
        </p:txBody>
      </p:sp>
      <p:graphicFrame>
        <p:nvGraphicFramePr>
          <p:cNvPr id="11" name="Group 174"/>
          <p:cNvGraphicFramePr>
            <a:graphicFrameLocks noGrp="1"/>
          </p:cNvGraphicFramePr>
          <p:nvPr/>
        </p:nvGraphicFramePr>
        <p:xfrm>
          <a:off x="2806366" y="2645835"/>
          <a:ext cx="3427413" cy="2849720"/>
        </p:xfrm>
        <a:graphic>
          <a:graphicData uri="http://schemas.openxmlformats.org/drawingml/2006/table">
            <a:tbl>
              <a:tblPr/>
              <a:tblGrid>
                <a:gridCol w="1152525"/>
                <a:gridCol w="1392238"/>
                <a:gridCol w="882650"/>
              </a:tblGrid>
              <a:tr h="518109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Energy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</a:t>
                      </a:r>
                      <a:r>
                        <a:rPr kumimoji="1" lang="en-US" altLang="ja-JP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/c)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Event Num.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Purity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(%)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95,000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63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109,500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60,000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94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65,000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88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 (low rate)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67,000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79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122,000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80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150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250,000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400,000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200 (low rate)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149,300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Group 258"/>
          <p:cNvGraphicFramePr>
            <a:graphicFrameLocks noGrp="1"/>
          </p:cNvGraphicFramePr>
          <p:nvPr/>
        </p:nvGraphicFramePr>
        <p:xfrm>
          <a:off x="6575359" y="2645835"/>
          <a:ext cx="1993900" cy="837060"/>
        </p:xfrm>
        <a:graphic>
          <a:graphicData uri="http://schemas.openxmlformats.org/drawingml/2006/table">
            <a:tbl>
              <a:tblPr/>
              <a:tblGrid>
                <a:gridCol w="1152525"/>
                <a:gridCol w="841375"/>
              </a:tblGrid>
              <a:tr h="319088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Beam file</a:t>
                      </a: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#</a:t>
                      </a: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H8A.799</a:t>
                      </a:r>
                      <a:endParaRPr kumimoji="1" lang="ja-JP" altLang="ja-JP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1,845,400</a:t>
                      </a: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H8A.950</a:t>
                      </a:r>
                      <a:endParaRPr kumimoji="1" lang="ja-JP" altLang="ja-JP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310,600</a:t>
                      </a: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6475100" y="1969051"/>
            <a:ext cx="2063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prstClr val="black"/>
                </a:solidFill>
              </a:rPr>
              <a:t>protron</a:t>
            </a:r>
            <a:r>
              <a:rPr lang="en-US" altLang="ja-JP" dirty="0" smtClean="0">
                <a:solidFill>
                  <a:prstClr val="black"/>
                </a:solidFill>
              </a:rPr>
              <a:t> (400 </a:t>
            </a:r>
            <a:r>
              <a:rPr lang="en-US" altLang="ja-JP" dirty="0" err="1" smtClean="0">
                <a:solidFill>
                  <a:prstClr val="black"/>
                </a:solidFill>
              </a:rPr>
              <a:t>GeV</a:t>
            </a:r>
            <a:r>
              <a:rPr lang="en-US" altLang="ja-JP" dirty="0" smtClean="0">
                <a:solidFill>
                  <a:prstClr val="black"/>
                </a:solidFill>
              </a:rPr>
              <a:t>/c)</a:t>
            </a:r>
          </a:p>
          <a:p>
            <a:r>
              <a:rPr lang="en-US" altLang="ja-JP" dirty="0" smtClean="0">
                <a:solidFill>
                  <a:prstClr val="black"/>
                </a:solidFill>
              </a:rPr>
              <a:t>(Position J)</a:t>
            </a:r>
          </a:p>
        </p:txBody>
      </p:sp>
      <p:sp>
        <p:nvSpPr>
          <p:cNvPr id="15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Data statistics taken at H8</a:t>
            </a:r>
            <a:endParaRPr kumimoji="1" lang="ja-JP" altLang="en-US" dirty="0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Data statistics taken at H4</a:t>
            </a:r>
            <a:endParaRPr kumimoji="1" lang="ja-JP" altLang="en-US" dirty="0"/>
          </a:p>
        </p:txBody>
      </p:sp>
      <p:graphicFrame>
        <p:nvGraphicFramePr>
          <p:cNvPr id="5" name="Group 276"/>
          <p:cNvGraphicFramePr>
            <a:graphicFrameLocks noGrp="1"/>
          </p:cNvGraphicFramePr>
          <p:nvPr/>
        </p:nvGraphicFramePr>
        <p:xfrm>
          <a:off x="370497" y="2604932"/>
          <a:ext cx="1946275" cy="2650610"/>
        </p:xfrm>
        <a:graphic>
          <a:graphicData uri="http://schemas.openxmlformats.org/drawingml/2006/table">
            <a:tbl>
              <a:tblPr/>
              <a:tblGrid>
                <a:gridCol w="1152525"/>
                <a:gridCol w="793750"/>
              </a:tblGrid>
              <a:tr h="319088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Position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#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57,500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 (Cent.)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105,000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50,800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61,700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100,000</a:t>
                      </a:r>
                    </a:p>
                  </a:txBody>
                  <a:tcPr marL="91414" marR="91414" marT="45709" marB="4570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64888" y="1913065"/>
            <a:ext cx="1896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prstClr val="black"/>
                </a:solidFill>
              </a:rPr>
              <a:t>muon</a:t>
            </a:r>
            <a:r>
              <a:rPr lang="en-US" altLang="ja-JP" dirty="0" smtClean="0">
                <a:solidFill>
                  <a:prstClr val="black"/>
                </a:solidFill>
              </a:rPr>
              <a:t> (150 </a:t>
            </a:r>
            <a:r>
              <a:rPr lang="en-US" altLang="ja-JP" dirty="0" err="1" smtClean="0">
                <a:solidFill>
                  <a:prstClr val="black"/>
                </a:solidFill>
              </a:rPr>
              <a:t>GeV</a:t>
            </a:r>
            <a:r>
              <a:rPr lang="en-US" altLang="ja-JP" dirty="0" smtClean="0">
                <a:solidFill>
                  <a:prstClr val="black"/>
                </a:solidFill>
              </a:rPr>
              <a:t>/c)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43791" y="1913065"/>
            <a:ext cx="1204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electron</a:t>
            </a:r>
          </a:p>
          <a:p>
            <a:r>
              <a:rPr lang="en-US" altLang="ja-JP" dirty="0" smtClean="0">
                <a:solidFill>
                  <a:prstClr val="black"/>
                </a:solidFill>
              </a:rPr>
              <a:t>(Position J)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307142" y="1913065"/>
            <a:ext cx="12043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prstClr val="black"/>
                </a:solidFill>
              </a:rPr>
              <a:t>protron</a:t>
            </a:r>
            <a:endParaRPr lang="en-US" altLang="ja-JP" dirty="0" smtClean="0">
              <a:solidFill>
                <a:prstClr val="black"/>
              </a:solidFill>
            </a:endParaRPr>
          </a:p>
          <a:p>
            <a:r>
              <a:rPr lang="en-US" altLang="ja-JP" dirty="0" smtClean="0">
                <a:solidFill>
                  <a:prstClr val="black"/>
                </a:solidFill>
              </a:rPr>
              <a:t>(Position J)</a:t>
            </a:r>
          </a:p>
        </p:txBody>
      </p:sp>
      <p:graphicFrame>
        <p:nvGraphicFramePr>
          <p:cNvPr id="10" name="Group 1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916444"/>
              </p:ext>
            </p:extLst>
          </p:nvPr>
        </p:nvGraphicFramePr>
        <p:xfrm>
          <a:off x="2647747" y="2604932"/>
          <a:ext cx="3427413" cy="1813464"/>
        </p:xfrm>
        <a:graphic>
          <a:graphicData uri="http://schemas.openxmlformats.org/drawingml/2006/table">
            <a:tbl>
              <a:tblPr/>
              <a:tblGrid>
                <a:gridCol w="1152525"/>
                <a:gridCol w="1392238"/>
                <a:gridCol w="882650"/>
              </a:tblGrid>
              <a:tr h="518109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Energy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(GeV/c)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Event Num.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Purity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(%)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50,000 *1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150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112,600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91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190,900 *2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250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93,900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93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  <a:tr h="259050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290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100,000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93</a:t>
                      </a:r>
                    </a:p>
                  </a:txBody>
                  <a:tcPr marL="91414" marR="91414" marT="45712" marB="45712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2621541" y="4478978"/>
            <a:ext cx="25369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</a:rPr>
              <a:t>*1  including 50k events w/o SIA</a:t>
            </a:r>
          </a:p>
          <a:p>
            <a:r>
              <a:rPr lang="en-US" altLang="ja-JP" sz="1400" dirty="0" smtClean="0">
                <a:solidFill>
                  <a:prstClr val="black"/>
                </a:solidFill>
              </a:rPr>
              <a:t>*2  including 57k events w/o SIA</a:t>
            </a:r>
          </a:p>
        </p:txBody>
      </p:sp>
      <p:graphicFrame>
        <p:nvGraphicFramePr>
          <p:cNvPr id="15" name="Group 258"/>
          <p:cNvGraphicFramePr>
            <a:graphicFrameLocks noGrp="1"/>
          </p:cNvGraphicFramePr>
          <p:nvPr/>
        </p:nvGraphicFramePr>
        <p:xfrm>
          <a:off x="6377983" y="2604932"/>
          <a:ext cx="2262155" cy="837060"/>
        </p:xfrm>
        <a:graphic>
          <a:graphicData uri="http://schemas.openxmlformats.org/drawingml/2006/table">
            <a:tbl>
              <a:tblPr/>
              <a:tblGrid>
                <a:gridCol w="1306543"/>
                <a:gridCol w="955612"/>
              </a:tblGrid>
              <a:tr h="319088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Energy</a:t>
                      </a: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Total #</a:t>
                      </a: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30</a:t>
                      </a:r>
                      <a:endParaRPr kumimoji="1" lang="ja-JP" altLang="ja-JP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675,300 *3</a:t>
                      </a: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7D7"/>
                    </a:solidFill>
                  </a:tcPr>
                </a:tc>
              </a:tr>
              <a:tr h="258763"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100</a:t>
                      </a:r>
                      <a:endParaRPr kumimoji="1" lang="ja-JP" altLang="ja-JP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ja-JP"/>
                      </a:defPPr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Arial"/>
                          <a:ea typeface="ＭＳ Ｐゴシック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621,800</a:t>
                      </a:r>
                    </a:p>
                  </a:txBody>
                  <a:tcPr marL="91406" marR="91406" marT="45673" marB="45673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EC"/>
                    </a:solidFill>
                  </a:tcPr>
                </a:tc>
              </a:tr>
            </a:tbl>
          </a:graphicData>
        </a:graphic>
      </p:graphicFrame>
      <p:sp>
        <p:nvSpPr>
          <p:cNvPr id="17" name="テキスト ボックス 16"/>
          <p:cNvSpPr txBox="1"/>
          <p:nvPr/>
        </p:nvSpPr>
        <p:spPr>
          <a:xfrm>
            <a:off x="6347570" y="3511706"/>
            <a:ext cx="26282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</a:rPr>
              <a:t>*3  including 124k events w/o SIA</a:t>
            </a:r>
          </a:p>
        </p:txBody>
      </p: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2013/5/28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D09AD-6BF9-4785-AD90-3E95D8409496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CALET-TIM at CERN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21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-149426"/>
            <a:ext cx="8229600" cy="1143000"/>
          </a:xfrm>
        </p:spPr>
        <p:txBody>
          <a:bodyPr/>
          <a:lstStyle/>
          <a:p>
            <a:r>
              <a:rPr lang="en-US" altLang="ja-JP" dirty="0"/>
              <a:t>B</a:t>
            </a:r>
            <a:r>
              <a:rPr lang="en-US" altLang="ja-JP" dirty="0" smtClean="0"/>
              <a:t>eam cycles</a:t>
            </a:r>
            <a:endParaRPr kumimoji="1" lang="ja-JP" altLang="en-US" dirty="0"/>
          </a:p>
        </p:txBody>
      </p:sp>
      <p:pic>
        <p:nvPicPr>
          <p:cNvPr id="4098" name="Picture 2" descr="C:\Users\TAMURA Tadahisa\Documents\研究\CALET\講演\JPS\jps20130329\SPS-PAGE1-2012101210184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3039" y="3733543"/>
            <a:ext cx="3815556" cy="286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AMURA Tadahisa\Documents\研究\CALET\講演\JPS\jps20130329\SPS-PAGE1-2012101002250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723" y="3709731"/>
            <a:ext cx="3858418" cy="291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TAMURA Tadahisa\Documents\研究\CALET\講演\JPS\jps20130329\SPS-PAGE1-2012101003141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392" y="784122"/>
            <a:ext cx="3825081" cy="287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TAMURA Tadahisa\Documents\研究\CALET\講演\JPS\jps20130329\SPS-PAGE1-2012101007220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277" y="788884"/>
            <a:ext cx="3825081" cy="286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6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46856" y="-13514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200" dirty="0" err="1" smtClean="0"/>
              <a:t>Muon</a:t>
            </a:r>
            <a:r>
              <a:rPr lang="en-US" altLang="ja-JP" sz="3200" dirty="0" smtClean="0"/>
              <a:t> 150GeV </a:t>
            </a:r>
            <a:r>
              <a:rPr lang="en-US" altLang="ja-JP" sz="3200" dirty="0" err="1" smtClean="0"/>
              <a:t>Pos.E</a:t>
            </a:r>
            <a:r>
              <a:rPr lang="en-US" altLang="ja-JP" sz="3200" dirty="0" smtClean="0"/>
              <a:t> run134</a:t>
            </a:r>
            <a:endParaRPr kumimoji="1" lang="ja-JP" altLang="en-US" sz="3200" dirty="0"/>
          </a:p>
        </p:txBody>
      </p:sp>
      <p:pic>
        <p:nvPicPr>
          <p:cNvPr id="7" name="Picture 2" descr="D:\lab\SPS2012\figure_1101\viewer\134_14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986040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2452057" y="54419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CHD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87624" y="54419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IMC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63888" y="544196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TASC(APD High)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08104" y="544196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TASC(APD Low)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31771" y="66448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Detector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39583" y="1662712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3728" y="2949564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79375" y="281484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87824" y="461504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799" y="489378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19872" y="4903072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71600" y="281484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39752" y="461504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19872" y="425500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64088" y="425500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421228" y="131112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FF00"/>
                </a:solidFill>
              </a:rPr>
              <a:t>CHD</a:t>
            </a:r>
            <a:endParaRPr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033726" y="974227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FF00"/>
                </a:solidFill>
              </a:rPr>
              <a:t>IMC</a:t>
            </a:r>
            <a:endParaRPr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833851" y="1347214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FFFF00"/>
                </a:solidFill>
              </a:rPr>
              <a:t>TASC</a:t>
            </a:r>
            <a:endParaRPr lang="ja-JP" altLang="en-U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4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46856" y="-12149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3200" dirty="0" smtClean="0"/>
              <a:t>Proton </a:t>
            </a:r>
            <a:r>
              <a:rPr lang="en-US" altLang="ja-JP" sz="3200" dirty="0"/>
              <a:t>4</a:t>
            </a:r>
            <a:r>
              <a:rPr lang="en-US" altLang="ja-JP" sz="3200" dirty="0" smtClean="0"/>
              <a:t>00GeV </a:t>
            </a:r>
            <a:r>
              <a:rPr lang="en-US" altLang="ja-JP" sz="3200" dirty="0" err="1" smtClean="0"/>
              <a:t>Pos.J</a:t>
            </a:r>
            <a:r>
              <a:rPr lang="en-US" altLang="ja-JP" sz="3200" dirty="0" smtClean="0"/>
              <a:t> run437</a:t>
            </a:r>
            <a:endParaRPr kumimoji="1" lang="ja-JP" altLang="en-US" sz="3200" dirty="0"/>
          </a:p>
        </p:txBody>
      </p:sp>
      <p:pic>
        <p:nvPicPr>
          <p:cNvPr id="7" name="Picture 4" descr="D:\lab\SPS2012\figure_1101\viewer\437_9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999688"/>
            <a:ext cx="804615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3831771" y="678128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Detector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39583" y="167636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123728" y="2963212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79375" y="2828488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87824" y="4628688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95799" y="4907428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419872" y="4916720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Y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71600" y="2828488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39752" y="4628688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19872" y="4268648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64088" y="4268648"/>
            <a:ext cx="1264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X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15577" y="5689983"/>
            <a:ext cx="5091458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⇒ </a:t>
            </a:r>
            <a:r>
              <a:rPr lang="en-US" altLang="ja-JP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29aBF6 </a:t>
            </a:r>
            <a:r>
              <a:rPr lang="ja-JP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金子 「高エネルギートリガーシステム</a:t>
            </a:r>
            <a:r>
              <a:rPr lang="ja-JP" altLang="en-US" b="1" dirty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」</a:t>
            </a:r>
            <a:endParaRPr lang="en-US" altLang="ja-JP" b="1" dirty="0">
              <a:solidFill>
                <a:srgbClr val="0000CC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r>
              <a:rPr kumimoji="1" lang="ja-JP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⇒ </a:t>
            </a:r>
            <a:r>
              <a:rPr kumimoji="1" lang="en-US" altLang="ja-JP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29aBF7 </a:t>
            </a:r>
            <a:r>
              <a:rPr kumimoji="1" lang="ja-JP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村田 「</a:t>
            </a:r>
            <a:r>
              <a:rPr lang="zh-TW" altLang="en-US" b="1" dirty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粒子識別性能</a:t>
            </a:r>
            <a:r>
              <a:rPr lang="zh-TW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実証</a:t>
            </a:r>
            <a:r>
              <a:rPr lang="ja-JP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」</a:t>
            </a:r>
            <a:endParaRPr lang="en-US" altLang="ja-JP" b="1" dirty="0" smtClean="0">
              <a:solidFill>
                <a:srgbClr val="0000CC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r>
              <a:rPr kumimoji="1" lang="ja-JP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⇒ </a:t>
            </a:r>
            <a:r>
              <a:rPr kumimoji="1" lang="en-US" altLang="ja-JP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29aBF8 </a:t>
            </a:r>
            <a:r>
              <a:rPr kumimoji="1" lang="ja-JP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片平 「エネルギー測定性能」</a:t>
            </a:r>
          </a:p>
          <a:p>
            <a:r>
              <a:rPr lang="ja-JP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⇒ </a:t>
            </a:r>
            <a:r>
              <a:rPr lang="en-US" altLang="ja-JP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29aBF9 </a:t>
            </a:r>
            <a:r>
              <a:rPr lang="ja-JP" altLang="en-US" b="1" dirty="0" smtClean="0">
                <a:solidFill>
                  <a:srgbClr val="0000CC"/>
                </a:solidFill>
                <a:latin typeface="ＭＳ Ｐゴシック" pitchFamily="50" charset="-128"/>
                <a:ea typeface="ＭＳ Ｐゴシック" pitchFamily="50" charset="-128"/>
              </a:rPr>
              <a:t>小澤 「重粒子検出性能」</a:t>
            </a:r>
            <a:endParaRPr kumimoji="1" lang="ja-JP" altLang="en-US" b="1" dirty="0">
              <a:solidFill>
                <a:srgbClr val="0000CC"/>
              </a:solidFill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52057" y="54556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CHD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87624" y="54556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IMC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63888" y="54556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TASC(APD High)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08104" y="54556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TASC(APD Low)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421228" y="131112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FF00"/>
                </a:solidFill>
              </a:rPr>
              <a:t>CHD</a:t>
            </a:r>
            <a:endParaRPr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033726" y="974227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FF00"/>
                </a:solidFill>
              </a:rPr>
              <a:t>IMC</a:t>
            </a:r>
            <a:endParaRPr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833851" y="1347214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FFFF00"/>
                </a:solidFill>
              </a:rPr>
              <a:t>TASC</a:t>
            </a:r>
            <a:endParaRPr lang="ja-JP" altLang="en-U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0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501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BBM</a:t>
            </a:r>
            <a:r>
              <a:rPr kumimoji="1" lang="ja-JP" altLang="en-US" dirty="0" smtClean="0"/>
              <a:t>／</a:t>
            </a:r>
            <a:r>
              <a:rPr kumimoji="1" lang="en-US" altLang="ja-JP" dirty="0" smtClean="0"/>
              <a:t>STM</a:t>
            </a:r>
            <a:endParaRPr kumimoji="1" lang="ja-JP" altLang="en-US" dirty="0"/>
          </a:p>
        </p:txBody>
      </p:sp>
      <p:sp>
        <p:nvSpPr>
          <p:cNvPr id="9" name="コンテンツ プレースホルダ 6"/>
          <p:cNvSpPr txBox="1">
            <a:spLocks/>
          </p:cNvSpPr>
          <p:nvPr/>
        </p:nvSpPr>
        <p:spPr>
          <a:xfrm>
            <a:off x="457200" y="857446"/>
            <a:ext cx="8229600" cy="52306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18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lang="en-US" altLang="ja-JP" sz="2800" dirty="0" smtClean="0">
                <a:solidFill>
                  <a:srgbClr val="FF0000"/>
                </a:solidFill>
              </a:rPr>
              <a:t>BBM</a:t>
            </a:r>
          </a:p>
          <a:p>
            <a:pPr marL="800100" lvl="1" indent="-342900">
              <a:lnSpc>
                <a:spcPts val="18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sz="2000" dirty="0" smtClean="0"/>
              <a:t>Structure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1257300" lvl="2" indent="-342900">
              <a:lnSpc>
                <a:spcPts val="18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IMC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（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1/4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： 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X 2 layers, </a:t>
            </a:r>
            <a:r>
              <a:rPr lang="en-US" altLang="ja-JP" sz="2000" dirty="0" smtClean="0"/>
              <a:t>Y 2 layers</a:t>
            </a:r>
            <a:r>
              <a:rPr lang="ja-JP" altLang="en-US" sz="2000" dirty="0" smtClean="0"/>
              <a:t>）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1257300" lvl="2" indent="-342900">
              <a:lnSpc>
                <a:spcPts val="18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TASC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（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</a:rPr>
              <a:t>1/4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： 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X 2 layers, Y 2 layers</a:t>
            </a:r>
            <a:r>
              <a:rPr kumimoji="1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）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800100" lvl="1" indent="-342900">
              <a:lnSpc>
                <a:spcPts val="18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sz="2000" dirty="0" smtClean="0"/>
              <a:t>Electronics</a:t>
            </a:r>
          </a:p>
          <a:p>
            <a:pPr marL="1257300" lvl="2" indent="-342900">
              <a:lnSpc>
                <a:spcPts val="18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dirty="0" smtClean="0"/>
              <a:t>VA chip readout</a:t>
            </a:r>
            <a:r>
              <a:rPr lang="ja-JP" altLang="en-US" sz="2000" dirty="0" smtClean="0"/>
              <a:t>（</a:t>
            </a:r>
            <a:r>
              <a:rPr lang="ja-JP" altLang="en-US" sz="2000" dirty="0"/>
              <a:t>～</a:t>
            </a:r>
            <a:r>
              <a:rPr lang="en-US" altLang="ja-JP" sz="2000" dirty="0" smtClean="0">
                <a:solidFill>
                  <a:srgbClr val="0000CC"/>
                </a:solidFill>
              </a:rPr>
              <a:t>10/112</a:t>
            </a:r>
            <a:r>
              <a:rPr lang="ja-JP" altLang="en-US" sz="2000" dirty="0" smtClean="0"/>
              <a:t>）</a:t>
            </a:r>
            <a:endParaRPr lang="en-US" altLang="ja-JP" sz="2000" dirty="0" smtClean="0"/>
          </a:p>
          <a:p>
            <a:pPr marL="1257300" lvl="2" indent="-342900">
              <a:lnSpc>
                <a:spcPts val="18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dirty="0" smtClean="0"/>
              <a:t>IMC-FEC</a:t>
            </a:r>
            <a:r>
              <a:rPr lang="ja-JP" altLang="en-US" sz="2000" dirty="0" smtClean="0"/>
              <a:t>（</a:t>
            </a:r>
            <a:r>
              <a:rPr lang="en-US" altLang="ja-JP" sz="2000" dirty="0" smtClean="0">
                <a:solidFill>
                  <a:srgbClr val="0000CC"/>
                </a:solidFill>
              </a:rPr>
              <a:t>1/8</a:t>
            </a:r>
            <a:r>
              <a:rPr lang="ja-JP" altLang="en-US" sz="2000" dirty="0" smtClean="0"/>
              <a:t>： </a:t>
            </a:r>
            <a:r>
              <a:rPr lang="en-US" altLang="ja-JP" sz="2000" dirty="0" smtClean="0"/>
              <a:t>X 2 layers</a:t>
            </a:r>
            <a:r>
              <a:rPr lang="ja-JP" altLang="en-US" sz="2000" dirty="0" smtClean="0"/>
              <a:t>）</a:t>
            </a:r>
            <a:endParaRPr lang="en-US" altLang="ja-JP" sz="2000" dirty="0" smtClean="0"/>
          </a:p>
          <a:p>
            <a:pPr marL="1257300" lvl="2" indent="-342900">
              <a:lnSpc>
                <a:spcPts val="18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dirty="0" smtClean="0"/>
              <a:t>TASC-PMT-FEC</a:t>
            </a:r>
            <a:r>
              <a:rPr lang="ja-JP" altLang="en-US" sz="2000" dirty="0" smtClean="0"/>
              <a:t>（</a:t>
            </a:r>
            <a:r>
              <a:rPr lang="en-US" altLang="ja-JP" sz="2000" dirty="0" smtClean="0">
                <a:solidFill>
                  <a:srgbClr val="0000CC"/>
                </a:solidFill>
              </a:rPr>
              <a:t>1/1</a:t>
            </a:r>
            <a:r>
              <a:rPr lang="en-US" altLang="ja-JP" sz="2000" dirty="0" smtClean="0"/>
              <a:t>: X 1</a:t>
            </a:r>
            <a:r>
              <a:rPr lang="en-US" altLang="ja-JP" sz="2000" baseline="30000" dirty="0" smtClean="0"/>
              <a:t>st</a:t>
            </a:r>
            <a:r>
              <a:rPr lang="en-US" altLang="ja-JP" sz="2000" dirty="0" smtClean="0"/>
              <a:t> layer</a:t>
            </a:r>
            <a:r>
              <a:rPr lang="ja-JP" altLang="en-US" sz="2000" dirty="0" smtClean="0"/>
              <a:t>）</a:t>
            </a:r>
            <a:endParaRPr lang="en-US" altLang="ja-JP" sz="2000" dirty="0" smtClean="0"/>
          </a:p>
          <a:p>
            <a:pPr marL="1257300" lvl="2" indent="-342900">
              <a:lnSpc>
                <a:spcPts val="18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dirty="0" smtClean="0"/>
              <a:t>TASC-APD/PD-FEC</a:t>
            </a:r>
            <a:r>
              <a:rPr lang="ja-JP" altLang="en-US" sz="2000" dirty="0" smtClean="0"/>
              <a:t>（</a:t>
            </a:r>
            <a:r>
              <a:rPr lang="en-US" altLang="ja-JP" sz="2000" dirty="0" smtClean="0">
                <a:solidFill>
                  <a:srgbClr val="0000CC"/>
                </a:solidFill>
              </a:rPr>
              <a:t>1/11</a:t>
            </a:r>
            <a:r>
              <a:rPr lang="ja-JP" altLang="en-US" sz="2000" dirty="0" smtClean="0"/>
              <a:t>： </a:t>
            </a:r>
            <a:r>
              <a:rPr lang="en-US" altLang="ja-JP" sz="2000" dirty="0" smtClean="0"/>
              <a:t>Y 1</a:t>
            </a:r>
            <a:r>
              <a:rPr lang="en-US" altLang="ja-JP" sz="2000" baseline="30000" dirty="0" smtClean="0"/>
              <a:t>st</a:t>
            </a:r>
            <a:r>
              <a:rPr lang="en-US" altLang="ja-JP" sz="2000" dirty="0" smtClean="0"/>
              <a:t> layer</a:t>
            </a:r>
            <a:r>
              <a:rPr lang="ja-JP" altLang="en-US" sz="2000" dirty="0" smtClean="0"/>
              <a:t>）</a:t>
            </a:r>
            <a:endParaRPr lang="en-US" altLang="ja-JP" sz="2000" dirty="0" smtClean="0"/>
          </a:p>
          <a:p>
            <a:pPr marL="342900" indent="-342900">
              <a:lnSpc>
                <a:spcPts val="1800"/>
              </a:lnSpc>
              <a:spcBef>
                <a:spcPct val="20000"/>
              </a:spcBef>
              <a:buFont typeface="Wingdings" pitchFamily="2" charset="2"/>
              <a:buChar char="l"/>
            </a:pPr>
            <a:r>
              <a:rPr lang="en-US" altLang="ja-JP" sz="2800" dirty="0" smtClean="0">
                <a:solidFill>
                  <a:srgbClr val="FF0000"/>
                </a:solidFill>
              </a:rPr>
              <a:t>STM</a:t>
            </a:r>
          </a:p>
          <a:p>
            <a:pPr marL="800100" lvl="1" indent="-342900">
              <a:lnSpc>
                <a:spcPts val="18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sz="2000" dirty="0" smtClean="0"/>
              <a:t>Structure</a:t>
            </a:r>
          </a:p>
          <a:p>
            <a:pPr marL="1257300" lvl="2" indent="-342900">
              <a:lnSpc>
                <a:spcPts val="18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dirty="0" smtClean="0"/>
              <a:t>CHD</a:t>
            </a:r>
            <a:r>
              <a:rPr lang="ja-JP" altLang="en-US" sz="2000" dirty="0" smtClean="0"/>
              <a:t>（</a:t>
            </a:r>
            <a:r>
              <a:rPr lang="en-US" altLang="ja-JP" sz="2000" dirty="0" smtClean="0">
                <a:solidFill>
                  <a:srgbClr val="0000CC"/>
                </a:solidFill>
              </a:rPr>
              <a:t>all layers</a:t>
            </a:r>
            <a:r>
              <a:rPr lang="ja-JP" altLang="en-US" sz="2000" dirty="0" smtClean="0"/>
              <a:t>：</a:t>
            </a:r>
            <a:r>
              <a:rPr lang="en-US" altLang="ja-JP" sz="2000" dirty="0" smtClean="0"/>
              <a:t>X 1 layer, Y 1 layer</a:t>
            </a:r>
            <a:r>
              <a:rPr lang="ja-JP" altLang="en-US" sz="2000" dirty="0" smtClean="0"/>
              <a:t>）</a:t>
            </a:r>
            <a:endParaRPr lang="en-US" altLang="ja-JP" sz="2000" dirty="0" smtClean="0"/>
          </a:p>
          <a:p>
            <a:pPr lvl="3">
              <a:lnSpc>
                <a:spcPts val="1800"/>
              </a:lnSpc>
              <a:spcBef>
                <a:spcPct val="20000"/>
              </a:spcBef>
            </a:pPr>
            <a:r>
              <a:rPr lang="en-US" altLang="ja-JP" sz="2000" dirty="0" err="1" smtClean="0"/>
              <a:t>SciBar</a:t>
            </a:r>
            <a:r>
              <a:rPr lang="en-US" altLang="ja-JP" sz="2000" dirty="0" smtClean="0"/>
              <a:t> X 3 bars, Y 3 bars, Plastic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mass dummy</a:t>
            </a:r>
            <a:r>
              <a:rPr lang="ja-JP" altLang="en-US" sz="2000" dirty="0" smtClean="0"/>
              <a:t>）</a:t>
            </a:r>
            <a:endParaRPr lang="en-US" altLang="ja-JP" sz="2000" dirty="0"/>
          </a:p>
          <a:p>
            <a:pPr marL="1257300" lvl="2" indent="-342900">
              <a:lnSpc>
                <a:spcPts val="18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dirty="0"/>
              <a:t>IMC</a:t>
            </a:r>
            <a:r>
              <a:rPr lang="ja-JP" altLang="en-US" sz="2000" dirty="0" smtClean="0"/>
              <a:t>（</a:t>
            </a:r>
            <a:r>
              <a:rPr lang="en-US" altLang="ja-JP" sz="2000" dirty="0" smtClean="0">
                <a:solidFill>
                  <a:srgbClr val="0000CC"/>
                </a:solidFill>
              </a:rPr>
              <a:t>all layers</a:t>
            </a:r>
            <a:r>
              <a:rPr lang="ja-JP" altLang="en-US" sz="2000" dirty="0" smtClean="0"/>
              <a:t>：</a:t>
            </a:r>
            <a:r>
              <a:rPr lang="en-US" altLang="ja-JP" sz="2000" dirty="0" smtClean="0"/>
              <a:t>X 8 layers</a:t>
            </a:r>
            <a:r>
              <a:rPr lang="ja-JP" altLang="en-US" sz="2000" dirty="0" err="1" smtClean="0"/>
              <a:t>、</a:t>
            </a:r>
            <a:r>
              <a:rPr lang="en-US" altLang="ja-JP" sz="2000" dirty="0" smtClean="0"/>
              <a:t>Y 8 layers</a:t>
            </a:r>
            <a:r>
              <a:rPr lang="ja-JP" altLang="en-US" sz="2000" dirty="0" smtClean="0"/>
              <a:t>）</a:t>
            </a:r>
            <a:endParaRPr lang="en-US" altLang="ja-JP" sz="2000" dirty="0"/>
          </a:p>
          <a:p>
            <a:pPr marL="1714500" lvl="3" indent="-342900">
              <a:lnSpc>
                <a:spcPts val="1800"/>
              </a:lnSpc>
              <a:spcBef>
                <a:spcPct val="20000"/>
              </a:spcBef>
            </a:pPr>
            <a:r>
              <a:rPr lang="en-US" altLang="ja-JP" sz="2000" dirty="0" smtClean="0"/>
              <a:t>All </a:t>
            </a:r>
            <a:r>
              <a:rPr lang="en-US" altLang="ja-JP" sz="2000" dirty="0" err="1" smtClean="0"/>
              <a:t>SciFi</a:t>
            </a:r>
            <a:r>
              <a:rPr lang="en-US" altLang="ja-JP" sz="2000" dirty="0" smtClean="0"/>
              <a:t> + support structure (sub-slate)</a:t>
            </a:r>
            <a:endParaRPr lang="en-US" altLang="ja-JP" sz="2000" dirty="0"/>
          </a:p>
          <a:p>
            <a:pPr marL="1257300" lvl="2" indent="-342900">
              <a:lnSpc>
                <a:spcPts val="18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dirty="0"/>
              <a:t>TASC</a:t>
            </a:r>
            <a:r>
              <a:rPr lang="ja-JP" altLang="en-US" sz="2000" dirty="0" smtClean="0"/>
              <a:t>（</a:t>
            </a:r>
            <a:r>
              <a:rPr lang="en-US" altLang="ja-JP" sz="2000" dirty="0" smtClean="0">
                <a:solidFill>
                  <a:srgbClr val="0000CC"/>
                </a:solidFill>
              </a:rPr>
              <a:t>all layers</a:t>
            </a:r>
            <a:r>
              <a:rPr lang="ja-JP" altLang="en-US" sz="2000" dirty="0" smtClean="0"/>
              <a:t>：</a:t>
            </a:r>
            <a:r>
              <a:rPr lang="en-US" altLang="ja-JP" sz="2000" dirty="0" smtClean="0"/>
              <a:t>X 6 layers, Y 6 layers</a:t>
            </a:r>
            <a:r>
              <a:rPr lang="ja-JP" altLang="en-US" sz="2000" dirty="0" smtClean="0"/>
              <a:t>）</a:t>
            </a:r>
            <a:endParaRPr lang="en-US" altLang="ja-JP" sz="2000" dirty="0"/>
          </a:p>
          <a:p>
            <a:pPr marL="1714500" lvl="3" indent="-342900">
              <a:lnSpc>
                <a:spcPts val="1800"/>
              </a:lnSpc>
              <a:spcBef>
                <a:spcPct val="20000"/>
              </a:spcBef>
            </a:pPr>
            <a:r>
              <a:rPr lang="en-US" altLang="ja-JP" sz="2000" dirty="0" smtClean="0"/>
              <a:t>CFRP support structure, several PWOs, brass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mass dummy</a:t>
            </a:r>
            <a:r>
              <a:rPr lang="ja-JP" altLang="en-US" sz="2000" dirty="0" smtClean="0"/>
              <a:t>）</a:t>
            </a:r>
            <a:endParaRPr lang="en-US" altLang="ja-JP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200" y="5871688"/>
            <a:ext cx="7973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000099"/>
                </a:solidFill>
              </a:rPr>
              <a:t>⇒ </a:t>
            </a:r>
            <a:r>
              <a:rPr lang="en-US" altLang="ja-JP" sz="2400" dirty="0" smtClean="0">
                <a:solidFill>
                  <a:srgbClr val="000099"/>
                </a:solidFill>
              </a:rPr>
              <a:t>EM Assembled with </a:t>
            </a:r>
            <a:r>
              <a:rPr kumimoji="1" lang="en-US" altLang="ja-JP" sz="2400" dirty="0" smtClean="0">
                <a:solidFill>
                  <a:srgbClr val="000099"/>
                </a:solidFill>
              </a:rPr>
              <a:t>BBM</a:t>
            </a:r>
            <a:r>
              <a:rPr kumimoji="1" lang="ja-JP" altLang="en-US" sz="2400" dirty="0" smtClean="0">
                <a:solidFill>
                  <a:srgbClr val="000099"/>
                </a:solidFill>
              </a:rPr>
              <a:t>（</a:t>
            </a:r>
            <a:r>
              <a:rPr kumimoji="1" lang="en-US" altLang="ja-JP" sz="2400" dirty="0" smtClean="0">
                <a:solidFill>
                  <a:srgbClr val="000099"/>
                </a:solidFill>
              </a:rPr>
              <a:t>electronics</a:t>
            </a:r>
            <a:r>
              <a:rPr kumimoji="1" lang="ja-JP" altLang="en-US" sz="2400" dirty="0" smtClean="0">
                <a:solidFill>
                  <a:srgbClr val="000099"/>
                </a:solidFill>
              </a:rPr>
              <a:t>）</a:t>
            </a:r>
            <a:r>
              <a:rPr kumimoji="1" lang="en-US" altLang="ja-JP" sz="2400" dirty="0" smtClean="0">
                <a:solidFill>
                  <a:srgbClr val="000099"/>
                </a:solidFill>
              </a:rPr>
              <a:t> </a:t>
            </a:r>
            <a:r>
              <a:rPr lang="en-US" altLang="ja-JP" sz="2400" dirty="0" smtClean="0">
                <a:solidFill>
                  <a:srgbClr val="000099"/>
                </a:solidFill>
              </a:rPr>
              <a:t>and </a:t>
            </a:r>
            <a:r>
              <a:rPr kumimoji="1" lang="en-US" altLang="ja-JP" sz="2400" dirty="0" smtClean="0">
                <a:solidFill>
                  <a:srgbClr val="000099"/>
                </a:solidFill>
              </a:rPr>
              <a:t>STM</a:t>
            </a:r>
            <a:r>
              <a:rPr kumimoji="1" lang="ja-JP" altLang="en-US" sz="2400" dirty="0" smtClean="0">
                <a:solidFill>
                  <a:srgbClr val="000099"/>
                </a:solidFill>
              </a:rPr>
              <a:t>（</a:t>
            </a:r>
            <a:r>
              <a:rPr kumimoji="1" lang="en-US" altLang="ja-JP" sz="2400" dirty="0" smtClean="0">
                <a:solidFill>
                  <a:srgbClr val="000099"/>
                </a:solidFill>
              </a:rPr>
              <a:t>structure</a:t>
            </a:r>
            <a:r>
              <a:rPr kumimoji="1" lang="ja-JP" altLang="en-US" sz="2400" dirty="0" smtClean="0">
                <a:solidFill>
                  <a:srgbClr val="000099"/>
                </a:solidFill>
              </a:rPr>
              <a:t>）</a:t>
            </a:r>
            <a:endParaRPr kumimoji="1" lang="ja-JP" altLang="en-US" sz="2400" dirty="0">
              <a:solidFill>
                <a:srgbClr val="000099"/>
              </a:solidFill>
            </a:endParaRPr>
          </a:p>
        </p:txBody>
      </p:sp>
      <p:sp>
        <p:nvSpPr>
          <p:cNvPr id="7" name="右中かっこ 6"/>
          <p:cNvSpPr/>
          <p:nvPr/>
        </p:nvSpPr>
        <p:spPr>
          <a:xfrm flipH="1">
            <a:off x="213476" y="2095500"/>
            <a:ext cx="348548" cy="3670300"/>
          </a:xfrm>
          <a:prstGeom prst="rightBrace">
            <a:avLst>
              <a:gd name="adj1" fmla="val 62273"/>
              <a:gd name="adj2" fmla="val 100000"/>
            </a:avLst>
          </a:prstGeom>
          <a:ln w="3810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17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930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Engineering Model</a:t>
            </a:r>
            <a:endParaRPr kumimoji="1"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067253"/>
              </p:ext>
            </p:extLst>
          </p:nvPr>
        </p:nvGraphicFramePr>
        <p:xfrm>
          <a:off x="193959" y="1443790"/>
          <a:ext cx="5112026" cy="476691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75993"/>
                <a:gridCol w="810861"/>
                <a:gridCol w="1912586"/>
                <a:gridCol w="1912586"/>
              </a:tblGrid>
              <a:tr h="287728"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PFM/FM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EM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6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CHD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/>
                        <a:t>SciBar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/>
                        <a:t>X:14x1 </a:t>
                      </a:r>
                      <a:r>
                        <a:rPr lang="en-US" sz="1600" u="none" strike="noStrike" dirty="0"/>
                        <a:t>+ </a:t>
                      </a:r>
                      <a:r>
                        <a:rPr lang="en-US" sz="1600" u="none" strike="noStrike" dirty="0" smtClean="0"/>
                        <a:t>Y:14x1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</a:t>
                      </a:r>
                      <a:r>
                        <a:rPr lang="en-US" sz="1600" u="none" strike="noStrike" dirty="0"/>
                        <a:t>28)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/>
                        <a:t>X:3x1 </a:t>
                      </a:r>
                      <a:r>
                        <a:rPr lang="en-US" sz="1600" u="none" strike="noStrike" dirty="0"/>
                        <a:t>+ </a:t>
                      </a:r>
                      <a:r>
                        <a:rPr lang="en-US" sz="1600" u="none" strike="noStrike" dirty="0" smtClean="0"/>
                        <a:t>Y:3x1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(6)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98633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PMT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/>
                        <a:t>X:14x1 </a:t>
                      </a:r>
                      <a:r>
                        <a:rPr lang="en-US" sz="1600" u="none" strike="noStrike" dirty="0"/>
                        <a:t>+ </a:t>
                      </a:r>
                      <a:r>
                        <a:rPr lang="en-US" sz="1600" u="none" strike="noStrike" dirty="0" smtClean="0"/>
                        <a:t>Y:14x1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(28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/>
                        <a:t>X:3x1 </a:t>
                      </a:r>
                      <a:r>
                        <a:rPr lang="en-US" sz="1600" u="none" strike="noStrike" dirty="0"/>
                        <a:t>+ </a:t>
                      </a:r>
                      <a:r>
                        <a:rPr lang="en-US" sz="1600" u="none" strike="noStrike" dirty="0" smtClean="0"/>
                        <a:t>Y:3x1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(6)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98875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IMC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/>
                        <a:t>SciFi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X:448x8 + </a:t>
                      </a:r>
                      <a:r>
                        <a:rPr lang="en-US" sz="1600" u="none" strike="noStrike" dirty="0" smtClean="0"/>
                        <a:t>Y:448x8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(7168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X:448x8 + </a:t>
                      </a:r>
                      <a:r>
                        <a:rPr lang="en-US" sz="16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Y:448x8</a:t>
                      </a:r>
                    </a:p>
                    <a:p>
                      <a:pPr algn="ctr" fontAlgn="ctr"/>
                      <a:r>
                        <a:rPr lang="en-US" sz="1600" u="none" strike="noStrike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(7168)</a:t>
                      </a:r>
                    </a:p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X:256x8 + Y:256x8</a:t>
                      </a:r>
                    </a:p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(4096)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98633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err="1"/>
                        <a:t>MaPMT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X:14x4 + </a:t>
                      </a:r>
                      <a:r>
                        <a:rPr lang="en-US" sz="1600" u="none" strike="noStrike" dirty="0" smtClean="0"/>
                        <a:t>Y:14x4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(112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X:8x4 + </a:t>
                      </a:r>
                      <a:r>
                        <a:rPr lang="en-US" sz="1600" u="none" strike="noStrike" dirty="0" smtClean="0"/>
                        <a:t>Y:8x4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(64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9863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TASC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PWO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X:16x6 + </a:t>
                      </a:r>
                      <a:r>
                        <a:rPr lang="en-US" sz="1600" u="none" strike="noStrike" dirty="0" smtClean="0"/>
                        <a:t>Y:16x6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(192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X:3x6 + </a:t>
                      </a:r>
                      <a:r>
                        <a:rPr lang="en-US" sz="1600" u="none" strike="noStrike" dirty="0" smtClean="0"/>
                        <a:t>Y:3x6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(36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98633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Brass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</a:rPr>
                        <a:t>－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X:13x6 + </a:t>
                      </a:r>
                      <a:r>
                        <a:rPr lang="en-US" sz="1600" u="none" strike="noStrike" dirty="0" smtClean="0"/>
                        <a:t>Y13x6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(156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98633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PMT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/>
                        <a:t>X:16x1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(16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smtClean="0"/>
                        <a:t>X:3x1</a:t>
                      </a:r>
                    </a:p>
                    <a:p>
                      <a:pPr algn="ctr" fontAlgn="ctr"/>
                      <a:r>
                        <a:rPr lang="en-US" sz="1600" u="none" strike="noStrike" smtClean="0"/>
                        <a:t>(3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498633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APD/PD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X:16x5 + </a:t>
                      </a:r>
                      <a:r>
                        <a:rPr lang="en-US" sz="1600" u="none" strike="noStrike" dirty="0" smtClean="0"/>
                        <a:t>Y:16x6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(176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/>
                        <a:t>X:3x5 + </a:t>
                      </a:r>
                      <a:r>
                        <a:rPr lang="en-US" sz="1600" u="none" strike="noStrike" dirty="0" smtClean="0"/>
                        <a:t>Y:3x6</a:t>
                      </a:r>
                    </a:p>
                    <a:p>
                      <a:pPr algn="ctr" fontAlgn="ctr"/>
                      <a:r>
                        <a:rPr lang="en-US" sz="1600" u="none" strike="noStrike" dirty="0" smtClean="0"/>
                        <a:t>(33</a:t>
                      </a:r>
                      <a:r>
                        <a:rPr lang="en-US" sz="1600" u="none" strike="noStrike" dirty="0"/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12717" y="900510"/>
            <a:ext cx="35224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Configuration</a:t>
            </a:r>
            <a:endParaRPr kumimoji="1" lang="ja-JP" altLang="en-US" sz="28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82362" y="1555820"/>
            <a:ext cx="3113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EM built up with </a:t>
            </a:r>
            <a:r>
              <a:rPr kumimoji="1" lang="en-US" altLang="ja-JP" dirty="0" smtClean="0"/>
              <a:t>BBM and STM</a:t>
            </a:r>
            <a:endParaRPr kumimoji="1" lang="ja-JP" altLang="en-US" dirty="0"/>
          </a:p>
        </p:txBody>
      </p:sp>
      <p:grpSp>
        <p:nvGrpSpPr>
          <p:cNvPr id="7" name="グループ化 6"/>
          <p:cNvGrpSpPr/>
          <p:nvPr/>
        </p:nvGrpSpPr>
        <p:grpSpPr>
          <a:xfrm>
            <a:off x="5479468" y="1954805"/>
            <a:ext cx="3588326" cy="4344395"/>
            <a:chOff x="5479468" y="1954805"/>
            <a:chExt cx="3588326" cy="4344395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2645" r="-1" b="14131"/>
            <a:stretch/>
          </p:blipFill>
          <p:spPr bwMode="auto">
            <a:xfrm rot="5400000">
              <a:off x="5101433" y="2332840"/>
              <a:ext cx="4344395" cy="3588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153151" y="5162552"/>
              <a:ext cx="952498" cy="9207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</p:pic>
      </p:grpSp>
      <p:cxnSp>
        <p:nvCxnSpPr>
          <p:cNvPr id="13" name="直線コネクタ 12"/>
          <p:cNvCxnSpPr/>
          <p:nvPr/>
        </p:nvCxnSpPr>
        <p:spPr>
          <a:xfrm>
            <a:off x="6314700" y="2354072"/>
            <a:ext cx="1404000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6314700" y="2479824"/>
            <a:ext cx="1404000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6314700" y="2600780"/>
            <a:ext cx="1404000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6314700" y="2730992"/>
            <a:ext cx="1404000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6314700" y="2847488"/>
            <a:ext cx="1404000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6314700" y="3088976"/>
            <a:ext cx="1404000" cy="0"/>
          </a:xfrm>
          <a:prstGeom prst="line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6314700" y="3219076"/>
            <a:ext cx="1404000" cy="0"/>
          </a:xfrm>
          <a:prstGeom prst="line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6314700" y="2974112"/>
            <a:ext cx="1404000" cy="0"/>
          </a:xfrm>
          <a:prstGeom prst="line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603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Engineering Model</a:t>
            </a:r>
            <a:endParaRPr kumimoji="1" lang="ja-JP" altLang="en-US" dirty="0"/>
          </a:p>
        </p:txBody>
      </p:sp>
      <p:sp>
        <p:nvSpPr>
          <p:cNvPr id="55" name="コンテンツ プレースホルダ 2"/>
          <p:cNvSpPr txBox="1">
            <a:spLocks/>
          </p:cNvSpPr>
          <p:nvPr/>
        </p:nvSpPr>
        <p:spPr>
          <a:xfrm>
            <a:off x="184240" y="842939"/>
            <a:ext cx="8686800" cy="564494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ja-JP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</a:t>
            </a:r>
          </a:p>
          <a:p>
            <a:r>
              <a:rPr lang="en-US" altLang="ja-JP" sz="2800" dirty="0" smtClean="0"/>
              <a:t>BBM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VA-readout</a:t>
            </a:r>
            <a:endParaRPr lang="en-US" altLang="ja-JP" sz="2400" dirty="0"/>
          </a:p>
          <a:p>
            <a:pPr lvl="1"/>
            <a:r>
              <a:rPr lang="en-US" altLang="ja-JP" sz="2400" dirty="0" smtClean="0"/>
              <a:t>IMC-FEC</a:t>
            </a:r>
          </a:p>
          <a:p>
            <a:pPr lvl="1"/>
            <a:r>
              <a:rPr lang="en-US" altLang="ja-JP" sz="2400" dirty="0" smtClean="0"/>
              <a:t>TASC-PMT-FEC</a:t>
            </a:r>
          </a:p>
          <a:p>
            <a:pPr lvl="1"/>
            <a:r>
              <a:rPr lang="en-US" altLang="ja-JP" sz="2400" dirty="0" smtClean="0"/>
              <a:t>TASC-APD/PD-FEC</a:t>
            </a:r>
          </a:p>
          <a:p>
            <a:r>
              <a:rPr lang="en-US" altLang="ja-JP" sz="2800" dirty="0" smtClean="0"/>
              <a:t>Other electronics</a:t>
            </a:r>
          </a:p>
          <a:p>
            <a:pPr lvl="1"/>
            <a:r>
              <a:rPr lang="en-US" altLang="ja-JP" sz="2400" dirty="0" smtClean="0"/>
              <a:t>VME computer for DAQ system</a:t>
            </a:r>
          </a:p>
          <a:p>
            <a:pPr lvl="1"/>
            <a:r>
              <a:rPr lang="en-US" altLang="ja-JP" sz="2400" dirty="0" smtClean="0"/>
              <a:t>VME modules </a:t>
            </a:r>
            <a:r>
              <a:rPr lang="ja-JP" altLang="en-US" sz="2400" dirty="0" smtClean="0"/>
              <a:t>（</a:t>
            </a:r>
            <a:r>
              <a:rPr lang="en-US" altLang="ja-JP" sz="2400" dirty="0" err="1" smtClean="0"/>
              <a:t>Scaler</a:t>
            </a:r>
            <a:r>
              <a:rPr lang="en-US" altLang="ja-JP" sz="2400" dirty="0" smtClean="0"/>
              <a:t>, I/O register, Charge ADC</a:t>
            </a:r>
            <a:r>
              <a:rPr lang="ja-JP" altLang="en-US" sz="2400" dirty="0" smtClean="0"/>
              <a:t>）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NIM modules for the trigger logic</a:t>
            </a:r>
          </a:p>
          <a:p>
            <a:pPr lvl="1"/>
            <a:r>
              <a:rPr lang="en-US" altLang="ja-JP" sz="2400" dirty="0" smtClean="0"/>
              <a:t>CAMAC modules </a:t>
            </a:r>
            <a:r>
              <a:rPr lang="ja-JP" altLang="en-US" sz="2400" dirty="0" smtClean="0"/>
              <a:t>（</a:t>
            </a:r>
            <a:r>
              <a:rPr lang="en-US" altLang="ja-JP" sz="2400" dirty="0" smtClean="0"/>
              <a:t>Peak hold ADC</a:t>
            </a:r>
            <a:r>
              <a:rPr lang="ja-JP" altLang="en-US" sz="2400" dirty="0" smtClean="0"/>
              <a:t>）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FEC for </a:t>
            </a:r>
            <a:r>
              <a:rPr lang="en-US" altLang="ja-JP" sz="2400" dirty="0" err="1" smtClean="0"/>
              <a:t>bCALET</a:t>
            </a:r>
            <a:r>
              <a:rPr lang="ja-JP" altLang="en-US" sz="2400" dirty="0" smtClean="0"/>
              <a:t>（</a:t>
            </a:r>
            <a:r>
              <a:rPr lang="en-US" altLang="ja-JP" sz="2400" dirty="0" smtClean="0"/>
              <a:t>IMC, TASC</a:t>
            </a:r>
            <a:r>
              <a:rPr lang="ja-JP" altLang="en-US" sz="2400" dirty="0" smtClean="0"/>
              <a:t>）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Test circuit </a:t>
            </a:r>
            <a:r>
              <a:rPr lang="ja-JP" altLang="en-US" sz="2400" dirty="0" smtClean="0"/>
              <a:t>（</a:t>
            </a:r>
            <a:r>
              <a:rPr lang="en-US" altLang="ja-JP" sz="2400" dirty="0" smtClean="0"/>
              <a:t>CHD</a:t>
            </a:r>
            <a:r>
              <a:rPr lang="ja-JP" altLang="en-US" sz="2400" dirty="0" smtClean="0"/>
              <a:t>）</a:t>
            </a:r>
            <a:endParaRPr lang="en-US" altLang="ja-JP" sz="2400" dirty="0" smtClean="0"/>
          </a:p>
        </p:txBody>
      </p:sp>
      <p:sp>
        <p:nvSpPr>
          <p:cNvPr id="7" name="右中かっこ 6"/>
          <p:cNvSpPr/>
          <p:nvPr/>
        </p:nvSpPr>
        <p:spPr>
          <a:xfrm>
            <a:off x="3615863" y="2143243"/>
            <a:ext cx="200418" cy="1102936"/>
          </a:xfrm>
          <a:prstGeom prst="rightBrace">
            <a:avLst>
              <a:gd name="adj1" fmla="val 81944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31811" y="2502691"/>
            <a:ext cx="4191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FEC’s were read out by a VME LVDS I/F</a:t>
            </a:r>
          </a:p>
        </p:txBody>
      </p:sp>
    </p:spTree>
    <p:extLst>
      <p:ext uri="{BB962C8B-B14F-4D97-AF65-F5344CB8AC3E}">
        <p14:creationId xmlns:p14="http://schemas.microsoft.com/office/powerpoint/2010/main" val="36578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-18918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Assembling</a:t>
            </a:r>
            <a:endParaRPr kumimoji="1" lang="ja-JP" altLang="en-US" dirty="0"/>
          </a:p>
        </p:txBody>
      </p:sp>
      <p:pic>
        <p:nvPicPr>
          <p:cNvPr id="2051" name="Picture 3" descr="C:\Users\TAMURA Tadahisa\Pictures\2012\2012-08-20\101_0820\IMGP07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9893" y="3742519"/>
            <a:ext cx="3920947" cy="260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TAMURA Tadahisa\Pictures\2012\2012-08-25\106_0825\IMGP08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852" y="3742519"/>
            <a:ext cx="3920947" cy="260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グループ化 6"/>
          <p:cNvGrpSpPr/>
          <p:nvPr/>
        </p:nvGrpSpPr>
        <p:grpSpPr>
          <a:xfrm>
            <a:off x="4879893" y="874636"/>
            <a:ext cx="3979101" cy="2604211"/>
            <a:chOff x="684853" y="870921"/>
            <a:chExt cx="3979101" cy="2604211"/>
          </a:xfrm>
        </p:grpSpPr>
        <p:pic>
          <p:nvPicPr>
            <p:cNvPr id="2050" name="Picture 2" descr="C:\Users\TAMURA Tadahisa\Pictures\2012\2012-08-20\101_0820\IMGP0671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853" y="870921"/>
              <a:ext cx="3920947" cy="2604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3138985" y="874636"/>
              <a:ext cx="15249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FF00"/>
                  </a:solidFill>
                </a:rPr>
                <a:t>IMC (STM)</a:t>
              </a:r>
              <a:endParaRPr kumimoji="1" lang="ja-JP" altLang="en-US" sz="2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08403" y="878351"/>
            <a:ext cx="3957816" cy="2604211"/>
            <a:chOff x="4879893" y="870922"/>
            <a:chExt cx="3957816" cy="2604211"/>
          </a:xfrm>
        </p:grpSpPr>
        <p:pic>
          <p:nvPicPr>
            <p:cNvPr id="2052" name="Picture 4" descr="C:\Users\TAMURA Tadahisa\Pictures\2012\2012-08-23\103_0822\IMGP0752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893" y="870922"/>
              <a:ext cx="3920947" cy="2604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テキスト ボックス 12"/>
            <p:cNvSpPr txBox="1"/>
            <p:nvPr/>
          </p:nvSpPr>
          <p:spPr>
            <a:xfrm>
              <a:off x="7275871" y="874636"/>
              <a:ext cx="15618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rgbClr val="FFFF00"/>
                  </a:solidFill>
                </a:rPr>
                <a:t>CHD</a:t>
              </a:r>
              <a:r>
                <a:rPr kumimoji="1" lang="en-US" altLang="ja-JP" sz="2400" b="1" dirty="0" smtClean="0">
                  <a:solidFill>
                    <a:srgbClr val="FFFF00"/>
                  </a:solidFill>
                </a:rPr>
                <a:t> (STM)</a:t>
              </a:r>
              <a:endParaRPr kumimoji="1" lang="ja-JP" altLang="en-US" sz="24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7275871" y="3742519"/>
            <a:ext cx="1633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FF00"/>
                </a:solidFill>
              </a:rPr>
              <a:t>TASC</a:t>
            </a:r>
            <a:r>
              <a:rPr kumimoji="1" lang="en-US" altLang="ja-JP" sz="2400" b="1" dirty="0" smtClean="0">
                <a:solidFill>
                  <a:srgbClr val="FFFF00"/>
                </a:solidFill>
              </a:rPr>
              <a:t> (STM)</a:t>
            </a:r>
            <a:endParaRPr kumimoji="1" lang="ja-JP" altLang="en-US" sz="2400" b="1" dirty="0">
              <a:solidFill>
                <a:srgbClr val="FFFF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466386" y="3689022"/>
            <a:ext cx="2199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FF00"/>
                </a:solidFill>
              </a:rPr>
              <a:t>CHD/IMC</a:t>
            </a:r>
            <a:r>
              <a:rPr kumimoji="1" lang="ja-JP" altLang="en-US" sz="2400" b="1" dirty="0" smtClean="0">
                <a:solidFill>
                  <a:srgbClr val="FFFF00"/>
                </a:solidFill>
              </a:rPr>
              <a:t>（</a:t>
            </a:r>
            <a:r>
              <a:rPr kumimoji="1" lang="en-US" altLang="ja-JP" sz="2400" b="1" dirty="0" smtClean="0">
                <a:solidFill>
                  <a:srgbClr val="FFFF00"/>
                </a:solidFill>
              </a:rPr>
              <a:t>STM)</a:t>
            </a:r>
            <a:endParaRPr kumimoji="1" lang="ja-JP" alt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3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-189182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Detector Test</a:t>
            </a:r>
            <a:endParaRPr kumimoji="1" lang="ja-JP" altLang="en-US" dirty="0"/>
          </a:p>
        </p:txBody>
      </p:sp>
      <p:pic>
        <p:nvPicPr>
          <p:cNvPr id="6" name="Picture 2" descr="C:\Users\TAMURA Tadahisa\Pictures\2012\2012-09-03\103_0901\IMGP10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012" y="1241536"/>
            <a:ext cx="3383197" cy="224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TAMURA Tadahisa\Pictures\2012\2012-09-03\103_0901\IMGP10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4890" y="1231509"/>
            <a:ext cx="3398293" cy="225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C:\Users\TAMURA Tadahisa\Pictures\2012\2012-09-19\101_0919\IMGP123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2011" y="3903259"/>
            <a:ext cx="3391343" cy="226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TAMURA Tadahisa\Pictures\2012\2012-09-24\103_0921\IMGP13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4053" y="3903259"/>
            <a:ext cx="3404045" cy="226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7374800" y="2175381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@</a:t>
            </a:r>
            <a:r>
              <a:rPr kumimoji="1" lang="en-US" altLang="ja-JP" dirty="0" err="1" smtClean="0"/>
              <a:t>Waseda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374800" y="4846680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@CERN-SPS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209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874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Objectives of </a:t>
            </a:r>
            <a:r>
              <a:rPr lang="en-US" altLang="ja-JP" dirty="0"/>
              <a:t>B</a:t>
            </a:r>
            <a:r>
              <a:rPr lang="en-US" altLang="ja-JP" dirty="0" smtClean="0"/>
              <a:t>eam </a:t>
            </a:r>
            <a:r>
              <a:rPr lang="en-US" altLang="ja-JP" dirty="0"/>
              <a:t>T</a:t>
            </a:r>
            <a:r>
              <a:rPr lang="en-US" altLang="ja-JP" dirty="0" smtClean="0"/>
              <a:t>est</a:t>
            </a:r>
            <a:endParaRPr kumimoji="1" lang="ja-JP" altLang="en-US" dirty="0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>
          <a:xfrm>
            <a:off x="520700" y="1054100"/>
            <a:ext cx="8432800" cy="54991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Font typeface="ＭＳ Ｐゴシック" pitchFamily="50" charset="-128"/>
              <a:buAutoNum type="circleNumDbPlain"/>
              <a:defRPr/>
            </a:pPr>
            <a:r>
              <a:rPr lang="ja-JP" altLang="en-US" dirty="0">
                <a:latin typeface="+mn-ea"/>
              </a:rPr>
              <a:t> </a:t>
            </a:r>
            <a:r>
              <a:rPr lang="en-US" altLang="ja-JP" dirty="0" smtClean="0">
                <a:latin typeface="+mn-ea"/>
              </a:rPr>
              <a:t>to verify the function of BBM-FEC</a:t>
            </a:r>
          </a:p>
          <a:p>
            <a:pPr marL="1257300" lvl="2" indent="-457200">
              <a:buFontTx/>
              <a:buAutoNum type="romanLcPeriod"/>
              <a:defRPr/>
            </a:pPr>
            <a:r>
              <a:rPr lang="en-US" altLang="ja-JP" dirty="0" smtClean="0">
                <a:latin typeface="+mn-ea"/>
              </a:rPr>
              <a:t>Detection of 1 MIP</a:t>
            </a:r>
          </a:p>
          <a:p>
            <a:pPr marL="1257300" lvl="2" indent="-457200">
              <a:buFontTx/>
              <a:buAutoNum type="romanLcPeriod"/>
              <a:defRPr/>
            </a:pPr>
            <a:r>
              <a:rPr lang="en-US" altLang="ja-JP" dirty="0" smtClean="0">
                <a:latin typeface="+mn-ea"/>
              </a:rPr>
              <a:t>Generation of trigger</a:t>
            </a:r>
          </a:p>
          <a:p>
            <a:pPr marL="1257300" lvl="2" indent="-457200">
              <a:buFontTx/>
              <a:buAutoNum type="romanLcPeriod"/>
              <a:defRPr/>
            </a:pPr>
            <a:r>
              <a:rPr lang="en-US" altLang="ja-JP" dirty="0" smtClean="0">
                <a:latin typeface="+mn-ea"/>
              </a:rPr>
              <a:t>DAQ from IMC and TASC</a:t>
            </a:r>
          </a:p>
          <a:p>
            <a:pPr marL="400050" lvl="1" indent="0">
              <a:buFont typeface="ＭＳ Ｐゴシック" pitchFamily="50" charset="-128"/>
              <a:buAutoNum type="circleNumDbPlain"/>
              <a:defRPr/>
            </a:pPr>
            <a:r>
              <a:rPr lang="en-US" altLang="ja-JP" dirty="0" smtClean="0">
                <a:latin typeface="+mn-ea"/>
              </a:rPr>
              <a:t> to verify the performance of CALET </a:t>
            </a:r>
          </a:p>
          <a:p>
            <a:pPr marL="400050" lvl="1" indent="0">
              <a:buNone/>
              <a:defRPr/>
            </a:pPr>
            <a:r>
              <a:rPr lang="en-US" altLang="ja-JP" dirty="0">
                <a:latin typeface="+mn-ea"/>
              </a:rPr>
              <a:t> </a:t>
            </a:r>
            <a:r>
              <a:rPr lang="en-US" altLang="ja-JP" dirty="0" smtClean="0">
                <a:latin typeface="+mn-ea"/>
              </a:rPr>
              <a:t> </a:t>
            </a:r>
            <a:r>
              <a:rPr lang="ja-JP" altLang="en-US" dirty="0" smtClean="0">
                <a:latin typeface="+mn-ea"/>
              </a:rPr>
              <a:t>（</a:t>
            </a:r>
            <a:r>
              <a:rPr lang="en-US" altLang="ja-JP" dirty="0" smtClean="0">
                <a:latin typeface="+mn-ea"/>
              </a:rPr>
              <a:t>comparison  with MC simulation</a:t>
            </a:r>
            <a:r>
              <a:rPr lang="ja-JP" altLang="en-US" dirty="0" smtClean="0">
                <a:latin typeface="+mn-ea"/>
              </a:rPr>
              <a:t>）</a:t>
            </a:r>
            <a:endParaRPr lang="en-US" altLang="ja-JP" dirty="0" smtClean="0">
              <a:latin typeface="+mn-ea"/>
            </a:endParaRPr>
          </a:p>
          <a:p>
            <a:pPr marL="1257300" lvl="2" indent="-457200">
              <a:buFontTx/>
              <a:buAutoNum type="romanLcPeriod"/>
              <a:defRPr/>
            </a:pPr>
            <a:r>
              <a:rPr lang="en-US" altLang="ja-JP" dirty="0" smtClean="0">
                <a:latin typeface="+mn-ea"/>
              </a:rPr>
              <a:t>Trigger efficiency</a:t>
            </a:r>
          </a:p>
          <a:p>
            <a:pPr marL="1257300" lvl="2" indent="-457200">
              <a:buFontTx/>
              <a:buAutoNum type="romanLcPeriod"/>
              <a:defRPr/>
            </a:pPr>
            <a:r>
              <a:rPr lang="en-US" altLang="ja-JP" dirty="0" smtClean="0">
                <a:latin typeface="+mn-ea"/>
              </a:rPr>
              <a:t>Angular resolution</a:t>
            </a:r>
          </a:p>
          <a:p>
            <a:pPr marL="1257300" lvl="2" indent="-457200">
              <a:buFontTx/>
              <a:buAutoNum type="romanLcPeriod"/>
              <a:defRPr/>
            </a:pPr>
            <a:r>
              <a:rPr lang="en-US" altLang="ja-JP" dirty="0" smtClean="0">
                <a:latin typeface="+mn-ea"/>
              </a:rPr>
              <a:t>Energy resolution</a:t>
            </a:r>
          </a:p>
          <a:p>
            <a:pPr marL="1257300" lvl="2" indent="-457200">
              <a:buFontTx/>
              <a:buAutoNum type="romanLcPeriod"/>
              <a:defRPr/>
            </a:pPr>
            <a:r>
              <a:rPr lang="en-US" altLang="ja-JP" dirty="0" smtClean="0">
                <a:latin typeface="+mn-ea"/>
              </a:rPr>
              <a:t>Electron/Proton separation</a:t>
            </a:r>
          </a:p>
          <a:p>
            <a:pPr marL="1257300" lvl="2" indent="-457200">
              <a:buFontTx/>
              <a:buAutoNum type="romanLcPeriod"/>
              <a:defRPr/>
            </a:pPr>
            <a:r>
              <a:rPr lang="en-US" altLang="ja-JP" dirty="0" smtClean="0">
                <a:latin typeface="+mn-ea"/>
              </a:rPr>
              <a:t>Charge resolution of CHD</a:t>
            </a:r>
          </a:p>
        </p:txBody>
      </p:sp>
    </p:spTree>
    <p:extLst>
      <p:ext uri="{BB962C8B-B14F-4D97-AF65-F5344CB8AC3E}">
        <p14:creationId xmlns:p14="http://schemas.microsoft.com/office/powerpoint/2010/main" val="399853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1450542" y="4145060"/>
            <a:ext cx="6728258" cy="230654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2013/5/28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CALET-TIM at CERN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DA557-BB22-45E2-A259-88FCE797032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-13617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Beam Schedule 2012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4628764" y="902650"/>
            <a:ext cx="4115284" cy="2532151"/>
            <a:chOff x="781879" y="939883"/>
            <a:chExt cx="7684190" cy="472811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879" y="939883"/>
              <a:ext cx="7684190" cy="472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正方形/長方形 6"/>
            <p:cNvSpPr/>
            <p:nvPr/>
          </p:nvSpPr>
          <p:spPr>
            <a:xfrm>
              <a:off x="3356792" y="3897188"/>
              <a:ext cx="2659695" cy="50253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6003234" y="2962924"/>
              <a:ext cx="1338469" cy="502533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116272" y="806166"/>
            <a:ext cx="3967946" cy="43027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800" dirty="0">
                <a:solidFill>
                  <a:prstClr val="black"/>
                </a:solidFill>
              </a:rPr>
              <a:t>Machine </a:t>
            </a:r>
            <a:r>
              <a:rPr lang="en-US" altLang="ja-JP" sz="2800" dirty="0" smtClean="0">
                <a:solidFill>
                  <a:prstClr val="black"/>
                </a:solidFill>
              </a:rPr>
              <a:t>time</a:t>
            </a:r>
            <a:endParaRPr lang="en-US" altLang="ja-JP" sz="28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2000" dirty="0">
                <a:solidFill>
                  <a:prstClr val="black"/>
                </a:solidFill>
              </a:rPr>
              <a:t>2 weeks (Sep.24-Oct.8) @ H8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altLang="ja-JP" sz="2000" dirty="0">
                <a:solidFill>
                  <a:prstClr val="black"/>
                </a:solidFill>
              </a:rPr>
              <a:t>1 week (Oct.8-Oct.15) @ </a:t>
            </a:r>
            <a:r>
              <a:rPr lang="en-US" altLang="ja-JP" sz="2000" dirty="0" smtClean="0">
                <a:solidFill>
                  <a:prstClr val="black"/>
                </a:solidFill>
              </a:rPr>
              <a:t>H4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altLang="ja-JP" sz="20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altLang="ja-JP" sz="2000" dirty="0" smtClean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altLang="ja-JP" sz="20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endParaRPr lang="en-US" altLang="ja-JP" sz="2000" dirty="0" smtClean="0">
              <a:solidFill>
                <a:prstClr val="black"/>
              </a:solidFill>
            </a:endParaRPr>
          </a:p>
          <a:p>
            <a:pPr lvl="1">
              <a:spcBef>
                <a:spcPct val="20000"/>
              </a:spcBef>
            </a:pPr>
            <a:endParaRPr lang="en-US" altLang="ja-JP" sz="2000" dirty="0" smtClean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800" dirty="0" smtClean="0">
                <a:solidFill>
                  <a:prstClr val="black"/>
                </a:solidFill>
              </a:rPr>
              <a:t>Data</a:t>
            </a:r>
          </a:p>
          <a:p>
            <a:pPr lvl="1">
              <a:spcBef>
                <a:spcPct val="20000"/>
              </a:spcBef>
            </a:pPr>
            <a:endParaRPr lang="en-US" altLang="ja-JP" sz="2000" dirty="0">
              <a:solidFill>
                <a:prstClr val="black"/>
              </a:solidFill>
            </a:endParaRPr>
          </a:p>
          <a:p>
            <a:endParaRPr kumimoji="1" lang="ja-JP" altLang="en-US" sz="20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858" y="2093239"/>
            <a:ext cx="4212000" cy="42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437760" y="2461196"/>
            <a:ext cx="38038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AMS/Pamela/Auger/Explorer/Antares/</a:t>
            </a:r>
            <a:r>
              <a:rPr kumimoji="1" lang="en-US" altLang="ja-JP" sz="1400" b="1" dirty="0" smtClean="0"/>
              <a:t>Fermi/</a:t>
            </a:r>
          </a:p>
          <a:p>
            <a:r>
              <a:rPr kumimoji="1" lang="en-US" altLang="ja-JP" sz="1400" b="1" dirty="0" smtClean="0"/>
              <a:t>LISA/Nestor/</a:t>
            </a:r>
            <a:r>
              <a:rPr kumimoji="1" lang="en-US" altLang="ja-JP" sz="1400" b="1" dirty="0" err="1" smtClean="0"/>
              <a:t>IceCube</a:t>
            </a:r>
            <a:r>
              <a:rPr kumimoji="1" lang="en-US" altLang="ja-JP" sz="1400" b="1" dirty="0" smtClean="0"/>
              <a:t>/Mice/Meg/T2K/</a:t>
            </a:r>
            <a:r>
              <a:rPr lang="en-US" altLang="ja-JP" sz="1400" b="1" dirty="0" err="1" smtClean="0"/>
              <a:t>Katrin</a:t>
            </a:r>
            <a:r>
              <a:rPr lang="en-US" altLang="ja-JP" sz="1400" b="1" dirty="0" smtClean="0"/>
              <a:t>/</a:t>
            </a:r>
          </a:p>
          <a:p>
            <a:r>
              <a:rPr lang="en-US" altLang="ja-JP" sz="1400" b="1" dirty="0" err="1" smtClean="0"/>
              <a:t>WArP</a:t>
            </a:r>
            <a:r>
              <a:rPr lang="en-US" altLang="ja-JP" sz="1400" b="1" dirty="0" smtClean="0"/>
              <a:t>/HESS/Magic/</a:t>
            </a:r>
            <a:r>
              <a:rPr lang="en-US" altLang="ja-JP" sz="1400" b="1" dirty="0" err="1" smtClean="0"/>
              <a:t>ArDM</a:t>
            </a:r>
            <a:r>
              <a:rPr lang="en-US" altLang="ja-JP" sz="1400" b="1" dirty="0" smtClean="0"/>
              <a:t>/CREAM/</a:t>
            </a:r>
            <a:r>
              <a:rPr kumimoji="1" lang="en-US" altLang="ja-JP" sz="1400" b="1" dirty="0" smtClean="0"/>
              <a:t>Belle II/CBM/</a:t>
            </a:r>
          </a:p>
          <a:p>
            <a:r>
              <a:rPr kumimoji="1" lang="en-US" altLang="ja-JP" sz="1400" b="1" dirty="0" smtClean="0"/>
              <a:t>Panda/CTA-PP/Planck/</a:t>
            </a:r>
            <a:r>
              <a:rPr kumimoji="1" lang="en-US" altLang="ja-JP" sz="1400" b="1" dirty="0" smtClean="0">
                <a:solidFill>
                  <a:srgbClr val="FF0000"/>
                </a:solidFill>
              </a:rPr>
              <a:t>CALET</a:t>
            </a:r>
            <a:r>
              <a:rPr kumimoji="1" lang="en-US" altLang="ja-JP" sz="1400" b="1" dirty="0" smtClean="0"/>
              <a:t>/</a:t>
            </a:r>
            <a:r>
              <a:rPr lang="en-US" altLang="ja-JP" sz="1400" b="1" dirty="0" err="1" smtClean="0"/>
              <a:t>Borexino</a:t>
            </a:r>
            <a:endParaRPr kumimoji="1" lang="en-US" altLang="ja-JP" sz="1400" b="1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4260" y="3414750"/>
            <a:ext cx="5194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002060"/>
                </a:solidFill>
              </a:rPr>
              <a:t>⇒ </a:t>
            </a:r>
            <a:r>
              <a:rPr kumimoji="1" lang="en-US" altLang="ja-JP" sz="2000" dirty="0" smtClean="0">
                <a:solidFill>
                  <a:srgbClr val="002060"/>
                </a:solidFill>
              </a:rPr>
              <a:t>Machine time available </a:t>
            </a:r>
            <a:r>
              <a:rPr lang="ja-JP" altLang="en-US" sz="2000" dirty="0">
                <a:solidFill>
                  <a:srgbClr val="002060"/>
                </a:solidFill>
              </a:rPr>
              <a:t> </a:t>
            </a:r>
            <a:r>
              <a:rPr kumimoji="1" lang="en-US" altLang="ja-JP" sz="2000" dirty="0" smtClean="0">
                <a:solidFill>
                  <a:srgbClr val="002060"/>
                </a:solidFill>
              </a:rPr>
              <a:t>more than one week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998645" y="3297276"/>
            <a:ext cx="1078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solidFill>
                  <a:srgbClr val="FF0000"/>
                </a:solidFill>
              </a:rPr>
              <a:t>（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Feb. 2012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）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50542" y="4234029"/>
            <a:ext cx="6612340" cy="2127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lnSpc>
                <a:spcPts val="1600"/>
              </a:lnSpc>
              <a:spcBef>
                <a:spcPct val="20000"/>
              </a:spcBef>
              <a:buFont typeface="Wingdings" pitchFamily="2" charset="2"/>
              <a:buChar char="u"/>
            </a:pPr>
            <a:r>
              <a:rPr lang="en-US" altLang="ja-JP" sz="2000" dirty="0" smtClean="0">
                <a:solidFill>
                  <a:srgbClr val="FF0000"/>
                </a:solidFill>
              </a:rPr>
              <a:t>H8 </a:t>
            </a:r>
            <a:endParaRPr lang="en-US" altLang="ja-JP" sz="2000" dirty="0">
              <a:solidFill>
                <a:srgbClr val="FF0000"/>
              </a:solidFill>
            </a:endParaRPr>
          </a:p>
          <a:p>
            <a:pPr marL="800100" lvl="1" indent="-342900">
              <a:lnSpc>
                <a:spcPts val="16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dirty="0" err="1"/>
              <a:t>muon</a:t>
            </a:r>
            <a:r>
              <a:rPr lang="en-US" altLang="ja-JP" dirty="0" smtClean="0"/>
              <a:t>:</a:t>
            </a:r>
            <a:r>
              <a:rPr lang="en-US" altLang="ja-JP" dirty="0"/>
              <a:t>	</a:t>
            </a:r>
            <a:r>
              <a:rPr lang="en-US" altLang="ja-JP" dirty="0" smtClean="0"/>
              <a:t>   (898k)	180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/c</a:t>
            </a:r>
          </a:p>
          <a:p>
            <a:pPr marL="800100" lvl="1" indent="-342900">
              <a:lnSpc>
                <a:spcPts val="16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dirty="0" smtClean="0"/>
              <a:t>electron:	(1,318k)	10, 20, 30, 50, 80, 100, 150, 200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/c</a:t>
            </a:r>
          </a:p>
          <a:p>
            <a:pPr marL="800100" lvl="1" indent="-342900">
              <a:lnSpc>
                <a:spcPts val="16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dirty="0" smtClean="0"/>
              <a:t>proton:	(2,156k)	</a:t>
            </a:r>
            <a:r>
              <a:rPr lang="en-US" altLang="ja-JP" dirty="0" smtClean="0">
                <a:solidFill>
                  <a:prstClr val="black"/>
                </a:solidFill>
              </a:rPr>
              <a:t>400 </a:t>
            </a:r>
            <a:r>
              <a:rPr lang="en-US" altLang="ja-JP" dirty="0" err="1" smtClean="0">
                <a:solidFill>
                  <a:prstClr val="black"/>
                </a:solidFill>
              </a:rPr>
              <a:t>GeV</a:t>
            </a:r>
            <a:r>
              <a:rPr lang="en-US" altLang="ja-JP" dirty="0" smtClean="0">
                <a:solidFill>
                  <a:prstClr val="black"/>
                </a:solidFill>
              </a:rPr>
              <a:t>/c</a:t>
            </a:r>
            <a:endParaRPr lang="en-US" altLang="ja-JP" dirty="0">
              <a:solidFill>
                <a:prstClr val="black"/>
              </a:solidFill>
            </a:endParaRPr>
          </a:p>
          <a:p>
            <a:pPr marL="457200" indent="-457200">
              <a:lnSpc>
                <a:spcPts val="1600"/>
              </a:lnSpc>
              <a:spcBef>
                <a:spcPct val="20000"/>
              </a:spcBef>
              <a:buFont typeface="Wingdings" pitchFamily="2" charset="2"/>
              <a:buChar char="u"/>
            </a:pPr>
            <a:r>
              <a:rPr lang="en-US" altLang="ja-JP" sz="2000" dirty="0">
                <a:solidFill>
                  <a:srgbClr val="00CC00"/>
                </a:solidFill>
              </a:rPr>
              <a:t>H4</a:t>
            </a:r>
            <a:r>
              <a:rPr lang="en-US" altLang="ja-JP" sz="2000" dirty="0">
                <a:solidFill>
                  <a:srgbClr val="0000CC"/>
                </a:solidFill>
              </a:rPr>
              <a:t> </a:t>
            </a:r>
          </a:p>
          <a:p>
            <a:pPr marL="800100" lvl="1" indent="-342900">
              <a:lnSpc>
                <a:spcPts val="16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dirty="0" err="1" smtClean="0"/>
              <a:t>muon</a:t>
            </a:r>
            <a:r>
              <a:rPr lang="en-US" altLang="ja-JP" dirty="0" smtClean="0"/>
              <a:t>:	  (575k)	150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/c</a:t>
            </a:r>
            <a:endParaRPr lang="en-US" altLang="ja-JP" dirty="0"/>
          </a:p>
          <a:p>
            <a:pPr marL="800100" lvl="1" indent="-342900">
              <a:lnSpc>
                <a:spcPts val="16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dirty="0" smtClean="0"/>
              <a:t>electron:	  (547k)	10</a:t>
            </a:r>
            <a:r>
              <a:rPr lang="en-US" altLang="ja-JP" dirty="0"/>
              <a:t>, 150, 200, 250, 290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/c</a:t>
            </a:r>
            <a:endParaRPr lang="en-US" altLang="ja-JP" dirty="0"/>
          </a:p>
          <a:p>
            <a:pPr marL="800100" lvl="1" indent="-342900">
              <a:lnSpc>
                <a:spcPts val="16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ja-JP" dirty="0" smtClean="0"/>
              <a:t>proton:	(1,297k)	30</a:t>
            </a:r>
            <a:r>
              <a:rPr lang="en-US" altLang="ja-JP" dirty="0">
                <a:solidFill>
                  <a:prstClr val="black"/>
                </a:solidFill>
              </a:rPr>
              <a:t>, 100 </a:t>
            </a:r>
            <a:r>
              <a:rPr lang="en-US" altLang="ja-JP" dirty="0" err="1" smtClean="0">
                <a:solidFill>
                  <a:prstClr val="black"/>
                </a:solidFill>
              </a:rPr>
              <a:t>GeV</a:t>
            </a:r>
            <a:r>
              <a:rPr lang="en-US" altLang="ja-JP" dirty="0" smtClean="0">
                <a:solidFill>
                  <a:prstClr val="black"/>
                </a:solidFill>
              </a:rPr>
              <a:t>/c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08434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3678</TotalTime>
  <Words>1729</Words>
  <Application>Microsoft Office PowerPoint</Application>
  <PresentationFormat>画面に合わせる (4:3)</PresentationFormat>
  <Paragraphs>621</Paragraphs>
  <Slides>26</Slides>
  <Notes>22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26</vt:i4>
      </vt:variant>
    </vt:vector>
  </HeadingPairs>
  <TitlesOfParts>
    <vt:vector size="28" baseType="lpstr">
      <vt:lpstr>Office テーマ</vt:lpstr>
      <vt:lpstr>1_Office テーマ</vt:lpstr>
      <vt:lpstr>Outline of the beam test in 2012</vt:lpstr>
      <vt:lpstr>Development of CALET</vt:lpstr>
      <vt:lpstr>BBM／STM</vt:lpstr>
      <vt:lpstr>Engineering Model</vt:lpstr>
      <vt:lpstr>Engineering Model</vt:lpstr>
      <vt:lpstr>Assembling</vt:lpstr>
      <vt:lpstr>Detector Test</vt:lpstr>
      <vt:lpstr>Objectives of Beam Test</vt:lpstr>
      <vt:lpstr>Beam Schedule 2012</vt:lpstr>
      <vt:lpstr>Installation at H8</vt:lpstr>
      <vt:lpstr>Test Conditions</vt:lpstr>
      <vt:lpstr>Test Conditions</vt:lpstr>
      <vt:lpstr>Electron 290GeV Pos.J run833</vt:lpstr>
      <vt:lpstr>Summary</vt:lpstr>
      <vt:lpstr>Backup charts</vt:lpstr>
      <vt:lpstr>Beam Tests for CALET at CERN-SPS</vt:lpstr>
      <vt:lpstr>PowerPoint プレゼンテーション</vt:lpstr>
      <vt:lpstr>CAL Trigger</vt:lpstr>
      <vt:lpstr>PowerPoint プレゼンテーション</vt:lpstr>
      <vt:lpstr>Beam Schedule 2012</vt:lpstr>
      <vt:lpstr>PowerPoint プレゼンテーション</vt:lpstr>
      <vt:lpstr>Data statistics taken at H8</vt:lpstr>
      <vt:lpstr>Data statistics taken at H4</vt:lpstr>
      <vt:lpstr>Beam cycles</vt:lpstr>
      <vt:lpstr>Muon 150GeV Pos.E run134</vt:lpstr>
      <vt:lpstr>Proton 400GeV Pos.J run437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CERN-SPSによるCALETプロトタイプ性能実証試験の概要</dc:title>
  <dc:creator>TAMURATadahisa</dc:creator>
  <cp:lastModifiedBy>TAMURATadahisa</cp:lastModifiedBy>
  <cp:revision>439</cp:revision>
  <dcterms:created xsi:type="dcterms:W3CDTF">2012-02-26T14:46:34Z</dcterms:created>
  <dcterms:modified xsi:type="dcterms:W3CDTF">2013-05-27T16:15:08Z</dcterms:modified>
</cp:coreProperties>
</file>