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16"/>
  </p:notesMasterIdLst>
  <p:sldIdLst>
    <p:sldId id="256" r:id="rId3"/>
    <p:sldId id="270" r:id="rId4"/>
    <p:sldId id="268" r:id="rId5"/>
    <p:sldId id="267" r:id="rId6"/>
    <p:sldId id="261" r:id="rId7"/>
    <p:sldId id="278" r:id="rId8"/>
    <p:sldId id="269" r:id="rId9"/>
    <p:sldId id="271" r:id="rId10"/>
    <p:sldId id="273" r:id="rId11"/>
    <p:sldId id="274" r:id="rId12"/>
    <p:sldId id="275" r:id="rId13"/>
    <p:sldId id="276" r:id="rId14"/>
    <p:sldId id="277" r:id="rId15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0FF00"/>
    <a:srgbClr val="00CC00"/>
    <a:srgbClr val="FF00FF"/>
    <a:srgbClr val="CCFFFF"/>
    <a:srgbClr val="FF66FF"/>
    <a:srgbClr val="FF99FF"/>
    <a:srgbClr val="CCECFF"/>
    <a:srgbClr val="FFFF99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中間スタイル 4 - アクセント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7" d="100"/>
          <a:sy n="77" d="100"/>
        </p:scale>
        <p:origin x="-26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90A373-5E70-4BAB-BC57-F6C7FDFEF7D0}" type="datetimeFigureOut">
              <a:rPr kumimoji="1" lang="ja-JP" altLang="en-US" smtClean="0"/>
              <a:pPr/>
              <a:t>2013/5/27</a:t>
            </a:fld>
            <a:endParaRPr kumimoji="1"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00D2C6E-2265-437E-B0D0-21520AB49D5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874324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0D2C6E-2265-437E-B0D0-21520AB49D53}" type="slidenum">
              <a:rPr kumimoji="1" lang="ja-JP" altLang="en-US" smtClean="0"/>
              <a:pPr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691840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FDE2F4-8692-442D-BE93-35B95CD54CB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07539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FDE2F4-8692-442D-BE93-35B95CD54CB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771542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FDE2F4-8692-442D-BE93-35B95CD54CB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214154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492375"/>
            <a:ext cx="7772400" cy="865188"/>
          </a:xfrm>
        </p:spPr>
        <p:txBody>
          <a:bodyPr/>
          <a:lstStyle>
            <a:lvl1pPr>
              <a:defRPr sz="3600">
                <a:latin typeface="ＭＳ Ｐ明朝" pitchFamily="18" charset="-128"/>
                <a:ea typeface="ＭＳ Ｐ明朝" pitchFamily="18" charset="-128"/>
              </a:defRPr>
            </a:lvl1pPr>
          </a:lstStyle>
          <a:p>
            <a:r>
              <a:rPr lang="ja-JP" altLang="en-US" dirty="0"/>
              <a:t>テンプレート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763588" y="3575050"/>
            <a:ext cx="6400800" cy="479425"/>
          </a:xfrm>
        </p:spPr>
        <p:txBody>
          <a:bodyPr/>
          <a:lstStyle>
            <a:lvl1pPr marL="0" indent="0">
              <a:buFontTx/>
              <a:buNone/>
              <a:defRPr sz="2000"/>
            </a:lvl1pPr>
          </a:lstStyle>
          <a:p>
            <a:r>
              <a:rPr lang="ja-JP" altLang="en-US"/>
              <a:t>マスタ</a:t>
            </a:r>
            <a:r>
              <a:rPr lang="en-US" altLang="ja-JP"/>
              <a:t> </a:t>
            </a:r>
            <a:r>
              <a:rPr lang="ja-JP" altLang="en-US"/>
              <a:t>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90499726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ＭＳ Ｐ明朝" pitchFamily="18" charset="-128"/>
                <a:ea typeface="ＭＳ Ｐ明朝" pitchFamily="18" charset="-128"/>
              </a:defRPr>
            </a:lvl1pPr>
          </a:lstStyle>
          <a:p>
            <a:r>
              <a:rPr lang="ja-JP" altLang="en-US" dirty="0" smtClean="0"/>
              <a:t>マスタ タイトルの書式設定</a:t>
            </a:r>
            <a:endParaRPr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ja-JP" altLang="en-US" dirty="0" smtClean="0"/>
              <a:t>マスタ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  <a:p>
            <a:pPr lvl="2"/>
            <a:r>
              <a:rPr lang="ja-JP" altLang="en-US" dirty="0" smtClean="0"/>
              <a:t>第 </a:t>
            </a:r>
            <a:r>
              <a:rPr lang="en-US" altLang="ja-JP" dirty="0" smtClean="0"/>
              <a:t>3 </a:t>
            </a:r>
            <a:r>
              <a:rPr lang="ja-JP" altLang="en-US" dirty="0" smtClean="0"/>
              <a:t>レベル</a:t>
            </a:r>
          </a:p>
          <a:p>
            <a:pPr lvl="3"/>
            <a:r>
              <a:rPr lang="ja-JP" altLang="en-US" dirty="0" smtClean="0"/>
              <a:t>第 </a:t>
            </a:r>
            <a:r>
              <a:rPr lang="en-US" altLang="ja-JP" dirty="0" smtClean="0"/>
              <a:t>4 </a:t>
            </a:r>
            <a:r>
              <a:rPr lang="ja-JP" altLang="en-US" dirty="0" smtClean="0"/>
              <a:t>レベル</a:t>
            </a:r>
          </a:p>
          <a:p>
            <a:pPr lvl="4"/>
            <a:r>
              <a:rPr lang="ja-JP" altLang="en-US" dirty="0" smtClean="0"/>
              <a:t>第 </a:t>
            </a:r>
            <a:r>
              <a:rPr lang="en-US" altLang="ja-JP" dirty="0" smtClean="0"/>
              <a:t>5 </a:t>
            </a:r>
            <a:r>
              <a:rPr lang="ja-JP" altLang="en-US" dirty="0" smtClean="0"/>
              <a:t>レベル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39710846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 ヘッダ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52441801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68313" y="981075"/>
            <a:ext cx="4038600" cy="53276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59313" y="981075"/>
            <a:ext cx="4038600" cy="53276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76871005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08024054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68966682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0076495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8843514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FDE2F4-8692-442D-BE93-35B95CD54CB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0811586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と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 smtClean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98904866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39480795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/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81788" y="188913"/>
            <a:ext cx="2143125" cy="6119812"/>
          </a:xfrm>
        </p:spPr>
        <p:txBody>
          <a:bodyPr vert="eaVert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250825" y="188913"/>
            <a:ext cx="6278563" cy="6119812"/>
          </a:xfr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19843808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タイトルと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50825" y="188913"/>
            <a:ext cx="8574088" cy="633412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表プレースホルダ 2"/>
          <p:cNvSpPr>
            <a:spLocks noGrp="1"/>
          </p:cNvSpPr>
          <p:nvPr>
            <p:ph type="tbl" idx="1"/>
          </p:nvPr>
        </p:nvSpPr>
        <p:spPr>
          <a:xfrm>
            <a:off x="468313" y="981075"/>
            <a:ext cx="8229600" cy="5327650"/>
          </a:xfrm>
        </p:spPr>
        <p:txBody>
          <a:bodyPr/>
          <a:lstStyle/>
          <a:p>
            <a:pPr lvl="0"/>
            <a:endParaRPr lang="ja-JP" altLang="en-US" noProof="0" smtClean="0"/>
          </a:p>
        </p:txBody>
      </p:sp>
    </p:spTree>
    <p:extLst>
      <p:ext uri="{BB962C8B-B14F-4D97-AF65-F5344CB8AC3E}">
        <p14:creationId xmlns:p14="http://schemas.microsoft.com/office/powerpoint/2010/main" val="33139169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FDE2F4-8692-442D-BE93-35B95CD54CB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22542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FDE2F4-8692-442D-BE93-35B95CD54CB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671386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FDE2F4-8692-442D-BE93-35B95CD54CB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024633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FDE2F4-8692-442D-BE93-35B95CD54CB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293449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FDE2F4-8692-442D-BE93-35B95CD54CB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524379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FDE2F4-8692-442D-BE93-35B95CD54CB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731188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FDE2F4-8692-442D-BE93-35B95CD54CB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855615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FDE2F4-8692-442D-BE93-35B95CD54CB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13878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50825" y="188913"/>
            <a:ext cx="8574088" cy="633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</a:t>
            </a:r>
            <a:r>
              <a:rPr lang="en-US" altLang="ja-JP" smtClean="0"/>
              <a:t> </a:t>
            </a:r>
            <a:r>
              <a:rPr lang="ja-JP" altLang="en-US" smtClean="0"/>
              <a:t>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68313" y="981075"/>
            <a:ext cx="8229600" cy="532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</a:t>
            </a:r>
            <a:r>
              <a:rPr lang="en-US" altLang="ja-JP" smtClean="0"/>
              <a:t> </a:t>
            </a:r>
            <a:r>
              <a:rPr lang="ja-JP" altLang="en-US" smtClean="0"/>
              <a:t>テキストの書式設定</a:t>
            </a:r>
            <a:endParaRPr lang="en-US" altLang="ja-JP" smtClean="0"/>
          </a:p>
          <a:p>
            <a:pPr lvl="1"/>
            <a:r>
              <a:rPr lang="ja-JP" altLang="en-US" smtClean="0"/>
              <a:t>第</a:t>
            </a:r>
            <a:r>
              <a:rPr lang="en-US" altLang="ja-JP" smtClean="0"/>
              <a:t> 2 </a:t>
            </a:r>
            <a:r>
              <a:rPr lang="ja-JP" altLang="en-US" smtClean="0"/>
              <a:t>レベル</a:t>
            </a:r>
            <a:endParaRPr lang="en-US" altLang="ja-JP" smtClean="0"/>
          </a:p>
          <a:p>
            <a:pPr lvl="2"/>
            <a:r>
              <a:rPr lang="ja-JP" altLang="en-US" smtClean="0"/>
              <a:t>第</a:t>
            </a:r>
            <a:r>
              <a:rPr lang="en-US" altLang="ja-JP" smtClean="0"/>
              <a:t> 3 </a:t>
            </a:r>
            <a:r>
              <a:rPr lang="ja-JP" altLang="en-US" smtClean="0"/>
              <a:t>レベル</a:t>
            </a:r>
            <a:endParaRPr lang="en-US" altLang="ja-JP" smtClean="0"/>
          </a:p>
          <a:p>
            <a:pPr lvl="3"/>
            <a:r>
              <a:rPr lang="ja-JP" altLang="en-US" smtClean="0"/>
              <a:t>第</a:t>
            </a:r>
            <a:r>
              <a:rPr lang="en-US" altLang="ja-JP" smtClean="0"/>
              <a:t> 4 </a:t>
            </a:r>
            <a:r>
              <a:rPr lang="ja-JP" altLang="en-US" smtClean="0"/>
              <a:t>レベル</a:t>
            </a:r>
            <a:endParaRPr lang="en-US" altLang="ja-JP" smtClean="0"/>
          </a:p>
          <a:p>
            <a:pPr lvl="4"/>
            <a:r>
              <a:rPr lang="ja-JP" altLang="en-US" smtClean="0"/>
              <a:t>第</a:t>
            </a:r>
            <a:r>
              <a:rPr lang="en-US" altLang="ja-JP" smtClean="0"/>
              <a:t> 5 </a:t>
            </a:r>
            <a:r>
              <a:rPr lang="ja-JP" altLang="en-US" smtClean="0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6002321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2800" b="1" u="sng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2800" b="1" u="sng">
          <a:solidFill>
            <a:schemeClr val="tx1"/>
          </a:solidFill>
          <a:latin typeface="ＭＳ Ｐ明朝" charset="-128"/>
          <a:ea typeface="ＭＳ Ｐゴシック" charset="-128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2800" b="1" u="sng">
          <a:solidFill>
            <a:schemeClr val="tx1"/>
          </a:solidFill>
          <a:latin typeface="ＭＳ Ｐ明朝" charset="-128"/>
          <a:ea typeface="ＭＳ Ｐゴシック" charset="-128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2800" b="1" u="sng">
          <a:solidFill>
            <a:schemeClr val="tx1"/>
          </a:solidFill>
          <a:latin typeface="ＭＳ Ｐ明朝" charset="-128"/>
          <a:ea typeface="ＭＳ Ｐゴシック" charset="-128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2800" b="1" u="sng">
          <a:solidFill>
            <a:schemeClr val="tx1"/>
          </a:solidFill>
          <a:latin typeface="ＭＳ Ｐ明朝" charset="-128"/>
          <a:ea typeface="ＭＳ Ｐゴシック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2800" b="1" u="sng">
          <a:solidFill>
            <a:schemeClr val="tx1"/>
          </a:solidFill>
          <a:latin typeface="ＭＳ Ｐ明朝" charset="-128"/>
          <a:ea typeface="ＭＳ Ｐゴシック" charset="-128"/>
          <a:cs typeface="ＭＳ Ｐゴシック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2800" b="1" u="sng">
          <a:solidFill>
            <a:schemeClr val="tx1"/>
          </a:solidFill>
          <a:latin typeface="ＭＳ Ｐ明朝" charset="-128"/>
          <a:ea typeface="ＭＳ Ｐゴシック" charset="-128"/>
          <a:cs typeface="ＭＳ Ｐゴシック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2800" b="1" u="sng">
          <a:solidFill>
            <a:schemeClr val="tx1"/>
          </a:solidFill>
          <a:latin typeface="ＭＳ Ｐ明朝" charset="-128"/>
          <a:ea typeface="ＭＳ Ｐゴシック" charset="-128"/>
          <a:cs typeface="ＭＳ Ｐゴシック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2800" b="1" u="sng">
          <a:solidFill>
            <a:schemeClr val="tx1"/>
          </a:solidFill>
          <a:latin typeface="ＭＳ Ｐ明朝" charset="-128"/>
          <a:ea typeface="ＭＳ Ｐゴシック" charset="-128"/>
          <a:cs typeface="ＭＳ Ｐゴシック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kumimoji="1"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4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0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altLang="ja-JP" dirty="0" smtClean="0"/>
              <a:t>Outline of the</a:t>
            </a:r>
            <a:r>
              <a:rPr kumimoji="1" lang="en-US" altLang="ja-JP" dirty="0" smtClean="0"/>
              <a:t> ion test in 2013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685800" y="3886200"/>
            <a:ext cx="7772400" cy="1752600"/>
          </a:xfrm>
        </p:spPr>
        <p:txBody>
          <a:bodyPr>
            <a:normAutofit/>
          </a:bodyPr>
          <a:lstStyle/>
          <a:p>
            <a:r>
              <a:rPr kumimoji="1" lang="en-US" altLang="ja-JP" dirty="0" smtClean="0"/>
              <a:t>Tadahisa TAMURA for Beam Testing Team</a:t>
            </a:r>
          </a:p>
          <a:p>
            <a:r>
              <a:rPr lang="en-US" altLang="ja-JP" dirty="0" smtClean="0"/>
              <a:t>2013.5.28</a:t>
            </a:r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FDE2F4-8692-442D-BE93-35B95CD54CB5}" type="slidenum">
              <a:rPr kumimoji="1" lang="ja-JP" altLang="en-US" smtClean="0"/>
              <a:pPr/>
              <a:t>1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835906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Akaike\Dropbox\share\picture\tmp\20130211\c_chd10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268760"/>
            <a:ext cx="9144000" cy="28441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テキスト ボックス 5"/>
          <p:cNvSpPr txBox="1"/>
          <p:nvPr/>
        </p:nvSpPr>
        <p:spPr>
          <a:xfrm>
            <a:off x="2771800" y="1484784"/>
            <a:ext cx="39604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CHD#1 BBM ch12 HV-410V (Low gain)</a:t>
            </a:r>
            <a:endParaRPr kumimoji="1" lang="ja-JP" altLang="en-US" dirty="0"/>
          </a:p>
        </p:txBody>
      </p:sp>
      <p:pic>
        <p:nvPicPr>
          <p:cNvPr id="3075" name="Picture 3" descr="C:\Users\Akaike\Dropbox\share\picture\tmp\20130211\c_chd12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041264"/>
            <a:ext cx="9144000" cy="28441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テキスト ボックス 11"/>
          <p:cNvSpPr txBox="1"/>
          <p:nvPr/>
        </p:nvSpPr>
        <p:spPr>
          <a:xfrm>
            <a:off x="2771800" y="4293096"/>
            <a:ext cx="39604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CHD#1 BBM ch3 HV-360V (Low gain)</a:t>
            </a:r>
            <a:endParaRPr kumimoji="1" lang="ja-JP" altLang="en-US" dirty="0"/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1619672" y="2276872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C</a:t>
            </a:r>
            <a:endParaRPr kumimoji="1" lang="ja-JP" altLang="en-US" dirty="0"/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1979712" y="2358172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/>
              <a:t>O</a:t>
            </a:r>
            <a:endParaRPr kumimoji="1" lang="ja-JP" altLang="en-US" dirty="0"/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3275856" y="2646204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 smtClean="0"/>
              <a:t>Si</a:t>
            </a:r>
            <a:endParaRPr kumimoji="1" lang="ja-JP" altLang="en-US" dirty="0"/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1331640" y="4787860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C</a:t>
            </a:r>
            <a:endParaRPr kumimoji="1" lang="ja-JP" altLang="en-US" dirty="0"/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1475656" y="5003884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/>
              <a:t>O</a:t>
            </a:r>
            <a:endParaRPr kumimoji="1" lang="ja-JP" altLang="en-US" dirty="0"/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1979712" y="5291916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 smtClean="0"/>
              <a:t>Si</a:t>
            </a:r>
            <a:endParaRPr kumimoji="1" lang="ja-JP" altLang="en-US" dirty="0"/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1259632" y="4293096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 smtClean="0"/>
              <a:t>He</a:t>
            </a:r>
            <a:endParaRPr kumimoji="1" lang="ja-JP" altLang="en-US" dirty="0"/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1259632" y="1628800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 smtClean="0"/>
              <a:t>He</a:t>
            </a:r>
            <a:endParaRPr kumimoji="1" lang="ja-JP" altLang="en-US" dirty="0"/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Fragments </a:t>
            </a:r>
            <a:r>
              <a:rPr lang="en-US" altLang="ja-JP" dirty="0" smtClean="0"/>
              <a:t>(A/Z=2, 30GeV/u)</a:t>
            </a:r>
            <a:endParaRPr kumimoji="1" lang="ja-JP" altLang="en-US" dirty="0"/>
          </a:p>
        </p:txBody>
      </p:sp>
      <p:cxnSp>
        <p:nvCxnSpPr>
          <p:cNvPr id="21" name="直線コネクタ 20"/>
          <p:cNvCxnSpPr/>
          <p:nvPr/>
        </p:nvCxnSpPr>
        <p:spPr>
          <a:xfrm>
            <a:off x="3438525" y="3219450"/>
            <a:ext cx="0" cy="2247900"/>
          </a:xfrm>
          <a:prstGeom prst="line">
            <a:avLst/>
          </a:prstGeom>
          <a:ln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線コネクタ 21"/>
          <p:cNvCxnSpPr/>
          <p:nvPr/>
        </p:nvCxnSpPr>
        <p:spPr>
          <a:xfrm>
            <a:off x="2162175" y="4495800"/>
            <a:ext cx="0" cy="1548000"/>
          </a:xfrm>
          <a:prstGeom prst="line">
            <a:avLst/>
          </a:prstGeom>
          <a:ln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右矢印 22"/>
          <p:cNvSpPr/>
          <p:nvPr/>
        </p:nvSpPr>
        <p:spPr>
          <a:xfrm flipH="1">
            <a:off x="2238375" y="4962525"/>
            <a:ext cx="1152525" cy="104775"/>
          </a:xfrm>
          <a:prstGeom prst="rightArrow">
            <a:avLst>
              <a:gd name="adj1" fmla="val 50000"/>
              <a:gd name="adj2" fmla="val 130436"/>
            </a:avLst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2533650" y="5000625"/>
            <a:ext cx="8354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chemeClr val="accent6">
                    <a:lumMod val="75000"/>
                  </a:schemeClr>
                </a:solidFill>
              </a:rPr>
              <a:t>x 1/2.5</a:t>
            </a:r>
            <a:endParaRPr kumimoji="1" lang="ja-JP" altLang="en-US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227652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Akaike\Dropbox\share\picture\tmp\20130211\c2_chd2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799441"/>
            <a:ext cx="6246907" cy="60585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Correlation between two CHDs</a:t>
            </a:r>
            <a:endParaRPr kumimoji="1" lang="ja-JP" altLang="en-US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2987824" y="5733256"/>
            <a:ext cx="720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D(p)</a:t>
            </a:r>
            <a:endParaRPr kumimoji="1" lang="ja-JP" altLang="en-US" dirty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4239069" y="5551890"/>
            <a:ext cx="5760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 smtClean="0"/>
              <a:t>He</a:t>
            </a:r>
            <a:endParaRPr kumimoji="1" lang="ja-JP" altLang="en-US" dirty="0"/>
          </a:p>
        </p:txBody>
      </p:sp>
      <p:cxnSp>
        <p:nvCxnSpPr>
          <p:cNvPr id="6" name="直線矢印コネクタ 5"/>
          <p:cNvCxnSpPr/>
          <p:nvPr/>
        </p:nvCxnSpPr>
        <p:spPr>
          <a:xfrm flipH="1" flipV="1">
            <a:off x="3347864" y="4869160"/>
            <a:ext cx="891205" cy="83171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矢印コネクタ 9"/>
          <p:cNvCxnSpPr/>
          <p:nvPr/>
        </p:nvCxnSpPr>
        <p:spPr>
          <a:xfrm flipH="1" flipV="1">
            <a:off x="2267745" y="5645259"/>
            <a:ext cx="720079" cy="275963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テキスト ボックス 11"/>
          <p:cNvSpPr txBox="1"/>
          <p:nvPr/>
        </p:nvSpPr>
        <p:spPr>
          <a:xfrm>
            <a:off x="4865099" y="3828720"/>
            <a:ext cx="5760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 smtClean="0"/>
              <a:t>C</a:t>
            </a:r>
            <a:endParaRPr kumimoji="1" lang="ja-JP" altLang="en-US" dirty="0"/>
          </a:p>
        </p:txBody>
      </p:sp>
      <p:cxnSp>
        <p:nvCxnSpPr>
          <p:cNvPr id="13" name="直線矢印コネクタ 12"/>
          <p:cNvCxnSpPr/>
          <p:nvPr/>
        </p:nvCxnSpPr>
        <p:spPr>
          <a:xfrm flipH="1" flipV="1">
            <a:off x="4355978" y="3501009"/>
            <a:ext cx="576062" cy="504055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2996513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Charge resolution around </a:t>
            </a:r>
            <a:r>
              <a:rPr lang="en-US" altLang="ja-JP" dirty="0" smtClean="0"/>
              <a:t>Z~6</a:t>
            </a:r>
            <a:endParaRPr kumimoji="1" lang="ja-JP" altLang="en-US" dirty="0"/>
          </a:p>
        </p:txBody>
      </p:sp>
      <p:pic>
        <p:nvPicPr>
          <p:cNvPr id="5123" name="Picture 3" descr="C:\Users\Akaike\Dropbox\share\picture\tmp\20130211\c_chd0_BC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204864"/>
            <a:ext cx="5200368" cy="40000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テキスト ボックス 5"/>
          <p:cNvSpPr txBox="1"/>
          <p:nvPr/>
        </p:nvSpPr>
        <p:spPr>
          <a:xfrm>
            <a:off x="899592" y="2020198"/>
            <a:ext cx="396044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CHD#0 BBM ch5 HV-450V (Low gain)</a:t>
            </a:r>
            <a:endParaRPr kumimoji="1" lang="ja-JP" altLang="en-US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2123728" y="3356992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B</a:t>
            </a:r>
            <a:endParaRPr kumimoji="1" lang="ja-JP" altLang="en-US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2627784" y="2780928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/>
              <a:t>C</a:t>
            </a:r>
            <a:endParaRPr kumimoji="1" lang="ja-JP" altLang="en-US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3131840" y="4283804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/>
              <a:t>N</a:t>
            </a:r>
            <a:endParaRPr kumimoji="1" lang="ja-JP" altLang="en-US" dirty="0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3707904" y="4211796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/>
              <a:t>O</a:t>
            </a:r>
            <a:endParaRPr kumimoji="1" lang="ja-JP" altLang="en-US" dirty="0"/>
          </a:p>
        </p:txBody>
      </p:sp>
      <p:graphicFrame>
        <p:nvGraphicFramePr>
          <p:cNvPr id="5" name="表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57679831"/>
              </p:ext>
            </p:extLst>
          </p:nvPr>
        </p:nvGraphicFramePr>
        <p:xfrm>
          <a:off x="5220072" y="3310984"/>
          <a:ext cx="3696971" cy="2494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73393"/>
                <a:gridCol w="925830"/>
                <a:gridCol w="911543"/>
                <a:gridCol w="1386205"/>
              </a:tblGrid>
              <a:tr h="370840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Mean</a:t>
                      </a:r>
                    </a:p>
                    <a:p>
                      <a:r>
                        <a:rPr kumimoji="1" lang="en-US" altLang="ja-JP" i="1" dirty="0" smtClean="0"/>
                        <a:t>μ </a:t>
                      </a:r>
                      <a:r>
                        <a:rPr kumimoji="1" lang="en-US" altLang="ja-JP" dirty="0" smtClean="0"/>
                        <a:t>[ADC]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err="1" smtClean="0"/>
                        <a:t>St.Dev</a:t>
                      </a:r>
                      <a:r>
                        <a:rPr kumimoji="1" lang="en-US" altLang="ja-JP" dirty="0" smtClean="0"/>
                        <a:t>.</a:t>
                      </a:r>
                    </a:p>
                    <a:p>
                      <a:r>
                        <a:rPr kumimoji="1" lang="en-US" altLang="ja-JP" i="1" dirty="0" smtClean="0"/>
                        <a:t>σ </a:t>
                      </a:r>
                      <a:r>
                        <a:rPr kumimoji="1" lang="en-US" altLang="ja-JP" dirty="0" smtClean="0"/>
                        <a:t>[ADC]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Charge Res.</a:t>
                      </a:r>
                    </a:p>
                    <a:p>
                      <a:r>
                        <a:rPr kumimoji="1" lang="en-US" altLang="ja-JP" i="1" dirty="0" smtClean="0"/>
                        <a:t>R</a:t>
                      </a:r>
                      <a:r>
                        <a:rPr kumimoji="1" lang="en-US" altLang="ja-JP" dirty="0" smtClean="0"/>
                        <a:t> [</a:t>
                      </a:r>
                      <a:r>
                        <a:rPr kumimoji="1" lang="en-US" altLang="ja-JP" i="1" dirty="0" smtClean="0"/>
                        <a:t>e</a:t>
                      </a:r>
                      <a:r>
                        <a:rPr kumimoji="1" lang="en-US" altLang="ja-JP" dirty="0" smtClean="0"/>
                        <a:t>]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Be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291.8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58.6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-</a:t>
                      </a:r>
                      <a:endParaRPr lang="ja-JP" alt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B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467.9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49.8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0.28 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C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650.7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46.2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0.25 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N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845.6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63.1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0.32 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O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1066.7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56.4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0.26 </a:t>
                      </a: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sp>
        <p:nvSpPr>
          <p:cNvPr id="12" name="テキスト ボックス 11"/>
          <p:cNvSpPr txBox="1"/>
          <p:nvPr/>
        </p:nvSpPr>
        <p:spPr>
          <a:xfrm>
            <a:off x="1619672" y="3068960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 smtClean="0"/>
              <a:t>Be</a:t>
            </a:r>
            <a:endParaRPr kumimoji="1" lang="ja-JP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テキスト ボックス 6"/>
              <p:cNvSpPr txBox="1"/>
              <p:nvPr/>
            </p:nvSpPr>
            <p:spPr>
              <a:xfrm>
                <a:off x="5292080" y="2020198"/>
                <a:ext cx="2520280" cy="88710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kumimoji="1" lang="en-US" altLang="ja-JP" b="0" i="0" smtClean="0">
                          <a:latin typeface="Cambria Math"/>
                        </a:rPr>
                        <m:t>Chrge</m:t>
                      </m:r>
                      <m:r>
                        <a:rPr kumimoji="1" lang="en-US" altLang="ja-JP" b="0" i="0" smtClean="0">
                          <a:latin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kumimoji="1" lang="en-US" altLang="ja-JP" b="0" i="0" smtClean="0">
                          <a:latin typeface="Cambria Math"/>
                        </a:rPr>
                        <m:t>resolution</m:t>
                      </m:r>
                      <m:r>
                        <a:rPr kumimoji="1" lang="en-US" altLang="ja-JP" b="0" i="0" smtClean="0">
                          <a:latin typeface="Cambria Math"/>
                        </a:rPr>
                        <m:t> </m:t>
                      </m:r>
                      <m:r>
                        <a:rPr kumimoji="1" lang="en-US" altLang="ja-JP" b="0" i="1" smtClean="0">
                          <a:latin typeface="Cambria Math"/>
                        </a:rPr>
                        <m:t>𝑅</m:t>
                      </m:r>
                    </m:oMath>
                  </m:oMathPara>
                </a14:m>
                <a:endParaRPr kumimoji="1" lang="en-US" altLang="ja-JP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1" lang="en-US" altLang="ja-JP" b="0" i="1" smtClean="0">
                          <a:latin typeface="Cambria Math"/>
                        </a:rPr>
                        <m:t>𝑅</m:t>
                      </m:r>
                      <m:r>
                        <a:rPr kumimoji="1" lang="en-US" altLang="ja-JP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kumimoji="1" lang="en-US" altLang="ja-JP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kumimoji="1" lang="ja-JP" altLang="en-US" b="0" i="1" smtClean="0">
                              <a:latin typeface="Cambria Math"/>
                            </a:rPr>
                            <m:t>𝜎</m:t>
                          </m:r>
                        </m:num>
                        <m:den>
                          <m:sSub>
                            <m:sSubPr>
                              <m:ctrlPr>
                                <a:rPr kumimoji="1" lang="en-US" altLang="ja-JP" b="0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kumimoji="1" lang="ja-JP" altLang="en-US" b="0" i="1" smtClean="0">
                                  <a:latin typeface="Cambria Math"/>
                                </a:rPr>
                                <m:t>𝜇</m:t>
                              </m:r>
                            </m:e>
                            <m:sub>
                              <m:r>
                                <a:rPr kumimoji="1" lang="en-US" altLang="ja-JP" b="0" i="1" smtClean="0">
                                  <a:latin typeface="Cambria Math"/>
                                </a:rPr>
                                <m:t>𝑧</m:t>
                              </m:r>
                            </m:sub>
                          </m:sSub>
                          <m:r>
                            <a:rPr kumimoji="1" lang="en-US" altLang="ja-JP" b="0" i="1" smtClean="0">
                              <a:latin typeface="Cambria Math"/>
                            </a:rPr>
                            <m:t>−</m:t>
                          </m:r>
                          <m:sSub>
                            <m:sSubPr>
                              <m:ctrlPr>
                                <a:rPr kumimoji="1" lang="en-US" altLang="ja-JP" b="0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kumimoji="1" lang="ja-JP" altLang="en-US" b="0" i="1" smtClean="0">
                                  <a:latin typeface="Cambria Math"/>
                                </a:rPr>
                                <m:t>𝜇</m:t>
                              </m:r>
                            </m:e>
                            <m:sub>
                              <m:r>
                                <a:rPr kumimoji="1" lang="en-US" altLang="ja-JP" b="0" i="1" smtClean="0">
                                  <a:latin typeface="Cambria Math"/>
                                </a:rPr>
                                <m:t>𝑧</m:t>
                              </m:r>
                              <m:r>
                                <a:rPr kumimoji="1" lang="en-US" altLang="ja-JP" b="0" i="1" smtClean="0">
                                  <a:latin typeface="Cambria Math"/>
                                </a:rPr>
                                <m:t>−1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kumimoji="1" lang="ja-JP" altLang="en-US" dirty="0"/>
              </a:p>
            </p:txBody>
          </p:sp>
        </mc:Choice>
        <mc:Fallback xmlns="">
          <p:sp>
            <p:nvSpPr>
              <p:cNvPr id="7" name="テキスト ボックス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92080" y="2020198"/>
                <a:ext cx="2520280" cy="887102"/>
              </a:xfrm>
              <a:prstGeom prst="rect">
                <a:avLst/>
              </a:prstGeom>
              <a:blipFill rotWithShape="1">
                <a:blip r:embed="rId3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テキスト ボックス 10"/>
          <p:cNvSpPr txBox="1"/>
          <p:nvPr/>
        </p:nvSpPr>
        <p:spPr>
          <a:xfrm rot="20093754">
            <a:off x="4303675" y="3206840"/>
            <a:ext cx="19918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dirty="0" smtClean="0">
                <a:solidFill>
                  <a:srgbClr val="FF0000"/>
                </a:solidFill>
              </a:rPr>
              <a:t>Preliminary</a:t>
            </a:r>
            <a:endParaRPr kumimoji="1" lang="ja-JP" altLang="en-US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110031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 smtClean="0"/>
              <a:t>Charge resolution around </a:t>
            </a:r>
            <a:r>
              <a:rPr lang="en-US" altLang="ja-JP" dirty="0" smtClean="0"/>
              <a:t>z~26</a:t>
            </a:r>
            <a:endParaRPr kumimoji="1" lang="ja-JP" altLang="en-US" dirty="0"/>
          </a:p>
        </p:txBody>
      </p:sp>
      <p:pic>
        <p:nvPicPr>
          <p:cNvPr id="6146" name="Picture 2" descr="C:\Users\Akaike\Dropbox\share\picture\tmp\20130211\c1_chd0_Feall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2858" y="1626762"/>
            <a:ext cx="4803038" cy="14939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C:\Users\Akaike\Dropbox\share\picture\tmp\20130211\c1_chd0_Fe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2419" y="3018813"/>
            <a:ext cx="4746045" cy="36505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テキスト ボックス 5"/>
          <p:cNvSpPr txBox="1"/>
          <p:nvPr/>
        </p:nvSpPr>
        <p:spPr>
          <a:xfrm>
            <a:off x="4427984" y="1360970"/>
            <a:ext cx="3932787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CHD#0 BBM ch5 HV-450V (Low gain)</a:t>
            </a:r>
            <a:endParaRPr kumimoji="1" lang="ja-JP" altLang="en-US" dirty="0"/>
          </a:p>
        </p:txBody>
      </p:sp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061" y="1556966"/>
            <a:ext cx="3536689" cy="3398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テキスト ボックス 7"/>
          <p:cNvSpPr txBox="1"/>
          <p:nvPr/>
        </p:nvSpPr>
        <p:spPr>
          <a:xfrm>
            <a:off x="2245567" y="1872116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Fe</a:t>
            </a:r>
            <a:endParaRPr kumimoji="1" lang="ja-JP" altLang="en-US" dirty="0"/>
          </a:p>
        </p:txBody>
      </p:sp>
      <p:cxnSp>
        <p:nvCxnSpPr>
          <p:cNvPr id="9" name="直線矢印コネクタ 8"/>
          <p:cNvCxnSpPr/>
          <p:nvPr/>
        </p:nvCxnSpPr>
        <p:spPr>
          <a:xfrm>
            <a:off x="2389583" y="2181905"/>
            <a:ext cx="115727" cy="544630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テキスト ボックス 11"/>
          <p:cNvSpPr txBox="1"/>
          <p:nvPr/>
        </p:nvSpPr>
        <p:spPr>
          <a:xfrm>
            <a:off x="279173" y="1268760"/>
            <a:ext cx="3932787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dirty="0" smtClean="0"/>
              <a:t>Particle selection with Si detector</a:t>
            </a:r>
            <a:endParaRPr kumimoji="1" lang="ja-JP" altLang="en-US" dirty="0"/>
          </a:p>
        </p:txBody>
      </p:sp>
      <p:sp>
        <p:nvSpPr>
          <p:cNvPr id="11" name="下矢印 10"/>
          <p:cNvSpPr/>
          <p:nvPr/>
        </p:nvSpPr>
        <p:spPr>
          <a:xfrm>
            <a:off x="5004048" y="3120683"/>
            <a:ext cx="792088" cy="41075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5580111" y="3429571"/>
            <a:ext cx="15922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(enlarged)</a:t>
            </a:r>
            <a:endParaRPr kumimoji="1" lang="ja-JP" altLang="en-US" dirty="0"/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5652120" y="5492159"/>
            <a:ext cx="5760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err="1" smtClean="0">
                <a:solidFill>
                  <a:srgbClr val="FF0000"/>
                </a:solidFill>
              </a:rPr>
              <a:t>Mn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6141318" y="5511209"/>
            <a:ext cx="5760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 smtClean="0">
                <a:solidFill>
                  <a:srgbClr val="00FF00"/>
                </a:solidFill>
              </a:rPr>
              <a:t>Fe</a:t>
            </a:r>
            <a:endParaRPr kumimoji="1" lang="ja-JP" altLang="en-US" dirty="0">
              <a:solidFill>
                <a:srgbClr val="00FF00"/>
              </a:solidFill>
            </a:endParaRPr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6516216" y="5564167"/>
            <a:ext cx="5760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>
                <a:solidFill>
                  <a:srgbClr val="0000FF"/>
                </a:solidFill>
              </a:rPr>
              <a:t>Co</a:t>
            </a:r>
            <a:endParaRPr kumimoji="1" lang="ja-JP" altLang="en-US" dirty="0">
              <a:solidFill>
                <a:srgbClr val="0000FF"/>
              </a:solidFill>
            </a:endParaRPr>
          </a:p>
        </p:txBody>
      </p:sp>
      <p:graphicFrame>
        <p:nvGraphicFramePr>
          <p:cNvPr id="19" name="表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57117305"/>
              </p:ext>
            </p:extLst>
          </p:nvPr>
        </p:nvGraphicFramePr>
        <p:xfrm>
          <a:off x="323528" y="5009897"/>
          <a:ext cx="3774758" cy="1752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51180"/>
                <a:gridCol w="925830"/>
                <a:gridCol w="911543"/>
                <a:gridCol w="1386205"/>
              </a:tblGrid>
              <a:tr h="370840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Mean</a:t>
                      </a:r>
                    </a:p>
                    <a:p>
                      <a:r>
                        <a:rPr kumimoji="1" lang="en-US" altLang="ja-JP" i="1" dirty="0" smtClean="0"/>
                        <a:t>μ </a:t>
                      </a:r>
                      <a:r>
                        <a:rPr kumimoji="1" lang="en-US" altLang="ja-JP" dirty="0" smtClean="0"/>
                        <a:t>[ADC]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err="1" smtClean="0"/>
                        <a:t>St.Dev</a:t>
                      </a:r>
                      <a:r>
                        <a:rPr kumimoji="1" lang="en-US" altLang="ja-JP" dirty="0" smtClean="0"/>
                        <a:t>.</a:t>
                      </a:r>
                    </a:p>
                    <a:p>
                      <a:r>
                        <a:rPr kumimoji="1" lang="en-US" altLang="ja-JP" i="1" dirty="0" smtClean="0"/>
                        <a:t>σ </a:t>
                      </a:r>
                      <a:r>
                        <a:rPr kumimoji="1" lang="en-US" altLang="ja-JP" dirty="0" smtClean="0"/>
                        <a:t>[ADC]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Charge Res.</a:t>
                      </a:r>
                    </a:p>
                    <a:p>
                      <a:r>
                        <a:rPr kumimoji="1" lang="en-US" altLang="ja-JP" i="1" dirty="0" smtClean="0"/>
                        <a:t>R</a:t>
                      </a:r>
                      <a:r>
                        <a:rPr kumimoji="1" lang="en-US" altLang="ja-JP" dirty="0" smtClean="0"/>
                        <a:t> [</a:t>
                      </a:r>
                      <a:r>
                        <a:rPr kumimoji="1" lang="en-US" altLang="ja-JP" i="1" dirty="0" smtClean="0"/>
                        <a:t>e</a:t>
                      </a:r>
                      <a:r>
                        <a:rPr kumimoji="1" lang="en-US" altLang="ja-JP" dirty="0" smtClean="0"/>
                        <a:t>]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err="1" smtClean="0"/>
                        <a:t>Mn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6658.5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8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175.9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- </a:t>
                      </a:r>
                      <a:endParaRPr lang="en-US" altLang="ja-JP" sz="18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Fe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8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7113.0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171.6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0.38 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Co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8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7563.8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8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158.0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0.35 </a:t>
                      </a: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sp>
        <p:nvSpPr>
          <p:cNvPr id="20" name="テキスト ボックス 19"/>
          <p:cNvSpPr txBox="1"/>
          <p:nvPr/>
        </p:nvSpPr>
        <p:spPr>
          <a:xfrm>
            <a:off x="5904148" y="1918282"/>
            <a:ext cx="27003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Selected by Si detector</a:t>
            </a:r>
          </a:p>
          <a:p>
            <a:r>
              <a:rPr kumimoji="1" lang="ja-JP" altLang="en-US" dirty="0" smtClean="0"/>
              <a:t>（</a:t>
            </a:r>
            <a:r>
              <a:rPr kumimoji="1" lang="en-US" altLang="ja-JP" dirty="0" err="1" smtClean="0">
                <a:solidFill>
                  <a:srgbClr val="FF0000"/>
                </a:solidFill>
              </a:rPr>
              <a:t>Mn</a:t>
            </a:r>
            <a:r>
              <a:rPr kumimoji="1" lang="en-US" altLang="ja-JP" dirty="0" smtClean="0"/>
              <a:t>, </a:t>
            </a:r>
            <a:r>
              <a:rPr kumimoji="1" lang="en-US" altLang="ja-JP" dirty="0" smtClean="0">
                <a:solidFill>
                  <a:srgbClr val="00FF00"/>
                </a:solidFill>
              </a:rPr>
              <a:t>Fe</a:t>
            </a:r>
            <a:r>
              <a:rPr kumimoji="1" lang="en-US" altLang="ja-JP" dirty="0" smtClean="0"/>
              <a:t>, </a:t>
            </a:r>
            <a:r>
              <a:rPr kumimoji="1" lang="en-US" altLang="ja-JP" dirty="0" smtClean="0">
                <a:solidFill>
                  <a:srgbClr val="0000FF"/>
                </a:solidFill>
              </a:rPr>
              <a:t>Co</a:t>
            </a:r>
            <a:r>
              <a:rPr kumimoji="1" lang="ja-JP" altLang="en-US" dirty="0" smtClean="0"/>
              <a:t>）</a:t>
            </a:r>
            <a:endParaRPr kumimoji="1" lang="ja-JP" altLang="en-US" dirty="0"/>
          </a:p>
        </p:txBody>
      </p:sp>
      <p:cxnSp>
        <p:nvCxnSpPr>
          <p:cNvPr id="21" name="直線矢印コネクタ 20"/>
          <p:cNvCxnSpPr>
            <a:stCxn id="20" idx="1"/>
          </p:cNvCxnSpPr>
          <p:nvPr/>
        </p:nvCxnSpPr>
        <p:spPr>
          <a:xfrm flipH="1">
            <a:off x="5400092" y="2241448"/>
            <a:ext cx="504056" cy="485087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テキスト ボックス 23"/>
          <p:cNvSpPr txBox="1"/>
          <p:nvPr/>
        </p:nvSpPr>
        <p:spPr>
          <a:xfrm rot="20093754">
            <a:off x="6775339" y="2808872"/>
            <a:ext cx="19918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dirty="0" smtClean="0">
                <a:solidFill>
                  <a:srgbClr val="FF0000"/>
                </a:solidFill>
              </a:rPr>
              <a:t>Preliminary</a:t>
            </a:r>
            <a:endParaRPr kumimoji="1" lang="ja-JP" altLang="en-US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18673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43583"/>
          </a:xfrm>
        </p:spPr>
        <p:txBody>
          <a:bodyPr/>
          <a:lstStyle/>
          <a:p>
            <a:r>
              <a:rPr kumimoji="1" lang="en-US" altLang="ja-JP" dirty="0" smtClean="0"/>
              <a:t>Ion beam test at H8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FDE2F4-8692-442D-BE93-35B95CD54CB5}" type="slidenum">
              <a:rPr kumimoji="1" lang="ja-JP" altLang="en-US" smtClean="0"/>
              <a:pPr/>
              <a:t>2</a:t>
            </a:fld>
            <a:endParaRPr kumimoji="1" lang="ja-JP" altLang="en-US" dirty="0"/>
          </a:p>
        </p:txBody>
      </p:sp>
      <p:pic>
        <p:nvPicPr>
          <p:cNvPr id="1026" name="Picture 2" descr="C:\Users\TAMURA Tadahisa\Pictures\2013\2013-01-27\DSC00339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14402" y="3898646"/>
            <a:ext cx="3646124" cy="24307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TAMURA Tadahisa\Pictures\2013\2013-01-27\DSC00326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14401" y="910352"/>
            <a:ext cx="3646124" cy="24307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TAMURA Tadahisa\Pictures\2013\2013-01-27\DSC00328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60525" y="910879"/>
            <a:ext cx="3646124" cy="24307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TAMURA Tadahisa\Pictures\2013\2013-01-27\DSC00401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60525" y="3898646"/>
            <a:ext cx="3646124" cy="24307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テキスト ボックス 9"/>
          <p:cNvSpPr txBox="1"/>
          <p:nvPr/>
        </p:nvSpPr>
        <p:spPr>
          <a:xfrm>
            <a:off x="2837639" y="3275792"/>
            <a:ext cx="35605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C00000"/>
                </a:solidFill>
              </a:rPr>
              <a:t>Control rooms for the H8 beam line</a:t>
            </a:r>
            <a:endParaRPr kumimoji="1" lang="ja-JP" altLang="en-US" dirty="0">
              <a:solidFill>
                <a:srgbClr val="C00000"/>
              </a:solidFill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3093396" y="3992595"/>
            <a:ext cx="12527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FFFF00"/>
                </a:solidFill>
              </a:rPr>
              <a:t>JC-detector</a:t>
            </a:r>
            <a:endParaRPr kumimoji="1" lang="ja-JP" altLang="en-US" dirty="0">
              <a:solidFill>
                <a:srgbClr val="FFFF00"/>
              </a:solidFill>
            </a:endParaRPr>
          </a:p>
        </p:txBody>
      </p:sp>
      <p:cxnSp>
        <p:nvCxnSpPr>
          <p:cNvPr id="13" name="直線矢印コネクタ 12"/>
          <p:cNvCxnSpPr/>
          <p:nvPr/>
        </p:nvCxnSpPr>
        <p:spPr>
          <a:xfrm flipH="1">
            <a:off x="2752928" y="4314825"/>
            <a:ext cx="637972" cy="631082"/>
          </a:xfrm>
          <a:prstGeom prst="straightConnector1">
            <a:avLst/>
          </a:prstGeom>
          <a:ln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線矢印コネクタ 16"/>
          <p:cNvCxnSpPr/>
          <p:nvPr/>
        </p:nvCxnSpPr>
        <p:spPr>
          <a:xfrm>
            <a:off x="4085618" y="4313609"/>
            <a:ext cx="2067532" cy="467941"/>
          </a:xfrm>
          <a:prstGeom prst="straightConnector1">
            <a:avLst/>
          </a:prstGeom>
          <a:ln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テキスト ボックス 19"/>
          <p:cNvSpPr txBox="1"/>
          <p:nvPr/>
        </p:nvSpPr>
        <p:spPr>
          <a:xfrm>
            <a:off x="7042825" y="4274698"/>
            <a:ext cx="113550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 smtClean="0">
                <a:solidFill>
                  <a:srgbClr val="FFFF00"/>
                </a:solidFill>
              </a:rPr>
              <a:t>moving table</a:t>
            </a:r>
            <a:endParaRPr kumimoji="1" lang="ja-JP" altLang="en-US" sz="1400" dirty="0">
              <a:solidFill>
                <a:srgbClr val="FFFF00"/>
              </a:solidFill>
            </a:endParaRPr>
          </a:p>
        </p:txBody>
      </p:sp>
      <p:cxnSp>
        <p:nvCxnSpPr>
          <p:cNvPr id="21" name="直線矢印コネクタ 20"/>
          <p:cNvCxnSpPr/>
          <p:nvPr/>
        </p:nvCxnSpPr>
        <p:spPr>
          <a:xfrm flipH="1">
            <a:off x="6595353" y="4508162"/>
            <a:ext cx="573932" cy="291830"/>
          </a:xfrm>
          <a:prstGeom prst="straightConnector1">
            <a:avLst/>
          </a:prstGeom>
          <a:ln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テキスト ボックス 23"/>
          <p:cNvSpPr txBox="1"/>
          <p:nvPr/>
        </p:nvSpPr>
        <p:spPr>
          <a:xfrm>
            <a:off x="6514289" y="5750060"/>
            <a:ext cx="69923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 smtClean="0">
                <a:solidFill>
                  <a:srgbClr val="FFFF00"/>
                </a:solidFill>
              </a:rPr>
              <a:t>IC-CHD</a:t>
            </a:r>
            <a:endParaRPr kumimoji="1" lang="ja-JP" altLang="en-US" sz="1400" dirty="0">
              <a:solidFill>
                <a:srgbClr val="FFFF00"/>
              </a:solidFill>
            </a:endParaRPr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5985752" y="3927745"/>
            <a:ext cx="87421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 smtClean="0">
                <a:solidFill>
                  <a:srgbClr val="FFFF00"/>
                </a:solidFill>
              </a:rPr>
              <a:t>Si Tracker</a:t>
            </a:r>
            <a:endParaRPr kumimoji="1" lang="ja-JP" altLang="en-US" sz="1400" dirty="0">
              <a:solidFill>
                <a:srgbClr val="FFFF00"/>
              </a:solidFill>
            </a:endParaRPr>
          </a:p>
        </p:txBody>
      </p:sp>
      <p:cxnSp>
        <p:nvCxnSpPr>
          <p:cNvPr id="28" name="直線矢印コネクタ 27"/>
          <p:cNvCxnSpPr/>
          <p:nvPr/>
        </p:nvCxnSpPr>
        <p:spPr>
          <a:xfrm>
            <a:off x="5817140" y="4264971"/>
            <a:ext cx="1235413" cy="1400783"/>
          </a:xfrm>
          <a:prstGeom prst="straightConnector1">
            <a:avLst/>
          </a:prstGeom>
          <a:ln w="12700">
            <a:solidFill>
              <a:srgbClr val="CCFFFF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テキスト ボックス 28"/>
          <p:cNvSpPr txBox="1"/>
          <p:nvPr/>
        </p:nvSpPr>
        <p:spPr>
          <a:xfrm>
            <a:off x="4688731" y="4119056"/>
            <a:ext cx="95891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 smtClean="0">
                <a:solidFill>
                  <a:srgbClr val="FFFF00"/>
                </a:solidFill>
              </a:rPr>
              <a:t>beam pipe</a:t>
            </a:r>
            <a:endParaRPr kumimoji="1" lang="ja-JP" altLang="en-US" sz="1400" dirty="0">
              <a:solidFill>
                <a:srgbClr val="FFFF00"/>
              </a:solidFill>
            </a:endParaRPr>
          </a:p>
        </p:txBody>
      </p:sp>
      <p:cxnSp>
        <p:nvCxnSpPr>
          <p:cNvPr id="30" name="直線矢印コネクタ 29"/>
          <p:cNvCxnSpPr/>
          <p:nvPr/>
        </p:nvCxnSpPr>
        <p:spPr>
          <a:xfrm flipH="1">
            <a:off x="6167336" y="4157966"/>
            <a:ext cx="87549" cy="321013"/>
          </a:xfrm>
          <a:prstGeom prst="straightConnector1">
            <a:avLst/>
          </a:prstGeom>
          <a:ln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直線矢印コネクタ 32"/>
          <p:cNvCxnSpPr/>
          <p:nvPr/>
        </p:nvCxnSpPr>
        <p:spPr>
          <a:xfrm flipH="1" flipV="1">
            <a:off x="6595353" y="5480930"/>
            <a:ext cx="64852" cy="278860"/>
          </a:xfrm>
          <a:prstGeom prst="straightConnector1">
            <a:avLst/>
          </a:prstGeom>
          <a:ln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直線矢印コネクタ 34"/>
          <p:cNvCxnSpPr/>
          <p:nvPr/>
        </p:nvCxnSpPr>
        <p:spPr>
          <a:xfrm flipV="1">
            <a:off x="5541524" y="4245515"/>
            <a:ext cx="188067" cy="45396"/>
          </a:xfrm>
          <a:prstGeom prst="straightConnector1">
            <a:avLst/>
          </a:prstGeom>
          <a:ln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テキスト ボックス 37"/>
          <p:cNvSpPr txBox="1"/>
          <p:nvPr/>
        </p:nvSpPr>
        <p:spPr>
          <a:xfrm>
            <a:off x="2026596" y="5869020"/>
            <a:ext cx="7489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FFFF00"/>
                </a:solidFill>
              </a:rPr>
              <a:t>BBM3</a:t>
            </a:r>
            <a:endParaRPr kumimoji="1" lang="ja-JP" altLang="en-US" dirty="0">
              <a:solidFill>
                <a:srgbClr val="FFFF00"/>
              </a:solidFill>
            </a:endParaRPr>
          </a:p>
        </p:txBody>
      </p:sp>
      <p:cxnSp>
        <p:nvCxnSpPr>
          <p:cNvPr id="40" name="直線矢印コネクタ 39"/>
          <p:cNvCxnSpPr/>
          <p:nvPr/>
        </p:nvCxnSpPr>
        <p:spPr>
          <a:xfrm flipV="1">
            <a:off x="2505075" y="5514975"/>
            <a:ext cx="247650" cy="419100"/>
          </a:xfrm>
          <a:prstGeom prst="straightConnector1">
            <a:avLst/>
          </a:prstGeom>
          <a:ln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テキスト ボックス 43"/>
          <p:cNvSpPr txBox="1"/>
          <p:nvPr/>
        </p:nvSpPr>
        <p:spPr>
          <a:xfrm>
            <a:off x="5637989" y="6285692"/>
            <a:ext cx="14977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C00000"/>
                </a:solidFill>
              </a:rPr>
              <a:t>H8 beam area</a:t>
            </a:r>
            <a:endParaRPr kumimoji="1" lang="ja-JP" altLang="en-US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2496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9" name="直線コネクタ 28"/>
          <p:cNvCxnSpPr/>
          <p:nvPr/>
        </p:nvCxnSpPr>
        <p:spPr>
          <a:xfrm>
            <a:off x="4683413" y="4138584"/>
            <a:ext cx="1512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1" name="カギ線コネクタ 180"/>
          <p:cNvCxnSpPr/>
          <p:nvPr/>
        </p:nvCxnSpPr>
        <p:spPr>
          <a:xfrm>
            <a:off x="7168305" y="4988113"/>
            <a:ext cx="499320" cy="241101"/>
          </a:xfrm>
          <a:prstGeom prst="bentConnector3">
            <a:avLst>
              <a:gd name="adj1" fmla="val 32832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線コネクタ 27"/>
          <p:cNvCxnSpPr/>
          <p:nvPr/>
        </p:nvCxnSpPr>
        <p:spPr>
          <a:xfrm>
            <a:off x="4252355" y="3467473"/>
            <a:ext cx="2016000" cy="1"/>
          </a:xfrm>
          <a:prstGeom prst="line">
            <a:avLst/>
          </a:prstGeom>
          <a:ln>
            <a:solidFill>
              <a:schemeClr val="tx1"/>
            </a:solidFill>
            <a:head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4" name="カギ線コネクタ 133"/>
          <p:cNvCxnSpPr/>
          <p:nvPr/>
        </p:nvCxnSpPr>
        <p:spPr>
          <a:xfrm>
            <a:off x="4294802" y="3299265"/>
            <a:ext cx="2471035" cy="2355478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3" name="正方形/長方形 132"/>
          <p:cNvSpPr/>
          <p:nvPr/>
        </p:nvSpPr>
        <p:spPr>
          <a:xfrm>
            <a:off x="1115615" y="6006541"/>
            <a:ext cx="3096344" cy="144016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2" name="正方形/長方形 131"/>
          <p:cNvSpPr/>
          <p:nvPr/>
        </p:nvSpPr>
        <p:spPr>
          <a:xfrm>
            <a:off x="1115615" y="5866498"/>
            <a:ext cx="3096344" cy="144016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87" name="カギ線コネクタ 186"/>
          <p:cNvCxnSpPr/>
          <p:nvPr/>
        </p:nvCxnSpPr>
        <p:spPr>
          <a:xfrm flipV="1">
            <a:off x="6619875" y="4578143"/>
            <a:ext cx="2124000" cy="327222"/>
          </a:xfrm>
          <a:prstGeom prst="bentConnector3">
            <a:avLst>
              <a:gd name="adj1" fmla="val 33697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1" name="カギ線コネクタ 120"/>
          <p:cNvCxnSpPr/>
          <p:nvPr/>
        </p:nvCxnSpPr>
        <p:spPr>
          <a:xfrm>
            <a:off x="4317760" y="5401483"/>
            <a:ext cx="1771333" cy="993229"/>
          </a:xfrm>
          <a:prstGeom prst="bentConnector3">
            <a:avLst>
              <a:gd name="adj1" fmla="val 84415"/>
            </a:avLst>
          </a:prstGeom>
          <a:ln>
            <a:solidFill>
              <a:schemeClr val="tx1"/>
            </a:solidFill>
            <a:head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85750" y="9174"/>
            <a:ext cx="8572500" cy="707518"/>
          </a:xfrm>
        </p:spPr>
        <p:txBody>
          <a:bodyPr>
            <a:noAutofit/>
          </a:bodyPr>
          <a:lstStyle/>
          <a:p>
            <a:r>
              <a:rPr lang="en-US" altLang="ja-JP" sz="3200" dirty="0" smtClean="0"/>
              <a:t>Schematic drawing of Detectors and DAQ System</a:t>
            </a:r>
            <a:endParaRPr kumimoji="1" lang="ja-JP" altLang="en-US" sz="3200" dirty="0"/>
          </a:p>
        </p:txBody>
      </p:sp>
      <p:cxnSp>
        <p:nvCxnSpPr>
          <p:cNvPr id="105" name="直線コネクタ 104"/>
          <p:cNvCxnSpPr/>
          <p:nvPr/>
        </p:nvCxnSpPr>
        <p:spPr>
          <a:xfrm>
            <a:off x="5075840" y="1473039"/>
            <a:ext cx="1332000" cy="1"/>
          </a:xfrm>
          <a:prstGeom prst="line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カギ線コネクタ 83"/>
          <p:cNvCxnSpPr>
            <a:stCxn id="61" idx="2"/>
          </p:cNvCxnSpPr>
          <p:nvPr/>
        </p:nvCxnSpPr>
        <p:spPr>
          <a:xfrm rot="5400000">
            <a:off x="7251587" y="4009912"/>
            <a:ext cx="1243691" cy="312744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head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カギ線コネクタ 81"/>
          <p:cNvCxnSpPr/>
          <p:nvPr/>
        </p:nvCxnSpPr>
        <p:spPr>
          <a:xfrm>
            <a:off x="6884078" y="3575786"/>
            <a:ext cx="1434930" cy="1257678"/>
          </a:xfrm>
          <a:prstGeom prst="bentConnector3">
            <a:avLst>
              <a:gd name="adj1" fmla="val 41258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直線コネクタ 94"/>
          <p:cNvCxnSpPr/>
          <p:nvPr/>
        </p:nvCxnSpPr>
        <p:spPr>
          <a:xfrm>
            <a:off x="3131633" y="1578283"/>
            <a:ext cx="1044000" cy="1"/>
          </a:xfrm>
          <a:prstGeom prst="line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直線コネクタ 95"/>
          <p:cNvCxnSpPr/>
          <p:nvPr/>
        </p:nvCxnSpPr>
        <p:spPr>
          <a:xfrm>
            <a:off x="3121805" y="1730683"/>
            <a:ext cx="1044000" cy="1"/>
          </a:xfrm>
          <a:prstGeom prst="line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カギ線コネクタ 64"/>
          <p:cNvCxnSpPr/>
          <p:nvPr/>
        </p:nvCxnSpPr>
        <p:spPr>
          <a:xfrm>
            <a:off x="6908792" y="4062385"/>
            <a:ext cx="1706571" cy="457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カギ線コネクタ 51"/>
          <p:cNvCxnSpPr/>
          <p:nvPr/>
        </p:nvCxnSpPr>
        <p:spPr>
          <a:xfrm>
            <a:off x="4669648" y="4264380"/>
            <a:ext cx="1759730" cy="1745887"/>
          </a:xfrm>
          <a:prstGeom prst="bentConnector3">
            <a:avLst>
              <a:gd name="adj1" fmla="val 42963"/>
            </a:avLst>
          </a:prstGeom>
          <a:ln>
            <a:solidFill>
              <a:schemeClr val="tx1"/>
            </a:solidFill>
            <a:headEnd type="non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カギ線コネクタ 45"/>
          <p:cNvCxnSpPr/>
          <p:nvPr/>
        </p:nvCxnSpPr>
        <p:spPr>
          <a:xfrm>
            <a:off x="4253615" y="3517575"/>
            <a:ext cx="2471035" cy="2355478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headEnd type="triangle" w="sm" len="sm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正方形/長方形 21"/>
          <p:cNvSpPr/>
          <p:nvPr/>
        </p:nvSpPr>
        <p:spPr>
          <a:xfrm>
            <a:off x="4653884" y="4085244"/>
            <a:ext cx="45719" cy="106681"/>
          </a:xfrm>
          <a:prstGeom prst="rect">
            <a:avLst/>
          </a:prstGeom>
          <a:solidFill>
            <a:schemeClr val="bg1">
              <a:lumMod val="50000"/>
            </a:schemeClr>
          </a:solidFill>
          <a:ln w="952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" name="正方形/長方形 19"/>
          <p:cNvSpPr/>
          <p:nvPr/>
        </p:nvSpPr>
        <p:spPr>
          <a:xfrm>
            <a:off x="4020235" y="4740120"/>
            <a:ext cx="288000" cy="282697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26512" y="2985285"/>
            <a:ext cx="1220206" cy="5123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1600"/>
              </a:lnSpc>
            </a:pPr>
            <a:r>
              <a:rPr lang="en-US" altLang="ja-JP" dirty="0" smtClean="0"/>
              <a:t>CHD </a:t>
            </a:r>
            <a:r>
              <a:rPr lang="en-US" altLang="ja-JP" dirty="0" err="1" smtClean="0"/>
              <a:t>SciBar</a:t>
            </a:r>
            <a:endParaRPr lang="en-US" altLang="ja-JP" dirty="0" smtClean="0"/>
          </a:p>
          <a:p>
            <a:pPr>
              <a:lnSpc>
                <a:spcPts val="1600"/>
              </a:lnSpc>
            </a:pPr>
            <a:r>
              <a:rPr kumimoji="1" lang="en-US" altLang="ja-JP" dirty="0" smtClean="0"/>
              <a:t>(2 bars)</a:t>
            </a:r>
          </a:p>
        </p:txBody>
      </p:sp>
      <p:grpSp>
        <p:nvGrpSpPr>
          <p:cNvPr id="48" name="グループ化 47"/>
          <p:cNvGrpSpPr/>
          <p:nvPr/>
        </p:nvGrpSpPr>
        <p:grpSpPr>
          <a:xfrm flipH="1">
            <a:off x="757263" y="3410213"/>
            <a:ext cx="3458021" cy="144017"/>
            <a:chOff x="1115616" y="3020473"/>
            <a:chExt cx="3458021" cy="144017"/>
          </a:xfrm>
        </p:grpSpPr>
        <p:sp>
          <p:nvSpPr>
            <p:cNvPr id="4" name="正方形/長方形 3"/>
            <p:cNvSpPr/>
            <p:nvPr/>
          </p:nvSpPr>
          <p:spPr>
            <a:xfrm>
              <a:off x="1115616" y="3020473"/>
              <a:ext cx="3096344" cy="144016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 w="95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" name="台形 7"/>
            <p:cNvSpPr/>
            <p:nvPr/>
          </p:nvSpPr>
          <p:spPr>
            <a:xfrm rot="5400000">
              <a:off x="4245664" y="2986769"/>
              <a:ext cx="144016" cy="211425"/>
            </a:xfrm>
            <a:prstGeom prst="trapezoid">
              <a:avLst/>
            </a:prstGeom>
            <a:solidFill>
              <a:schemeClr val="accent5">
                <a:lumMod val="20000"/>
                <a:lumOff val="80000"/>
              </a:schemeClr>
            </a:solidFill>
            <a:ln w="9525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" name="正方形/長方形 8"/>
            <p:cNvSpPr/>
            <p:nvPr/>
          </p:nvSpPr>
          <p:spPr>
            <a:xfrm>
              <a:off x="4429621" y="3056477"/>
              <a:ext cx="144016" cy="72008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127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2" name="グループ化 31"/>
          <p:cNvGrpSpPr/>
          <p:nvPr/>
        </p:nvGrpSpPr>
        <p:grpSpPr>
          <a:xfrm>
            <a:off x="1115616" y="4039525"/>
            <a:ext cx="3096344" cy="198119"/>
            <a:chOff x="1115616" y="2735806"/>
            <a:chExt cx="3096344" cy="198119"/>
          </a:xfrm>
        </p:grpSpPr>
        <p:sp>
          <p:nvSpPr>
            <p:cNvPr id="6" name="正方形/長方形 5"/>
            <p:cNvSpPr/>
            <p:nvPr/>
          </p:nvSpPr>
          <p:spPr>
            <a:xfrm>
              <a:off x="1115616" y="2735806"/>
              <a:ext cx="3096344" cy="45719"/>
            </a:xfrm>
            <a:prstGeom prst="rect">
              <a:avLst/>
            </a:prstGeom>
            <a:solidFill>
              <a:srgbClr val="99FF99"/>
            </a:solidFill>
            <a:ln w="9525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正方形/長方形 9"/>
            <p:cNvSpPr/>
            <p:nvPr/>
          </p:nvSpPr>
          <p:spPr>
            <a:xfrm>
              <a:off x="1115616" y="2888206"/>
              <a:ext cx="3096344" cy="45719"/>
            </a:xfrm>
            <a:prstGeom prst="rect">
              <a:avLst/>
            </a:prstGeom>
            <a:solidFill>
              <a:srgbClr val="99FF99"/>
            </a:solidFill>
            <a:ln w="9525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11" name="台形 10"/>
          <p:cNvSpPr/>
          <p:nvPr/>
        </p:nvSpPr>
        <p:spPr>
          <a:xfrm rot="5400000">
            <a:off x="4222467" y="4032872"/>
            <a:ext cx="198120" cy="211425"/>
          </a:xfrm>
          <a:prstGeom prst="trapezoid">
            <a:avLst/>
          </a:prstGeom>
          <a:solidFill>
            <a:srgbClr val="99FF99"/>
          </a:solidFill>
          <a:ln w="952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正方形/長方形 11"/>
          <p:cNvSpPr/>
          <p:nvPr/>
        </p:nvSpPr>
        <p:spPr>
          <a:xfrm>
            <a:off x="4427255" y="4058650"/>
            <a:ext cx="237613" cy="159869"/>
          </a:xfrm>
          <a:prstGeom prst="rect">
            <a:avLst/>
          </a:prstGeom>
          <a:solidFill>
            <a:schemeClr val="bg1">
              <a:lumMod val="50000"/>
            </a:schemeClr>
          </a:solidFill>
          <a:ln w="1270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26512" y="3922580"/>
            <a:ext cx="1031051" cy="5123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1600"/>
              </a:lnSpc>
            </a:pPr>
            <a:r>
              <a:rPr lang="en-US" altLang="ja-JP" dirty="0" smtClean="0"/>
              <a:t>IMC </a:t>
            </a:r>
            <a:r>
              <a:rPr lang="en-US" altLang="ja-JP" dirty="0" err="1" smtClean="0"/>
              <a:t>SciFi</a:t>
            </a:r>
            <a:endParaRPr lang="en-US" altLang="ja-JP" dirty="0" smtClean="0"/>
          </a:p>
          <a:p>
            <a:pPr>
              <a:lnSpc>
                <a:spcPts val="1600"/>
              </a:lnSpc>
            </a:pPr>
            <a:r>
              <a:rPr kumimoji="1" lang="en-US" altLang="ja-JP" dirty="0" smtClean="0"/>
              <a:t>(1 belt)</a:t>
            </a:r>
          </a:p>
        </p:txBody>
      </p:sp>
      <p:sp>
        <p:nvSpPr>
          <p:cNvPr id="15" name="正方形/長方形 14"/>
          <p:cNvSpPr/>
          <p:nvPr/>
        </p:nvSpPr>
        <p:spPr>
          <a:xfrm>
            <a:off x="4020235" y="4844278"/>
            <a:ext cx="144016" cy="72008"/>
          </a:xfrm>
          <a:prstGeom prst="rect">
            <a:avLst/>
          </a:prstGeom>
          <a:solidFill>
            <a:schemeClr val="bg1">
              <a:lumMod val="50000"/>
            </a:schemeClr>
          </a:solidFill>
          <a:ln w="1270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正方形/長方形 13"/>
          <p:cNvSpPr/>
          <p:nvPr/>
        </p:nvSpPr>
        <p:spPr>
          <a:xfrm>
            <a:off x="1312611" y="4738934"/>
            <a:ext cx="2707624" cy="282697"/>
          </a:xfrm>
          <a:prstGeom prst="rect">
            <a:avLst/>
          </a:prstGeom>
          <a:solidFill>
            <a:srgbClr val="FFFFCC"/>
          </a:solidFill>
          <a:ln w="9525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26512" y="4768940"/>
            <a:ext cx="119141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TASC PWO</a:t>
            </a:r>
          </a:p>
          <a:p>
            <a:r>
              <a:rPr kumimoji="1" lang="en-US" altLang="ja-JP" dirty="0" smtClean="0"/>
              <a:t>(2 crystals)</a:t>
            </a:r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3936790" y="4239589"/>
            <a:ext cx="83708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dirty="0" err="1" smtClean="0"/>
              <a:t>MaPMT</a:t>
            </a:r>
            <a:endParaRPr kumimoji="1" lang="en-US" altLang="ja-JP" sz="1600" dirty="0" smtClean="0"/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4258995" y="4849785"/>
            <a:ext cx="56457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dirty="0" smtClean="0"/>
              <a:t>PMT</a:t>
            </a:r>
            <a:endParaRPr kumimoji="1" lang="en-US" altLang="ja-JP" sz="1600" dirty="0" smtClean="0"/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618990" y="3513161"/>
            <a:ext cx="56457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dirty="0" smtClean="0"/>
              <a:t>PMT</a:t>
            </a:r>
            <a:endParaRPr kumimoji="1" lang="en-US" altLang="ja-JP" sz="1600" dirty="0" smtClean="0"/>
          </a:p>
        </p:txBody>
      </p:sp>
      <p:sp>
        <p:nvSpPr>
          <p:cNvPr id="24" name="正方形/長方形 23"/>
          <p:cNvSpPr/>
          <p:nvPr/>
        </p:nvSpPr>
        <p:spPr>
          <a:xfrm flipH="1">
            <a:off x="6223802" y="3238985"/>
            <a:ext cx="934979" cy="443453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1270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5" name="正方形/長方形 24"/>
          <p:cNvSpPr/>
          <p:nvPr/>
        </p:nvSpPr>
        <p:spPr>
          <a:xfrm flipH="1">
            <a:off x="6223802" y="3985336"/>
            <a:ext cx="934978" cy="443453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1270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3" name="テキスト ボックス 32"/>
          <p:cNvSpPr txBox="1"/>
          <p:nvPr/>
        </p:nvSpPr>
        <p:spPr>
          <a:xfrm>
            <a:off x="6133827" y="2980853"/>
            <a:ext cx="48680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dirty="0" smtClean="0"/>
              <a:t>FEC</a:t>
            </a:r>
            <a:endParaRPr kumimoji="1" lang="en-US" altLang="ja-JP" sz="1600" dirty="0" smtClean="0"/>
          </a:p>
        </p:txBody>
      </p:sp>
      <p:sp>
        <p:nvSpPr>
          <p:cNvPr id="34" name="テキスト ボックス 33"/>
          <p:cNvSpPr txBox="1"/>
          <p:nvPr/>
        </p:nvSpPr>
        <p:spPr>
          <a:xfrm>
            <a:off x="6223803" y="3245703"/>
            <a:ext cx="888769" cy="4539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1400"/>
              </a:lnSpc>
            </a:pPr>
            <a:r>
              <a:rPr kumimoji="1" lang="en-US" altLang="ja-JP" sz="1400" dirty="0" smtClean="0">
                <a:solidFill>
                  <a:srgbClr val="0000FF"/>
                </a:solidFill>
              </a:rPr>
              <a:t>BBM3</a:t>
            </a:r>
          </a:p>
          <a:p>
            <a:pPr>
              <a:lnSpc>
                <a:spcPts val="1400"/>
              </a:lnSpc>
            </a:pPr>
            <a:r>
              <a:rPr kumimoji="1" lang="en-US" altLang="ja-JP" sz="1400" dirty="0" smtClean="0"/>
              <a:t>(TASC-X1)</a:t>
            </a:r>
          </a:p>
        </p:txBody>
      </p:sp>
      <p:cxnSp>
        <p:nvCxnSpPr>
          <p:cNvPr id="36" name="カギ線コネクタ 35"/>
          <p:cNvCxnSpPr/>
          <p:nvPr/>
        </p:nvCxnSpPr>
        <p:spPr>
          <a:xfrm flipV="1">
            <a:off x="4164251" y="3625216"/>
            <a:ext cx="2059552" cy="1230352"/>
          </a:xfrm>
          <a:prstGeom prst="bentConnector3">
            <a:avLst>
              <a:gd name="adj1" fmla="val 85998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テキスト ボックス 39"/>
          <p:cNvSpPr txBox="1"/>
          <p:nvPr/>
        </p:nvSpPr>
        <p:spPr>
          <a:xfrm>
            <a:off x="6232315" y="3951116"/>
            <a:ext cx="73129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 err="1" smtClean="0"/>
              <a:t>bCALET</a:t>
            </a:r>
            <a:endParaRPr kumimoji="1" lang="en-US" altLang="ja-JP" sz="1400" dirty="0" smtClean="0"/>
          </a:p>
        </p:txBody>
      </p:sp>
      <p:sp>
        <p:nvSpPr>
          <p:cNvPr id="41" name="テキスト ボックス 40"/>
          <p:cNvSpPr txBox="1"/>
          <p:nvPr/>
        </p:nvSpPr>
        <p:spPr>
          <a:xfrm>
            <a:off x="6133827" y="3724043"/>
            <a:ext cx="48680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dirty="0" smtClean="0"/>
              <a:t>FEC</a:t>
            </a:r>
            <a:endParaRPr kumimoji="1" lang="en-US" altLang="ja-JP" sz="1600" dirty="0" smtClean="0"/>
          </a:p>
        </p:txBody>
      </p:sp>
      <p:cxnSp>
        <p:nvCxnSpPr>
          <p:cNvPr id="55" name="直線コネクタ 54"/>
          <p:cNvCxnSpPr/>
          <p:nvPr/>
        </p:nvCxnSpPr>
        <p:spPr>
          <a:xfrm flipH="1" flipV="1">
            <a:off x="4668317" y="4191463"/>
            <a:ext cx="0" cy="72000"/>
          </a:xfrm>
          <a:prstGeom prst="line">
            <a:avLst/>
          </a:prstGeom>
          <a:ln>
            <a:solidFill>
              <a:schemeClr val="tx1"/>
            </a:solidFill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カギ線コネクタ 57"/>
          <p:cNvCxnSpPr/>
          <p:nvPr/>
        </p:nvCxnSpPr>
        <p:spPr>
          <a:xfrm>
            <a:off x="4164251" y="4892639"/>
            <a:ext cx="2093674" cy="1346225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head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正方形/長方形 41"/>
          <p:cNvSpPr/>
          <p:nvPr/>
        </p:nvSpPr>
        <p:spPr>
          <a:xfrm>
            <a:off x="6089093" y="5562967"/>
            <a:ext cx="745557" cy="368069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3" name="テキスト ボックス 42"/>
          <p:cNvSpPr txBox="1"/>
          <p:nvPr/>
        </p:nvSpPr>
        <p:spPr>
          <a:xfrm>
            <a:off x="5994078" y="5295069"/>
            <a:ext cx="126989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dirty="0" smtClean="0"/>
              <a:t>HV </a:t>
            </a:r>
            <a:r>
              <a:rPr kumimoji="1" lang="en-US" altLang="ja-JP" sz="1600" dirty="0" smtClean="0"/>
              <a:t>(</a:t>
            </a:r>
            <a:r>
              <a:rPr kumimoji="1" lang="en-US" altLang="ja-JP" sz="1600" dirty="0" err="1" smtClean="0"/>
              <a:t>bCALET</a:t>
            </a:r>
            <a:r>
              <a:rPr kumimoji="1" lang="en-US" altLang="ja-JP" sz="1600" dirty="0" smtClean="0"/>
              <a:t>)</a:t>
            </a:r>
          </a:p>
        </p:txBody>
      </p:sp>
      <p:sp>
        <p:nvSpPr>
          <p:cNvPr id="61" name="正方形/長方形 60"/>
          <p:cNvSpPr/>
          <p:nvPr/>
        </p:nvSpPr>
        <p:spPr>
          <a:xfrm flipH="1">
            <a:off x="7562315" y="3322713"/>
            <a:ext cx="934978" cy="221726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1270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2" name="テキスト ボックス 61"/>
          <p:cNvSpPr txBox="1"/>
          <p:nvPr/>
        </p:nvSpPr>
        <p:spPr>
          <a:xfrm>
            <a:off x="7635772" y="3270719"/>
            <a:ext cx="77771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dirty="0" smtClean="0"/>
              <a:t>LVDS I/F</a:t>
            </a:r>
          </a:p>
        </p:txBody>
      </p:sp>
      <p:cxnSp>
        <p:nvCxnSpPr>
          <p:cNvPr id="63" name="直線コネクタ 62"/>
          <p:cNvCxnSpPr/>
          <p:nvPr/>
        </p:nvCxnSpPr>
        <p:spPr>
          <a:xfrm>
            <a:off x="7167887" y="3446216"/>
            <a:ext cx="391859" cy="0"/>
          </a:xfrm>
          <a:prstGeom prst="line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正方形/長方形 73"/>
          <p:cNvSpPr/>
          <p:nvPr/>
        </p:nvSpPr>
        <p:spPr>
          <a:xfrm flipH="1">
            <a:off x="7389315" y="2055274"/>
            <a:ext cx="1550390" cy="787661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1270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5" name="テキスト ボックス 74"/>
          <p:cNvSpPr txBox="1"/>
          <p:nvPr/>
        </p:nvSpPr>
        <p:spPr>
          <a:xfrm>
            <a:off x="7754129" y="2010240"/>
            <a:ext cx="57740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 smtClean="0"/>
              <a:t>VME</a:t>
            </a:r>
          </a:p>
        </p:txBody>
      </p:sp>
      <p:cxnSp>
        <p:nvCxnSpPr>
          <p:cNvPr id="79" name="直線コネクタ 78"/>
          <p:cNvCxnSpPr/>
          <p:nvPr/>
        </p:nvCxnSpPr>
        <p:spPr>
          <a:xfrm flipV="1">
            <a:off x="8029804" y="1681657"/>
            <a:ext cx="0" cy="360000"/>
          </a:xfrm>
          <a:prstGeom prst="line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" name="正方形/長方形 79"/>
          <p:cNvSpPr/>
          <p:nvPr/>
        </p:nvSpPr>
        <p:spPr>
          <a:xfrm flipH="1">
            <a:off x="7715887" y="1292446"/>
            <a:ext cx="627835" cy="389211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1270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1" name="テキスト ボックス 80"/>
          <p:cNvSpPr txBox="1"/>
          <p:nvPr/>
        </p:nvSpPr>
        <p:spPr>
          <a:xfrm>
            <a:off x="7804375" y="1292446"/>
            <a:ext cx="39946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dirty="0" smtClean="0"/>
              <a:t>PC</a:t>
            </a:r>
            <a:endParaRPr kumimoji="1" lang="en-US" altLang="ja-JP" sz="1600" dirty="0" smtClean="0"/>
          </a:p>
        </p:txBody>
      </p:sp>
      <p:sp>
        <p:nvSpPr>
          <p:cNvPr id="85" name="フリーフォーム 84"/>
          <p:cNvSpPr/>
          <p:nvPr/>
        </p:nvSpPr>
        <p:spPr>
          <a:xfrm>
            <a:off x="6312499" y="678695"/>
            <a:ext cx="2521785" cy="1301727"/>
          </a:xfrm>
          <a:custGeom>
            <a:avLst/>
            <a:gdLst>
              <a:gd name="connsiteX0" fmla="*/ 0 w 1873045"/>
              <a:gd name="connsiteY0" fmla="*/ 0 h 825910"/>
              <a:gd name="connsiteX1" fmla="*/ 0 w 1873045"/>
              <a:gd name="connsiteY1" fmla="*/ 825910 h 825910"/>
              <a:gd name="connsiteX2" fmla="*/ 1873045 w 1873045"/>
              <a:gd name="connsiteY2" fmla="*/ 825910 h 8259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873045" h="825910">
                <a:moveTo>
                  <a:pt x="0" y="0"/>
                </a:moveTo>
                <a:lnTo>
                  <a:pt x="0" y="825910"/>
                </a:lnTo>
                <a:lnTo>
                  <a:pt x="1873045" y="825910"/>
                </a:lnTo>
              </a:path>
            </a:pathLst>
          </a:custGeom>
          <a:noFill/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6" name="テキスト ボックス 85"/>
          <p:cNvSpPr txBox="1"/>
          <p:nvPr/>
        </p:nvSpPr>
        <p:spPr>
          <a:xfrm>
            <a:off x="6426507" y="685753"/>
            <a:ext cx="23020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control room </a:t>
            </a:r>
            <a:r>
              <a:rPr kumimoji="1" lang="en-US" altLang="ja-JP" dirty="0" smtClean="0"/>
              <a:t>(</a:t>
            </a:r>
            <a:r>
              <a:rPr lang="en-US" altLang="ja-JP" dirty="0" smtClean="0"/>
              <a:t>barrack)</a:t>
            </a:r>
            <a:endParaRPr kumimoji="1" lang="en-US" altLang="ja-JP" dirty="0" smtClean="0"/>
          </a:p>
        </p:txBody>
      </p:sp>
      <p:sp>
        <p:nvSpPr>
          <p:cNvPr id="87" name="正方形/長方形 86"/>
          <p:cNvSpPr/>
          <p:nvPr/>
        </p:nvSpPr>
        <p:spPr>
          <a:xfrm>
            <a:off x="2207696" y="1542279"/>
            <a:ext cx="912184" cy="72008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9525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8" name="正方形/長方形 87"/>
          <p:cNvSpPr/>
          <p:nvPr/>
        </p:nvSpPr>
        <p:spPr>
          <a:xfrm>
            <a:off x="2207696" y="1694679"/>
            <a:ext cx="912184" cy="72008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9525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9" name="テキスト ボックス 88"/>
          <p:cNvSpPr txBox="1"/>
          <p:nvPr/>
        </p:nvSpPr>
        <p:spPr>
          <a:xfrm>
            <a:off x="648955" y="894027"/>
            <a:ext cx="1892441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Ext. Trigger</a:t>
            </a:r>
          </a:p>
          <a:p>
            <a:r>
              <a:rPr lang="en-US" altLang="ja-JP" sz="1600" dirty="0" smtClean="0"/>
              <a:t> Scintillators</a:t>
            </a:r>
            <a:r>
              <a:rPr kumimoji="1" lang="en-US" altLang="ja-JP" sz="1600" dirty="0" smtClean="0"/>
              <a:t> + PMT’s</a:t>
            </a:r>
          </a:p>
        </p:txBody>
      </p:sp>
      <p:sp>
        <p:nvSpPr>
          <p:cNvPr id="92" name="テキスト ボックス 91"/>
          <p:cNvSpPr txBox="1"/>
          <p:nvPr/>
        </p:nvSpPr>
        <p:spPr>
          <a:xfrm>
            <a:off x="2519051" y="647915"/>
            <a:ext cx="16188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ion beam at H8</a:t>
            </a:r>
            <a:endParaRPr kumimoji="1" lang="en-US" altLang="ja-JP" dirty="0" smtClean="0"/>
          </a:p>
        </p:txBody>
      </p:sp>
      <p:sp>
        <p:nvSpPr>
          <p:cNvPr id="93" name="正方形/長方形 92"/>
          <p:cNvSpPr/>
          <p:nvPr/>
        </p:nvSpPr>
        <p:spPr>
          <a:xfrm flipH="1">
            <a:off x="4189486" y="1201804"/>
            <a:ext cx="1389576" cy="96152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1270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4" name="テキスト ボックス 93"/>
          <p:cNvSpPr txBox="1"/>
          <p:nvPr/>
        </p:nvSpPr>
        <p:spPr>
          <a:xfrm>
            <a:off x="4493413" y="1191694"/>
            <a:ext cx="54373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dirty="0" smtClean="0"/>
              <a:t>NIM</a:t>
            </a:r>
          </a:p>
        </p:txBody>
      </p:sp>
      <p:sp>
        <p:nvSpPr>
          <p:cNvPr id="97" name="テキスト ボックス 96"/>
          <p:cNvSpPr txBox="1"/>
          <p:nvPr/>
        </p:nvSpPr>
        <p:spPr>
          <a:xfrm>
            <a:off x="4171055" y="1492423"/>
            <a:ext cx="1462132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dirty="0" err="1" smtClean="0"/>
              <a:t>Discri</a:t>
            </a:r>
            <a:r>
              <a:rPr lang="en-US" altLang="ja-JP" sz="1400" dirty="0" smtClean="0"/>
              <a:t>./</a:t>
            </a:r>
            <a:r>
              <a:rPr kumimoji="1" lang="en-US" altLang="ja-JP" sz="1400" dirty="0" err="1" smtClean="0"/>
              <a:t>Coinc</a:t>
            </a:r>
            <a:r>
              <a:rPr kumimoji="1" lang="en-US" altLang="ja-JP" sz="1400" dirty="0" smtClean="0"/>
              <a:t>.</a:t>
            </a:r>
          </a:p>
          <a:p>
            <a:r>
              <a:rPr lang="en-US" altLang="ja-JP" sz="1400" dirty="0" smtClean="0"/>
              <a:t>/Gate Gen.</a:t>
            </a:r>
          </a:p>
          <a:p>
            <a:r>
              <a:rPr lang="en-US" altLang="ja-JP" sz="1400" dirty="0" smtClean="0"/>
              <a:t>/Level Adapt. etc.</a:t>
            </a:r>
          </a:p>
        </p:txBody>
      </p:sp>
      <p:cxnSp>
        <p:nvCxnSpPr>
          <p:cNvPr id="99" name="カギ線コネクタ 98"/>
          <p:cNvCxnSpPr>
            <a:stCxn id="93" idx="1"/>
            <a:endCxn id="74" idx="3"/>
          </p:cNvCxnSpPr>
          <p:nvPr/>
        </p:nvCxnSpPr>
        <p:spPr>
          <a:xfrm>
            <a:off x="5579062" y="1682565"/>
            <a:ext cx="1810253" cy="766540"/>
          </a:xfrm>
          <a:prstGeom prst="bentConnector3">
            <a:avLst>
              <a:gd name="adj1" fmla="val 26792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2" name="テキスト ボックス 101"/>
          <p:cNvSpPr txBox="1"/>
          <p:nvPr/>
        </p:nvSpPr>
        <p:spPr>
          <a:xfrm>
            <a:off x="6207065" y="2163326"/>
            <a:ext cx="75725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dirty="0" smtClean="0"/>
              <a:t>Trigger</a:t>
            </a:r>
            <a:endParaRPr kumimoji="1" lang="en-US" altLang="ja-JP" sz="1600" dirty="0" smtClean="0"/>
          </a:p>
        </p:txBody>
      </p:sp>
      <p:sp>
        <p:nvSpPr>
          <p:cNvPr id="106" name="正方形/長方形 105"/>
          <p:cNvSpPr/>
          <p:nvPr/>
        </p:nvSpPr>
        <p:spPr>
          <a:xfrm flipH="1">
            <a:off x="6419837" y="1303336"/>
            <a:ext cx="692733" cy="391343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1270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8" name="テキスト ボックス 107"/>
          <p:cNvSpPr txBox="1"/>
          <p:nvPr/>
        </p:nvSpPr>
        <p:spPr>
          <a:xfrm>
            <a:off x="6450102" y="1303336"/>
            <a:ext cx="62081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1200"/>
              </a:lnSpc>
            </a:pPr>
            <a:r>
              <a:rPr lang="en-US" altLang="ja-JP" sz="1200" dirty="0" smtClean="0"/>
              <a:t>Visual</a:t>
            </a:r>
            <a:r>
              <a:rPr lang="en-US" altLang="ja-JP" sz="1400" dirty="0" smtClean="0"/>
              <a:t> </a:t>
            </a:r>
          </a:p>
          <a:p>
            <a:pPr>
              <a:lnSpc>
                <a:spcPts val="1200"/>
              </a:lnSpc>
            </a:pPr>
            <a:r>
              <a:rPr lang="en-US" altLang="ja-JP" sz="1400" dirty="0" err="1" smtClean="0"/>
              <a:t>Scaler</a:t>
            </a:r>
            <a:endParaRPr kumimoji="1" lang="en-US" altLang="ja-JP" sz="1400" dirty="0" smtClean="0"/>
          </a:p>
        </p:txBody>
      </p:sp>
      <p:sp>
        <p:nvSpPr>
          <p:cNvPr id="66" name="正方形/長方形 65"/>
          <p:cNvSpPr/>
          <p:nvPr/>
        </p:nvSpPr>
        <p:spPr>
          <a:xfrm flipH="1">
            <a:off x="7256905" y="5695781"/>
            <a:ext cx="755007" cy="32349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1270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7" name="テキスト ボックス 66"/>
          <p:cNvSpPr txBox="1"/>
          <p:nvPr/>
        </p:nvSpPr>
        <p:spPr>
          <a:xfrm>
            <a:off x="7068090" y="5451978"/>
            <a:ext cx="109209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dirty="0" smtClean="0"/>
              <a:t>Oscilloscope</a:t>
            </a:r>
          </a:p>
        </p:txBody>
      </p:sp>
      <p:cxnSp>
        <p:nvCxnSpPr>
          <p:cNvPr id="73" name="直線コネクタ 72"/>
          <p:cNvCxnSpPr/>
          <p:nvPr/>
        </p:nvCxnSpPr>
        <p:spPr>
          <a:xfrm flipV="1">
            <a:off x="4466309" y="4141920"/>
            <a:ext cx="72000" cy="180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" name="正方形/長方形 76"/>
          <p:cNvSpPr/>
          <p:nvPr/>
        </p:nvSpPr>
        <p:spPr>
          <a:xfrm>
            <a:off x="7645234" y="4746075"/>
            <a:ext cx="768695" cy="59473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8" name="テキスト ボックス 77"/>
          <p:cNvSpPr txBox="1"/>
          <p:nvPr/>
        </p:nvSpPr>
        <p:spPr>
          <a:xfrm>
            <a:off x="7694379" y="4726345"/>
            <a:ext cx="71493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dirty="0" smtClean="0"/>
              <a:t>DC</a:t>
            </a:r>
          </a:p>
          <a:p>
            <a:r>
              <a:rPr lang="en-US" altLang="ja-JP" sz="1600" dirty="0" smtClean="0"/>
              <a:t>Power</a:t>
            </a:r>
            <a:endParaRPr kumimoji="1" lang="en-US" altLang="ja-JP" sz="1600" dirty="0" smtClean="0"/>
          </a:p>
        </p:txBody>
      </p:sp>
      <p:cxnSp>
        <p:nvCxnSpPr>
          <p:cNvPr id="83" name="カギ線コネクタ 82"/>
          <p:cNvCxnSpPr>
            <a:stCxn id="25" idx="1"/>
            <a:endCxn id="77" idx="1"/>
          </p:cNvCxnSpPr>
          <p:nvPr/>
        </p:nvCxnSpPr>
        <p:spPr>
          <a:xfrm>
            <a:off x="7158780" y="4207063"/>
            <a:ext cx="486454" cy="836377"/>
          </a:xfrm>
          <a:prstGeom prst="bentConnector3">
            <a:avLst>
              <a:gd name="adj1" fmla="val 53916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4" name="テキスト ボックス 103"/>
          <p:cNvSpPr txBox="1"/>
          <p:nvPr/>
        </p:nvSpPr>
        <p:spPr>
          <a:xfrm>
            <a:off x="7362471" y="2224282"/>
            <a:ext cx="144828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200" dirty="0" smtClean="0"/>
              <a:t>CPU, </a:t>
            </a:r>
            <a:r>
              <a:rPr lang="en-US" altLang="ja-JP" sz="1200" dirty="0" err="1" smtClean="0"/>
              <a:t>Lupo</a:t>
            </a:r>
            <a:r>
              <a:rPr lang="en-US" altLang="ja-JP" sz="1200" dirty="0" smtClean="0"/>
              <a:t>, I/O-Reg.,</a:t>
            </a:r>
          </a:p>
          <a:p>
            <a:r>
              <a:rPr lang="en-US" altLang="ja-JP" sz="1200" dirty="0" err="1" smtClean="0"/>
              <a:t>Scaler</a:t>
            </a:r>
            <a:r>
              <a:rPr lang="en-US" altLang="ja-JP" sz="1200" dirty="0" smtClean="0"/>
              <a:t>, PH-ADC, </a:t>
            </a:r>
          </a:p>
          <a:p>
            <a:r>
              <a:rPr lang="en-US" altLang="ja-JP" sz="1200" dirty="0" smtClean="0"/>
              <a:t>Charge-ADC</a:t>
            </a:r>
          </a:p>
        </p:txBody>
      </p:sp>
      <p:sp>
        <p:nvSpPr>
          <p:cNvPr id="109" name="正方形/長方形 108"/>
          <p:cNvSpPr/>
          <p:nvPr/>
        </p:nvSpPr>
        <p:spPr>
          <a:xfrm>
            <a:off x="6089093" y="5962507"/>
            <a:ext cx="745557" cy="368069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3" name="正方形/長方形 112"/>
          <p:cNvSpPr/>
          <p:nvPr/>
        </p:nvSpPr>
        <p:spPr>
          <a:xfrm>
            <a:off x="3385890" y="2074169"/>
            <a:ext cx="450822" cy="276274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4" name="テキスト ボックス 113"/>
          <p:cNvSpPr txBox="1"/>
          <p:nvPr/>
        </p:nvSpPr>
        <p:spPr>
          <a:xfrm>
            <a:off x="3413424" y="1799610"/>
            <a:ext cx="42992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dirty="0" smtClean="0"/>
              <a:t>HV</a:t>
            </a:r>
            <a:endParaRPr kumimoji="1" lang="en-US" altLang="ja-JP" sz="1600" dirty="0" smtClean="0"/>
          </a:p>
        </p:txBody>
      </p:sp>
      <p:cxnSp>
        <p:nvCxnSpPr>
          <p:cNvPr id="115" name="カギ線コネクタ 114"/>
          <p:cNvCxnSpPr/>
          <p:nvPr/>
        </p:nvCxnSpPr>
        <p:spPr>
          <a:xfrm>
            <a:off x="3119880" y="1602997"/>
            <a:ext cx="266010" cy="535167"/>
          </a:xfrm>
          <a:prstGeom prst="bentConnector3">
            <a:avLst>
              <a:gd name="adj1" fmla="val 73226"/>
            </a:avLst>
          </a:prstGeom>
          <a:ln>
            <a:solidFill>
              <a:schemeClr val="tx1"/>
            </a:solidFill>
            <a:head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6" name="カギ線コネクタ 115"/>
          <p:cNvCxnSpPr/>
          <p:nvPr/>
        </p:nvCxnSpPr>
        <p:spPr>
          <a:xfrm>
            <a:off x="3119880" y="1751281"/>
            <a:ext cx="266010" cy="535167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head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2" name="スライド番号プレースホルダ 111"/>
          <p:cNvSpPr>
            <a:spLocks noGrp="1"/>
          </p:cNvSpPr>
          <p:nvPr>
            <p:ph type="sldNum" sz="quarter" idx="12"/>
          </p:nvPr>
        </p:nvSpPr>
        <p:spPr>
          <a:xfrm>
            <a:off x="6553200" y="6491260"/>
            <a:ext cx="2133600" cy="365125"/>
          </a:xfrm>
        </p:spPr>
        <p:txBody>
          <a:bodyPr/>
          <a:lstStyle/>
          <a:p>
            <a:fld id="{D4FDE2F4-8692-442D-BE93-35B95CD54CB5}" type="slidenum">
              <a:rPr kumimoji="1" lang="ja-JP" altLang="en-US" smtClean="0"/>
              <a:pPr/>
              <a:t>3</a:t>
            </a:fld>
            <a:endParaRPr kumimoji="1" lang="ja-JP" altLang="en-US"/>
          </a:p>
        </p:txBody>
      </p:sp>
      <p:sp>
        <p:nvSpPr>
          <p:cNvPr id="111" name="正方形/長方形 110"/>
          <p:cNvSpPr/>
          <p:nvPr/>
        </p:nvSpPr>
        <p:spPr>
          <a:xfrm>
            <a:off x="1115616" y="3210188"/>
            <a:ext cx="3096344" cy="144016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9" name="台形 118"/>
          <p:cNvSpPr/>
          <p:nvPr/>
        </p:nvSpPr>
        <p:spPr>
          <a:xfrm rot="5400000">
            <a:off x="4245664" y="3176484"/>
            <a:ext cx="144016" cy="211425"/>
          </a:xfrm>
          <a:prstGeom prst="trapezoid">
            <a:avLst/>
          </a:prstGeom>
          <a:solidFill>
            <a:schemeClr val="accent5">
              <a:lumMod val="20000"/>
              <a:lumOff val="80000"/>
            </a:schemeClr>
          </a:solidFill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2" name="テキスト ボックス 121"/>
          <p:cNvSpPr txBox="1"/>
          <p:nvPr/>
        </p:nvSpPr>
        <p:spPr>
          <a:xfrm>
            <a:off x="4503643" y="3013970"/>
            <a:ext cx="56457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dirty="0" smtClean="0"/>
              <a:t>PMT</a:t>
            </a:r>
            <a:endParaRPr kumimoji="1" lang="en-US" altLang="ja-JP" sz="1600" dirty="0" smtClean="0"/>
          </a:p>
        </p:txBody>
      </p:sp>
      <p:cxnSp>
        <p:nvCxnSpPr>
          <p:cNvPr id="123" name="直線コネクタ 122"/>
          <p:cNvCxnSpPr/>
          <p:nvPr/>
        </p:nvCxnSpPr>
        <p:spPr>
          <a:xfrm>
            <a:off x="4564112" y="3257923"/>
            <a:ext cx="1656000" cy="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4" name="正方形/長方形 123"/>
          <p:cNvSpPr/>
          <p:nvPr/>
        </p:nvSpPr>
        <p:spPr>
          <a:xfrm>
            <a:off x="4029760" y="5225895"/>
            <a:ext cx="288000" cy="282697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5" name="正方形/長方形 124"/>
          <p:cNvSpPr/>
          <p:nvPr/>
        </p:nvSpPr>
        <p:spPr>
          <a:xfrm>
            <a:off x="4029760" y="5257789"/>
            <a:ext cx="45719" cy="209550"/>
          </a:xfrm>
          <a:prstGeom prst="rect">
            <a:avLst/>
          </a:prstGeom>
          <a:solidFill>
            <a:schemeClr val="bg1">
              <a:lumMod val="50000"/>
            </a:schemeClr>
          </a:solidFill>
          <a:ln w="1270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6" name="正方形/長方形 125"/>
          <p:cNvSpPr/>
          <p:nvPr/>
        </p:nvSpPr>
        <p:spPr>
          <a:xfrm>
            <a:off x="1322136" y="5224709"/>
            <a:ext cx="2707624" cy="282697"/>
          </a:xfrm>
          <a:prstGeom prst="rect">
            <a:avLst/>
          </a:prstGeom>
          <a:solidFill>
            <a:srgbClr val="FFFFCC"/>
          </a:solidFill>
          <a:ln w="9525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8" name="テキスト ボックス 127"/>
          <p:cNvSpPr txBox="1"/>
          <p:nvPr/>
        </p:nvSpPr>
        <p:spPr>
          <a:xfrm>
            <a:off x="3956456" y="5468400"/>
            <a:ext cx="84670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dirty="0" smtClean="0"/>
              <a:t>APD/PD</a:t>
            </a:r>
            <a:endParaRPr kumimoji="1" lang="en-US" altLang="ja-JP" sz="1600" dirty="0" smtClean="0"/>
          </a:p>
        </p:txBody>
      </p:sp>
      <p:sp>
        <p:nvSpPr>
          <p:cNvPr id="131" name="テキスト ボックス 130"/>
          <p:cNvSpPr txBox="1"/>
          <p:nvPr/>
        </p:nvSpPr>
        <p:spPr>
          <a:xfrm>
            <a:off x="6133827" y="4484928"/>
            <a:ext cx="48680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dirty="0" smtClean="0"/>
              <a:t>FEC</a:t>
            </a:r>
            <a:endParaRPr kumimoji="1" lang="en-US" altLang="ja-JP" sz="1600" dirty="0" smtClean="0"/>
          </a:p>
        </p:txBody>
      </p:sp>
      <p:cxnSp>
        <p:nvCxnSpPr>
          <p:cNvPr id="139" name="カギ線コネクタ 138"/>
          <p:cNvCxnSpPr/>
          <p:nvPr/>
        </p:nvCxnSpPr>
        <p:spPr>
          <a:xfrm flipV="1">
            <a:off x="4317760" y="4991089"/>
            <a:ext cx="2111615" cy="299956"/>
          </a:xfrm>
          <a:prstGeom prst="bentConnector3">
            <a:avLst>
              <a:gd name="adj1" fmla="val 71200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0" name="テキスト ボックス 129"/>
          <p:cNvSpPr txBox="1"/>
          <p:nvPr/>
        </p:nvSpPr>
        <p:spPr>
          <a:xfrm>
            <a:off x="6232393" y="4755158"/>
            <a:ext cx="965585" cy="307777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ja-JP" sz="1400" dirty="0" smtClean="0"/>
              <a:t>Test circuit</a:t>
            </a:r>
            <a:endParaRPr kumimoji="1" lang="en-US" altLang="ja-JP" sz="1400" dirty="0" smtClean="0"/>
          </a:p>
        </p:txBody>
      </p:sp>
      <p:sp>
        <p:nvSpPr>
          <p:cNvPr id="176" name="テキスト ボックス 175"/>
          <p:cNvSpPr txBox="1"/>
          <p:nvPr/>
        </p:nvSpPr>
        <p:spPr>
          <a:xfrm>
            <a:off x="26512" y="5779767"/>
            <a:ext cx="817853" cy="5123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1600"/>
              </a:lnSpc>
            </a:pPr>
            <a:r>
              <a:rPr lang="en-US" altLang="ja-JP" dirty="0" smtClean="0"/>
              <a:t>IT</a:t>
            </a:r>
            <a:r>
              <a:rPr lang="ja-JP" altLang="en-US" dirty="0"/>
              <a:t> </a:t>
            </a:r>
            <a:r>
              <a:rPr lang="en-US" altLang="ja-JP" dirty="0" smtClean="0"/>
              <a:t>CHD</a:t>
            </a:r>
          </a:p>
          <a:p>
            <a:pPr>
              <a:lnSpc>
                <a:spcPts val="1600"/>
              </a:lnSpc>
            </a:pPr>
            <a:r>
              <a:rPr lang="en-US" altLang="ja-JP" dirty="0" smtClean="0"/>
              <a:t>(3+3)</a:t>
            </a:r>
          </a:p>
        </p:txBody>
      </p:sp>
      <p:sp>
        <p:nvSpPr>
          <p:cNvPr id="177" name="正方形/長方形 176"/>
          <p:cNvSpPr/>
          <p:nvPr/>
        </p:nvSpPr>
        <p:spPr>
          <a:xfrm flipH="1">
            <a:off x="4599809" y="2517903"/>
            <a:ext cx="755007" cy="43815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1270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8" name="テキスト ボックス 177"/>
          <p:cNvSpPr txBox="1"/>
          <p:nvPr/>
        </p:nvSpPr>
        <p:spPr>
          <a:xfrm>
            <a:off x="4661844" y="2530830"/>
            <a:ext cx="624017" cy="4606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1400"/>
              </a:lnSpc>
            </a:pPr>
            <a:r>
              <a:rPr kumimoji="1" lang="en-US" altLang="ja-JP" sz="1600" dirty="0" smtClean="0"/>
              <a:t>Si </a:t>
            </a:r>
            <a:r>
              <a:rPr kumimoji="1" lang="en-US" altLang="ja-JP" sz="1600" dirty="0" err="1" smtClean="0"/>
              <a:t>Trk</a:t>
            </a:r>
            <a:endParaRPr kumimoji="1" lang="en-US" altLang="ja-JP" sz="1600" dirty="0" smtClean="0"/>
          </a:p>
          <a:p>
            <a:pPr algn="ctr">
              <a:lnSpc>
                <a:spcPts val="1400"/>
              </a:lnSpc>
            </a:pPr>
            <a:r>
              <a:rPr kumimoji="1" lang="en-US" altLang="ja-JP" sz="1600" dirty="0" smtClean="0"/>
              <a:t>DAQ</a:t>
            </a:r>
          </a:p>
        </p:txBody>
      </p:sp>
      <p:sp>
        <p:nvSpPr>
          <p:cNvPr id="179" name="左右矢印 178"/>
          <p:cNvSpPr/>
          <p:nvPr/>
        </p:nvSpPr>
        <p:spPr>
          <a:xfrm>
            <a:off x="4189490" y="2574495"/>
            <a:ext cx="396000" cy="158778"/>
          </a:xfrm>
          <a:prstGeom prst="leftRightArrow">
            <a:avLst>
              <a:gd name="adj1" fmla="val 35476"/>
              <a:gd name="adj2" fmla="val 61998"/>
            </a:avLst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7" name="正方形/長方形 116"/>
          <p:cNvSpPr/>
          <p:nvPr/>
        </p:nvSpPr>
        <p:spPr>
          <a:xfrm>
            <a:off x="1115616" y="2503419"/>
            <a:ext cx="3086440" cy="313582"/>
          </a:xfrm>
          <a:prstGeom prst="rect">
            <a:avLst/>
          </a:prstGeom>
          <a:solidFill>
            <a:srgbClr val="FFFF99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8" name="テキスト ボックス 117"/>
          <p:cNvSpPr txBox="1"/>
          <p:nvPr/>
        </p:nvSpPr>
        <p:spPr>
          <a:xfrm>
            <a:off x="26512" y="2422477"/>
            <a:ext cx="6785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/>
              <a:t>Si </a:t>
            </a:r>
            <a:r>
              <a:rPr lang="en-US" altLang="ja-JP" dirty="0" err="1"/>
              <a:t>Trk</a:t>
            </a:r>
            <a:endParaRPr lang="en-US" altLang="ja-JP" dirty="0" smtClean="0"/>
          </a:p>
        </p:txBody>
      </p:sp>
      <p:cxnSp>
        <p:nvCxnSpPr>
          <p:cNvPr id="91" name="直線矢印コネクタ 90"/>
          <p:cNvCxnSpPr/>
          <p:nvPr/>
        </p:nvCxnSpPr>
        <p:spPr>
          <a:xfrm>
            <a:off x="2666423" y="961807"/>
            <a:ext cx="0" cy="583200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5" name="正方形/長方形 134"/>
          <p:cNvSpPr/>
          <p:nvPr/>
        </p:nvSpPr>
        <p:spPr>
          <a:xfrm>
            <a:off x="6093209" y="6382355"/>
            <a:ext cx="745557" cy="88264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6" name="テキスト ボックス 135"/>
          <p:cNvSpPr txBox="1"/>
          <p:nvPr/>
        </p:nvSpPr>
        <p:spPr>
          <a:xfrm>
            <a:off x="6801948" y="6261193"/>
            <a:ext cx="81624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dirty="0" smtClean="0"/>
              <a:t>HV </a:t>
            </a:r>
            <a:r>
              <a:rPr kumimoji="1" lang="en-US" altLang="ja-JP" sz="1600" dirty="0" smtClean="0"/>
              <a:t>(CP)</a:t>
            </a:r>
          </a:p>
        </p:txBody>
      </p:sp>
      <p:sp>
        <p:nvSpPr>
          <p:cNvPr id="140" name="正方形/長方形 139"/>
          <p:cNvSpPr/>
          <p:nvPr/>
        </p:nvSpPr>
        <p:spPr>
          <a:xfrm flipH="1">
            <a:off x="264997" y="1851202"/>
            <a:ext cx="294693" cy="161746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1270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1" name="正方形/長方形 140"/>
          <p:cNvSpPr/>
          <p:nvPr/>
        </p:nvSpPr>
        <p:spPr>
          <a:xfrm flipH="1">
            <a:off x="269113" y="2114815"/>
            <a:ext cx="294693" cy="161746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1270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7" name="テキスト ボックス 46"/>
          <p:cNvSpPr txBox="1"/>
          <p:nvPr/>
        </p:nvSpPr>
        <p:spPr>
          <a:xfrm>
            <a:off x="584738" y="1768832"/>
            <a:ext cx="3818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JC</a:t>
            </a:r>
            <a:endParaRPr kumimoji="1" lang="ja-JP" altLang="en-US" dirty="0"/>
          </a:p>
        </p:txBody>
      </p:sp>
      <p:sp>
        <p:nvSpPr>
          <p:cNvPr id="142" name="テキスト ボックス 141"/>
          <p:cNvSpPr txBox="1"/>
          <p:nvPr/>
        </p:nvSpPr>
        <p:spPr>
          <a:xfrm>
            <a:off x="584738" y="2027640"/>
            <a:ext cx="3658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/>
              <a:t>I</a:t>
            </a:r>
            <a:r>
              <a:rPr kumimoji="1" lang="en-US" altLang="ja-JP" dirty="0" smtClean="0"/>
              <a:t>C</a:t>
            </a:r>
            <a:endParaRPr kumimoji="1" lang="ja-JP" altLang="en-US" dirty="0"/>
          </a:p>
        </p:txBody>
      </p:sp>
      <p:cxnSp>
        <p:nvCxnSpPr>
          <p:cNvPr id="50" name="直線矢印コネクタ 49"/>
          <p:cNvCxnSpPr/>
          <p:nvPr/>
        </p:nvCxnSpPr>
        <p:spPr>
          <a:xfrm flipH="1">
            <a:off x="7156455" y="3579902"/>
            <a:ext cx="94921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3" name="直線矢印コネクタ 142"/>
          <p:cNvCxnSpPr/>
          <p:nvPr/>
        </p:nvCxnSpPr>
        <p:spPr>
          <a:xfrm flipH="1">
            <a:off x="7148529" y="4207342"/>
            <a:ext cx="94921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4" name="直線矢印コネクタ 143"/>
          <p:cNvCxnSpPr/>
          <p:nvPr/>
        </p:nvCxnSpPr>
        <p:spPr>
          <a:xfrm flipH="1">
            <a:off x="7182169" y="4983232"/>
            <a:ext cx="94921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5" name="直線矢印コネクタ 144"/>
          <p:cNvCxnSpPr/>
          <p:nvPr/>
        </p:nvCxnSpPr>
        <p:spPr>
          <a:xfrm>
            <a:off x="6131534" y="4991089"/>
            <a:ext cx="94921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6" name="直線矢印コネクタ 145"/>
          <p:cNvCxnSpPr/>
          <p:nvPr/>
        </p:nvCxnSpPr>
        <p:spPr>
          <a:xfrm>
            <a:off x="6133827" y="4133796"/>
            <a:ext cx="94921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7" name="直線矢印コネクタ 146"/>
          <p:cNvCxnSpPr/>
          <p:nvPr/>
        </p:nvCxnSpPr>
        <p:spPr>
          <a:xfrm>
            <a:off x="6126090" y="3625216"/>
            <a:ext cx="94921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9" name="直線矢印コネクタ 148"/>
          <p:cNvCxnSpPr/>
          <p:nvPr/>
        </p:nvCxnSpPr>
        <p:spPr>
          <a:xfrm>
            <a:off x="6118354" y="3257924"/>
            <a:ext cx="94921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2" name="直線矢印コネクタ 151"/>
          <p:cNvCxnSpPr/>
          <p:nvPr/>
        </p:nvCxnSpPr>
        <p:spPr>
          <a:xfrm flipH="1">
            <a:off x="7146541" y="4062842"/>
            <a:ext cx="94921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3" name="直線矢印コネクタ 152"/>
          <p:cNvCxnSpPr/>
          <p:nvPr/>
        </p:nvCxnSpPr>
        <p:spPr>
          <a:xfrm flipH="1">
            <a:off x="7186119" y="4904050"/>
            <a:ext cx="94921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4" name="直線矢印コネクタ 153"/>
          <p:cNvCxnSpPr/>
          <p:nvPr/>
        </p:nvCxnSpPr>
        <p:spPr>
          <a:xfrm flipH="1">
            <a:off x="4578809" y="3300824"/>
            <a:ext cx="94921" cy="0"/>
          </a:xfrm>
          <a:prstGeom prst="straightConnector1">
            <a:avLst/>
          </a:prstGeom>
          <a:ln>
            <a:solidFill>
              <a:schemeClr val="tx1"/>
            </a:solidFill>
            <a:headEnd w="sm" len="sm"/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7" name="左右矢印 126"/>
          <p:cNvSpPr/>
          <p:nvPr/>
        </p:nvSpPr>
        <p:spPr>
          <a:xfrm>
            <a:off x="5392112" y="2547230"/>
            <a:ext cx="1980000" cy="158778"/>
          </a:xfrm>
          <a:prstGeom prst="leftRightArrow">
            <a:avLst>
              <a:gd name="adj1" fmla="val 35476"/>
              <a:gd name="adj2" fmla="val 61998"/>
            </a:avLst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26" name="カギ線コネクタ 25"/>
          <p:cNvCxnSpPr/>
          <p:nvPr/>
        </p:nvCxnSpPr>
        <p:spPr>
          <a:xfrm>
            <a:off x="4211959" y="6013456"/>
            <a:ext cx="343019" cy="576000"/>
          </a:xfrm>
          <a:prstGeom prst="bentConnector2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8" name="直線コネクタ 137"/>
          <p:cNvCxnSpPr/>
          <p:nvPr/>
        </p:nvCxnSpPr>
        <p:spPr>
          <a:xfrm flipV="1">
            <a:off x="8739569" y="2843656"/>
            <a:ext cx="0" cy="1738800"/>
          </a:xfrm>
          <a:prstGeom prst="line">
            <a:avLst/>
          </a:prstGeom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8" name="直線コネクタ 147"/>
          <p:cNvCxnSpPr/>
          <p:nvPr/>
        </p:nvCxnSpPr>
        <p:spPr>
          <a:xfrm flipV="1">
            <a:off x="8617231" y="2845420"/>
            <a:ext cx="0" cy="1224000"/>
          </a:xfrm>
          <a:prstGeom prst="line">
            <a:avLst/>
          </a:prstGeom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5" name="直線コネクタ 154"/>
          <p:cNvCxnSpPr/>
          <p:nvPr/>
        </p:nvCxnSpPr>
        <p:spPr>
          <a:xfrm flipV="1">
            <a:off x="8852371" y="2845420"/>
            <a:ext cx="0" cy="3744000"/>
          </a:xfrm>
          <a:prstGeom prst="line">
            <a:avLst/>
          </a:prstGeom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直線コネクタ 43"/>
          <p:cNvCxnSpPr/>
          <p:nvPr/>
        </p:nvCxnSpPr>
        <p:spPr>
          <a:xfrm>
            <a:off x="4554978" y="6589456"/>
            <a:ext cx="4297393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29" name="角丸四角形 128"/>
          <p:cNvSpPr/>
          <p:nvPr/>
        </p:nvSpPr>
        <p:spPr>
          <a:xfrm>
            <a:off x="47625" y="2971800"/>
            <a:ext cx="5048250" cy="2781300"/>
          </a:xfrm>
          <a:prstGeom prst="roundRect">
            <a:avLst>
              <a:gd name="adj" fmla="val 3127"/>
            </a:avLst>
          </a:prstGeom>
          <a:noFill/>
          <a:ln w="12700">
            <a:solidFill>
              <a:srgbClr val="0000FF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37" name="直線コネクタ 136"/>
          <p:cNvCxnSpPr/>
          <p:nvPr/>
        </p:nvCxnSpPr>
        <p:spPr>
          <a:xfrm flipV="1">
            <a:off x="8029804" y="2843707"/>
            <a:ext cx="0" cy="468000"/>
          </a:xfrm>
          <a:prstGeom prst="line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0" name="正方形/長方形 119"/>
          <p:cNvSpPr/>
          <p:nvPr/>
        </p:nvSpPr>
        <p:spPr>
          <a:xfrm>
            <a:off x="4429621" y="3246192"/>
            <a:ext cx="144016" cy="72008"/>
          </a:xfrm>
          <a:prstGeom prst="rect">
            <a:avLst/>
          </a:prstGeom>
          <a:solidFill>
            <a:schemeClr val="bg1">
              <a:lumMod val="50000"/>
            </a:schemeClr>
          </a:solidFill>
          <a:ln w="1270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0" name="テキスト ボックス 149"/>
          <p:cNvSpPr txBox="1"/>
          <p:nvPr/>
        </p:nvSpPr>
        <p:spPr>
          <a:xfrm>
            <a:off x="55087" y="2736802"/>
            <a:ext cx="101681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dirty="0" smtClean="0"/>
              <a:t>JC-detector</a:t>
            </a:r>
          </a:p>
        </p:txBody>
      </p:sp>
    </p:spTree>
    <p:extLst>
      <p:ext uri="{BB962C8B-B14F-4D97-AF65-F5344CB8AC3E}">
        <p14:creationId xmlns:p14="http://schemas.microsoft.com/office/powerpoint/2010/main" val="439173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Ion Beam Test at H8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1600200"/>
            <a:ext cx="8529638" cy="5010150"/>
          </a:xfrm>
        </p:spPr>
        <p:txBody>
          <a:bodyPr>
            <a:normAutofit fontScale="92500" lnSpcReduction="20000"/>
          </a:bodyPr>
          <a:lstStyle/>
          <a:p>
            <a:r>
              <a:rPr lang="en-US" altLang="ja-JP" dirty="0" smtClean="0"/>
              <a:t>Fragments (A/Z~2) from </a:t>
            </a:r>
            <a:r>
              <a:rPr lang="en-US" altLang="ja-JP" dirty="0" err="1" smtClean="0"/>
              <a:t>Pb</a:t>
            </a:r>
            <a:r>
              <a:rPr lang="en-US" altLang="ja-JP" dirty="0" smtClean="0"/>
              <a:t> (82,208) of 30 </a:t>
            </a:r>
            <a:r>
              <a:rPr lang="en-US" altLang="ja-JP" dirty="0" err="1" smtClean="0"/>
              <a:t>GeV</a:t>
            </a:r>
            <a:r>
              <a:rPr lang="en-US" altLang="ja-JP" dirty="0" smtClean="0"/>
              <a:t>/u</a:t>
            </a:r>
          </a:p>
          <a:p>
            <a:r>
              <a:rPr lang="en-US" altLang="ja-JP" dirty="0" smtClean="0"/>
              <a:t>Schedule</a:t>
            </a:r>
          </a:p>
          <a:p>
            <a:pPr lvl="1"/>
            <a:r>
              <a:rPr lang="en-US" altLang="ja-JP" dirty="0" smtClean="0"/>
              <a:t>Jan.24-27</a:t>
            </a:r>
          </a:p>
          <a:p>
            <a:pPr lvl="2"/>
            <a:r>
              <a:rPr lang="en-US" altLang="ja-JP" dirty="0" smtClean="0"/>
              <a:t>Si Tracker + IC-CHD</a:t>
            </a:r>
          </a:p>
          <a:p>
            <a:pPr lvl="2"/>
            <a:r>
              <a:rPr lang="en-US" altLang="ja-JP" dirty="0" smtClean="0"/>
              <a:t>JC apparatuses were delayed one day to arrive at CERN.</a:t>
            </a:r>
          </a:p>
          <a:p>
            <a:pPr lvl="2"/>
            <a:r>
              <a:rPr lang="en-US" altLang="ja-JP" dirty="0" smtClean="0"/>
              <a:t>Trouble shooting of JC-DAQ </a:t>
            </a:r>
          </a:p>
          <a:p>
            <a:pPr lvl="3"/>
            <a:r>
              <a:rPr lang="en-US" altLang="ja-JP" dirty="0" smtClean="0"/>
              <a:t>BBM3 had been modified after October. </a:t>
            </a:r>
          </a:p>
          <a:p>
            <a:pPr lvl="3"/>
            <a:r>
              <a:rPr lang="en-US" altLang="ja-JP" dirty="0" smtClean="0"/>
              <a:t>VME Modules were unstable (due to the VME crate ?).</a:t>
            </a:r>
          </a:p>
          <a:p>
            <a:pPr lvl="1"/>
            <a:r>
              <a:rPr lang="en-US" altLang="ja-JP" dirty="0" smtClean="0"/>
              <a:t>Jan.27-Feb.4</a:t>
            </a:r>
          </a:p>
          <a:p>
            <a:pPr lvl="2"/>
            <a:r>
              <a:rPr lang="en-US" altLang="ja-JP" dirty="0" smtClean="0"/>
              <a:t>JC-</a:t>
            </a:r>
            <a:r>
              <a:rPr lang="en-US" altLang="ja-JP" dirty="0" err="1" smtClean="0"/>
              <a:t>CHD+SciFi+PWO</a:t>
            </a:r>
            <a:r>
              <a:rPr lang="en-US" altLang="ja-JP" dirty="0" smtClean="0"/>
              <a:t> + IC-CHD</a:t>
            </a:r>
          </a:p>
          <a:p>
            <a:pPr lvl="2"/>
            <a:r>
              <a:rPr lang="en-US" altLang="ja-JP" dirty="0" smtClean="0"/>
              <a:t>Si Tracker + JC-</a:t>
            </a:r>
            <a:r>
              <a:rPr lang="en-US" altLang="ja-JP" dirty="0" err="1" smtClean="0"/>
              <a:t>CHD+SciFi+PWO</a:t>
            </a:r>
            <a:r>
              <a:rPr lang="en-US" altLang="ja-JP" dirty="0" smtClean="0"/>
              <a:t> + IC-CHD</a:t>
            </a:r>
          </a:p>
          <a:p>
            <a:pPr lvl="1"/>
            <a:r>
              <a:rPr lang="en-US" altLang="ja-JP" dirty="0" smtClean="0"/>
              <a:t>Feb.4-6</a:t>
            </a:r>
          </a:p>
          <a:p>
            <a:pPr lvl="2"/>
            <a:r>
              <a:rPr lang="en-US" altLang="ja-JP" dirty="0" smtClean="0"/>
              <a:t>Oscar’s run</a:t>
            </a:r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FDE2F4-8692-442D-BE93-35B95CD54CB5}" type="slidenum">
              <a:rPr kumimoji="1" lang="ja-JP" altLang="en-US" smtClean="0"/>
              <a:pPr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42445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Data Statistics</a:t>
            </a:r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FDE2F4-8692-442D-BE93-35B95CD54CB5}" type="slidenum">
              <a:rPr kumimoji="1" lang="ja-JP" altLang="en-US" smtClean="0"/>
              <a:pPr/>
              <a:t>5</a:t>
            </a:fld>
            <a:endParaRPr kumimoji="1" lang="ja-JP" altLang="en-US"/>
          </a:p>
        </p:txBody>
      </p:sp>
      <p:graphicFrame>
        <p:nvGraphicFramePr>
          <p:cNvPr id="6" name="コンテンツ プレースホルダ 5"/>
          <p:cNvGraphicFramePr>
            <a:graphicFrameLocks noGrp="1"/>
          </p:cNvGraphicFramePr>
          <p:nvPr>
            <p:ph idx="1"/>
          </p:nvPr>
        </p:nvGraphicFramePr>
        <p:xfrm>
          <a:off x="1714500" y="1666874"/>
          <a:ext cx="5838826" cy="295339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04850"/>
                <a:gridCol w="1066800"/>
                <a:gridCol w="838200"/>
                <a:gridCol w="1614488"/>
                <a:gridCol w="1614488"/>
              </a:tblGrid>
              <a:tr h="345647">
                <a:tc rowSpan="2"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CHD</a:t>
                      </a:r>
                      <a:endParaRPr kumimoji="1" lang="en-US" altLang="ja-JP" baseline="0" dirty="0" smtClean="0"/>
                    </a:p>
                    <a:p>
                      <a:pPr algn="ctr"/>
                      <a:r>
                        <a:rPr kumimoji="1" lang="en-US" altLang="ja-JP" dirty="0" smtClean="0"/>
                        <a:t>ID</a:t>
                      </a:r>
                      <a:endParaRPr kumimoji="1" lang="ja-JP" altLang="en-US" dirty="0"/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BBM3</a:t>
                      </a:r>
                    </a:p>
                    <a:p>
                      <a:pPr algn="ctr"/>
                      <a:r>
                        <a:rPr kumimoji="1" lang="en-US" altLang="ja-JP" dirty="0" smtClean="0"/>
                        <a:t>input</a:t>
                      </a:r>
                      <a:r>
                        <a:rPr kumimoji="1" lang="en-US" altLang="ja-JP" baseline="0" dirty="0" smtClean="0"/>
                        <a:t> </a:t>
                      </a:r>
                      <a:r>
                        <a:rPr kumimoji="1" lang="en-US" altLang="ja-JP" baseline="0" dirty="0" err="1" smtClean="0"/>
                        <a:t>ch</a:t>
                      </a:r>
                      <a:endParaRPr kumimoji="1" lang="ja-JP" altLang="en-US" dirty="0"/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HV</a:t>
                      </a:r>
                    </a:p>
                    <a:p>
                      <a:pPr algn="ctr"/>
                      <a:r>
                        <a:rPr kumimoji="1" lang="en-US" altLang="ja-JP" dirty="0" smtClean="0"/>
                        <a:t>[V]</a:t>
                      </a:r>
                      <a:endParaRPr kumimoji="1" lang="ja-JP" altLang="en-US" dirty="0"/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Event</a:t>
                      </a:r>
                      <a:r>
                        <a:rPr kumimoji="1" lang="en-US" altLang="ja-JP" baseline="0" dirty="0" smtClean="0"/>
                        <a:t> number</a:t>
                      </a:r>
                      <a:endParaRPr kumimoji="1" lang="ja-JP" altLang="en-US" dirty="0"/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5647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dirty="0" smtClean="0"/>
                        <a:t>w/o Si Tracker</a:t>
                      </a:r>
                      <a:endParaRPr kumimoji="1" lang="ja-JP" altLang="en-US" dirty="0"/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dirty="0" smtClean="0"/>
                        <a:t>with</a:t>
                      </a:r>
                      <a:r>
                        <a:rPr kumimoji="1" lang="en-US" altLang="ja-JP" baseline="0" dirty="0" smtClean="0"/>
                        <a:t> Si Tracker</a:t>
                      </a:r>
                      <a:endParaRPr kumimoji="1" lang="ja-JP" altLang="en-US" dirty="0"/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527264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0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5 </a:t>
                      </a:r>
                      <a:r>
                        <a:rPr kumimoji="1" lang="en-US" altLang="ja-JP" baseline="30000" dirty="0" smtClean="0"/>
                        <a:t>(1)</a:t>
                      </a:r>
                      <a:endParaRPr kumimoji="1" lang="ja-JP" altLang="en-US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dirty="0" smtClean="0"/>
                        <a:t>450</a:t>
                      </a:r>
                      <a:r>
                        <a:rPr kumimoji="1" lang="en-US" altLang="ja-JP" baseline="30000" dirty="0" smtClean="0"/>
                        <a:t>(2)</a:t>
                      </a:r>
                      <a:endParaRPr kumimoji="1" lang="ja-JP" altLang="en-US" baseline="300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2.5 M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1 M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527264">
                <a:tc rowSpan="3"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1</a:t>
                      </a:r>
                      <a:endParaRPr kumimoji="1" lang="ja-JP" altLang="en-US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dirty="0" smtClean="0"/>
                        <a:t>12</a:t>
                      </a:r>
                      <a:r>
                        <a:rPr kumimoji="1" lang="en-US" altLang="ja-JP" baseline="30000" dirty="0" smtClean="0"/>
                        <a:t>(3)(5)</a:t>
                      </a:r>
                      <a:endParaRPr kumimoji="1" lang="ja-JP" altLang="en-US" baseline="30000" dirty="0" smtClean="0"/>
                    </a:p>
                    <a:p>
                      <a:pPr algn="ctr"/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dirty="0" smtClean="0"/>
                        <a:t>410</a:t>
                      </a:r>
                      <a:r>
                        <a:rPr kumimoji="1" lang="en-US" altLang="ja-JP" baseline="30000" dirty="0" smtClean="0"/>
                        <a:t>(2)</a:t>
                      </a:r>
                      <a:endParaRPr kumimoji="1" lang="ja-JP" altLang="en-US" baseline="300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baseline="0" dirty="0" smtClean="0"/>
                        <a:t>0.7 M</a:t>
                      </a:r>
                      <a:endParaRPr kumimoji="1" lang="ja-JP" altLang="en-US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endParaRPr kumimoji="1" lang="ja-JP" altLang="en-US" dirty="0"/>
                    </a:p>
                  </a:txBody>
                  <a:tcPr>
                    <a:lnBlToT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</a:tr>
              <a:tr h="527264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dirty="0" smtClean="0"/>
                        <a:t>360</a:t>
                      </a:r>
                      <a:r>
                        <a:rPr kumimoji="1" lang="en-US" altLang="ja-JP" baseline="30000" dirty="0" smtClean="0"/>
                        <a:t>(4)</a:t>
                      </a:r>
                      <a:endParaRPr kumimoji="1" lang="ja-JP" altLang="en-US" baseline="300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28 k</a:t>
                      </a:r>
                      <a:endParaRPr kumimoji="1" lang="ja-JP" altLang="en-U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</a:tr>
              <a:tr h="527264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dirty="0" smtClean="0"/>
                        <a:t>3</a:t>
                      </a:r>
                      <a:r>
                        <a:rPr kumimoji="1" lang="en-US" altLang="ja-JP" baseline="30000" dirty="0" smtClean="0"/>
                        <a:t>(3)</a:t>
                      </a:r>
                      <a:endParaRPr kumimoji="1" lang="ja-JP" altLang="en-US" baseline="30000" dirty="0" smtClean="0"/>
                    </a:p>
                    <a:p>
                      <a:pPr algn="ctr"/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dirty="0" smtClean="0"/>
                        <a:t>360</a:t>
                      </a:r>
                      <a:r>
                        <a:rPr kumimoji="1" lang="en-US" altLang="ja-JP" baseline="30000" dirty="0" smtClean="0"/>
                        <a:t>(4)</a:t>
                      </a:r>
                      <a:endParaRPr kumimoji="1" lang="ja-JP" altLang="en-US" baseline="300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1.7</a:t>
                      </a:r>
                      <a:r>
                        <a:rPr kumimoji="1" lang="en-US" altLang="ja-JP" baseline="0" dirty="0" smtClean="0"/>
                        <a:t> M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1 M</a:t>
                      </a:r>
                      <a:endParaRPr kumimoji="1" lang="ja-JP" alt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テキスト ボックス 7"/>
          <p:cNvSpPr txBox="1"/>
          <p:nvPr/>
        </p:nvSpPr>
        <p:spPr>
          <a:xfrm>
            <a:off x="740720" y="5103674"/>
            <a:ext cx="8217378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AutoNum type="arabicParenBoth"/>
            </a:pPr>
            <a:r>
              <a:rPr lang="en-US" altLang="ja-JP" dirty="0" smtClean="0"/>
              <a:t>G</a:t>
            </a:r>
            <a:r>
              <a:rPr kumimoji="1" lang="en-US" altLang="ja-JP" dirty="0" smtClean="0"/>
              <a:t>ain of amplifiers of ch5 </a:t>
            </a:r>
            <a:r>
              <a:rPr lang="en-US" altLang="ja-JP" dirty="0" smtClean="0"/>
              <a:t>was the same as flight model. </a:t>
            </a:r>
          </a:p>
          <a:p>
            <a:pPr marL="342900" indent="-342900">
              <a:buAutoNum type="arabicParenBoth"/>
            </a:pPr>
            <a:r>
              <a:rPr lang="en-US" altLang="ja-JP" dirty="0" smtClean="0"/>
              <a:t>PMT output current was 480 </a:t>
            </a:r>
            <a:r>
              <a:rPr lang="en-US" altLang="ja-JP" dirty="0" err="1" smtClean="0"/>
              <a:t>fC</a:t>
            </a:r>
            <a:r>
              <a:rPr lang="en-US" altLang="ja-JP" dirty="0" smtClean="0"/>
              <a:t> for 1 MIP (nominal value of flight model).</a:t>
            </a:r>
            <a:endParaRPr kumimoji="1" lang="en-US" altLang="ja-JP" dirty="0" smtClean="0"/>
          </a:p>
          <a:p>
            <a:pPr marL="342900" indent="-342900">
              <a:buAutoNum type="arabicParenBoth"/>
            </a:pPr>
            <a:r>
              <a:rPr lang="en-US" altLang="ja-JP" dirty="0" smtClean="0"/>
              <a:t>Gains of amplifiers of the other channels were 4.4 times higher than flight model. </a:t>
            </a:r>
            <a:endParaRPr kumimoji="1" lang="en-US" altLang="ja-JP" dirty="0" smtClean="0"/>
          </a:p>
          <a:p>
            <a:pPr marL="342900" indent="-342900">
              <a:buAutoNum type="arabicParenBoth"/>
            </a:pPr>
            <a:r>
              <a:rPr lang="en-US" altLang="ja-JP" dirty="0" smtClean="0"/>
              <a:t>PMT output current was reduced by about 1/3. </a:t>
            </a:r>
          </a:p>
          <a:p>
            <a:pPr marL="342900" indent="-342900">
              <a:buFontTx/>
              <a:buAutoNum type="arabicParenBoth"/>
            </a:pPr>
            <a:r>
              <a:rPr lang="en-US" altLang="ja-JP" dirty="0" smtClean="0"/>
              <a:t>Lower 4 (or more) bits of ADC were invalid.</a:t>
            </a:r>
          </a:p>
          <a:p>
            <a:pPr marL="342900" indent="-342900">
              <a:buAutoNum type="arabicParenBoth"/>
            </a:pPr>
            <a:endParaRPr kumimoji="1" lang="en-US" altLang="ja-JP" dirty="0" smtClean="0"/>
          </a:p>
          <a:p>
            <a:pPr marL="342900" indent="-342900">
              <a:buAutoNum type="arabicParenBoth"/>
            </a:pPr>
            <a:endParaRPr kumimoji="1"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FDE2F4-8692-442D-BE93-35B95CD54CB5}" type="slidenum">
              <a:rPr kumimoji="1" lang="ja-JP" altLang="en-US" smtClean="0"/>
              <a:pPr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5351048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正方形/長方形 20"/>
          <p:cNvSpPr/>
          <p:nvPr/>
        </p:nvSpPr>
        <p:spPr>
          <a:xfrm>
            <a:off x="7038362" y="1270073"/>
            <a:ext cx="1833789" cy="4717304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正方形/長方形 9"/>
          <p:cNvSpPr/>
          <p:nvPr/>
        </p:nvSpPr>
        <p:spPr>
          <a:xfrm>
            <a:off x="141099" y="1440632"/>
            <a:ext cx="1142647" cy="1522867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117838"/>
            <a:ext cx="8229600" cy="728876"/>
          </a:xfrm>
        </p:spPr>
        <p:txBody>
          <a:bodyPr>
            <a:normAutofit/>
          </a:bodyPr>
          <a:lstStyle/>
          <a:p>
            <a:r>
              <a:rPr kumimoji="1" lang="en-US" altLang="ja-JP" sz="3600" dirty="0" smtClean="0"/>
              <a:t>Data Acquisition diagram</a:t>
            </a:r>
            <a:endParaRPr kumimoji="1" lang="ja-JP" altLang="en-US" sz="3600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FDE2F4-8692-442D-BE93-35B95CD54CB5}" type="slidenum">
              <a:rPr kumimoji="1" lang="ja-JP" altLang="en-US" smtClean="0"/>
              <a:pPr/>
              <a:t>7</a:t>
            </a:fld>
            <a:endParaRPr kumimoji="1" lang="ja-JP" altLang="en-US"/>
          </a:p>
        </p:txBody>
      </p:sp>
      <p:sp>
        <p:nvSpPr>
          <p:cNvPr id="5" name="正方形/長方形 4"/>
          <p:cNvSpPr/>
          <p:nvPr/>
        </p:nvSpPr>
        <p:spPr>
          <a:xfrm>
            <a:off x="956331" y="1520948"/>
            <a:ext cx="748152" cy="391998"/>
          </a:xfrm>
          <a:prstGeom prst="rect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kumimoji="1" lang="en-US" altLang="ja-JP" sz="1200" dirty="0" smtClean="0">
                <a:solidFill>
                  <a:schemeClr val="tx1"/>
                </a:solidFill>
              </a:rPr>
              <a:t>BBM</a:t>
            </a:r>
          </a:p>
          <a:p>
            <a:pPr algn="ctr"/>
            <a:r>
              <a:rPr kumimoji="1" lang="en-US" altLang="ja-JP" sz="1200" dirty="0" smtClean="0">
                <a:solidFill>
                  <a:schemeClr val="tx1"/>
                </a:solidFill>
              </a:rPr>
              <a:t>TASC-X1</a:t>
            </a:r>
            <a:endParaRPr kumimoji="1" lang="ja-JP" altLang="en-US" sz="1200" dirty="0">
              <a:solidFill>
                <a:schemeClr val="tx1"/>
              </a:solidFill>
            </a:endParaRPr>
          </a:p>
        </p:txBody>
      </p:sp>
      <p:sp>
        <p:nvSpPr>
          <p:cNvPr id="6" name="正方形/長方形 5"/>
          <p:cNvSpPr/>
          <p:nvPr/>
        </p:nvSpPr>
        <p:spPr>
          <a:xfrm>
            <a:off x="951954" y="2002626"/>
            <a:ext cx="752529" cy="391998"/>
          </a:xfrm>
          <a:prstGeom prst="rect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ja-JP" sz="1200" dirty="0">
                <a:solidFill>
                  <a:srgbClr val="000000"/>
                </a:solidFill>
              </a:rPr>
              <a:t>I</a:t>
            </a:r>
            <a:r>
              <a:rPr lang="en-US" altLang="ja-JP" sz="1200" dirty="0" smtClean="0">
                <a:solidFill>
                  <a:srgbClr val="000000"/>
                </a:solidFill>
              </a:rPr>
              <a:t>MC-FEC</a:t>
            </a:r>
            <a:endParaRPr kumimoji="1" lang="ja-JP" altLang="en-US" sz="1200" dirty="0">
              <a:solidFill>
                <a:srgbClr val="000000"/>
              </a:solidFill>
            </a:endParaRPr>
          </a:p>
        </p:txBody>
      </p:sp>
      <p:sp>
        <p:nvSpPr>
          <p:cNvPr id="7" name="正方形/長方形 6"/>
          <p:cNvSpPr/>
          <p:nvPr/>
        </p:nvSpPr>
        <p:spPr>
          <a:xfrm>
            <a:off x="947578" y="2452945"/>
            <a:ext cx="752529" cy="391998"/>
          </a:xfrm>
          <a:prstGeom prst="rect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ja-JP" sz="1200" dirty="0" err="1" smtClean="0">
                <a:solidFill>
                  <a:srgbClr val="000000"/>
                </a:solidFill>
              </a:rPr>
              <a:t>PreAMP</a:t>
            </a:r>
            <a:endParaRPr lang="en-US" altLang="ja-JP" sz="1200" dirty="0" smtClean="0">
              <a:solidFill>
                <a:srgbClr val="000000"/>
              </a:solidFill>
            </a:endParaRPr>
          </a:p>
          <a:p>
            <a:pPr algn="ctr"/>
            <a:r>
              <a:rPr kumimoji="1" lang="en-US" altLang="ja-JP" sz="1200" dirty="0" smtClean="0">
                <a:solidFill>
                  <a:srgbClr val="000000"/>
                </a:solidFill>
              </a:rPr>
              <a:t>(HIC test)</a:t>
            </a:r>
          </a:p>
        </p:txBody>
      </p:sp>
      <p:sp>
        <p:nvSpPr>
          <p:cNvPr id="8" name="正方形/長方形 7"/>
          <p:cNvSpPr/>
          <p:nvPr/>
        </p:nvSpPr>
        <p:spPr>
          <a:xfrm>
            <a:off x="535595" y="5192538"/>
            <a:ext cx="752529" cy="391998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kumimoji="1" lang="en-US" altLang="ja-JP" sz="1400" dirty="0" smtClean="0">
                <a:solidFill>
                  <a:srgbClr val="000000"/>
                </a:solidFill>
              </a:rPr>
              <a:t>Tracker</a:t>
            </a:r>
            <a:endParaRPr kumimoji="1" lang="ja-JP" altLang="en-US" sz="1400" dirty="0">
              <a:solidFill>
                <a:srgbClr val="000000"/>
              </a:solidFill>
            </a:endParaRPr>
          </a:p>
        </p:txBody>
      </p:sp>
      <p:sp>
        <p:nvSpPr>
          <p:cNvPr id="9" name="正方形/長方形 8"/>
          <p:cNvSpPr/>
          <p:nvPr/>
        </p:nvSpPr>
        <p:spPr>
          <a:xfrm>
            <a:off x="531217" y="4623665"/>
            <a:ext cx="752529" cy="391998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kumimoji="1" lang="en-US" altLang="ja-JP" sz="1600" dirty="0" smtClean="0">
                <a:solidFill>
                  <a:srgbClr val="000000"/>
                </a:solidFill>
              </a:rPr>
              <a:t>CHD-IT</a:t>
            </a:r>
            <a:endParaRPr kumimoji="1" lang="ja-JP" altLang="en-US" sz="1600" dirty="0">
              <a:solidFill>
                <a:srgbClr val="000000"/>
              </a:solidFill>
            </a:endParaRPr>
          </a:p>
        </p:txBody>
      </p:sp>
      <p:sp>
        <p:nvSpPr>
          <p:cNvPr id="11" name="正方形/長方形 10"/>
          <p:cNvSpPr/>
          <p:nvPr/>
        </p:nvSpPr>
        <p:spPr>
          <a:xfrm>
            <a:off x="531218" y="3447675"/>
            <a:ext cx="754357" cy="252793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ja-JP" sz="1400" dirty="0" smtClean="0">
                <a:solidFill>
                  <a:srgbClr val="000000"/>
                </a:solidFill>
              </a:rPr>
              <a:t>S1</a:t>
            </a:r>
            <a:endParaRPr kumimoji="1" lang="ja-JP" altLang="en-US" sz="1400" dirty="0">
              <a:solidFill>
                <a:srgbClr val="000000"/>
              </a:solidFill>
            </a:endParaRPr>
          </a:p>
        </p:txBody>
      </p:sp>
      <p:sp>
        <p:nvSpPr>
          <p:cNvPr id="12" name="正方形/長方形 11"/>
          <p:cNvSpPr/>
          <p:nvPr/>
        </p:nvSpPr>
        <p:spPr>
          <a:xfrm>
            <a:off x="526842" y="3756874"/>
            <a:ext cx="754357" cy="252793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ja-JP" sz="1400" dirty="0" smtClean="0">
                <a:solidFill>
                  <a:srgbClr val="000000"/>
                </a:solidFill>
              </a:rPr>
              <a:t>S2</a:t>
            </a:r>
            <a:endParaRPr kumimoji="1" lang="ja-JP" altLang="en-US" sz="1400" dirty="0">
              <a:solidFill>
                <a:srgbClr val="000000"/>
              </a:solidFill>
            </a:endParaRPr>
          </a:p>
        </p:txBody>
      </p:sp>
      <p:sp>
        <p:nvSpPr>
          <p:cNvPr id="13" name="正方形/長方形 12"/>
          <p:cNvSpPr/>
          <p:nvPr/>
        </p:nvSpPr>
        <p:spPr>
          <a:xfrm>
            <a:off x="2665211" y="3433911"/>
            <a:ext cx="595751" cy="297918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kumimoji="1" lang="en-US" altLang="ja-JP" sz="1600" dirty="0" smtClean="0">
                <a:solidFill>
                  <a:srgbClr val="000000"/>
                </a:solidFill>
              </a:rPr>
              <a:t>Disc.</a:t>
            </a:r>
            <a:endParaRPr kumimoji="1" lang="ja-JP" altLang="en-US" sz="1600" dirty="0">
              <a:solidFill>
                <a:srgbClr val="000000"/>
              </a:solidFill>
            </a:endParaRPr>
          </a:p>
        </p:txBody>
      </p:sp>
      <p:sp>
        <p:nvSpPr>
          <p:cNvPr id="14" name="正方形/長方形 13"/>
          <p:cNvSpPr/>
          <p:nvPr/>
        </p:nvSpPr>
        <p:spPr>
          <a:xfrm>
            <a:off x="2660834" y="3743109"/>
            <a:ext cx="595751" cy="297918"/>
          </a:xfrm>
          <a:prstGeom prst="rect">
            <a:avLst/>
          </a:prstGeom>
          <a:solidFill>
            <a:srgbClr val="558ED5"/>
          </a:solidFill>
          <a:ln>
            <a:solidFill>
              <a:srgbClr val="4F81BD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kumimoji="1" lang="en-US" altLang="ja-JP" sz="1600" dirty="0" smtClean="0">
                <a:solidFill>
                  <a:srgbClr val="000000"/>
                </a:solidFill>
              </a:rPr>
              <a:t>Disc.</a:t>
            </a:r>
            <a:endParaRPr kumimoji="1" lang="ja-JP" altLang="en-US" sz="1600" dirty="0">
              <a:solidFill>
                <a:srgbClr val="000000"/>
              </a:solidFill>
            </a:endParaRPr>
          </a:p>
        </p:txBody>
      </p:sp>
      <p:sp>
        <p:nvSpPr>
          <p:cNvPr id="15" name="正方形/長方形 14"/>
          <p:cNvSpPr/>
          <p:nvPr/>
        </p:nvSpPr>
        <p:spPr>
          <a:xfrm>
            <a:off x="3679882" y="3429512"/>
            <a:ext cx="694202" cy="317996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kumimoji="1" lang="en-US" altLang="ja-JP" sz="1600" dirty="0" smtClean="0">
                <a:solidFill>
                  <a:srgbClr val="000000"/>
                </a:solidFill>
              </a:rPr>
              <a:t>Coin.</a:t>
            </a:r>
            <a:endParaRPr kumimoji="1" lang="ja-JP" altLang="en-US" sz="1600" dirty="0">
              <a:solidFill>
                <a:srgbClr val="000000"/>
              </a:solidFill>
            </a:endParaRPr>
          </a:p>
        </p:txBody>
      </p:sp>
      <p:sp>
        <p:nvSpPr>
          <p:cNvPr id="16" name="正方形/長方形 15"/>
          <p:cNvSpPr/>
          <p:nvPr/>
        </p:nvSpPr>
        <p:spPr>
          <a:xfrm>
            <a:off x="4815601" y="3426355"/>
            <a:ext cx="694202" cy="317996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ja-JP" sz="1600" dirty="0" smtClean="0">
                <a:solidFill>
                  <a:srgbClr val="000000"/>
                </a:solidFill>
              </a:rPr>
              <a:t>G.G.</a:t>
            </a:r>
            <a:endParaRPr kumimoji="1" lang="ja-JP" altLang="en-US" sz="1600" dirty="0">
              <a:solidFill>
                <a:srgbClr val="000000"/>
              </a:solidFill>
            </a:endParaRPr>
          </a:p>
        </p:txBody>
      </p:sp>
      <p:sp>
        <p:nvSpPr>
          <p:cNvPr id="17" name="正方形/長方形 16"/>
          <p:cNvSpPr/>
          <p:nvPr/>
        </p:nvSpPr>
        <p:spPr>
          <a:xfrm>
            <a:off x="4815601" y="3765672"/>
            <a:ext cx="694202" cy="317996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ja-JP" sz="1600" dirty="0" smtClean="0">
                <a:solidFill>
                  <a:srgbClr val="000000"/>
                </a:solidFill>
              </a:rPr>
              <a:t>G.G.</a:t>
            </a:r>
            <a:endParaRPr kumimoji="1" lang="ja-JP" altLang="en-US" sz="1600" dirty="0">
              <a:solidFill>
                <a:srgbClr val="000000"/>
              </a:solidFill>
            </a:endParaRPr>
          </a:p>
        </p:txBody>
      </p:sp>
      <p:sp>
        <p:nvSpPr>
          <p:cNvPr id="18" name="正方形/長方形 17"/>
          <p:cNvSpPr/>
          <p:nvPr/>
        </p:nvSpPr>
        <p:spPr>
          <a:xfrm>
            <a:off x="2844595" y="1379836"/>
            <a:ext cx="595751" cy="674236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rgbClr val="4F81BD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ja-JP" sz="1200" dirty="0" smtClean="0">
                <a:solidFill>
                  <a:srgbClr val="000000"/>
                </a:solidFill>
              </a:rPr>
              <a:t>Adaptor</a:t>
            </a:r>
          </a:p>
          <a:p>
            <a:pPr algn="ctr"/>
            <a:r>
              <a:rPr kumimoji="1" lang="en-US" altLang="ja-JP" sz="1200" dirty="0" smtClean="0">
                <a:solidFill>
                  <a:srgbClr val="000000"/>
                </a:solidFill>
              </a:rPr>
              <a:t>BOX</a:t>
            </a:r>
            <a:endParaRPr kumimoji="1" lang="ja-JP" altLang="en-US" sz="1200" dirty="0">
              <a:solidFill>
                <a:srgbClr val="000000"/>
              </a:solidFill>
            </a:endParaRPr>
          </a:p>
        </p:txBody>
      </p:sp>
      <p:sp>
        <p:nvSpPr>
          <p:cNvPr id="19" name="正方形/長方形 18"/>
          <p:cNvSpPr/>
          <p:nvPr/>
        </p:nvSpPr>
        <p:spPr>
          <a:xfrm>
            <a:off x="7254188" y="1503362"/>
            <a:ext cx="828000" cy="425274"/>
          </a:xfrm>
          <a:prstGeom prst="rect">
            <a:avLst/>
          </a:prstGeom>
          <a:solidFill>
            <a:srgbClr val="CCFFCC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ja-JP" sz="1400" dirty="0" smtClean="0">
                <a:solidFill>
                  <a:srgbClr val="000000"/>
                </a:solidFill>
              </a:rPr>
              <a:t>BBM-I/F</a:t>
            </a:r>
          </a:p>
          <a:p>
            <a:pPr algn="ctr"/>
            <a:r>
              <a:rPr lang="en-US" altLang="ja-JP" sz="1400" dirty="0" smtClean="0">
                <a:solidFill>
                  <a:srgbClr val="000000"/>
                </a:solidFill>
              </a:rPr>
              <a:t>V-LUPO</a:t>
            </a:r>
            <a:endParaRPr kumimoji="1" lang="ja-JP" altLang="en-US" sz="1400" dirty="0">
              <a:solidFill>
                <a:srgbClr val="000000"/>
              </a:solidFill>
            </a:endParaRPr>
          </a:p>
        </p:txBody>
      </p:sp>
      <p:sp>
        <p:nvSpPr>
          <p:cNvPr id="20" name="正方形/長方形 19"/>
          <p:cNvSpPr/>
          <p:nvPr/>
        </p:nvSpPr>
        <p:spPr>
          <a:xfrm>
            <a:off x="7254188" y="4609897"/>
            <a:ext cx="828000" cy="403277"/>
          </a:xfrm>
          <a:prstGeom prst="rect">
            <a:avLst/>
          </a:prstGeom>
          <a:solidFill>
            <a:srgbClr val="CCFFCC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ja-JP" sz="1400" dirty="0" smtClean="0">
                <a:solidFill>
                  <a:srgbClr val="000000"/>
                </a:solidFill>
              </a:rPr>
              <a:t>QDC</a:t>
            </a:r>
          </a:p>
          <a:p>
            <a:pPr algn="ctr"/>
            <a:r>
              <a:rPr lang="en-US" altLang="ja-JP" sz="1400" dirty="0" smtClean="0">
                <a:solidFill>
                  <a:srgbClr val="000000"/>
                </a:solidFill>
              </a:rPr>
              <a:t>V965A</a:t>
            </a:r>
            <a:endParaRPr kumimoji="1" lang="ja-JP" altLang="en-US" sz="1400" dirty="0">
              <a:solidFill>
                <a:srgbClr val="000000"/>
              </a:solidFill>
            </a:endParaRPr>
          </a:p>
        </p:txBody>
      </p:sp>
      <p:sp>
        <p:nvSpPr>
          <p:cNvPr id="22" name="正方形/長方形 21"/>
          <p:cNvSpPr/>
          <p:nvPr/>
        </p:nvSpPr>
        <p:spPr>
          <a:xfrm>
            <a:off x="7254188" y="5168058"/>
            <a:ext cx="828000" cy="425274"/>
          </a:xfrm>
          <a:prstGeom prst="rect">
            <a:avLst/>
          </a:prstGeom>
          <a:solidFill>
            <a:srgbClr val="CCFFCC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ja-JP" sz="1400" dirty="0" smtClean="0">
                <a:solidFill>
                  <a:srgbClr val="000000"/>
                </a:solidFill>
              </a:rPr>
              <a:t>VME-CPU</a:t>
            </a:r>
          </a:p>
        </p:txBody>
      </p:sp>
      <p:sp>
        <p:nvSpPr>
          <p:cNvPr id="24" name="正方形/長方形 23"/>
          <p:cNvSpPr/>
          <p:nvPr/>
        </p:nvSpPr>
        <p:spPr>
          <a:xfrm>
            <a:off x="5798900" y="4594219"/>
            <a:ext cx="694202" cy="44152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ja-JP" sz="1600" dirty="0" smtClean="0">
                <a:solidFill>
                  <a:srgbClr val="000000"/>
                </a:solidFill>
              </a:rPr>
              <a:t>Delay</a:t>
            </a:r>
          </a:p>
          <a:p>
            <a:pPr algn="ctr"/>
            <a:r>
              <a:rPr kumimoji="1" lang="en-US" altLang="ja-JP" sz="1600" dirty="0" smtClean="0">
                <a:solidFill>
                  <a:srgbClr val="000000"/>
                </a:solidFill>
              </a:rPr>
              <a:t>~150ns</a:t>
            </a:r>
            <a:endParaRPr kumimoji="1" lang="ja-JP" altLang="en-US" sz="1600" dirty="0">
              <a:solidFill>
                <a:srgbClr val="000000"/>
              </a:solidFill>
            </a:endParaRPr>
          </a:p>
        </p:txBody>
      </p:sp>
      <p:sp>
        <p:nvSpPr>
          <p:cNvPr id="25" name="正方形/長方形 24"/>
          <p:cNvSpPr/>
          <p:nvPr/>
        </p:nvSpPr>
        <p:spPr>
          <a:xfrm>
            <a:off x="7254188" y="2869427"/>
            <a:ext cx="828000" cy="215124"/>
          </a:xfrm>
          <a:prstGeom prst="rect">
            <a:avLst/>
          </a:prstGeom>
          <a:solidFill>
            <a:srgbClr val="CCFFCC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ja-JP" sz="1400" dirty="0" smtClean="0">
                <a:solidFill>
                  <a:srgbClr val="000000"/>
                </a:solidFill>
              </a:rPr>
              <a:t>Input Reg.</a:t>
            </a:r>
            <a:endParaRPr kumimoji="1" lang="ja-JP" altLang="en-US" sz="1400" dirty="0">
              <a:solidFill>
                <a:srgbClr val="000000"/>
              </a:solidFill>
            </a:endParaRPr>
          </a:p>
        </p:txBody>
      </p:sp>
      <p:sp>
        <p:nvSpPr>
          <p:cNvPr id="26" name="正方形/長方形 25"/>
          <p:cNvSpPr/>
          <p:nvPr/>
        </p:nvSpPr>
        <p:spPr>
          <a:xfrm>
            <a:off x="7254188" y="3998381"/>
            <a:ext cx="828000" cy="289130"/>
          </a:xfrm>
          <a:prstGeom prst="rect">
            <a:avLst/>
          </a:prstGeom>
          <a:solidFill>
            <a:srgbClr val="CCFFCC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ja-JP" sz="1200" dirty="0" smtClean="0">
                <a:solidFill>
                  <a:srgbClr val="000000"/>
                </a:solidFill>
              </a:rPr>
              <a:t>Output Reg.</a:t>
            </a:r>
            <a:endParaRPr kumimoji="1" lang="ja-JP" altLang="en-US" sz="1200" dirty="0">
              <a:solidFill>
                <a:srgbClr val="000000"/>
              </a:solidFill>
            </a:endParaRPr>
          </a:p>
        </p:txBody>
      </p:sp>
      <p:sp>
        <p:nvSpPr>
          <p:cNvPr id="28" name="正方形/長方形 27"/>
          <p:cNvSpPr/>
          <p:nvPr/>
        </p:nvSpPr>
        <p:spPr>
          <a:xfrm>
            <a:off x="282182" y="3005573"/>
            <a:ext cx="2164811" cy="291507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ja-JP" sz="1600" dirty="0" smtClean="0">
                <a:solidFill>
                  <a:srgbClr val="000000"/>
                </a:solidFill>
              </a:rPr>
              <a:t>HV (2ch x2, 1ch x1)</a:t>
            </a:r>
            <a:endParaRPr kumimoji="1" lang="ja-JP" altLang="en-US" sz="1600" dirty="0">
              <a:solidFill>
                <a:srgbClr val="000000"/>
              </a:solidFill>
            </a:endParaRPr>
          </a:p>
        </p:txBody>
      </p:sp>
      <p:sp>
        <p:nvSpPr>
          <p:cNvPr id="29" name="正方形/長方形 28"/>
          <p:cNvSpPr/>
          <p:nvPr/>
        </p:nvSpPr>
        <p:spPr>
          <a:xfrm>
            <a:off x="1641779" y="3429512"/>
            <a:ext cx="595751" cy="297918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ja-JP" sz="1600" dirty="0" err="1" smtClean="0">
                <a:solidFill>
                  <a:srgbClr val="000000"/>
                </a:solidFill>
              </a:rPr>
              <a:t>Div</a:t>
            </a:r>
            <a:endParaRPr kumimoji="1" lang="ja-JP" altLang="en-US" sz="1600" dirty="0">
              <a:solidFill>
                <a:srgbClr val="000000"/>
              </a:solidFill>
            </a:endParaRPr>
          </a:p>
        </p:txBody>
      </p:sp>
      <p:sp>
        <p:nvSpPr>
          <p:cNvPr id="30" name="正方形/長方形 29"/>
          <p:cNvSpPr/>
          <p:nvPr/>
        </p:nvSpPr>
        <p:spPr>
          <a:xfrm>
            <a:off x="1637402" y="3738710"/>
            <a:ext cx="595751" cy="297918"/>
          </a:xfrm>
          <a:prstGeom prst="rect">
            <a:avLst/>
          </a:prstGeom>
          <a:solidFill>
            <a:srgbClr val="558ED5"/>
          </a:solidFill>
          <a:ln>
            <a:solidFill>
              <a:srgbClr val="4F81BD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kumimoji="1" lang="en-US" altLang="ja-JP" sz="1600" dirty="0" err="1" smtClean="0">
                <a:solidFill>
                  <a:srgbClr val="000000"/>
                </a:solidFill>
              </a:rPr>
              <a:t>Div</a:t>
            </a:r>
            <a:endParaRPr kumimoji="1" lang="ja-JP" altLang="en-US" sz="1600" dirty="0">
              <a:solidFill>
                <a:srgbClr val="000000"/>
              </a:solidFill>
            </a:endParaRPr>
          </a:p>
        </p:txBody>
      </p:sp>
      <p:cxnSp>
        <p:nvCxnSpPr>
          <p:cNvPr id="32" name="カギ線コネクタ 31"/>
          <p:cNvCxnSpPr>
            <a:stCxn id="11" idx="3"/>
            <a:endCxn id="29" idx="1"/>
          </p:cNvCxnSpPr>
          <p:nvPr/>
        </p:nvCxnSpPr>
        <p:spPr>
          <a:xfrm>
            <a:off x="1285575" y="3574072"/>
            <a:ext cx="356204" cy="4399"/>
          </a:xfrm>
          <a:prstGeom prst="bentConnector3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カギ線コネクタ 33"/>
          <p:cNvCxnSpPr>
            <a:stCxn id="12" idx="3"/>
            <a:endCxn id="30" idx="1"/>
          </p:cNvCxnSpPr>
          <p:nvPr/>
        </p:nvCxnSpPr>
        <p:spPr>
          <a:xfrm>
            <a:off x="1281199" y="3883271"/>
            <a:ext cx="356203" cy="4398"/>
          </a:xfrm>
          <a:prstGeom prst="bentConnector3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カギ線コネクタ 36"/>
          <p:cNvCxnSpPr>
            <a:stCxn id="29" idx="3"/>
            <a:endCxn id="13" idx="1"/>
          </p:cNvCxnSpPr>
          <p:nvPr/>
        </p:nvCxnSpPr>
        <p:spPr>
          <a:xfrm>
            <a:off x="2237530" y="3578471"/>
            <a:ext cx="427681" cy="4399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2" name="カギ線コネクタ 41"/>
          <p:cNvCxnSpPr>
            <a:stCxn id="30" idx="3"/>
            <a:endCxn id="14" idx="1"/>
          </p:cNvCxnSpPr>
          <p:nvPr/>
        </p:nvCxnSpPr>
        <p:spPr>
          <a:xfrm>
            <a:off x="2233153" y="3887669"/>
            <a:ext cx="427681" cy="4399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5" name="カギ線コネクタ 44"/>
          <p:cNvCxnSpPr>
            <a:stCxn id="29" idx="3"/>
            <a:endCxn id="24" idx="1"/>
          </p:cNvCxnSpPr>
          <p:nvPr/>
        </p:nvCxnSpPr>
        <p:spPr>
          <a:xfrm>
            <a:off x="2237530" y="3578471"/>
            <a:ext cx="3561370" cy="1236508"/>
          </a:xfrm>
          <a:prstGeom prst="bentConnector3">
            <a:avLst>
              <a:gd name="adj1" fmla="val 7739"/>
            </a:avLst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9" name="カギ線コネクタ 48"/>
          <p:cNvCxnSpPr>
            <a:stCxn id="30" idx="3"/>
            <a:endCxn id="24" idx="1"/>
          </p:cNvCxnSpPr>
          <p:nvPr/>
        </p:nvCxnSpPr>
        <p:spPr>
          <a:xfrm>
            <a:off x="2233153" y="3887669"/>
            <a:ext cx="3565747" cy="927310"/>
          </a:xfrm>
          <a:prstGeom prst="bentConnector3">
            <a:avLst>
              <a:gd name="adj1" fmla="val 4274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4" name="カギ線コネクタ 53"/>
          <p:cNvCxnSpPr>
            <a:stCxn id="9" idx="3"/>
            <a:endCxn id="24" idx="1"/>
          </p:cNvCxnSpPr>
          <p:nvPr/>
        </p:nvCxnSpPr>
        <p:spPr>
          <a:xfrm flipV="1">
            <a:off x="1283746" y="4814979"/>
            <a:ext cx="4515154" cy="4685"/>
          </a:xfrm>
          <a:prstGeom prst="bentConnector3">
            <a:avLst>
              <a:gd name="adj1" fmla="val 50000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8" name="カギ線コネクタ 57"/>
          <p:cNvCxnSpPr>
            <a:stCxn id="24" idx="3"/>
            <a:endCxn id="20" idx="1"/>
          </p:cNvCxnSpPr>
          <p:nvPr/>
        </p:nvCxnSpPr>
        <p:spPr>
          <a:xfrm flipV="1">
            <a:off x="6493102" y="4811536"/>
            <a:ext cx="761086" cy="3443"/>
          </a:xfrm>
          <a:prstGeom prst="bentConnector3">
            <a:avLst>
              <a:gd name="adj1" fmla="val 50000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1" name="カギ線コネクタ 60"/>
          <p:cNvCxnSpPr>
            <a:stCxn id="5" idx="3"/>
            <a:endCxn id="18" idx="1"/>
          </p:cNvCxnSpPr>
          <p:nvPr/>
        </p:nvCxnSpPr>
        <p:spPr>
          <a:xfrm>
            <a:off x="1704483" y="1716947"/>
            <a:ext cx="1140112" cy="7"/>
          </a:xfrm>
          <a:prstGeom prst="bentConnector3">
            <a:avLst/>
          </a:prstGeom>
          <a:ln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5" name="カギ線コネクタ 64"/>
          <p:cNvCxnSpPr>
            <a:stCxn id="7" idx="3"/>
            <a:endCxn id="187" idx="1"/>
          </p:cNvCxnSpPr>
          <p:nvPr/>
        </p:nvCxnSpPr>
        <p:spPr>
          <a:xfrm flipV="1">
            <a:off x="1700107" y="2642068"/>
            <a:ext cx="3077205" cy="6876"/>
          </a:xfrm>
          <a:prstGeom prst="bentConnector3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8" name="カギ線コネクタ 67"/>
          <p:cNvCxnSpPr>
            <a:stCxn id="6" idx="3"/>
            <a:endCxn id="177" idx="1"/>
          </p:cNvCxnSpPr>
          <p:nvPr/>
        </p:nvCxnSpPr>
        <p:spPr>
          <a:xfrm flipV="1">
            <a:off x="1704483" y="2196434"/>
            <a:ext cx="5549705" cy="2191"/>
          </a:xfrm>
          <a:prstGeom prst="bentConnector3">
            <a:avLst/>
          </a:prstGeom>
          <a:ln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3" name="カギ線コネクタ 82"/>
          <p:cNvCxnSpPr>
            <a:stCxn id="18" idx="3"/>
            <a:endCxn id="19" idx="1"/>
          </p:cNvCxnSpPr>
          <p:nvPr/>
        </p:nvCxnSpPr>
        <p:spPr>
          <a:xfrm flipV="1">
            <a:off x="3440346" y="1715999"/>
            <a:ext cx="3813842" cy="955"/>
          </a:xfrm>
          <a:prstGeom prst="bentConnector3">
            <a:avLst/>
          </a:prstGeom>
          <a:ln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6" name="カギ線コネクタ 85"/>
          <p:cNvCxnSpPr>
            <a:stCxn id="18" idx="2"/>
            <a:endCxn id="25" idx="1"/>
          </p:cNvCxnSpPr>
          <p:nvPr/>
        </p:nvCxnSpPr>
        <p:spPr>
          <a:xfrm rot="16200000" flipH="1">
            <a:off x="4736871" y="459671"/>
            <a:ext cx="922917" cy="4111717"/>
          </a:xfrm>
          <a:prstGeom prst="bentConnector2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9" name="正方形/長方形 88"/>
          <p:cNvSpPr/>
          <p:nvPr/>
        </p:nvSpPr>
        <p:spPr>
          <a:xfrm>
            <a:off x="4815601" y="3087037"/>
            <a:ext cx="694202" cy="317996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ja-JP" sz="1600" dirty="0" smtClean="0">
                <a:solidFill>
                  <a:srgbClr val="000000"/>
                </a:solidFill>
              </a:rPr>
              <a:t>G.G.</a:t>
            </a:r>
            <a:endParaRPr kumimoji="1" lang="ja-JP" altLang="en-US" sz="1600" dirty="0">
              <a:solidFill>
                <a:srgbClr val="000000"/>
              </a:solidFill>
            </a:endParaRPr>
          </a:p>
        </p:txBody>
      </p:sp>
      <p:cxnSp>
        <p:nvCxnSpPr>
          <p:cNvPr id="90" name="カギ線コネクタ 89"/>
          <p:cNvCxnSpPr>
            <a:stCxn id="13" idx="3"/>
            <a:endCxn id="15" idx="1"/>
          </p:cNvCxnSpPr>
          <p:nvPr/>
        </p:nvCxnSpPr>
        <p:spPr>
          <a:xfrm>
            <a:off x="3260962" y="3582870"/>
            <a:ext cx="418920" cy="5640"/>
          </a:xfrm>
          <a:prstGeom prst="bentConnector3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3" name="カギ線コネクタ 92"/>
          <p:cNvCxnSpPr>
            <a:stCxn id="14" idx="3"/>
            <a:endCxn id="15" idx="1"/>
          </p:cNvCxnSpPr>
          <p:nvPr/>
        </p:nvCxnSpPr>
        <p:spPr>
          <a:xfrm flipV="1">
            <a:off x="3256585" y="3588510"/>
            <a:ext cx="423297" cy="303558"/>
          </a:xfrm>
          <a:prstGeom prst="bentConnector3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6" name="カギ線コネクタ 95"/>
          <p:cNvCxnSpPr>
            <a:stCxn id="8" idx="3"/>
            <a:endCxn id="22" idx="1"/>
          </p:cNvCxnSpPr>
          <p:nvPr/>
        </p:nvCxnSpPr>
        <p:spPr>
          <a:xfrm flipV="1">
            <a:off x="1288124" y="5380695"/>
            <a:ext cx="5966064" cy="7842"/>
          </a:xfrm>
          <a:prstGeom prst="bentConnector3">
            <a:avLst/>
          </a:prstGeom>
          <a:ln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9" name="カギ線コネクタ 98"/>
          <p:cNvCxnSpPr>
            <a:stCxn id="15" idx="3"/>
            <a:endCxn id="16" idx="1"/>
          </p:cNvCxnSpPr>
          <p:nvPr/>
        </p:nvCxnSpPr>
        <p:spPr>
          <a:xfrm flipV="1">
            <a:off x="4374084" y="3585353"/>
            <a:ext cx="441517" cy="3157"/>
          </a:xfrm>
          <a:prstGeom prst="bentConnector3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2" name="テキスト ボックス 101"/>
          <p:cNvSpPr txBox="1"/>
          <p:nvPr/>
        </p:nvSpPr>
        <p:spPr>
          <a:xfrm>
            <a:off x="3809673" y="1991352"/>
            <a:ext cx="611430" cy="3795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/</a:t>
            </a:r>
            <a:r>
              <a:rPr kumimoji="1" lang="en-US" altLang="ja-JP" sz="2800" baseline="-25000" dirty="0" smtClean="0"/>
              <a:t>3</a:t>
            </a:r>
            <a:endParaRPr kumimoji="1" lang="ja-JP" altLang="en-US" baseline="-25000" dirty="0"/>
          </a:p>
        </p:txBody>
      </p:sp>
      <p:sp>
        <p:nvSpPr>
          <p:cNvPr id="103" name="テキスト ボックス 102"/>
          <p:cNvSpPr txBox="1"/>
          <p:nvPr/>
        </p:nvSpPr>
        <p:spPr>
          <a:xfrm>
            <a:off x="6251012" y="2770948"/>
            <a:ext cx="611430" cy="3795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/</a:t>
            </a:r>
            <a:r>
              <a:rPr lang="en-US" altLang="ja-JP" sz="2800" baseline="-25000" dirty="0"/>
              <a:t>8</a:t>
            </a:r>
            <a:endParaRPr kumimoji="1" lang="ja-JP" altLang="en-US" baseline="-25000" dirty="0"/>
          </a:p>
        </p:txBody>
      </p:sp>
      <p:cxnSp>
        <p:nvCxnSpPr>
          <p:cNvPr id="104" name="カギ線コネクタ 103"/>
          <p:cNvCxnSpPr>
            <a:stCxn id="16" idx="3"/>
            <a:endCxn id="26" idx="1"/>
          </p:cNvCxnSpPr>
          <p:nvPr/>
        </p:nvCxnSpPr>
        <p:spPr>
          <a:xfrm>
            <a:off x="5509803" y="3585353"/>
            <a:ext cx="1744385" cy="557593"/>
          </a:xfrm>
          <a:prstGeom prst="bentConnector3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8" name="テキスト ボックス 107"/>
          <p:cNvSpPr txBox="1"/>
          <p:nvPr/>
        </p:nvSpPr>
        <p:spPr>
          <a:xfrm>
            <a:off x="6732647" y="4632458"/>
            <a:ext cx="611430" cy="3795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/</a:t>
            </a:r>
            <a:r>
              <a:rPr lang="en-US" altLang="ja-JP" sz="2800" baseline="-25000" dirty="0"/>
              <a:t>8</a:t>
            </a:r>
            <a:endParaRPr kumimoji="1" lang="ja-JP" altLang="en-US" baseline="-25000" dirty="0"/>
          </a:p>
        </p:txBody>
      </p:sp>
      <p:sp>
        <p:nvSpPr>
          <p:cNvPr id="109" name="テキスト ボックス 108"/>
          <p:cNvSpPr txBox="1"/>
          <p:nvPr/>
        </p:nvSpPr>
        <p:spPr>
          <a:xfrm>
            <a:off x="4165882" y="4621177"/>
            <a:ext cx="611430" cy="3795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/</a:t>
            </a:r>
            <a:r>
              <a:rPr lang="en-US" altLang="ja-JP" sz="2800" baseline="-25000" dirty="0"/>
              <a:t>8</a:t>
            </a:r>
            <a:endParaRPr kumimoji="1" lang="ja-JP" altLang="en-US" baseline="-25000" dirty="0"/>
          </a:p>
        </p:txBody>
      </p:sp>
      <p:sp>
        <p:nvSpPr>
          <p:cNvPr id="110" name="テキスト ボックス 109"/>
          <p:cNvSpPr txBox="1"/>
          <p:nvPr/>
        </p:nvSpPr>
        <p:spPr>
          <a:xfrm>
            <a:off x="1673133" y="4621178"/>
            <a:ext cx="611430" cy="3795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/</a:t>
            </a:r>
            <a:r>
              <a:rPr lang="en-US" altLang="ja-JP" sz="2800" baseline="-25000" dirty="0"/>
              <a:t>6</a:t>
            </a:r>
            <a:endParaRPr kumimoji="1" lang="ja-JP" altLang="en-US" baseline="-25000" dirty="0"/>
          </a:p>
        </p:txBody>
      </p:sp>
      <p:sp>
        <p:nvSpPr>
          <p:cNvPr id="111" name="正方形/長方形 110"/>
          <p:cNvSpPr/>
          <p:nvPr/>
        </p:nvSpPr>
        <p:spPr>
          <a:xfrm>
            <a:off x="7254188" y="3575023"/>
            <a:ext cx="828000" cy="253365"/>
          </a:xfrm>
          <a:prstGeom prst="rect">
            <a:avLst/>
          </a:prstGeom>
          <a:solidFill>
            <a:srgbClr val="CCFFCC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ja-JP" sz="1400" dirty="0" err="1" smtClean="0">
                <a:solidFill>
                  <a:srgbClr val="000000"/>
                </a:solidFill>
              </a:rPr>
              <a:t>Scaler</a:t>
            </a:r>
            <a:endParaRPr kumimoji="1" lang="ja-JP" altLang="en-US" sz="1400" dirty="0">
              <a:solidFill>
                <a:srgbClr val="000000"/>
              </a:solidFill>
            </a:endParaRPr>
          </a:p>
        </p:txBody>
      </p:sp>
      <p:sp>
        <p:nvSpPr>
          <p:cNvPr id="112" name="テキスト ボックス 111"/>
          <p:cNvSpPr txBox="1"/>
          <p:nvPr/>
        </p:nvSpPr>
        <p:spPr>
          <a:xfrm>
            <a:off x="5555656" y="3261955"/>
            <a:ext cx="7456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 smtClean="0"/>
              <a:t>Latch</a:t>
            </a:r>
            <a:endParaRPr kumimoji="1" lang="ja-JP" altLang="en-US" baseline="-25000" dirty="0"/>
          </a:p>
        </p:txBody>
      </p:sp>
      <p:sp>
        <p:nvSpPr>
          <p:cNvPr id="113" name="テキスト ボックス 112"/>
          <p:cNvSpPr txBox="1"/>
          <p:nvPr/>
        </p:nvSpPr>
        <p:spPr>
          <a:xfrm>
            <a:off x="4078736" y="5333654"/>
            <a:ext cx="6114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 smtClean="0"/>
              <a:t>USB</a:t>
            </a:r>
            <a:endParaRPr kumimoji="1" lang="ja-JP" altLang="en-US" baseline="-25000" dirty="0"/>
          </a:p>
        </p:txBody>
      </p:sp>
      <p:sp>
        <p:nvSpPr>
          <p:cNvPr id="114" name="正方形/長方形 113"/>
          <p:cNvSpPr/>
          <p:nvPr/>
        </p:nvSpPr>
        <p:spPr>
          <a:xfrm>
            <a:off x="3675505" y="3770070"/>
            <a:ext cx="694202" cy="317996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kumimoji="1" lang="en-US" altLang="ja-JP" sz="1600" dirty="0" smtClean="0">
                <a:solidFill>
                  <a:srgbClr val="000000"/>
                </a:solidFill>
              </a:rPr>
              <a:t>Coin.</a:t>
            </a:r>
            <a:endParaRPr kumimoji="1" lang="ja-JP" altLang="en-US" sz="1600" dirty="0">
              <a:solidFill>
                <a:srgbClr val="000000"/>
              </a:solidFill>
            </a:endParaRPr>
          </a:p>
        </p:txBody>
      </p:sp>
      <p:sp>
        <p:nvSpPr>
          <p:cNvPr id="115" name="正方形/長方形 114"/>
          <p:cNvSpPr/>
          <p:nvPr/>
        </p:nvSpPr>
        <p:spPr>
          <a:xfrm>
            <a:off x="2847140" y="4258632"/>
            <a:ext cx="694202" cy="317996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ja-JP" sz="1600" dirty="0" smtClean="0">
                <a:solidFill>
                  <a:srgbClr val="000000"/>
                </a:solidFill>
              </a:rPr>
              <a:t>Clock</a:t>
            </a:r>
            <a:endParaRPr kumimoji="1" lang="ja-JP" altLang="en-US" sz="1600" dirty="0">
              <a:solidFill>
                <a:srgbClr val="000000"/>
              </a:solidFill>
            </a:endParaRPr>
          </a:p>
        </p:txBody>
      </p:sp>
      <p:cxnSp>
        <p:nvCxnSpPr>
          <p:cNvPr id="116" name="カギ線コネクタ 115"/>
          <p:cNvCxnSpPr>
            <a:stCxn id="114" idx="2"/>
            <a:endCxn id="26" idx="1"/>
          </p:cNvCxnSpPr>
          <p:nvPr/>
        </p:nvCxnSpPr>
        <p:spPr>
          <a:xfrm rot="16200000" flipH="1">
            <a:off x="5610957" y="2499715"/>
            <a:ext cx="54880" cy="3231582"/>
          </a:xfrm>
          <a:prstGeom prst="bentConnector2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0" name="カギ線コネクタ 119"/>
          <p:cNvCxnSpPr>
            <a:stCxn id="115" idx="3"/>
            <a:endCxn id="114" idx="2"/>
          </p:cNvCxnSpPr>
          <p:nvPr/>
        </p:nvCxnSpPr>
        <p:spPr>
          <a:xfrm flipV="1">
            <a:off x="3541342" y="4088066"/>
            <a:ext cx="481264" cy="329564"/>
          </a:xfrm>
          <a:prstGeom prst="bentConnector2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3" name="カギ線コネクタ 122"/>
          <p:cNvCxnSpPr>
            <a:stCxn id="114" idx="3"/>
            <a:endCxn id="16" idx="1"/>
          </p:cNvCxnSpPr>
          <p:nvPr/>
        </p:nvCxnSpPr>
        <p:spPr>
          <a:xfrm flipV="1">
            <a:off x="4369707" y="3585353"/>
            <a:ext cx="445894" cy="343715"/>
          </a:xfrm>
          <a:prstGeom prst="bentConnector3">
            <a:avLst>
              <a:gd name="adj1" fmla="val 50000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6" name="テキスト ボックス 125"/>
          <p:cNvSpPr txBox="1"/>
          <p:nvPr/>
        </p:nvSpPr>
        <p:spPr>
          <a:xfrm>
            <a:off x="4671954" y="4173343"/>
            <a:ext cx="18499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 err="1" smtClean="0"/>
              <a:t>Ped</a:t>
            </a:r>
            <a:r>
              <a:rPr lang="en-US" altLang="ja-JP" dirty="0" smtClean="0"/>
              <a:t> Run mode</a:t>
            </a:r>
            <a:endParaRPr kumimoji="1" lang="ja-JP" altLang="en-US" baseline="-25000" dirty="0"/>
          </a:p>
        </p:txBody>
      </p:sp>
      <p:cxnSp>
        <p:nvCxnSpPr>
          <p:cNvPr id="127" name="カギ線コネクタ 126"/>
          <p:cNvCxnSpPr>
            <a:endCxn id="89" idx="1"/>
          </p:cNvCxnSpPr>
          <p:nvPr/>
        </p:nvCxnSpPr>
        <p:spPr>
          <a:xfrm>
            <a:off x="2947402" y="2069752"/>
            <a:ext cx="1868199" cy="1176283"/>
          </a:xfrm>
          <a:prstGeom prst="bentConnector3">
            <a:avLst>
              <a:gd name="adj1" fmla="val -499"/>
            </a:avLst>
          </a:prstGeom>
          <a:ln>
            <a:head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2" name="テキスト ボックス 151"/>
          <p:cNvSpPr txBox="1"/>
          <p:nvPr/>
        </p:nvSpPr>
        <p:spPr>
          <a:xfrm>
            <a:off x="3381999" y="2927748"/>
            <a:ext cx="9920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 smtClean="0"/>
              <a:t>Trigger</a:t>
            </a:r>
            <a:endParaRPr kumimoji="1" lang="ja-JP" altLang="en-US" baseline="-25000" dirty="0"/>
          </a:p>
        </p:txBody>
      </p:sp>
      <p:cxnSp>
        <p:nvCxnSpPr>
          <p:cNvPr id="153" name="カギ線コネクタ 152"/>
          <p:cNvCxnSpPr/>
          <p:nvPr/>
        </p:nvCxnSpPr>
        <p:spPr>
          <a:xfrm>
            <a:off x="5471507" y="4014061"/>
            <a:ext cx="1771576" cy="12700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1" name="正方形/長方形 160"/>
          <p:cNvSpPr/>
          <p:nvPr/>
        </p:nvSpPr>
        <p:spPr>
          <a:xfrm>
            <a:off x="7254188" y="2524468"/>
            <a:ext cx="828000" cy="230803"/>
          </a:xfrm>
          <a:prstGeom prst="rect">
            <a:avLst/>
          </a:prstGeom>
          <a:solidFill>
            <a:srgbClr val="CCFFCC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ja-JP" sz="1400" dirty="0" smtClean="0">
                <a:solidFill>
                  <a:srgbClr val="000000"/>
                </a:solidFill>
              </a:rPr>
              <a:t>PH-ADC</a:t>
            </a:r>
          </a:p>
        </p:txBody>
      </p:sp>
      <p:sp>
        <p:nvSpPr>
          <p:cNvPr id="177" name="正方形/長方形 176"/>
          <p:cNvSpPr/>
          <p:nvPr/>
        </p:nvSpPr>
        <p:spPr>
          <a:xfrm>
            <a:off x="7254188" y="2081032"/>
            <a:ext cx="828000" cy="230803"/>
          </a:xfrm>
          <a:prstGeom prst="rect">
            <a:avLst/>
          </a:prstGeom>
          <a:solidFill>
            <a:srgbClr val="CCFFCC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ja-JP" sz="1400" dirty="0" smtClean="0">
                <a:solidFill>
                  <a:srgbClr val="000000"/>
                </a:solidFill>
              </a:rPr>
              <a:t>DP</a:t>
            </a:r>
          </a:p>
        </p:txBody>
      </p:sp>
      <p:cxnSp>
        <p:nvCxnSpPr>
          <p:cNvPr id="181" name="カギ線コネクタ 180"/>
          <p:cNvCxnSpPr>
            <a:endCxn id="89" idx="1"/>
          </p:cNvCxnSpPr>
          <p:nvPr/>
        </p:nvCxnSpPr>
        <p:spPr>
          <a:xfrm>
            <a:off x="1677511" y="2320630"/>
            <a:ext cx="3138090" cy="925405"/>
          </a:xfrm>
          <a:prstGeom prst="bentConnector3">
            <a:avLst>
              <a:gd name="adj1" fmla="val 40287"/>
            </a:avLst>
          </a:prstGeom>
          <a:ln>
            <a:head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6" name="テキスト ボックス 185"/>
          <p:cNvSpPr txBox="1"/>
          <p:nvPr/>
        </p:nvSpPr>
        <p:spPr>
          <a:xfrm>
            <a:off x="1861266" y="2504390"/>
            <a:ext cx="611430" cy="3795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/</a:t>
            </a:r>
            <a:r>
              <a:rPr lang="en-US" altLang="ja-JP" sz="2800" baseline="-25000" dirty="0"/>
              <a:t>2</a:t>
            </a:r>
            <a:endParaRPr kumimoji="1" lang="ja-JP" altLang="en-US" baseline="-25000" dirty="0"/>
          </a:p>
        </p:txBody>
      </p:sp>
      <p:sp>
        <p:nvSpPr>
          <p:cNvPr id="187" name="正方形/長方形 186"/>
          <p:cNvSpPr/>
          <p:nvPr/>
        </p:nvSpPr>
        <p:spPr>
          <a:xfrm>
            <a:off x="4777312" y="2414709"/>
            <a:ext cx="929360" cy="454718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rgbClr val="4F81BD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kumimoji="1" lang="en-US" altLang="ja-JP" sz="1200" dirty="0" smtClean="0">
                <a:solidFill>
                  <a:srgbClr val="000000"/>
                </a:solidFill>
              </a:rPr>
              <a:t>Slow</a:t>
            </a:r>
          </a:p>
          <a:p>
            <a:pPr algn="ctr"/>
            <a:r>
              <a:rPr kumimoji="1" lang="en-US" altLang="ja-JP" sz="1200" dirty="0" smtClean="0">
                <a:solidFill>
                  <a:srgbClr val="000000"/>
                </a:solidFill>
              </a:rPr>
              <a:t>Shaper</a:t>
            </a:r>
            <a:endParaRPr kumimoji="1" lang="ja-JP" altLang="en-US" sz="1200" dirty="0">
              <a:solidFill>
                <a:srgbClr val="000000"/>
              </a:solidFill>
            </a:endParaRPr>
          </a:p>
        </p:txBody>
      </p:sp>
      <p:cxnSp>
        <p:nvCxnSpPr>
          <p:cNvPr id="188" name="カギ線コネクタ 187"/>
          <p:cNvCxnSpPr>
            <a:stCxn id="187" idx="3"/>
            <a:endCxn id="161" idx="1"/>
          </p:cNvCxnSpPr>
          <p:nvPr/>
        </p:nvCxnSpPr>
        <p:spPr>
          <a:xfrm flipV="1">
            <a:off x="5706672" y="2639870"/>
            <a:ext cx="1547516" cy="2198"/>
          </a:xfrm>
          <a:prstGeom prst="bentConnector3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5" name="テキスト ボックス 194"/>
          <p:cNvSpPr txBox="1"/>
          <p:nvPr/>
        </p:nvSpPr>
        <p:spPr>
          <a:xfrm>
            <a:off x="6403412" y="2468630"/>
            <a:ext cx="611430" cy="3795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/</a:t>
            </a:r>
            <a:r>
              <a:rPr lang="en-US" altLang="ja-JP" sz="2800" baseline="-25000" dirty="0" smtClean="0"/>
              <a:t>4</a:t>
            </a:r>
            <a:endParaRPr kumimoji="1" lang="ja-JP" altLang="en-US" baseline="-25000" dirty="0"/>
          </a:p>
        </p:txBody>
      </p:sp>
      <p:sp>
        <p:nvSpPr>
          <p:cNvPr id="202" name="正方形/長方形 201"/>
          <p:cNvSpPr/>
          <p:nvPr/>
        </p:nvSpPr>
        <p:spPr>
          <a:xfrm>
            <a:off x="199427" y="1516549"/>
            <a:ext cx="752529" cy="391998"/>
          </a:xfrm>
          <a:prstGeom prst="rect">
            <a:avLst/>
          </a:prstGeom>
          <a:solidFill>
            <a:srgbClr val="C6D9F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ja-JP" sz="1200" dirty="0" smtClean="0">
                <a:solidFill>
                  <a:schemeClr val="tx1"/>
                </a:solidFill>
              </a:rPr>
              <a:t>CHD-PMT</a:t>
            </a:r>
          </a:p>
          <a:p>
            <a:pPr algn="ctr"/>
            <a:r>
              <a:rPr kumimoji="1" lang="en-US" altLang="ja-JP" sz="1200" dirty="0" smtClean="0">
                <a:solidFill>
                  <a:schemeClr val="tx1"/>
                </a:solidFill>
              </a:rPr>
              <a:t>PWO-PMT</a:t>
            </a:r>
            <a:endParaRPr kumimoji="1" lang="ja-JP" altLang="en-US" sz="1200" dirty="0">
              <a:solidFill>
                <a:schemeClr val="tx1"/>
              </a:solidFill>
            </a:endParaRPr>
          </a:p>
        </p:txBody>
      </p:sp>
      <p:sp>
        <p:nvSpPr>
          <p:cNvPr id="203" name="正方形/長方形 202"/>
          <p:cNvSpPr/>
          <p:nvPr/>
        </p:nvSpPr>
        <p:spPr>
          <a:xfrm>
            <a:off x="195049" y="2013907"/>
            <a:ext cx="752529" cy="391998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ja-JP" sz="1200" dirty="0" err="1" smtClean="0">
                <a:solidFill>
                  <a:schemeClr val="tx1"/>
                </a:solidFill>
              </a:rPr>
              <a:t>Ma</a:t>
            </a:r>
            <a:r>
              <a:rPr kumimoji="1" lang="en-US" altLang="ja-JP" sz="1200" dirty="0" err="1" smtClean="0">
                <a:solidFill>
                  <a:schemeClr val="tx1"/>
                </a:solidFill>
              </a:rPr>
              <a:t>PMT</a:t>
            </a:r>
            <a:endParaRPr kumimoji="1" lang="ja-JP" altLang="en-US" sz="1200" dirty="0">
              <a:solidFill>
                <a:schemeClr val="tx1"/>
              </a:solidFill>
            </a:endParaRPr>
          </a:p>
        </p:txBody>
      </p:sp>
      <p:sp>
        <p:nvSpPr>
          <p:cNvPr id="204" name="正方形/長方形 203"/>
          <p:cNvSpPr/>
          <p:nvPr/>
        </p:nvSpPr>
        <p:spPr>
          <a:xfrm>
            <a:off x="190672" y="2464225"/>
            <a:ext cx="752529" cy="391998"/>
          </a:xfrm>
          <a:prstGeom prst="rect">
            <a:avLst/>
          </a:prstGeom>
          <a:solidFill>
            <a:srgbClr val="C6D9F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ja-JP" sz="1200" dirty="0" smtClean="0">
                <a:solidFill>
                  <a:schemeClr val="tx1"/>
                </a:solidFill>
              </a:rPr>
              <a:t>APD/PD</a:t>
            </a:r>
            <a:endParaRPr kumimoji="1" lang="ja-JP" altLang="en-US" sz="1200" dirty="0">
              <a:solidFill>
                <a:schemeClr val="tx1"/>
              </a:solidFill>
            </a:endParaRPr>
          </a:p>
        </p:txBody>
      </p:sp>
      <p:sp>
        <p:nvSpPr>
          <p:cNvPr id="207" name="正方形/長方形 206"/>
          <p:cNvSpPr/>
          <p:nvPr/>
        </p:nvSpPr>
        <p:spPr>
          <a:xfrm>
            <a:off x="734656" y="4083668"/>
            <a:ext cx="595751" cy="29791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ja-JP" sz="1600" dirty="0" smtClean="0">
                <a:solidFill>
                  <a:srgbClr val="000000"/>
                </a:solidFill>
              </a:rPr>
              <a:t>HV</a:t>
            </a:r>
            <a:endParaRPr kumimoji="1" lang="ja-JP" altLang="en-US" sz="1600" dirty="0">
              <a:solidFill>
                <a:srgbClr val="000000"/>
              </a:solidFill>
            </a:endParaRPr>
          </a:p>
        </p:txBody>
      </p:sp>
      <p:sp>
        <p:nvSpPr>
          <p:cNvPr id="23" name="上下矢印 22"/>
          <p:cNvSpPr/>
          <p:nvPr/>
        </p:nvSpPr>
        <p:spPr>
          <a:xfrm>
            <a:off x="8379973" y="1440632"/>
            <a:ext cx="247135" cy="4152700"/>
          </a:xfrm>
          <a:prstGeom prst="upDownArrow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7762014" y="5642759"/>
            <a:ext cx="10118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VME bus</a:t>
            </a:r>
            <a:endParaRPr kumimoji="1" lang="ja-JP" altLang="en-US" dirty="0"/>
          </a:p>
        </p:txBody>
      </p:sp>
      <p:sp>
        <p:nvSpPr>
          <p:cNvPr id="31" name="左右矢印 30"/>
          <p:cNvSpPr/>
          <p:nvPr/>
        </p:nvSpPr>
        <p:spPr>
          <a:xfrm>
            <a:off x="8124482" y="1640325"/>
            <a:ext cx="262164" cy="153258"/>
          </a:xfrm>
          <a:prstGeom prst="leftRightArrow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9" name="左右矢印 78"/>
          <p:cNvSpPr/>
          <p:nvPr/>
        </p:nvSpPr>
        <p:spPr>
          <a:xfrm>
            <a:off x="8124482" y="2116289"/>
            <a:ext cx="262164" cy="153258"/>
          </a:xfrm>
          <a:prstGeom prst="leftRightArrow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0" name="左右矢印 79"/>
          <p:cNvSpPr/>
          <p:nvPr/>
        </p:nvSpPr>
        <p:spPr>
          <a:xfrm>
            <a:off x="8124482" y="2592253"/>
            <a:ext cx="262164" cy="153258"/>
          </a:xfrm>
          <a:prstGeom prst="leftRightArrow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1" name="左右矢印 80"/>
          <p:cNvSpPr/>
          <p:nvPr/>
        </p:nvSpPr>
        <p:spPr>
          <a:xfrm>
            <a:off x="8124482" y="2899401"/>
            <a:ext cx="262164" cy="153258"/>
          </a:xfrm>
          <a:prstGeom prst="leftRightArrow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2" name="左右矢印 81"/>
          <p:cNvSpPr/>
          <p:nvPr/>
        </p:nvSpPr>
        <p:spPr>
          <a:xfrm>
            <a:off x="8124482" y="3628589"/>
            <a:ext cx="262164" cy="153258"/>
          </a:xfrm>
          <a:prstGeom prst="leftRightArrow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4" name="左右矢印 83"/>
          <p:cNvSpPr/>
          <p:nvPr/>
        </p:nvSpPr>
        <p:spPr>
          <a:xfrm>
            <a:off x="8124482" y="4062349"/>
            <a:ext cx="262164" cy="153258"/>
          </a:xfrm>
          <a:prstGeom prst="leftRightArrow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5" name="左右矢印 84"/>
          <p:cNvSpPr/>
          <p:nvPr/>
        </p:nvSpPr>
        <p:spPr>
          <a:xfrm>
            <a:off x="8124482" y="4749333"/>
            <a:ext cx="262164" cy="153258"/>
          </a:xfrm>
          <a:prstGeom prst="leftRightArrow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7" name="左右矢印 86"/>
          <p:cNvSpPr/>
          <p:nvPr/>
        </p:nvSpPr>
        <p:spPr>
          <a:xfrm>
            <a:off x="8124482" y="5281569"/>
            <a:ext cx="262164" cy="153258"/>
          </a:xfrm>
          <a:prstGeom prst="leftRightArrow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0732290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ja-JP" dirty="0" smtClean="0"/>
              <a:t>PMT g</a:t>
            </a:r>
            <a:r>
              <a:rPr kumimoji="1" lang="en-US" altLang="ja-JP" dirty="0" smtClean="0"/>
              <a:t>ain calibration with proton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FDE2F4-8692-442D-BE93-35B95CD54CB5}" type="slidenum">
              <a:rPr kumimoji="1" lang="ja-JP" altLang="en-US" smtClean="0"/>
              <a:pPr/>
              <a:t>8</a:t>
            </a:fld>
            <a:endParaRPr kumimoji="1" lang="ja-JP" altLang="en-US" dirty="0"/>
          </a:p>
        </p:txBody>
      </p:sp>
      <p:pic>
        <p:nvPicPr>
          <p:cNvPr id="5" name="Picture 2" descr="C:\Users\Akaike\Dropbox\share\picture\tmp\20130211\c_chd1_p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649405"/>
            <a:ext cx="9144000" cy="41074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テキスト ボックス 5"/>
          <p:cNvSpPr txBox="1"/>
          <p:nvPr/>
        </p:nvSpPr>
        <p:spPr>
          <a:xfrm>
            <a:off x="611560" y="1585597"/>
            <a:ext cx="396044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CHD#0 BBM ch5 HV-450V (High gain)</a:t>
            </a:r>
            <a:endParaRPr kumimoji="1" lang="ja-JP" altLang="en-US" dirty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5223122" y="1564407"/>
            <a:ext cx="3920877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CHD#0 BBM ch5 HV-450V (Low gain)</a:t>
            </a:r>
            <a:endParaRPr kumimoji="1" lang="ja-JP" altLang="en-US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611560" y="3599003"/>
            <a:ext cx="3960440" cy="369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CHD#1 BBM ch12 HV-410V (High gain)</a:t>
            </a:r>
            <a:endParaRPr kumimoji="1" lang="ja-JP" altLang="en-US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5004048" y="3596863"/>
            <a:ext cx="3960440" cy="369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CHD#1 BBM ch12 HV-410V (Low gain)</a:t>
            </a:r>
            <a:endParaRPr kumimoji="1" lang="ja-JP" altLang="en-US" dirty="0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868016" y="1940446"/>
            <a:ext cx="17237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>
                <a:solidFill>
                  <a:srgbClr val="FF0000"/>
                </a:solidFill>
              </a:rPr>
              <a:t>1MIP=562ch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1020416" y="3875370"/>
            <a:ext cx="17237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>
                <a:solidFill>
                  <a:srgbClr val="FF0000"/>
                </a:solidFill>
              </a:rPr>
              <a:t>1MIP=2570ch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5940152" y="1864246"/>
            <a:ext cx="17237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600" dirty="0" smtClean="0">
                <a:solidFill>
                  <a:srgbClr val="FF0000"/>
                </a:solidFill>
              </a:rPr>
              <a:t>1MIP=16.8ch</a:t>
            </a:r>
          </a:p>
          <a:p>
            <a:r>
              <a:rPr lang="en-US" altLang="ja-JP" sz="1600" dirty="0" smtClean="0">
                <a:solidFill>
                  <a:srgbClr val="FF0000"/>
                </a:solidFill>
              </a:rPr>
              <a:t>(480 </a:t>
            </a:r>
            <a:r>
              <a:rPr lang="en-US" altLang="ja-JP" sz="1600" dirty="0" err="1" smtClean="0">
                <a:solidFill>
                  <a:srgbClr val="FF0000"/>
                </a:solidFill>
              </a:rPr>
              <a:t>fC</a:t>
            </a:r>
            <a:r>
              <a:rPr lang="en-US" altLang="ja-JP" sz="1600" dirty="0" smtClean="0">
                <a:solidFill>
                  <a:srgbClr val="FF0000"/>
                </a:solidFill>
              </a:rPr>
              <a:t>/MIP)</a:t>
            </a:r>
            <a:endParaRPr kumimoji="1" lang="ja-JP" altLang="en-US" sz="1600" dirty="0">
              <a:solidFill>
                <a:srgbClr val="FF0000"/>
              </a:solidFill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5088235" y="3793604"/>
            <a:ext cx="17237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600" dirty="0" smtClean="0">
                <a:solidFill>
                  <a:srgbClr val="FF0000"/>
                </a:solidFill>
              </a:rPr>
              <a:t>1MIP=78ch</a:t>
            </a:r>
          </a:p>
          <a:p>
            <a:r>
              <a:rPr lang="en-US" altLang="ja-JP" sz="1600" dirty="0" smtClean="0">
                <a:solidFill>
                  <a:srgbClr val="FF0000"/>
                </a:solidFill>
              </a:rPr>
              <a:t>(480 </a:t>
            </a:r>
            <a:r>
              <a:rPr lang="en-US" altLang="ja-JP" sz="1600" dirty="0" err="1" smtClean="0">
                <a:solidFill>
                  <a:srgbClr val="FF0000"/>
                </a:solidFill>
              </a:rPr>
              <a:t>fC</a:t>
            </a:r>
            <a:r>
              <a:rPr lang="en-US" altLang="ja-JP" sz="1600" dirty="0" smtClean="0">
                <a:solidFill>
                  <a:srgbClr val="FF0000"/>
                </a:solidFill>
              </a:rPr>
              <a:t>/MIP)</a:t>
            </a:r>
            <a:endParaRPr kumimoji="1" lang="ja-JP" altLang="en-US" sz="1600" dirty="0">
              <a:solidFill>
                <a:srgbClr val="FF0000"/>
              </a:solidFill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2181225" y="6211669"/>
            <a:ext cx="504182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solidFill>
                  <a:srgbClr val="0000FF"/>
                </a:solidFill>
              </a:rPr>
              <a:t>Maximum range of low gain is 810pC (=1687 MIPs). </a:t>
            </a:r>
          </a:p>
          <a:p>
            <a:r>
              <a:rPr lang="en-US" altLang="ja-JP" dirty="0" smtClean="0"/>
              <a:t>(Maximum range of high gain is 27pC (=56 MIPs).)</a:t>
            </a:r>
            <a:endParaRPr kumimoji="1" lang="ja-JP" altLang="en-US" dirty="0"/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2200275" y="5676900"/>
            <a:ext cx="5243680" cy="646331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solidFill>
                  <a:srgbClr val="0070C0"/>
                </a:solidFill>
              </a:rPr>
              <a:t>Energy deposit of Fe (Z=26) is equivalent to 480MIPs.</a:t>
            </a:r>
          </a:p>
          <a:p>
            <a:r>
              <a:rPr kumimoji="1" lang="en-US" altLang="ja-JP" dirty="0" smtClean="0">
                <a:solidFill>
                  <a:srgbClr val="0070C0"/>
                </a:solidFill>
              </a:rPr>
              <a:t>Energy deposit of </a:t>
            </a:r>
            <a:r>
              <a:rPr kumimoji="1" lang="en-US" altLang="ja-JP" dirty="0" err="1" smtClean="0">
                <a:solidFill>
                  <a:srgbClr val="0070C0"/>
                </a:solidFill>
              </a:rPr>
              <a:t>Zr</a:t>
            </a:r>
            <a:r>
              <a:rPr kumimoji="1" lang="en-US" altLang="ja-JP" dirty="0" smtClean="0">
                <a:solidFill>
                  <a:srgbClr val="0070C0"/>
                </a:solidFill>
              </a:rPr>
              <a:t> (Z=40) is equivalent to 1033MIPs.</a:t>
            </a:r>
            <a:endParaRPr kumimoji="1" lang="ja-JP" altLang="en-US" dirty="0">
              <a:solidFill>
                <a:srgbClr val="0070C0"/>
              </a:solidFill>
            </a:endParaRPr>
          </a:p>
        </p:txBody>
      </p:sp>
      <p:sp>
        <p:nvSpPr>
          <p:cNvPr id="17" name="左中かっこ 16"/>
          <p:cNvSpPr/>
          <p:nvPr/>
        </p:nvSpPr>
        <p:spPr>
          <a:xfrm>
            <a:off x="2166195" y="5762625"/>
            <a:ext cx="86805" cy="485775"/>
          </a:xfrm>
          <a:prstGeom prst="leftBrace">
            <a:avLst>
              <a:gd name="adj1" fmla="val 54324"/>
              <a:gd name="adj2" fmla="val 50000"/>
            </a:avLst>
          </a:prstGeom>
          <a:ln w="190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rgbClr val="0070C0"/>
              </a:solidFill>
            </a:endParaRPr>
          </a:p>
        </p:txBody>
      </p:sp>
      <p:sp>
        <p:nvSpPr>
          <p:cNvPr id="18" name="大かっこ 17"/>
          <p:cNvSpPr/>
          <p:nvPr/>
        </p:nvSpPr>
        <p:spPr>
          <a:xfrm>
            <a:off x="133350" y="1466850"/>
            <a:ext cx="4419600" cy="4276725"/>
          </a:xfrm>
          <a:prstGeom prst="bracketPair">
            <a:avLst>
              <a:gd name="adj" fmla="val 7981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1161788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 smtClean="0"/>
              <a:t>Fragments (A/Z=2, 30GeV/u)</a:t>
            </a:r>
            <a:endParaRPr kumimoji="1" lang="ja-JP" altLang="en-US" dirty="0"/>
          </a:p>
        </p:txBody>
      </p:sp>
      <p:pic>
        <p:nvPicPr>
          <p:cNvPr id="2050" name="Picture 2" descr="C:\Users\Akaike\Dropbox\share\picture\tmp\20130211\c_chd0_ch5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6295" y="3573016"/>
            <a:ext cx="9144000" cy="28441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Akaike\Dropbox\share\picture\tmp\20130211\c_chd0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7" y="1869912"/>
            <a:ext cx="6283897" cy="2902544"/>
          </a:xfrm>
          <a:prstGeom prst="rect">
            <a:avLst/>
          </a:prstGeom>
          <a:noFill/>
          <a:ln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テキスト ボックス 5"/>
          <p:cNvSpPr txBox="1"/>
          <p:nvPr/>
        </p:nvSpPr>
        <p:spPr>
          <a:xfrm>
            <a:off x="661729" y="1340768"/>
            <a:ext cx="39604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CHD#0 BBM ch5 HV-450V (Low gain)</a:t>
            </a:r>
            <a:endParaRPr kumimoji="1" lang="ja-JP" altLang="en-US" dirty="0"/>
          </a:p>
        </p:txBody>
      </p:sp>
      <p:sp>
        <p:nvSpPr>
          <p:cNvPr id="4" name="曲折矢印 3"/>
          <p:cNvSpPr/>
          <p:nvPr/>
        </p:nvSpPr>
        <p:spPr>
          <a:xfrm>
            <a:off x="1924050" y="2990850"/>
            <a:ext cx="757832" cy="489198"/>
          </a:xfrm>
          <a:prstGeom prst="bentArrow">
            <a:avLst>
              <a:gd name="adj1" fmla="val 11371"/>
              <a:gd name="adj2" fmla="val 18185"/>
              <a:gd name="adj3" fmla="val 23053"/>
              <a:gd name="adj4" fmla="val 43750"/>
            </a:avLst>
          </a:prstGeom>
          <a:solidFill>
            <a:schemeClr val="bg1"/>
          </a:solidFill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3923928" y="2627620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C</a:t>
            </a:r>
            <a:endParaRPr kumimoji="1" lang="ja-JP" altLang="en-US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4211960" y="2708920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/>
              <a:t>O</a:t>
            </a:r>
            <a:endParaRPr kumimoji="1" lang="ja-JP" altLang="en-US" dirty="0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5148064" y="2996952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 smtClean="0"/>
              <a:t>Si</a:t>
            </a:r>
            <a:endParaRPr kumimoji="1" lang="ja-JP" altLang="en-US" dirty="0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3707904" y="2060848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 smtClean="0"/>
              <a:t>He</a:t>
            </a:r>
            <a:endParaRPr kumimoji="1" lang="ja-JP" altLang="en-US" dirty="0"/>
          </a:p>
        </p:txBody>
      </p:sp>
      <p:sp>
        <p:nvSpPr>
          <p:cNvPr id="12" name="右中かっこ 11"/>
          <p:cNvSpPr/>
          <p:nvPr/>
        </p:nvSpPr>
        <p:spPr>
          <a:xfrm rot="16200000">
            <a:off x="1814513" y="2909888"/>
            <a:ext cx="266700" cy="1476374"/>
          </a:xfrm>
          <a:prstGeom prst="rightBrace">
            <a:avLst>
              <a:gd name="adj1" fmla="val 37273"/>
              <a:gd name="adj2" fmla="val 50000"/>
            </a:avLst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4" name="直線コネクタ 13"/>
          <p:cNvCxnSpPr/>
          <p:nvPr/>
        </p:nvCxnSpPr>
        <p:spPr>
          <a:xfrm>
            <a:off x="2695575" y="3810000"/>
            <a:ext cx="0" cy="2247900"/>
          </a:xfrm>
          <a:prstGeom prst="line">
            <a:avLst/>
          </a:prstGeom>
          <a:ln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2754700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pop1-s-3">
  <a:themeElements>
    <a:clrScheme name="pop1-s-3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op1-s-3">
      <a:majorFont>
        <a:latin typeface="ＭＳ Ｐ明朝"/>
        <a:ea typeface="ＭＳ Ｐゴシック"/>
        <a:cs typeface="ＭＳ Ｐゴシック"/>
      </a:majorFont>
      <a:minorFont>
        <a:latin typeface="Arial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pop1-s-3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p1-s-3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p1-s-3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p1-s-3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p1-s-3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p1-s-3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op1-s-3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op1-s-3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op1-s-3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op1-s-3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op1-s-3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op1-s-3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1449</TotalTime>
  <Words>722</Words>
  <Application>Microsoft Office PowerPoint</Application>
  <PresentationFormat>画面に合わせる (4:3)</PresentationFormat>
  <Paragraphs>271</Paragraphs>
  <Slides>13</Slides>
  <Notes>1</Notes>
  <HiddenSlides>0</HiddenSlides>
  <MMClips>0</MMClips>
  <ScaleCrop>false</ScaleCrop>
  <HeadingPairs>
    <vt:vector size="4" baseType="variant">
      <vt:variant>
        <vt:lpstr>テーマ</vt:lpstr>
      </vt:variant>
      <vt:variant>
        <vt:i4>2</vt:i4>
      </vt:variant>
      <vt:variant>
        <vt:lpstr>スライド タイトル</vt:lpstr>
      </vt:variant>
      <vt:variant>
        <vt:i4>13</vt:i4>
      </vt:variant>
    </vt:vector>
  </HeadingPairs>
  <TitlesOfParts>
    <vt:vector size="15" baseType="lpstr">
      <vt:lpstr>Office ​​テーマ</vt:lpstr>
      <vt:lpstr>pop1-s-3</vt:lpstr>
      <vt:lpstr>Outline of the ion test in 2013</vt:lpstr>
      <vt:lpstr>Ion beam test at H8</vt:lpstr>
      <vt:lpstr>Schematic drawing of Detectors and DAQ System</vt:lpstr>
      <vt:lpstr>Ion Beam Test at H8</vt:lpstr>
      <vt:lpstr>Data Statistics</vt:lpstr>
      <vt:lpstr>PowerPoint プレゼンテーション</vt:lpstr>
      <vt:lpstr>Data Acquisition diagram</vt:lpstr>
      <vt:lpstr>PMT gain calibration with proton</vt:lpstr>
      <vt:lpstr>Fragments (A/Z=2, 30GeV/u)</vt:lpstr>
      <vt:lpstr>Fragments (A/Z=2, 30GeV/u)</vt:lpstr>
      <vt:lpstr>Correlation between two CHDs</vt:lpstr>
      <vt:lpstr>Charge resolution around Z~6</vt:lpstr>
      <vt:lpstr>Charge resolution around z~26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 Plan for ion run at H8  in Jan-Feb 2013</dc:title>
  <dc:creator>TAMURATadahisa</dc:creator>
  <cp:lastModifiedBy>TAMURATadahisa</cp:lastModifiedBy>
  <cp:revision>152</cp:revision>
  <dcterms:created xsi:type="dcterms:W3CDTF">2012-11-16T01:22:55Z</dcterms:created>
  <dcterms:modified xsi:type="dcterms:W3CDTF">2013-05-27T14:58:14Z</dcterms:modified>
</cp:coreProperties>
</file>