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1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5" r:id="rId2"/>
    <p:sldId id="282" r:id="rId3"/>
    <p:sldId id="277" r:id="rId4"/>
    <p:sldId id="278" r:id="rId5"/>
    <p:sldId id="279" r:id="rId6"/>
    <p:sldId id="276" r:id="rId7"/>
    <p:sldId id="284" r:id="rId8"/>
    <p:sldId id="280" r:id="rId9"/>
    <p:sldId id="283" r:id="rId10"/>
    <p:sldId id="281" r:id="rId11"/>
    <p:sldId id="285" r:id="rId12"/>
    <p:sldId id="261" r:id="rId13"/>
    <p:sldId id="270" r:id="rId14"/>
    <p:sldId id="273" r:id="rId15"/>
    <p:sldId id="272" r:id="rId16"/>
    <p:sldId id="262" r:id="rId17"/>
    <p:sldId id="274" r:id="rId18"/>
    <p:sldId id="286" r:id="rId19"/>
    <p:sldId id="266" r:id="rId20"/>
    <p:sldId id="258" r:id="rId21"/>
    <p:sldId id="263" r:id="rId22"/>
    <p:sldId id="287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4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C3A31-727D-E34C-AA71-972FEF09C058}" type="datetimeFigureOut">
              <a:rPr lang="en-US" smtClean="0"/>
              <a:t>5/29/13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22456-BFAE-A740-A2C4-AFE6F4A6A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032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FD727-E68C-824D-A857-7A3E3255E699}" type="datetimeFigureOut">
              <a:rPr lang="en-US" smtClean="0"/>
              <a:t>5/29/13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A6EC2-C566-A246-8ADA-BC48E20C5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38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(3/29/12 11:17) -----</a:t>
            </a:r>
          </a:p>
          <a:p>
            <a:r>
              <a:rPr lang="en-US"/>
              <a:t>mention that CALET is limited in pointing up and cannot reach the high energies of Fermi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2502A-B86D-5C4E-B775-C8E08BC86E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25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2FE81-8295-8B42-8E9E-197E067ABE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42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2FE81-8295-8B42-8E9E-197E067ABE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45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2FE81-8295-8B42-8E9E-197E067ABED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45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2FE81-8295-8B42-8E9E-197E067ABED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45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2502A-B86D-5C4E-B775-C8E08BC86E9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58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2502A-B86D-5C4E-B775-C8E08BC86E9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2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5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73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31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53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8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0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1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08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12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5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13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E6B0F-3917-C744-B7B4-081AB51E4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0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.png"/><Relationship Id="rId5" Type="http://schemas.openxmlformats.org/officeDocument/2006/relationships/image" Target="../media/image32.emf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.png"/><Relationship Id="rId5" Type="http://schemas.openxmlformats.org/officeDocument/2006/relationships/image" Target="../media/image38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em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oleObject" Target="../embeddings/oleObject6.bin"/><Relationship Id="rId5" Type="http://schemas.openxmlformats.org/officeDocument/2006/relationships/image" Target="../media/image11.e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40.emf"/><Relationship Id="rId8" Type="http://schemas.openxmlformats.org/officeDocument/2006/relationships/image" Target="../media/image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6.emf"/><Relationship Id="rId8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12.e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13.emf"/><Relationship Id="rId11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1685106" y="857936"/>
            <a:ext cx="5694862" cy="56713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54471"/>
            <a:ext cx="7772400" cy="24459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ICRC Paper Analysis:</a:t>
            </a:r>
            <a:br>
              <a:rPr lang="en-US" dirty="0" smtClean="0"/>
            </a:br>
            <a:r>
              <a:rPr lang="en-US" sz="4000" dirty="0" smtClean="0"/>
              <a:t>CALET Positron Fraction</a:t>
            </a:r>
            <a:br>
              <a:rPr lang="en-US" sz="4000" dirty="0" smtClean="0"/>
            </a:br>
            <a:r>
              <a:rPr lang="en-US" sz="4000" dirty="0" smtClean="0"/>
              <a:t>and</a:t>
            </a:r>
            <a:br>
              <a:rPr lang="en-US" sz="4000" dirty="0" smtClean="0"/>
            </a:br>
            <a:r>
              <a:rPr lang="en-US" sz="4000" dirty="0" smtClean="0"/>
              <a:t>CALET UH Prediction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Brian Flint </a:t>
            </a:r>
            <a:r>
              <a:rPr lang="en-US" dirty="0" smtClean="0">
                <a:solidFill>
                  <a:schemeClr val="tx1"/>
                </a:solidFill>
              </a:rPr>
              <a:t>Rauch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Washington University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CALET TIM – CERN May 29, 2013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5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CALET_electrons_comp.eps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" r="388"/>
          <a:stretch>
            <a:fillRect/>
          </a:stretch>
        </p:blipFill>
        <p:spPr>
          <a:xfrm>
            <a:off x="4644845" y="1514602"/>
            <a:ext cx="4499155" cy="4398428"/>
          </a:xfrm>
        </p:spPr>
      </p:pic>
      <p:pic>
        <p:nvPicPr>
          <p:cNvPr id="12" name="Content Placeholder 11" descr="CALET_positrons_comp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" r="408"/>
          <a:stretch>
            <a:fillRect/>
          </a:stretch>
        </p:blipFill>
        <p:spPr>
          <a:xfrm>
            <a:off x="0" y="1514602"/>
            <a:ext cx="4497388" cy="439842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274638"/>
            <a:ext cx="729733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With Previous Results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8857" y="5756185"/>
            <a:ext cx="8215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Total separable e</a:t>
            </a:r>
            <a:r>
              <a:rPr lang="en-US" baseline="30000" dirty="0" smtClean="0"/>
              <a:t>+</a:t>
            </a:r>
            <a:r>
              <a:rPr lang="en-US" dirty="0" smtClean="0"/>
              <a:t> and e</a:t>
            </a:r>
            <a:r>
              <a:rPr lang="en-US" baseline="30000" dirty="0" smtClean="0"/>
              <a:t>-</a:t>
            </a:r>
            <a:r>
              <a:rPr lang="en-US" dirty="0" smtClean="0"/>
              <a:t> fluxes multiplied by detection efficiency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Observable window narrowed using energy resolution at both bounds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10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9692" y="1153056"/>
            <a:ext cx="1493308" cy="639762"/>
          </a:xfrm>
        </p:spPr>
        <p:txBody>
          <a:bodyPr/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134" y="1153056"/>
            <a:ext cx="1481666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Positrons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Brian Flint Rauch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CALET TIM - CERN, May 29,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778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 descr="CALET_electrons.eps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" r="388"/>
          <a:stretch>
            <a:fillRect/>
          </a:stretch>
        </p:blipFill>
        <p:spPr>
          <a:xfrm>
            <a:off x="4645024" y="1553236"/>
            <a:ext cx="4395735" cy="4297324"/>
          </a:xfrm>
        </p:spPr>
      </p:pic>
      <p:pic>
        <p:nvPicPr>
          <p:cNvPr id="19" name="Content Placeholder 18" descr="CALET_positrons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1" b="-411"/>
          <a:stretch>
            <a:fillRect/>
          </a:stretch>
        </p:blipFill>
        <p:spPr>
          <a:xfrm>
            <a:off x="97690" y="1553236"/>
            <a:ext cx="4399698" cy="430288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274638"/>
            <a:ext cx="729733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With Previous Results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8857" y="5756185"/>
            <a:ext cx="8215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e+ binning according to AMS-02 e</a:t>
            </a:r>
            <a:r>
              <a:rPr lang="en-US" baseline="30000" dirty="0" smtClean="0"/>
              <a:t>+</a:t>
            </a:r>
            <a:r>
              <a:rPr lang="en-US" dirty="0" smtClean="0"/>
              <a:t> fraction </a:t>
            </a:r>
            <a:r>
              <a:rPr lang="en-US" dirty="0"/>
              <a:t>- results scaled to 5 year </a:t>
            </a:r>
            <a:r>
              <a:rPr lang="en-US" dirty="0" smtClean="0"/>
              <a:t>exposure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</a:t>
            </a:r>
            <a:r>
              <a:rPr lang="en-US" baseline="30000" dirty="0"/>
              <a:t>-</a:t>
            </a:r>
            <a:r>
              <a:rPr lang="en-US" dirty="0"/>
              <a:t> binning according to PAMELA e</a:t>
            </a:r>
            <a:r>
              <a:rPr lang="en-US" baseline="30000" dirty="0"/>
              <a:t>-</a:t>
            </a:r>
            <a:r>
              <a:rPr lang="en-US" dirty="0"/>
              <a:t> - results scaled to 5 year </a:t>
            </a:r>
            <a:r>
              <a:rPr lang="en-US" dirty="0" smtClean="0"/>
              <a:t>exposure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11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9692" y="1153056"/>
            <a:ext cx="1493308" cy="639762"/>
          </a:xfrm>
        </p:spPr>
        <p:txBody>
          <a:bodyPr/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134" y="1153056"/>
            <a:ext cx="1481666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Positrons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Brian Flint Rauch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CALET TIM - CERN, May 29,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073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GCR_2_GeV_SS_Si_label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86" r="-8686"/>
          <a:stretch>
            <a:fillRect/>
          </a:stretch>
        </p:blipFill>
        <p:spPr>
          <a:xfrm>
            <a:off x="0" y="1072902"/>
            <a:ext cx="9188392" cy="5053262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89462" y="0"/>
            <a:ext cx="7297337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CALET Measurement of Ultra-Heavy Cosmic Rays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4C7-510B-CB47-B59C-F0243DFAF186}" type="slidenum">
              <a:rPr lang="en-US" smtClean="0"/>
              <a:t>12</a:t>
            </a:fld>
            <a:endParaRPr lang="en-US"/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2590800" y="6051550"/>
            <a:ext cx="40813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/>
              <a:t>SS abundances </a:t>
            </a:r>
            <a:r>
              <a:rPr lang="en-US" sz="1400" dirty="0" smtClean="0"/>
              <a:t>from K. </a:t>
            </a:r>
            <a:r>
              <a:rPr lang="en-US" sz="1400" dirty="0" err="1" smtClean="0"/>
              <a:t>Lodders</a:t>
            </a:r>
            <a:r>
              <a:rPr lang="en-US" sz="1400" dirty="0" smtClean="0"/>
              <a:t>, </a:t>
            </a:r>
            <a:r>
              <a:rPr lang="en-US" sz="1400" i="1" dirty="0" err="1"/>
              <a:t>ApJ</a:t>
            </a:r>
            <a:r>
              <a:rPr lang="en-US" sz="1400" i="1" dirty="0"/>
              <a:t> </a:t>
            </a:r>
            <a:r>
              <a:rPr lang="en-US" sz="1400" b="1" dirty="0"/>
              <a:t>591</a:t>
            </a:r>
            <a:r>
              <a:rPr lang="en-US" sz="1400" dirty="0"/>
              <a:t>, 1220 (2003)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27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3" y="18882"/>
            <a:ext cx="740317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GCRS Abundances Compared to </a:t>
            </a:r>
            <a:br>
              <a:rPr lang="en-US" dirty="0" smtClean="0"/>
            </a:br>
            <a:r>
              <a:rPr lang="en-US" dirty="0" smtClean="0"/>
              <a:t>Solar System Before UH</a:t>
            </a:r>
            <a:endParaRPr lang="en-US" dirty="0"/>
          </a:p>
        </p:txBody>
      </p:sp>
      <p:pic>
        <p:nvPicPr>
          <p:cNvPr id="11" name="Content Placeholder 10" descr="GCRS_ss_vol_no_TIGER.eps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137160" y="1097280"/>
            <a:ext cx="4895616" cy="5486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4C7-510B-CB47-B59C-F0243DFAF186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833289" y="2043624"/>
            <a:ext cx="41746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Meyer, et al. </a:t>
            </a:r>
            <a:r>
              <a:rPr lang="en-US" i="1" dirty="0" err="1"/>
              <a:t>ApJ</a:t>
            </a:r>
            <a:r>
              <a:rPr lang="en-US" dirty="0"/>
              <a:t>, </a:t>
            </a:r>
            <a:r>
              <a:rPr lang="en-US" b="1" dirty="0"/>
              <a:t>487</a:t>
            </a:r>
            <a:r>
              <a:rPr lang="en-US" dirty="0"/>
              <a:t>, </a:t>
            </a:r>
            <a:r>
              <a:rPr lang="en-US" dirty="0" smtClean="0"/>
              <a:t>182</a:t>
            </a:r>
            <a:r>
              <a:rPr lang="en-US" dirty="0"/>
              <a:t> </a:t>
            </a:r>
            <a:r>
              <a:rPr lang="en-US" dirty="0" smtClean="0"/>
              <a:t>(1997)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Ellison, et al. </a:t>
            </a:r>
            <a:r>
              <a:rPr lang="en-US" i="1" dirty="0" err="1"/>
              <a:t>ApJ</a:t>
            </a:r>
            <a:r>
              <a:rPr lang="en-US" dirty="0"/>
              <a:t>, </a:t>
            </a:r>
            <a:r>
              <a:rPr lang="en-US" b="1" dirty="0"/>
              <a:t>487</a:t>
            </a:r>
            <a:r>
              <a:rPr lang="en-US" dirty="0"/>
              <a:t>, </a:t>
            </a:r>
            <a:r>
              <a:rPr lang="en-US" dirty="0" smtClean="0"/>
              <a:t>197 (1997)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preferential of dust elements in dust grains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volatile elements have mass (A) dependent acceleration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Refractory elements T</a:t>
            </a:r>
            <a:r>
              <a:rPr lang="en-US" baseline="-25000" dirty="0" smtClean="0"/>
              <a:t>C 50%</a:t>
            </a:r>
            <a:r>
              <a:rPr lang="en-US" dirty="0" smtClean="0"/>
              <a:t>&lt; 1200 K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HEAO-3-C2 data for ~2GeV/</a:t>
            </a:r>
            <a:r>
              <a:rPr lang="en-US" dirty="0" err="1" smtClean="0"/>
              <a:t>nuc</a:t>
            </a:r>
            <a:endParaRPr lang="en-US" dirty="0" smtClean="0"/>
          </a:p>
          <a:p>
            <a:pPr lvl="1"/>
            <a:r>
              <a:rPr lang="en-US" dirty="0" err="1" smtClean="0"/>
              <a:t>Englemann</a:t>
            </a:r>
            <a:r>
              <a:rPr lang="en-US" dirty="0" smtClean="0"/>
              <a:t> et al. </a:t>
            </a:r>
            <a:r>
              <a:rPr lang="en-US" i="1" dirty="0" smtClean="0"/>
              <a:t>A&amp;A</a:t>
            </a:r>
            <a:r>
              <a:rPr lang="en-US" dirty="0" smtClean="0"/>
              <a:t> </a:t>
            </a:r>
            <a:r>
              <a:rPr lang="en-US" b="1" dirty="0" smtClean="0"/>
              <a:t>233, </a:t>
            </a:r>
            <a:r>
              <a:rPr lang="en-US" dirty="0" smtClean="0"/>
              <a:t>96 (1990)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Solar System (SS) abundances</a:t>
            </a:r>
          </a:p>
          <a:p>
            <a:pPr lvl="1"/>
            <a:r>
              <a:rPr lang="en-US" dirty="0" err="1" smtClean="0"/>
              <a:t>Lodders</a:t>
            </a:r>
            <a:r>
              <a:rPr lang="en-US" dirty="0" smtClean="0"/>
              <a:t> </a:t>
            </a:r>
            <a:r>
              <a:rPr lang="en-US" i="1" dirty="0" err="1" smtClean="0"/>
              <a:t>ApJ</a:t>
            </a:r>
            <a:r>
              <a:rPr lang="en-US" i="1" dirty="0" smtClean="0"/>
              <a:t> </a:t>
            </a:r>
            <a:r>
              <a:rPr lang="en-US" b="1" dirty="0" smtClean="0"/>
              <a:t>591</a:t>
            </a:r>
            <a:r>
              <a:rPr lang="en-US" dirty="0" smtClean="0"/>
              <a:t>, 1220 (2003)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3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107" y="8438"/>
            <a:ext cx="729733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GCRS Abundances Compared to </a:t>
            </a:r>
            <a:br>
              <a:rPr lang="en-US" dirty="0" smtClean="0"/>
            </a:br>
            <a:r>
              <a:rPr lang="en-US" dirty="0" smtClean="0"/>
              <a:t>Solar System With TIGER UH</a:t>
            </a:r>
            <a:endParaRPr lang="en-US" dirty="0"/>
          </a:p>
        </p:txBody>
      </p:sp>
      <p:pic>
        <p:nvPicPr>
          <p:cNvPr id="10" name="Content Placeholder 9" descr="GCRS_ss_vol.eps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137160" y="1097279"/>
            <a:ext cx="4895616" cy="5486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4C7-510B-CB47-B59C-F0243DFAF186}" type="slidenum">
              <a:rPr lang="en-US" smtClean="0"/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68567" y="2043624"/>
            <a:ext cx="400422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Adding TIGER UH GCR data ruins the volatility modeling ordering for SS source material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TIGER data for 2001 &amp; 2003 flights</a:t>
            </a:r>
          </a:p>
          <a:p>
            <a:pPr lvl="1"/>
            <a:r>
              <a:rPr lang="en-US" dirty="0" smtClean="0"/>
              <a:t>Rauch, et al. </a:t>
            </a:r>
            <a:r>
              <a:rPr lang="en-US" i="1" dirty="0" err="1" smtClean="0"/>
              <a:t>ApJ</a:t>
            </a:r>
            <a:r>
              <a:rPr lang="en-US" i="1" dirty="0" smtClean="0"/>
              <a:t> </a:t>
            </a:r>
            <a:r>
              <a:rPr lang="en-US" dirty="0" smtClean="0"/>
              <a:t> </a:t>
            </a:r>
            <a:r>
              <a:rPr lang="en-US" b="1" dirty="0" smtClean="0"/>
              <a:t>697</a:t>
            </a:r>
            <a:r>
              <a:rPr lang="en-US" dirty="0" smtClean="0"/>
              <a:t>, 2083 (2009)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But ACE-CRIS isotope results show excess </a:t>
            </a:r>
            <a:r>
              <a:rPr lang="en-US" baseline="30000" dirty="0" smtClean="0"/>
              <a:t>22</a:t>
            </a:r>
            <a:r>
              <a:rPr lang="en-US" dirty="0" smtClean="0"/>
              <a:t>Ne and </a:t>
            </a:r>
            <a:r>
              <a:rPr lang="en-US" baseline="30000" dirty="0" smtClean="0"/>
              <a:t>58</a:t>
            </a:r>
            <a:r>
              <a:rPr lang="en-US" dirty="0" smtClean="0"/>
              <a:t>Fe explained as outflow from WR stars</a:t>
            </a:r>
          </a:p>
          <a:p>
            <a:pPr lvl="1"/>
            <a:r>
              <a:rPr lang="nb-NO" dirty="0" err="1" smtClean="0"/>
              <a:t>Binns</a:t>
            </a:r>
            <a:r>
              <a:rPr lang="nb-NO" dirty="0" smtClean="0"/>
              <a:t>, et al. </a:t>
            </a:r>
            <a:r>
              <a:rPr lang="nb-NO" i="1" dirty="0" err="1" smtClean="0"/>
              <a:t>ApJ</a:t>
            </a:r>
            <a:r>
              <a:rPr lang="nb-NO" dirty="0" smtClean="0"/>
              <a:t>, </a:t>
            </a:r>
            <a:r>
              <a:rPr lang="nb-NO" b="1" dirty="0" smtClean="0"/>
              <a:t>634</a:t>
            </a:r>
            <a:r>
              <a:rPr lang="nb-NO" dirty="0" smtClean="0"/>
              <a:t>, 351 (2005)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22" descr="GCRS_mix_A_MSO.eps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137160" y="1097280"/>
            <a:ext cx="4895616" cy="5486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0"/>
            <a:ext cx="729733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GCRS Abundances Compared to Source Mixture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4C7-510B-CB47-B59C-F0243DFAF186}" type="slidenum">
              <a:rPr lang="en-US" smtClean="0"/>
              <a:t>15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762729" y="1620304"/>
            <a:ext cx="4286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Comparing Measured GCRS with a mixture model of ~80% SS and ~20% massive star outflow (MSO) material</a:t>
            </a:r>
          </a:p>
          <a:p>
            <a:pPr lvl="1"/>
            <a:r>
              <a:rPr lang="nl-NL" dirty="0" err="1" smtClean="0"/>
              <a:t>Woosley</a:t>
            </a:r>
            <a:r>
              <a:rPr lang="nl-NL" dirty="0" smtClean="0"/>
              <a:t> </a:t>
            </a:r>
            <a:r>
              <a:rPr lang="nl-NL" dirty="0"/>
              <a:t>&amp; </a:t>
            </a:r>
            <a:r>
              <a:rPr lang="nl-NL" dirty="0" smtClean="0"/>
              <a:t>Heger</a:t>
            </a:r>
            <a:r>
              <a:rPr lang="nl-NL" dirty="0"/>
              <a:t> </a:t>
            </a:r>
            <a:r>
              <a:rPr lang="nl-NL" dirty="0" smtClean="0"/>
              <a:t> </a:t>
            </a:r>
            <a:r>
              <a:rPr lang="nl-NL" i="1" dirty="0" err="1"/>
              <a:t>Phys</a:t>
            </a:r>
            <a:r>
              <a:rPr lang="nl-NL" i="1" dirty="0"/>
              <a:t>. Rep.</a:t>
            </a:r>
            <a:r>
              <a:rPr lang="nl-NL" dirty="0"/>
              <a:t>, </a:t>
            </a:r>
            <a:r>
              <a:rPr lang="nl-NL" b="1" dirty="0"/>
              <a:t>442</a:t>
            </a:r>
            <a:r>
              <a:rPr lang="nl-NL" dirty="0"/>
              <a:t>, </a:t>
            </a:r>
            <a:r>
              <a:rPr lang="nl-NL" dirty="0" smtClean="0"/>
              <a:t>269 (2007)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0" r="-1250"/>
          <a:stretch>
            <a:fillRect/>
          </a:stretch>
        </p:blipFill>
        <p:spPr bwMode="auto">
          <a:xfrm>
            <a:off x="4700991" y="3046141"/>
            <a:ext cx="4443009" cy="323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54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TIGER_2003_S12vsC1_thresh_cut.pd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2939034" y="1339341"/>
            <a:ext cx="2905457" cy="325607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0"/>
            <a:ext cx="729733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Improved Collecting Power for Higher Energy Events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8817" y="4272677"/>
            <a:ext cx="85018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TIGER data for scintillators similar to those used in CALET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Above a C1 threshold of ~5000 (~600 MeV/nucleon) Fe-peak resolution does not vary with energy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Charge determinations of UH GCRs can be made with scintillator signals alone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P</a:t>
            </a:r>
            <a:r>
              <a:rPr lang="en-US" dirty="0" smtClean="0"/>
              <a:t>assage </a:t>
            </a:r>
            <a:r>
              <a:rPr lang="en-US" dirty="0"/>
              <a:t>through the CHD and the top four fiber layers in the </a:t>
            </a:r>
            <a:r>
              <a:rPr lang="en-US" dirty="0" smtClean="0"/>
              <a:t>IMC</a:t>
            </a:r>
            <a:r>
              <a:rPr lang="en-US" dirty="0"/>
              <a:t> </a:t>
            </a:r>
            <a:r>
              <a:rPr lang="en-US" dirty="0" smtClean="0"/>
              <a:t>gives </a:t>
            </a:r>
            <a:r>
              <a:rPr lang="en-US" dirty="0"/>
              <a:t>a larger geometry factor, 0.40 m</a:t>
            </a:r>
            <a:r>
              <a:rPr lang="en-US" baseline="30000" dirty="0"/>
              <a:t>2</a:t>
            </a:r>
            <a:r>
              <a:rPr lang="en-US" dirty="0"/>
              <a:t>-sr, than for the total instrument, 0.12 m</a:t>
            </a:r>
            <a:r>
              <a:rPr lang="en-US" baseline="30000" dirty="0"/>
              <a:t>2</a:t>
            </a:r>
            <a:r>
              <a:rPr lang="en-US" dirty="0"/>
              <a:t>-sr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6" name="Content Placeholder 5" descr="2003_S12_26Fe_C1_5000_cut_red.eps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3" b="-8403"/>
          <a:stretch>
            <a:fillRect/>
          </a:stretch>
        </p:blipFill>
        <p:spPr>
          <a:xfrm>
            <a:off x="6113327" y="1203325"/>
            <a:ext cx="3030673" cy="33964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pic>
        <p:nvPicPr>
          <p:cNvPr id="21" name="Content Placeholder 7" descr="CALET_schematic_mine_3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971" b="-30971"/>
          <a:stretch>
            <a:fillRect/>
          </a:stretch>
        </p:blipFill>
        <p:spPr>
          <a:xfrm>
            <a:off x="0" y="1417638"/>
            <a:ext cx="2955424" cy="331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26Fe_rigidity_cutoff_his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900" y="1280807"/>
            <a:ext cx="3591099" cy="348342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6851" y="4764235"/>
            <a:ext cx="79089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Geomagnetic vertical </a:t>
            </a:r>
            <a:r>
              <a:rPr lang="en-US" dirty="0"/>
              <a:t>cutoff rigidities at 450 km in 15</a:t>
            </a:r>
            <a:r>
              <a:rPr lang="en-US" baseline="30000" dirty="0"/>
              <a:t>◦</a:t>
            </a:r>
            <a:r>
              <a:rPr lang="en-US" dirty="0"/>
              <a:t> longitude by 5</a:t>
            </a:r>
            <a:r>
              <a:rPr lang="en-US" baseline="30000" dirty="0"/>
              <a:t>◦</a:t>
            </a:r>
            <a:r>
              <a:rPr lang="en-US" dirty="0"/>
              <a:t> latitude </a:t>
            </a:r>
            <a:r>
              <a:rPr lang="en-US" dirty="0" smtClean="0"/>
              <a:t>bins from Smart </a:t>
            </a:r>
            <a:r>
              <a:rPr lang="en-US" dirty="0"/>
              <a:t>&amp;</a:t>
            </a:r>
            <a:r>
              <a:rPr lang="en-US" dirty="0" smtClean="0"/>
              <a:t> Shea </a:t>
            </a:r>
            <a:r>
              <a:rPr lang="en-US" i="1" dirty="0" err="1" smtClean="0"/>
              <a:t>AdSpR</a:t>
            </a:r>
            <a:r>
              <a:rPr lang="en-US" dirty="0" smtClean="0"/>
              <a:t>, </a:t>
            </a:r>
            <a:r>
              <a:rPr lang="en-US" b="1" dirty="0" smtClean="0"/>
              <a:t>44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1107</a:t>
            </a:r>
            <a:r>
              <a:rPr lang="en-US" dirty="0" smtClean="0"/>
              <a:t>-1123 (2009)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Dashed </a:t>
            </a:r>
            <a:r>
              <a:rPr lang="en-US" dirty="0"/>
              <a:t>white lines </a:t>
            </a:r>
            <a:r>
              <a:rPr lang="en-US" dirty="0" smtClean="0"/>
              <a:t>are </a:t>
            </a:r>
            <a:r>
              <a:rPr lang="en-US" baseline="-25000" dirty="0"/>
              <a:t>26</a:t>
            </a:r>
            <a:r>
              <a:rPr lang="en-US" dirty="0"/>
              <a:t>Fe </a:t>
            </a:r>
            <a:r>
              <a:rPr lang="en-US" dirty="0" smtClean="0"/>
              <a:t>cutoff at </a:t>
            </a:r>
            <a:r>
              <a:rPr lang="en-US" dirty="0"/>
              <a:t>600 MeV/</a:t>
            </a:r>
            <a:r>
              <a:rPr lang="en-US" dirty="0" smtClean="0"/>
              <a:t>nucleon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Orbit residence time based on an ISS inclination of 51.6° weighted for time in latitude bins and evenly sampling longitude </a:t>
            </a:r>
            <a:r>
              <a:rPr lang="en-US" dirty="0" smtClean="0"/>
              <a:t>bins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45918"/>
            <a:ext cx="7297337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ISS </a:t>
            </a:r>
            <a:r>
              <a:rPr lang="en-US" dirty="0" smtClean="0"/>
              <a:t>Orbit Vertical Cutoff Rigidities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pic>
        <p:nvPicPr>
          <p:cNvPr id="11" name="Content Placeholder 10" descr="vertical_rigidity_map_cut_offs.eps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" t="8053" r="-90" b="-161"/>
          <a:stretch/>
        </p:blipFill>
        <p:spPr>
          <a:xfrm>
            <a:off x="74219" y="1460500"/>
            <a:ext cx="5569153" cy="3303735"/>
          </a:xfrm>
        </p:spPr>
      </p:pic>
    </p:spTree>
    <p:extLst>
      <p:ext uri="{BB962C8B-B14F-4D97-AF65-F5344CB8AC3E}">
        <p14:creationId xmlns:p14="http://schemas.microsoft.com/office/powerpoint/2010/main" val="422310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89463" y="274638"/>
            <a:ext cx="6665516" cy="1143000"/>
          </a:xfrm>
        </p:spPr>
        <p:txBody>
          <a:bodyPr/>
          <a:lstStyle/>
          <a:p>
            <a:r>
              <a:rPr lang="en-US" dirty="0" smtClean="0"/>
              <a:t>Instrument Limits</a:t>
            </a:r>
            <a:endParaRPr lang="en-US" dirty="0"/>
          </a:p>
        </p:txBody>
      </p:sp>
      <p:pic>
        <p:nvPicPr>
          <p:cNvPr id="11" name="Content Placeholder 10" descr="icrc0690_fig05.eps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0" y="1333534"/>
            <a:ext cx="3124199" cy="3501216"/>
          </a:xfrm>
        </p:spPr>
      </p:pic>
      <p:pic>
        <p:nvPicPr>
          <p:cNvPr id="12" name="Content Placeholder 11" descr="CHD_range_factors_2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6019801" y="1329800"/>
            <a:ext cx="3124200" cy="350121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18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3" name="Picture 12" descr="CHD_Interaction_Survival_Fractions_2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536074"/>
            <a:ext cx="3083551" cy="29910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6851" y="4764235"/>
            <a:ext cx="79089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Differential geometry factor as a function of incidence angle with ¼ reduction beyond 45 due to obstruction on one side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Flux reduction due to interactions within CHD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Maximum measurable charge for signal processing </a:t>
            </a:r>
            <a:r>
              <a:rPr lang="en-US" dirty="0" smtClean="0"/>
              <a:t>chain – current expectation is up to Z~40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10321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crc0690_fig06_2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36" b="-8836"/>
          <a:stretch>
            <a:fillRect/>
          </a:stretch>
        </p:blipFill>
        <p:spPr>
          <a:xfrm>
            <a:off x="390122" y="799246"/>
            <a:ext cx="8296677" cy="45628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274638"/>
            <a:ext cx="716001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Expected CALET UH-GCR Measurement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43601" y="5362098"/>
            <a:ext cx="6685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assumption that East-West angle effect on rigidity cutoff averages out to roughly the same as the vertical rigidity cutoff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84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62165"/>
            <a:ext cx="7754537" cy="1749466"/>
          </a:xfrm>
        </p:spPr>
        <p:txBody>
          <a:bodyPr>
            <a:noAutofit/>
          </a:bodyPr>
          <a:lstStyle/>
          <a:p>
            <a:r>
              <a:rPr lang="en-US" sz="4000" dirty="0"/>
              <a:t>CALET Positron/</a:t>
            </a:r>
            <a:r>
              <a:rPr lang="en-US" sz="4000" dirty="0" smtClean="0"/>
              <a:t>Electron Measurements </a:t>
            </a:r>
            <a:r>
              <a:rPr lang="en-US" sz="4000" dirty="0"/>
              <a:t>Using the Geomagnetic Field</a:t>
            </a:r>
          </a:p>
        </p:txBody>
      </p:sp>
      <p:pic>
        <p:nvPicPr>
          <p:cNvPr id="8" name="Content Placeholder 7" descr="pos_frac.eps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3" b="-7763"/>
          <a:stretch>
            <a:fillRect/>
          </a:stretch>
        </p:blipFill>
        <p:spPr>
          <a:xfrm>
            <a:off x="98426" y="1500812"/>
            <a:ext cx="4315912" cy="4836488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199" y="2042525"/>
            <a:ext cx="4285989" cy="40836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Previous results presented at APS and COSPAR in 2012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AMS-02 surprised us by publishing – utilized their positron fraction spectrum in analysis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Included low energy trigger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55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ositron_critical_momentum_contour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4240232" y="736374"/>
            <a:ext cx="4809408" cy="538978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0"/>
            <a:ext cx="7297337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Critical Momentum of Nuclei</a:t>
            </a:r>
            <a:br>
              <a:rPr lang="en-US" sz="4000" dirty="0" smtClean="0"/>
            </a:br>
            <a:r>
              <a:rPr lang="en-US" sz="4000" dirty="0" smtClean="0"/>
              <a:t>Work in Progress</a:t>
            </a:r>
            <a:endParaRPr lang="en-US" sz="4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873842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054361"/>
              </p:ext>
            </p:extLst>
          </p:nvPr>
        </p:nvGraphicFramePr>
        <p:xfrm>
          <a:off x="328613" y="3158675"/>
          <a:ext cx="376872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Equation" r:id="rId6" imgW="2501900" imgH="584200" progId="Equation.3">
                  <p:embed/>
                </p:oleObj>
              </mc:Choice>
              <mc:Fallback>
                <p:oleObj name="Equation" r:id="rId6" imgW="2501900" imgH="584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8613" y="3158675"/>
                        <a:ext cx="3768725" cy="88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28613" y="4171495"/>
            <a:ext cx="36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In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r>
              <a:rPr lang="en-US" dirty="0" smtClean="0">
                <a:latin typeface="Times New Roman"/>
                <a:cs typeface="Times New Roman"/>
              </a:rPr>
              <a:t>/c where </a:t>
            </a:r>
            <a:r>
              <a:rPr lang="en-US" dirty="0" err="1" smtClean="0">
                <a:latin typeface="Times New Roman"/>
                <a:cs typeface="Times New Roman"/>
              </a:rPr>
              <a:t>λ</a:t>
            </a:r>
            <a:r>
              <a:rPr lang="en-US" dirty="0" smtClean="0">
                <a:latin typeface="Times New Roman"/>
                <a:cs typeface="Times New Roman"/>
              </a:rPr>
              <a:t> is geomagnetic latitude and </a:t>
            </a:r>
            <a:r>
              <a:rPr lang="en-US" dirty="0" err="1" smtClean="0">
                <a:latin typeface="Times New Roman"/>
                <a:cs typeface="Times New Roman"/>
              </a:rPr>
              <a:t>γ</a:t>
            </a:r>
            <a:r>
              <a:rPr lang="en-US" dirty="0" smtClean="0">
                <a:latin typeface="Times New Roman"/>
                <a:cs typeface="Times New Roman"/>
              </a:rPr>
              <a:t> is the East-West angle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8613" y="2235345"/>
            <a:ext cx="3949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Critical Momentum Dependence on East-West Angle and Geomagnetic Latitude from </a:t>
            </a:r>
            <a:r>
              <a:rPr lang="en-US" dirty="0" err="1" smtClean="0">
                <a:latin typeface="Times New Roman"/>
                <a:cs typeface="Times New Roman"/>
              </a:rPr>
              <a:t>Störmer</a:t>
            </a:r>
            <a:r>
              <a:rPr lang="en-US" dirty="0" smtClean="0">
                <a:latin typeface="Times New Roman"/>
                <a:cs typeface="Times New Roman"/>
              </a:rPr>
              <a:t> Theory</a:t>
            </a:r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4352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ALET_dgf_CHD_4IMC_gamm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935525"/>
            <a:ext cx="2787759" cy="270417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9463" y="274638"/>
            <a:ext cx="729733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Determining Geomagnetic Latitude Exposure</a:t>
            </a:r>
            <a:endParaRPr lang="en-US" dirty="0"/>
          </a:p>
        </p:txBody>
      </p:sp>
      <p:pic>
        <p:nvPicPr>
          <p:cNvPr id="7" name="Content Placeholder 6" descr="orbit_fraction_1degree.eps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133482" y="1571628"/>
            <a:ext cx="2808523" cy="3147445"/>
          </a:xfrm>
        </p:spPr>
      </p:pic>
      <p:pic>
        <p:nvPicPr>
          <p:cNvPr id="8" name="Content Placeholder 7" descr="geomagnetic_latitude_fraction.eps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2942005" y="1676631"/>
            <a:ext cx="2871868" cy="3218434"/>
          </a:xfrm>
        </p:spPr>
      </p:pic>
      <p:sp>
        <p:nvSpPr>
          <p:cNvPr id="9" name="TextBox 8"/>
          <p:cNvSpPr txBox="1"/>
          <p:nvPr/>
        </p:nvSpPr>
        <p:spPr>
          <a:xfrm>
            <a:off x="457200" y="4787334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Use ISS orbit fractional latitude residence time to derive fractional geomagnetic latitude residence time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Model </a:t>
            </a:r>
            <a:r>
              <a:rPr lang="en-US" dirty="0"/>
              <a:t>differential geometry factor of CALET for </a:t>
            </a:r>
            <a:r>
              <a:rPr lang="en-US" dirty="0" smtClean="0"/>
              <a:t>East-West </a:t>
            </a:r>
            <a:r>
              <a:rPr lang="en-US" dirty="0"/>
              <a:t>angle</a:t>
            </a:r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21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7436" y="1734732"/>
            <a:ext cx="181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ISS Orbit Fraction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10335" y="1734732"/>
            <a:ext cx="278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Geomagnetic Orbit Fraction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76286" y="1759633"/>
            <a:ext cx="2775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East-West Geometry Factor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2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168071"/>
            <a:ext cx="729733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Evaluate Integral Flux Spectra Over Allowed Energies </a:t>
            </a:r>
            <a:endParaRPr lang="en-US" dirty="0"/>
          </a:p>
        </p:txBody>
      </p:sp>
      <p:pic>
        <p:nvPicPr>
          <p:cNvPr id="9" name="Content Placeholder 8" descr="S_min_integral_flux.eps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0" y="1087828"/>
            <a:ext cx="4495800" cy="5038336"/>
          </a:xfrm>
        </p:spPr>
      </p:pic>
      <p:pic>
        <p:nvPicPr>
          <p:cNvPr id="10" name="Content Placeholder 9" descr="26Fe_integral_flux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4648199" y="1087828"/>
            <a:ext cx="4495799" cy="503833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399" y="5756185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At each rigidity step evaluate integrals for each element at critical energy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Evaluate integral spectra element by element due to memory limitations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4585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89462" y="18882"/>
            <a:ext cx="7297337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CALET should obtain  ~5x the statistics of TIGER (~1xTIGER/year)</a:t>
            </a:r>
          </a:p>
          <a:p>
            <a:r>
              <a:rPr lang="en-US" dirty="0" smtClean="0"/>
              <a:t>Roughly comparable statistics from 2012-2013 Super-TIGER flight</a:t>
            </a:r>
          </a:p>
          <a:p>
            <a:r>
              <a:rPr lang="en-US" dirty="0" smtClean="0"/>
              <a:t>CALET measurements will require simpler corrections for nuclear interactions being above the atmosphere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E6B0F-3917-C744-B7B4-081AB51E4B63}" type="slidenum">
              <a:rPr lang="en-US" smtClean="0"/>
              <a:t>23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98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Vertical Cutoff Rigidities</a:t>
            </a:r>
            <a:endParaRPr lang="en-US" dirty="0"/>
          </a:p>
        </p:txBody>
      </p:sp>
      <p:pic>
        <p:nvPicPr>
          <p:cNvPr id="9" name="Content Placeholder 8" descr="vertical_rigidity_cutoffs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86" r="-8686"/>
          <a:stretch>
            <a:fillRect/>
          </a:stretch>
        </p:blipFill>
        <p:spPr>
          <a:xfrm>
            <a:off x="0" y="1327503"/>
            <a:ext cx="9144000" cy="5028847"/>
          </a:xfrm>
        </p:spPr>
      </p:pic>
      <p:sp>
        <p:nvSpPr>
          <p:cNvPr id="10" name="TextBox 9"/>
          <p:cNvSpPr txBox="1"/>
          <p:nvPr/>
        </p:nvSpPr>
        <p:spPr>
          <a:xfrm>
            <a:off x="1389463" y="1004337"/>
            <a:ext cx="7395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Bilinear interpolation of 5° latitude × 15° longitude grid at 450 km altitude</a:t>
            </a:r>
          </a:p>
          <a:p>
            <a:r>
              <a:rPr lang="en-US" dirty="0" smtClean="0"/>
              <a:t> by Smart &amp; Shea </a:t>
            </a:r>
            <a:r>
              <a:rPr lang="en-US" i="1" dirty="0" err="1" smtClean="0"/>
              <a:t>AdSpR</a:t>
            </a:r>
            <a:r>
              <a:rPr lang="en-US" dirty="0" smtClean="0"/>
              <a:t>, </a:t>
            </a:r>
            <a:r>
              <a:rPr lang="en-US" b="1" dirty="0" smtClean="0"/>
              <a:t>44</a:t>
            </a:r>
            <a:r>
              <a:rPr lang="en-US" dirty="0" smtClean="0"/>
              <a:t>, 1107 to 1° pitch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5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"/>
            <a:ext cx="8229600" cy="1143000"/>
          </a:xfrm>
        </p:spPr>
        <p:txBody>
          <a:bodyPr/>
          <a:lstStyle/>
          <a:p>
            <a:r>
              <a:rPr lang="en-US" dirty="0" smtClean="0"/>
              <a:t>Geomagnetic Latitudes</a:t>
            </a:r>
            <a:endParaRPr lang="en-US" dirty="0"/>
          </a:p>
        </p:txBody>
      </p:sp>
      <p:pic>
        <p:nvPicPr>
          <p:cNvPr id="4" name="Content Placeholder 3" descr="geomagnetic_latitudes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86" r="-8686"/>
          <a:stretch>
            <a:fillRect/>
          </a:stretch>
        </p:blipFill>
        <p:spPr>
          <a:xfrm>
            <a:off x="0" y="1325880"/>
            <a:ext cx="9144000" cy="5028847"/>
          </a:xfrm>
        </p:spPr>
      </p:pic>
      <p:sp>
        <p:nvSpPr>
          <p:cNvPr id="5" name="TextBox 4"/>
          <p:cNvSpPr txBox="1"/>
          <p:nvPr/>
        </p:nvSpPr>
        <p:spPr>
          <a:xfrm>
            <a:off x="1389463" y="858744"/>
            <a:ext cx="6998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Converting vertical cutoff rigidities to geomagnetic latitude using </a:t>
            </a:r>
            <a:r>
              <a:rPr lang="en-US" dirty="0" err="1" smtClean="0"/>
              <a:t>Störmer</a:t>
            </a:r>
            <a:r>
              <a:rPr lang="en-US" dirty="0" smtClean="0"/>
              <a:t> theory.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785206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676808"/>
              </p:ext>
            </p:extLst>
          </p:nvPr>
        </p:nvGraphicFramePr>
        <p:xfrm>
          <a:off x="2224265" y="1219174"/>
          <a:ext cx="1765844" cy="4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Equation" r:id="rId6" imgW="1016000" imgH="241300" progId="Equation.3">
                  <p:embed/>
                </p:oleObj>
              </mc:Choice>
              <mc:Fallback>
                <p:oleObj name="Equation" r:id="rId6" imgW="1016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24265" y="1219174"/>
                        <a:ext cx="1765844" cy="41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22916" y="1228076"/>
            <a:ext cx="3869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In GV, where </a:t>
            </a:r>
            <a:r>
              <a:rPr lang="en-US" dirty="0" err="1" smtClean="0">
                <a:latin typeface="Times New Roman"/>
                <a:cs typeface="Times New Roman"/>
              </a:rPr>
              <a:t>λ</a:t>
            </a:r>
            <a:r>
              <a:rPr lang="en-US" dirty="0" smtClean="0">
                <a:latin typeface="Times New Roman"/>
                <a:cs typeface="Times New Roman"/>
              </a:rPr>
              <a:t> is geomagnetic latitude.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2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9463" y="274638"/>
            <a:ext cx="729733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Determining Geomagnetic Latitude Exposure</a:t>
            </a:r>
            <a:endParaRPr lang="en-US" dirty="0"/>
          </a:p>
        </p:txBody>
      </p:sp>
      <p:pic>
        <p:nvPicPr>
          <p:cNvPr id="7" name="Content Placeholder 6" descr="orbit_fraction_1degree.eps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133482" y="1571628"/>
            <a:ext cx="2808523" cy="3147445"/>
          </a:xfrm>
        </p:spPr>
      </p:pic>
      <p:pic>
        <p:nvPicPr>
          <p:cNvPr id="8" name="Content Placeholder 7" descr="geomagnetic_latitude_fraction.eps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2942005" y="1676631"/>
            <a:ext cx="2871868" cy="3218434"/>
          </a:xfrm>
        </p:spPr>
      </p:pic>
      <p:sp>
        <p:nvSpPr>
          <p:cNvPr id="9" name="TextBox 8"/>
          <p:cNvSpPr txBox="1"/>
          <p:nvPr/>
        </p:nvSpPr>
        <p:spPr>
          <a:xfrm>
            <a:off x="457200" y="4787334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Use ISS orbit fractional latitude residence time to derive fractional geomagnetic latitude residence time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Model </a:t>
            </a:r>
            <a:r>
              <a:rPr lang="en-US" dirty="0"/>
              <a:t>differential geometry factor of CALET for </a:t>
            </a:r>
            <a:r>
              <a:rPr lang="en-US" dirty="0" smtClean="0"/>
              <a:t>East-West </a:t>
            </a:r>
            <a:r>
              <a:rPr lang="en-US" dirty="0"/>
              <a:t>angle</a:t>
            </a:r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5</a:t>
            </a:fld>
            <a:endParaRPr lang="en-US"/>
          </a:p>
        </p:txBody>
      </p:sp>
      <p:pic>
        <p:nvPicPr>
          <p:cNvPr id="11" name="Content Placeholder 6" descr="diff_gf_IMC78_TASC_all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" r="408"/>
          <a:stretch>
            <a:fillRect/>
          </a:stretch>
        </p:blipFill>
        <p:spPr>
          <a:xfrm>
            <a:off x="5898741" y="1900735"/>
            <a:ext cx="2953440" cy="28884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7436" y="1734732"/>
            <a:ext cx="181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ISS Orbit Fraction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10335" y="1734732"/>
            <a:ext cx="278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Geomagnetic Orbit Fraction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76286" y="1759633"/>
            <a:ext cx="2775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East-West Geometry Factor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65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 descr="geomagnetic_electron_cutoff.eps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1" b="-391"/>
          <a:stretch>
            <a:fillRect/>
          </a:stretch>
        </p:blipFill>
        <p:spPr>
          <a:xfrm>
            <a:off x="4645025" y="1395252"/>
            <a:ext cx="4041775" cy="3951288"/>
          </a:xfrm>
        </p:spPr>
      </p:pic>
      <p:pic>
        <p:nvPicPr>
          <p:cNvPr id="16" name="Content Placeholder 15" descr="geomagnetic_positron_cutoff.eps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1" b="-411"/>
          <a:stretch>
            <a:fillRect/>
          </a:stretch>
        </p:blipFill>
        <p:spPr>
          <a:xfrm>
            <a:off x="265594" y="1395252"/>
            <a:ext cx="4040188" cy="395128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877" y="60427"/>
            <a:ext cx="7047096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Critical Momentum Dependence on East-West Angle and Geomagnetic Latitude from </a:t>
            </a:r>
            <a:r>
              <a:rPr lang="en-US" sz="3200" dirty="0" err="1" smtClean="0"/>
              <a:t>Störmer</a:t>
            </a:r>
            <a:r>
              <a:rPr lang="en-US" sz="3200" dirty="0" smtClean="0"/>
              <a:t> Theory</a:t>
            </a:r>
            <a:endParaRPr lang="en-US" sz="3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2754646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531621"/>
              </p:ext>
            </p:extLst>
          </p:nvPr>
        </p:nvGraphicFramePr>
        <p:xfrm>
          <a:off x="355600" y="5489575"/>
          <a:ext cx="4110038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Equation" r:id="rId7" imgW="2501900" imgH="584200" progId="Equation.3">
                  <p:embed/>
                </p:oleObj>
              </mc:Choice>
              <mc:Fallback>
                <p:oleObj name="Equation" r:id="rId7" imgW="2501900" imgH="584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5600" y="5489575"/>
                        <a:ext cx="4110038" cy="960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020028"/>
              </p:ext>
            </p:extLst>
          </p:nvPr>
        </p:nvGraphicFramePr>
        <p:xfrm>
          <a:off x="4432300" y="5487988"/>
          <a:ext cx="4484688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Equation" r:id="rId9" imgW="2730500" imgH="584200" progId="Equation.3">
                  <p:embed/>
                </p:oleObj>
              </mc:Choice>
              <mc:Fallback>
                <p:oleObj name="Equation" r:id="rId9" imgW="2730500" imgH="584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432300" y="5487988"/>
                        <a:ext cx="4484688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1871134" y="1153056"/>
            <a:ext cx="1481666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Positrons</a:t>
            </a:r>
            <a:endParaRPr lang="en-US" sz="2400" b="1" dirty="0"/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5999692" y="1153056"/>
            <a:ext cx="1493308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Electrons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10399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89462" y="274638"/>
            <a:ext cx="7516937" cy="1120614"/>
          </a:xfrm>
        </p:spPr>
        <p:txBody>
          <a:bodyPr>
            <a:noAutofit/>
          </a:bodyPr>
          <a:lstStyle/>
          <a:p>
            <a:r>
              <a:rPr lang="en-US" sz="3200" dirty="0" smtClean="0"/>
              <a:t>Electron and Positron Fluxes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93800" y="5721225"/>
            <a:ext cx="829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Used PAMELA e</a:t>
            </a:r>
            <a:r>
              <a:rPr lang="en-US" baseline="30000" dirty="0" smtClean="0"/>
              <a:t>-</a:t>
            </a:r>
            <a:r>
              <a:rPr lang="en-US" dirty="0" smtClean="0"/>
              <a:t> and e</a:t>
            </a:r>
            <a:r>
              <a:rPr lang="en-US" baseline="30000" dirty="0" smtClean="0"/>
              <a:t>+</a:t>
            </a:r>
            <a:r>
              <a:rPr lang="en-US" dirty="0" smtClean="0"/>
              <a:t> fluxes because they cover the range of CALET’s sensitivity</a:t>
            </a:r>
            <a:endParaRPr lang="en-US" dirty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Now using positron flux derived from </a:t>
            </a:r>
            <a:r>
              <a:rPr lang="en-US" dirty="0"/>
              <a:t>PAMELA e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 smtClean="0"/>
              <a:t>flux and AMS-02 e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 smtClean="0"/>
              <a:t>fraction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  <p:pic>
        <p:nvPicPr>
          <p:cNvPr id="3" name="Content Placeholder 2" descr="F_pos.eps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0" y="1087828"/>
            <a:ext cx="4495800" cy="5038336"/>
          </a:xfrm>
        </p:spPr>
      </p:pic>
      <p:pic>
        <p:nvPicPr>
          <p:cNvPr id="5" name="Content Placeholder 4" descr="F_el.eps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4648199" y="1087828"/>
            <a:ext cx="4495799" cy="5038335"/>
          </a:xfrm>
        </p:spPr>
      </p:pic>
      <p:sp>
        <p:nvSpPr>
          <p:cNvPr id="14" name="Text Placeholder 2"/>
          <p:cNvSpPr txBox="1">
            <a:spLocks/>
          </p:cNvSpPr>
          <p:nvPr/>
        </p:nvSpPr>
        <p:spPr>
          <a:xfrm>
            <a:off x="1871134" y="1153056"/>
            <a:ext cx="1481666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Positrons</a:t>
            </a:r>
            <a:endParaRPr lang="en-US" sz="2400" b="1" dirty="0"/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5999692" y="1153056"/>
            <a:ext cx="1493308" cy="6397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Electrons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91321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89462" y="274638"/>
            <a:ext cx="7516937" cy="1120614"/>
          </a:xfrm>
        </p:spPr>
        <p:txBody>
          <a:bodyPr>
            <a:noAutofit/>
          </a:bodyPr>
          <a:lstStyle/>
          <a:p>
            <a:r>
              <a:rPr lang="en-US" sz="3200" dirty="0" smtClean="0"/>
              <a:t>Electron and Positron Fluxes Used in Analysis</a:t>
            </a:r>
            <a:endParaRPr lang="en-US" sz="32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999948" y="1751966"/>
            <a:ext cx="3686851" cy="4446654"/>
          </a:xfrm>
        </p:spPr>
        <p:txBody>
          <a:bodyPr/>
          <a:lstStyle/>
          <a:p>
            <a:r>
              <a:rPr lang="en-US" dirty="0" smtClean="0"/>
              <a:t>Fluxes × E</a:t>
            </a:r>
            <a:r>
              <a:rPr lang="en-US" baseline="30000" dirty="0" smtClean="0"/>
              <a:t>3 </a:t>
            </a:r>
            <a:endParaRPr lang="en-US" dirty="0" smtClean="0"/>
          </a:p>
          <a:p>
            <a:r>
              <a:rPr lang="en-US" dirty="0" smtClean="0"/>
              <a:t>PAMELA e</a:t>
            </a:r>
            <a:r>
              <a:rPr lang="en-US" baseline="30000" dirty="0" smtClean="0"/>
              <a:t>-</a:t>
            </a:r>
            <a:r>
              <a:rPr lang="en-US" dirty="0" smtClean="0"/>
              <a:t> flux used</a:t>
            </a:r>
          </a:p>
          <a:p>
            <a:r>
              <a:rPr lang="en-US" dirty="0" smtClean="0"/>
              <a:t>e</a:t>
            </a:r>
            <a:r>
              <a:rPr lang="en-US" baseline="30000" dirty="0" smtClean="0"/>
              <a:t>+</a:t>
            </a:r>
            <a:r>
              <a:rPr lang="en-US" dirty="0" smtClean="0"/>
              <a:t> flux was derived from PAMELA e</a:t>
            </a:r>
            <a:r>
              <a:rPr lang="en-US" baseline="30000" dirty="0" smtClean="0"/>
              <a:t>-</a:t>
            </a:r>
            <a:r>
              <a:rPr lang="en-US" dirty="0" smtClean="0"/>
              <a:t> flux and e</a:t>
            </a:r>
            <a:r>
              <a:rPr lang="en-US" baseline="30000" dirty="0" smtClean="0"/>
              <a:t>+</a:t>
            </a:r>
            <a:r>
              <a:rPr lang="en-US" dirty="0" smtClean="0"/>
              <a:t> fraction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Now </a:t>
            </a:r>
            <a:r>
              <a:rPr lang="en-US" dirty="0"/>
              <a:t>e</a:t>
            </a:r>
            <a:r>
              <a:rPr lang="en-US" baseline="30000" dirty="0"/>
              <a:t>+</a:t>
            </a:r>
            <a:r>
              <a:rPr lang="en-US" dirty="0"/>
              <a:t> flux derived from PAMELA e</a:t>
            </a:r>
            <a:r>
              <a:rPr lang="en-US" baseline="30000" dirty="0"/>
              <a:t>-</a:t>
            </a:r>
            <a:r>
              <a:rPr lang="en-US" dirty="0"/>
              <a:t> flux and </a:t>
            </a:r>
            <a:r>
              <a:rPr lang="en-US" dirty="0" smtClean="0"/>
              <a:t>AMS-02 e</a:t>
            </a:r>
            <a:r>
              <a:rPr lang="en-US" baseline="30000" dirty="0"/>
              <a:t>+</a:t>
            </a:r>
            <a:r>
              <a:rPr lang="en-US" dirty="0"/>
              <a:t> fraction</a:t>
            </a:r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7" name="Content Placeholder 16" descr="F_E3_el_pos.eps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-1" y="1087828"/>
            <a:ext cx="5106519" cy="5722754"/>
          </a:xfrm>
        </p:spPr>
      </p:pic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40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ALET_low_E_trigger_efficienc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969" y="1691835"/>
            <a:ext cx="3007333" cy="291716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89462" y="274638"/>
            <a:ext cx="7516937" cy="1120614"/>
          </a:xfrm>
        </p:spPr>
        <p:txBody>
          <a:bodyPr>
            <a:noAutofit/>
          </a:bodyPr>
          <a:lstStyle/>
          <a:p>
            <a:r>
              <a:rPr lang="en-US" sz="3200" dirty="0" smtClean="0"/>
              <a:t>Apply CALET Energy Resolution and Sensitivity to Electron and Positron Fluxes</a:t>
            </a:r>
            <a:endParaRPr lang="en-US" sz="3200" dirty="0"/>
          </a:p>
        </p:txBody>
      </p:sp>
      <p:pic>
        <p:nvPicPr>
          <p:cNvPr id="10" name="Content Placeholder 9" descr="CALET_energy_resolution.eps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0" y="1451303"/>
            <a:ext cx="3027648" cy="3393013"/>
          </a:xfrm>
        </p:spPr>
      </p:pic>
      <p:sp>
        <p:nvSpPr>
          <p:cNvPr id="12" name="TextBox 11"/>
          <p:cNvSpPr txBox="1"/>
          <p:nvPr/>
        </p:nvSpPr>
        <p:spPr>
          <a:xfrm>
            <a:off x="457200" y="4748138"/>
            <a:ext cx="829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The energy resolution and sensitivity for CALET limit its ability to distinguish the energy bands where electrons and or positrons are screened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Now using low energy trigger detection efficiency – which I should undo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9</a:t>
            </a:fld>
            <a:endParaRPr lang="en-US"/>
          </a:p>
        </p:txBody>
      </p:sp>
      <p:pic>
        <p:nvPicPr>
          <p:cNvPr id="11" name="Content Placeholder 10" descr="CALET_detection_efficiency.eps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3067392" y="1459590"/>
            <a:ext cx="3032337" cy="339826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1" y="1459590"/>
            <a:ext cx="2508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CALET Energy Resolution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23852" y="1462771"/>
            <a:ext cx="267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CALET Detection Efficiency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97969" y="1472245"/>
            <a:ext cx="3173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Energy Detection Efficiency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- CERN, May 29,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31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18933</TotalTime>
  <Words>1302</Words>
  <Application>Microsoft Macintosh PowerPoint</Application>
  <PresentationFormat>On-screen Show (4:3)</PresentationFormat>
  <Paragraphs>181</Paragraphs>
  <Slides>23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ICRC Paper Analysis: CALET Positron Fraction and CALET UH Prediction</vt:lpstr>
      <vt:lpstr>CALET Positron/Electron Measurements Using the Geomagnetic Field</vt:lpstr>
      <vt:lpstr>Vertical Cutoff Rigidities</vt:lpstr>
      <vt:lpstr>Geomagnetic Latitudes</vt:lpstr>
      <vt:lpstr>Determining Geomagnetic Latitude Exposure</vt:lpstr>
      <vt:lpstr>Critical Momentum Dependence on East-West Angle and Geomagnetic Latitude from Störmer Theory</vt:lpstr>
      <vt:lpstr>Electron and Positron Fluxes</vt:lpstr>
      <vt:lpstr>Electron and Positron Fluxes Used in Analysis</vt:lpstr>
      <vt:lpstr>Apply CALET Energy Resolution and Sensitivity to Electron and Positron Fluxes</vt:lpstr>
      <vt:lpstr>Comparison With Previous Results</vt:lpstr>
      <vt:lpstr>Comparison With Previous Results</vt:lpstr>
      <vt:lpstr>CALET Measurement of Ultra-Heavy Cosmic Rays</vt:lpstr>
      <vt:lpstr>GCRS Abundances Compared to  Solar System Before UH</vt:lpstr>
      <vt:lpstr>GCRS Abundances Compared to  Solar System With TIGER UH</vt:lpstr>
      <vt:lpstr>GCRS Abundances Compared to Source Mixture Model</vt:lpstr>
      <vt:lpstr> Improved Collecting Power for Higher Energy Events</vt:lpstr>
      <vt:lpstr>ISS Orbit Vertical Cutoff Rigidities</vt:lpstr>
      <vt:lpstr>Instrument Limits</vt:lpstr>
      <vt:lpstr>Expected CALET UH-GCR Measurement</vt:lpstr>
      <vt:lpstr>Critical Momentum of Nuclei Work in Progress</vt:lpstr>
      <vt:lpstr>Determining Geomagnetic Latitude Exposure</vt:lpstr>
      <vt:lpstr>Evaluate Integral Flux Spectra Over Allowed Energies </vt:lpstr>
      <vt:lpstr>Conclusions</vt:lpstr>
    </vt:vector>
  </TitlesOfParts>
  <Company>Washington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Predicted CALET Measurements of Ultra-Heavy Cosmic Ray Abundances</dc:title>
  <dc:creator>Brian Rauch</dc:creator>
  <cp:lastModifiedBy>Brian Rauch</cp:lastModifiedBy>
  <cp:revision>72</cp:revision>
  <dcterms:created xsi:type="dcterms:W3CDTF">2013-04-01T23:23:11Z</dcterms:created>
  <dcterms:modified xsi:type="dcterms:W3CDTF">2013-05-29T14:09:32Z</dcterms:modified>
</cp:coreProperties>
</file>