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tags/tag3.xml" ContentType="application/vnd.openxmlformats-officedocument.presentationml.tags+xml"/>
  <Override PartName="/ppt/tags/tag39.xml" ContentType="application/vnd.openxmlformats-officedocument.presentationml.tags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notesSlides/notesSlide21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9" r:id="rId4"/>
    <p:sldId id="260" r:id="rId5"/>
    <p:sldId id="261" r:id="rId6"/>
    <p:sldId id="262" r:id="rId7"/>
    <p:sldId id="273" r:id="rId8"/>
    <p:sldId id="279" r:id="rId9"/>
    <p:sldId id="263" r:id="rId10"/>
    <p:sldId id="264" r:id="rId11"/>
    <p:sldId id="266" r:id="rId12"/>
    <p:sldId id="276" r:id="rId13"/>
    <p:sldId id="267" r:id="rId14"/>
    <p:sldId id="268" r:id="rId15"/>
    <p:sldId id="274" r:id="rId16"/>
    <p:sldId id="269" r:id="rId17"/>
    <p:sldId id="277" r:id="rId18"/>
    <p:sldId id="280" r:id="rId19"/>
    <p:sldId id="281" r:id="rId20"/>
    <p:sldId id="282" r:id="rId21"/>
    <p:sldId id="283" r:id="rId22"/>
    <p:sldId id="296" r:id="rId23"/>
    <p:sldId id="297" r:id="rId24"/>
    <p:sldId id="298" r:id="rId25"/>
    <p:sldId id="271" r:id="rId26"/>
    <p:sldId id="272" r:id="rId27"/>
    <p:sldId id="285" r:id="rId28"/>
    <p:sldId id="286" r:id="rId29"/>
    <p:sldId id="294" r:id="rId30"/>
    <p:sldId id="295" r:id="rId31"/>
    <p:sldId id="284" r:id="rId32"/>
    <p:sldId id="287" r:id="rId33"/>
    <p:sldId id="278" r:id="rId34"/>
    <p:sldId id="291" r:id="rId35"/>
    <p:sldId id="288" r:id="rId36"/>
    <p:sldId id="289" r:id="rId37"/>
    <p:sldId id="290" r:id="rId38"/>
    <p:sldId id="292" r:id="rId39"/>
    <p:sldId id="299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669" autoAdjust="0"/>
    <p:restoredTop sz="94660"/>
  </p:normalViewPr>
  <p:slideViewPr>
    <p:cSldViewPr>
      <p:cViewPr varScale="1">
        <p:scale>
          <a:sx n="92" d="100"/>
          <a:sy n="92" d="100"/>
        </p:scale>
        <p:origin x="-108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vfedosse\AppData\Local\Temp\OneNote\14.0\NT\1-2\Ga%20beam,%20standard%20ionizer%20-%20Spreadshee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4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Gated Ga beam </a:t>
            </a: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lineMarker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Sheet1!$A$1:$A$20</c:f>
              <c:numCache>
                <c:formatCode>General</c:formatCode>
                <c:ptCount val="20"/>
                <c:pt idx="0">
                  <c:v>0</c:v>
                </c:pt>
                <c:pt idx="1">
                  <c:v>5</c:v>
                </c:pt>
                <c:pt idx="2">
                  <c:v>10</c:v>
                </c:pt>
                <c:pt idx="3">
                  <c:v>15</c:v>
                </c:pt>
                <c:pt idx="4">
                  <c:v>20</c:v>
                </c:pt>
                <c:pt idx="5">
                  <c:v>25</c:v>
                </c:pt>
                <c:pt idx="6">
                  <c:v>30</c:v>
                </c:pt>
                <c:pt idx="7">
                  <c:v>35</c:v>
                </c:pt>
                <c:pt idx="8">
                  <c:v>40</c:v>
                </c:pt>
                <c:pt idx="9">
                  <c:v>45</c:v>
                </c:pt>
                <c:pt idx="10">
                  <c:v>50</c:v>
                </c:pt>
                <c:pt idx="11">
                  <c:v>55</c:v>
                </c:pt>
                <c:pt idx="12">
                  <c:v>60</c:v>
                </c:pt>
                <c:pt idx="13">
                  <c:v>65</c:v>
                </c:pt>
                <c:pt idx="14">
                  <c:v>70</c:v>
                </c:pt>
                <c:pt idx="15">
                  <c:v>75</c:v>
                </c:pt>
                <c:pt idx="16">
                  <c:v>80</c:v>
                </c:pt>
                <c:pt idx="17">
                  <c:v>85</c:v>
                </c:pt>
                <c:pt idx="18">
                  <c:v>90</c:v>
                </c:pt>
                <c:pt idx="19">
                  <c:v>94.990000000000023</c:v>
                </c:pt>
              </c:numCache>
            </c:numRef>
          </c:xVal>
          <c:yVal>
            <c:numRef>
              <c:f>Sheet1!$E$1:$E$20</c:f>
              <c:numCache>
                <c:formatCode>General</c:formatCode>
                <c:ptCount val="20"/>
                <c:pt idx="0">
                  <c:v>1670</c:v>
                </c:pt>
                <c:pt idx="1">
                  <c:v>1329.7715053763441</c:v>
                </c:pt>
                <c:pt idx="2">
                  <c:v>1186.0990712074304</c:v>
                </c:pt>
                <c:pt idx="3">
                  <c:v>1788.3185840707965</c:v>
                </c:pt>
                <c:pt idx="4">
                  <c:v>3022.9699248120301</c:v>
                </c:pt>
                <c:pt idx="5">
                  <c:v>4780.2788844621518</c:v>
                </c:pt>
                <c:pt idx="6">
                  <c:v>4560.8333333333294</c:v>
                </c:pt>
                <c:pt idx="7">
                  <c:v>3679.0929203539818</c:v>
                </c:pt>
                <c:pt idx="8">
                  <c:v>2759.2567567567567</c:v>
                </c:pt>
                <c:pt idx="9">
                  <c:v>2213.7089201877907</c:v>
                </c:pt>
                <c:pt idx="10">
                  <c:v>1663.3627450980382</c:v>
                </c:pt>
                <c:pt idx="11">
                  <c:v>1448.3256997455485</c:v>
                </c:pt>
                <c:pt idx="12">
                  <c:v>1410.6806282722503</c:v>
                </c:pt>
                <c:pt idx="13">
                  <c:v>1359.6229508196711</c:v>
                </c:pt>
                <c:pt idx="14">
                  <c:v>1206.235955056181</c:v>
                </c:pt>
                <c:pt idx="15">
                  <c:v>1143.4260355029585</c:v>
                </c:pt>
                <c:pt idx="16">
                  <c:v>1157.75</c:v>
                </c:pt>
                <c:pt idx="17">
                  <c:v>1178.270440251571</c:v>
                </c:pt>
                <c:pt idx="18">
                  <c:v>1263</c:v>
                </c:pt>
                <c:pt idx="19">
                  <c:v>635.11683848797259</c:v>
                </c:pt>
              </c:numCache>
            </c:numRef>
          </c:yVal>
        </c:ser>
        <c:axId val="79891456"/>
        <c:axId val="80059392"/>
      </c:scatterChart>
      <c:valAx>
        <c:axId val="79891456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delay, us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059392"/>
        <c:crosses val="autoZero"/>
        <c:crossBetween val="midCat"/>
      </c:valAx>
      <c:valAx>
        <c:axId val="8005939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Ion current, pA</a:t>
                </a:r>
              </a:p>
            </c:rich>
          </c:tx>
          <c:layout/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989145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0.31755010737294292"/>
          <c:y val="4.3158482740677816E-2"/>
          <c:w val="0.63897130756382881"/>
          <c:h val="0.83982491984420315"/>
        </c:manualLayout>
      </c:layout>
      <c:scatterChart>
        <c:scatterStyle val="lineMarker"/>
        <c:ser>
          <c:idx val="0"/>
          <c:order val="0"/>
          <c:tx>
            <c:strRef>
              <c:f>Sheet3!$B$1</c:f>
              <c:strCache>
                <c:ptCount val="1"/>
                <c:pt idx="0">
                  <c:v>2012-11</c:v>
                </c:pt>
              </c:strCache>
            </c:strRef>
          </c:tx>
          <c:spPr>
            <a:ln w="28575">
              <a:noFill/>
            </a:ln>
          </c:spPr>
          <c:marker>
            <c:symbol val="diamond"/>
            <c:size val="9"/>
            <c:spPr>
              <a:solidFill>
                <a:srgbClr val="FFFF00"/>
              </a:solidFill>
              <a:ln w="19050">
                <a:solidFill>
                  <a:srgbClr val="C00000"/>
                </a:solidFill>
              </a:ln>
            </c:spPr>
          </c:marker>
          <c:xVal>
            <c:numRef>
              <c:f>Sheet3!$A$2:$A$5</c:f>
              <c:numCache>
                <c:formatCode>General</c:formatCode>
                <c:ptCount val="4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</c:numCache>
            </c:numRef>
          </c:xVal>
          <c:yVal>
            <c:numRef>
              <c:f>Sheet3!$B$2:$B$5</c:f>
              <c:numCache>
                <c:formatCode>General</c:formatCode>
                <c:ptCount val="4"/>
                <c:pt idx="0">
                  <c:v>17400</c:v>
                </c:pt>
                <c:pt idx="1">
                  <c:v>2700000</c:v>
                </c:pt>
                <c:pt idx="2">
                  <c:v>650</c:v>
                </c:pt>
                <c:pt idx="3">
                  <c:v>89</c:v>
                </c:pt>
              </c:numCache>
            </c:numRef>
          </c:y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2011-09</c:v>
                </c:pt>
              </c:strCache>
            </c:strRef>
          </c:tx>
          <c:spPr>
            <a:ln w="28575">
              <a:noFill/>
            </a:ln>
          </c:spPr>
          <c:marker>
            <c:symbol val="triangle"/>
            <c:size val="9"/>
            <c:spPr>
              <a:solidFill>
                <a:srgbClr val="00B050"/>
              </a:solidFill>
              <a:ln w="19050">
                <a:solidFill>
                  <a:schemeClr val="tx2"/>
                </a:solidFill>
              </a:ln>
            </c:spPr>
          </c:marker>
          <c:xVal>
            <c:numRef>
              <c:f>Sheet3!$A$2:$A$5</c:f>
              <c:numCache>
                <c:formatCode>General</c:formatCode>
                <c:ptCount val="4"/>
                <c:pt idx="0">
                  <c:v>0.5</c:v>
                </c:pt>
                <c:pt idx="1">
                  <c:v>1.5</c:v>
                </c:pt>
                <c:pt idx="2">
                  <c:v>2.5</c:v>
                </c:pt>
                <c:pt idx="3">
                  <c:v>3.5</c:v>
                </c:pt>
              </c:numCache>
            </c:numRef>
          </c:xVal>
          <c:yVal>
            <c:numRef>
              <c:f>Sheet3!$C$2:$C$5</c:f>
              <c:numCache>
                <c:formatCode>General</c:formatCode>
                <c:ptCount val="4"/>
                <c:pt idx="0">
                  <c:v>240</c:v>
                </c:pt>
                <c:pt idx="1">
                  <c:v>44000</c:v>
                </c:pt>
                <c:pt idx="2">
                  <c:v>291</c:v>
                </c:pt>
                <c:pt idx="3">
                  <c:v>59</c:v>
                </c:pt>
              </c:numCache>
            </c:numRef>
          </c:yVal>
        </c:ser>
        <c:axId val="86062976"/>
        <c:axId val="86077440"/>
      </c:scatterChart>
      <c:valAx>
        <c:axId val="86062976"/>
        <c:scaling>
          <c:orientation val="minMax"/>
        </c:scaling>
        <c:axPos val="b"/>
        <c:numFmt formatCode="General" sourceLinked="1"/>
        <c:tickLblPos val="none"/>
        <c:crossAx val="86077440"/>
        <c:crosses val="autoZero"/>
        <c:crossBetween val="midCat"/>
      </c:valAx>
      <c:valAx>
        <c:axId val="86077440"/>
        <c:scaling>
          <c:logBase val="10"/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yield</a:t>
                </a:r>
                <a:r>
                  <a:rPr lang="en-US" sz="1600" baseline="0"/>
                  <a:t> [1/uC]</a:t>
                </a:r>
                <a:endParaRPr lang="en-US" sz="1600"/>
              </a:p>
            </c:rich>
          </c:tx>
          <c:layout>
            <c:manualLayout>
              <c:xMode val="edge"/>
              <c:yMode val="edge"/>
              <c:x val="2.9991876015498072E-2"/>
              <c:y val="0.26789590284265358"/>
            </c:manualLayout>
          </c:layout>
        </c:title>
        <c:numFmt formatCode="0.E+00" sourceLinked="0"/>
        <c:tickLblPos val="nextTo"/>
        <c:txPr>
          <a:bodyPr/>
          <a:lstStyle/>
          <a:p>
            <a:pPr>
              <a:defRPr sz="1200"/>
            </a:pPr>
            <a:endParaRPr lang="en-US"/>
          </a:p>
        </c:txPr>
        <c:crossAx val="8606297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70152946790742066"/>
          <c:y val="5.6810356332577069E-2"/>
          <c:w val="0.27650091292936252"/>
          <c:h val="0.17818446163617321"/>
        </c:manualLayout>
      </c:layout>
      <c:txPr>
        <a:bodyPr/>
        <a:lstStyle/>
        <a:p>
          <a:pPr>
            <a:defRPr sz="1200"/>
          </a:pPr>
          <a:endParaRPr lang="en-US"/>
        </a:p>
      </c:txPr>
    </c:legend>
    <c:plotVisOnly val="1"/>
    <c:dispBlanksAs val="gap"/>
  </c:chart>
  <c:spPr>
    <a:solidFill>
      <a:schemeClr val="bg1"/>
    </a:solidFill>
    <a:ln>
      <a:solidFill>
        <a:schemeClr val="tx1">
          <a:lumMod val="50000"/>
          <a:lumOff val="50000"/>
        </a:schemeClr>
      </a:solidFill>
    </a:ln>
    <a:effectLst>
      <a:outerShdw blurRad="50800" dist="38100" dir="8100000" algn="tr" rotWithShape="0">
        <a:prstClr val="black">
          <a:alpha val="40000"/>
        </a:prstClr>
      </a:outerShdw>
    </a:effectLst>
  </c:spPr>
  <c:externalData r:id="rId1"/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D699B-CCD9-453E-9A36-D118197DFB3A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E8237-6F02-4ADE-B7BC-94C1CD7A7E5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15E0D6-D7DE-E042-9F2C-D87766267DF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7E38-912C-4F17-8A84-008BDA54C65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80FB-EA9A-46E7-BF03-228BC9C4786D}" type="slidenum">
              <a:rPr lang="en-GB" smtClean="0"/>
              <a:pPr/>
              <a:t>18</a:t>
            </a:fld>
            <a:endParaRPr lang="en-GB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80FB-EA9A-46E7-BF03-228BC9C4786D}" type="slidenum">
              <a:rPr lang="en-GB" smtClean="0"/>
              <a:pPr/>
              <a:t>19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80FB-EA9A-46E7-BF03-228BC9C4786D}" type="slidenum">
              <a:rPr lang="en-GB" smtClean="0"/>
              <a:pPr/>
              <a:t>20</a:t>
            </a:fld>
            <a:endParaRPr lang="en-GB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480FB-EA9A-46E7-BF03-228BC9C4786D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="" xmlns:p14="http://schemas.microsoft.com/office/powerpoint/2010/main" val="53654581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>
                <a:solidFill>
                  <a:prstClr val="black"/>
                </a:solidFill>
              </a:rPr>
              <a:pPr/>
              <a:t>22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35CF6D-DE88-4C12-9687-A66EF8C2709E}" type="slidenum">
              <a:rPr lang="en-US" smtClean="0">
                <a:solidFill>
                  <a:prstClr val="black"/>
                </a:solidFill>
              </a:rPr>
              <a:pPr/>
              <a:t>23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CDA8AB-18E5-443C-A564-9F83FC33A9CD}" type="slidenum">
              <a:rPr lang="fr-FR" smtClean="0"/>
              <a:pPr/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448E6-29DD-4B36-8134-C823D2B852D6}" type="slidenum">
              <a:rPr lang="en-GB" smtClean="0"/>
              <a:pPr/>
              <a:t>25</a:t>
            </a:fld>
            <a:endParaRPr lang="en-GB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F448E6-29DD-4B36-8134-C823D2B852D6}" type="slidenum">
              <a:rPr lang="en-GB" smtClean="0"/>
              <a:pPr/>
              <a:t>26</a:t>
            </a:fld>
            <a:endParaRPr lang="en-GB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E00A20-70DB-4693-B4D9-22223E38BB7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F027-1540-4D5D-9657-154F5D3B737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1FF027-1540-4D5D-9657-154F5D3B737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49734-B730-4603-98B3-3ECA9C2149D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A0F98-2C8A-4592-A1C0-68A28E627A5F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A0F98-2C8A-4592-A1C0-68A28E627A5F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A0F98-2C8A-4592-A1C0-68A28E627A5F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16B158-AA3D-4199-A3F2-C0937947082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E8237-6F02-4ADE-B7BC-94C1CD7A7E5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7812360" cy="727753"/>
          </a:xfrm>
          <a:prstGeom prst="rect">
            <a:avLst/>
          </a:prstGeom>
        </p:spPr>
        <p:txBody>
          <a:bodyPr>
            <a:normAutofit/>
          </a:bodyPr>
          <a:lstStyle>
            <a:lvl1pPr algn="r">
              <a:defRPr sz="3600">
                <a:solidFill>
                  <a:srgbClr val="29348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flipH="1">
            <a:off x="107504" y="6453336"/>
            <a:ext cx="386680" cy="33265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white"/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1332144" y="692696"/>
            <a:ext cx="7848368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5576" y="6453336"/>
            <a:ext cx="6120680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Vertical Text Placeholder 4"/>
          <p:cNvSpPr>
            <a:spLocks noGrp="1"/>
          </p:cNvSpPr>
          <p:nvPr>
            <p:ph type="body" orient="vert" sz="quarter" idx="14"/>
          </p:nvPr>
        </p:nvSpPr>
        <p:spPr>
          <a:xfrm rot="10800000">
            <a:off x="16420" y="711940"/>
            <a:ext cx="575899" cy="4298776"/>
          </a:xfrm>
          <a:prstGeom prst="rect">
            <a:avLst/>
          </a:prstGeom>
        </p:spPr>
        <p:txBody>
          <a:bodyPr vert="eaVert" anchor="ctr"/>
          <a:lstStyle>
            <a:lvl1pPr marL="0" indent="0" algn="r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4pPr marL="1371600" indent="0">
              <a:buNone/>
              <a:defRPr/>
            </a:lvl4pPr>
          </a:lstStyle>
          <a:p>
            <a:pPr lvl="0"/>
            <a:r>
              <a:rPr lang="en-US" dirty="0" smtClean="0"/>
              <a:t>Click to edit Master text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73077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1C59D-393C-493C-ADC4-3FA509834E11}" type="datetimeFigureOut">
              <a:rPr lang="en-US" smtClean="0"/>
              <a:pPr/>
              <a:t>7/8/2013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81B155-1E69-4F25-8DEF-A20D5F90ED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18" Type="http://schemas.openxmlformats.org/officeDocument/2006/relationships/tags" Target="../tags/tag18.xml"/><Relationship Id="rId26" Type="http://schemas.openxmlformats.org/officeDocument/2006/relationships/tags" Target="../tags/tag26.xml"/><Relationship Id="rId39" Type="http://schemas.openxmlformats.org/officeDocument/2006/relationships/tags" Target="../tags/tag39.xml"/><Relationship Id="rId3" Type="http://schemas.openxmlformats.org/officeDocument/2006/relationships/tags" Target="../tags/tag3.xml"/><Relationship Id="rId21" Type="http://schemas.openxmlformats.org/officeDocument/2006/relationships/tags" Target="../tags/tag21.xml"/><Relationship Id="rId34" Type="http://schemas.openxmlformats.org/officeDocument/2006/relationships/tags" Target="../tags/tag34.xml"/><Relationship Id="rId42" Type="http://schemas.openxmlformats.org/officeDocument/2006/relationships/image" Target="../media/image37.png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tags" Target="../tags/tag17.xml"/><Relationship Id="rId25" Type="http://schemas.openxmlformats.org/officeDocument/2006/relationships/tags" Target="../tags/tag25.xml"/><Relationship Id="rId33" Type="http://schemas.openxmlformats.org/officeDocument/2006/relationships/tags" Target="../tags/tag33.xml"/><Relationship Id="rId38" Type="http://schemas.openxmlformats.org/officeDocument/2006/relationships/tags" Target="../tags/tag38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20" Type="http://schemas.openxmlformats.org/officeDocument/2006/relationships/tags" Target="../tags/tag20.xml"/><Relationship Id="rId29" Type="http://schemas.openxmlformats.org/officeDocument/2006/relationships/tags" Target="../tags/tag29.xml"/><Relationship Id="rId41" Type="http://schemas.openxmlformats.org/officeDocument/2006/relationships/notesSlide" Target="../notesSlides/notesSlide18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24" Type="http://schemas.openxmlformats.org/officeDocument/2006/relationships/tags" Target="../tags/tag24.xml"/><Relationship Id="rId32" Type="http://schemas.openxmlformats.org/officeDocument/2006/relationships/tags" Target="../tags/tag32.xml"/><Relationship Id="rId37" Type="http://schemas.openxmlformats.org/officeDocument/2006/relationships/tags" Target="../tags/tag37.xml"/><Relationship Id="rId40" Type="http://schemas.openxmlformats.org/officeDocument/2006/relationships/slideLayout" Target="../slideLayouts/slideLayout12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23" Type="http://schemas.openxmlformats.org/officeDocument/2006/relationships/tags" Target="../tags/tag23.xml"/><Relationship Id="rId28" Type="http://schemas.openxmlformats.org/officeDocument/2006/relationships/tags" Target="../tags/tag28.xml"/><Relationship Id="rId36" Type="http://schemas.openxmlformats.org/officeDocument/2006/relationships/tags" Target="../tags/tag36.xml"/><Relationship Id="rId10" Type="http://schemas.openxmlformats.org/officeDocument/2006/relationships/tags" Target="../tags/tag10.xml"/><Relationship Id="rId19" Type="http://schemas.openxmlformats.org/officeDocument/2006/relationships/tags" Target="../tags/tag19.xml"/><Relationship Id="rId31" Type="http://schemas.openxmlformats.org/officeDocument/2006/relationships/tags" Target="../tags/tag31.xml"/><Relationship Id="rId44" Type="http://schemas.openxmlformats.org/officeDocument/2006/relationships/image" Target="../media/image3.png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Relationship Id="rId22" Type="http://schemas.openxmlformats.org/officeDocument/2006/relationships/tags" Target="../tags/tag22.xml"/><Relationship Id="rId27" Type="http://schemas.openxmlformats.org/officeDocument/2006/relationships/tags" Target="../tags/tag27.xml"/><Relationship Id="rId30" Type="http://schemas.openxmlformats.org/officeDocument/2006/relationships/tags" Target="../tags/tag30.xml"/><Relationship Id="rId35" Type="http://schemas.openxmlformats.org/officeDocument/2006/relationships/tags" Target="../tags/tag35.xml"/><Relationship Id="rId43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2.png"/><Relationship Id="rId4" Type="http://schemas.openxmlformats.org/officeDocument/2006/relationships/image" Target="../media/image4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44.png"/><Relationship Id="rId4" Type="http://schemas.openxmlformats.org/officeDocument/2006/relationships/chart" Target="../charts/char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5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8.jpeg"/><Relationship Id="rId4" Type="http://schemas.openxmlformats.org/officeDocument/2006/relationships/image" Target="../media/image67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B050"/>
                </a:solidFill>
              </a:rPr>
              <a:t>ISOLDE Technical Report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ISCC Meeting </a:t>
            </a:r>
            <a:r>
              <a:rPr lang="en-US" sz="2000" dirty="0" smtClean="0"/>
              <a:t>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July 2013</a:t>
            </a:r>
            <a:endParaRPr lang="en-US" sz="2000" dirty="0" smtClean="0"/>
          </a:p>
          <a:p>
            <a:r>
              <a:rPr lang="en-US" sz="2000" dirty="0" smtClean="0"/>
              <a:t>Richard Catherall, EN-STI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second layer of lead shielding in front of faraday cage.</a:t>
            </a:r>
          </a:p>
          <a:p>
            <a:r>
              <a:rPr lang="en-US" dirty="0" smtClean="0"/>
              <a:t>Shielding not as effective as first estimated</a:t>
            </a:r>
          </a:p>
          <a:p>
            <a:pPr lvl="1"/>
            <a:r>
              <a:rPr lang="en-US" dirty="0" smtClean="0"/>
              <a:t>Re-evaluation of WDP planning required</a:t>
            </a:r>
          </a:p>
          <a:p>
            <a:pPr lvl="1"/>
            <a:r>
              <a:rPr lang="en-US" dirty="0" smtClean="0"/>
              <a:t>Further measures put in place</a:t>
            </a:r>
            <a:endParaRPr lang="en-US" dirty="0"/>
          </a:p>
        </p:txBody>
      </p:sp>
      <p:pic>
        <p:nvPicPr>
          <p:cNvPr id="4" name="Picture 2" descr="C:\Users\dphan\AppData\Local\Microsoft\Windows\Temporary Internet Files\Content.Outlook\VL0MHPVE\Obstacle GP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191000"/>
            <a:ext cx="1500188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C:\Users\dphan\AppData\Local\Microsoft\Windows\Temporary Internet Files\Content.Outlook\VL0MHPVE\20130423_1515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91000"/>
            <a:ext cx="1500187" cy="2000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cern.ch\dfs\Users\d\dphan\Desktop\ISOLDE\Photos\Sélection 29-05-13\Nouvel emplacement GP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191000"/>
            <a:ext cx="2717805" cy="203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cern.ch\dfs\Users\d\dphan\Desktop\ISOLDE\Photos\Sélection 29-05-13\Nouvel emplacement HR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6549" b="6870"/>
          <a:stretch/>
        </p:blipFill>
        <p:spPr bwMode="auto">
          <a:xfrm>
            <a:off x="6858000" y="3962400"/>
            <a:ext cx="1981200" cy="228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Removal of robots and infrastructure</a:t>
            </a:r>
          </a:p>
          <a:p>
            <a:pPr lvl="1"/>
            <a:r>
              <a:rPr lang="en-US" dirty="0" smtClean="0"/>
              <a:t>Cables, cable trays, rails etc</a:t>
            </a:r>
          </a:p>
          <a:p>
            <a:r>
              <a:rPr lang="en-US" dirty="0" smtClean="0"/>
              <a:t>Trench covers to be put in place after cleaning</a:t>
            </a:r>
          </a:p>
          <a:p>
            <a:pPr lvl="1"/>
            <a:r>
              <a:rPr lang="en-US" dirty="0" smtClean="0"/>
              <a:t>This week</a:t>
            </a:r>
            <a:endParaRPr lang="en-US" dirty="0"/>
          </a:p>
        </p:txBody>
      </p:sp>
      <p:pic>
        <p:nvPicPr>
          <p:cNvPr id="4" name="Picture 2" descr="\\cern.ch\dfs\Users\d\dphan\Desktop\ISOLDE\Photos\20130603_0927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4114800"/>
            <a:ext cx="1866900" cy="248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CERN\dfs\Projects\ISOLDEROBOTS\Chantier\Photos interventions\W23\3-06-2013\DSC018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9000" y="4114800"/>
            <a:ext cx="3327400" cy="2495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\\CERN\dfs\Projects\ISOLDEROBOTS\Chantier\Photos interventions\W23\4-06-2013\IMG_16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8800" y="4114800"/>
            <a:ext cx="3352800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 you see them</a:t>
            </a:r>
            <a:endParaRPr lang="en-US" dirty="0"/>
          </a:p>
        </p:txBody>
      </p:sp>
      <p:pic>
        <p:nvPicPr>
          <p:cNvPr id="5" name="Picture 6" descr="0204007_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1676400"/>
            <a:ext cx="6917906" cy="4876800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1600200"/>
            <a:ext cx="6858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609600" y="3048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Now you don’t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Robot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Many failure scenarios being addressed on the test bench in B. 927</a:t>
            </a:r>
          </a:p>
          <a:p>
            <a:pPr lvl="1"/>
            <a:r>
              <a:rPr lang="en-US" dirty="0" smtClean="0"/>
              <a:t>Motor failures</a:t>
            </a:r>
          </a:p>
          <a:p>
            <a:pPr lvl="1"/>
            <a:r>
              <a:rPr lang="en-US" dirty="0" smtClean="0"/>
              <a:t>Obstacles on rails etc.</a:t>
            </a:r>
          </a:p>
          <a:p>
            <a:r>
              <a:rPr lang="en-US" dirty="0" smtClean="0"/>
              <a:t>New gripper</a:t>
            </a:r>
          </a:p>
          <a:p>
            <a:r>
              <a:rPr lang="en-US" dirty="0" smtClean="0"/>
              <a:t>New exchange point</a:t>
            </a:r>
          </a:p>
          <a:p>
            <a:r>
              <a:rPr lang="en-US" dirty="0" smtClean="0"/>
              <a:t>Tests on bigger targets</a:t>
            </a:r>
          </a:p>
          <a:p>
            <a:pPr lvl="1"/>
            <a:r>
              <a:rPr lang="en-US" dirty="0" err="1" smtClean="0"/>
              <a:t>PbBi</a:t>
            </a:r>
            <a:r>
              <a:rPr lang="en-US" dirty="0" smtClean="0"/>
              <a:t> target module</a:t>
            </a:r>
          </a:p>
          <a:p>
            <a:pPr lvl="1"/>
            <a:r>
              <a:rPr lang="en-US" dirty="0" smtClean="0"/>
              <a:t>LIST targets etc</a:t>
            </a:r>
          </a:p>
          <a:p>
            <a:r>
              <a:rPr lang="en-US" dirty="0" smtClean="0"/>
              <a:t>Shelf upgrade on-going</a:t>
            </a:r>
          </a:p>
          <a:p>
            <a:r>
              <a:rPr lang="en-US" dirty="0" smtClean="0"/>
              <a:t>Redundant micro-switches for target position</a:t>
            </a:r>
          </a:p>
          <a:p>
            <a:r>
              <a:rPr lang="en-US" dirty="0" err="1" smtClean="0"/>
              <a:t>Kuka</a:t>
            </a:r>
            <a:r>
              <a:rPr lang="en-US" dirty="0" smtClean="0"/>
              <a:t> </a:t>
            </a:r>
            <a:r>
              <a:rPr lang="en-US" dirty="0" err="1" smtClean="0"/>
              <a:t>Sim</a:t>
            </a:r>
            <a:r>
              <a:rPr lang="en-US" dirty="0" smtClean="0"/>
              <a:t> Pro</a:t>
            </a:r>
          </a:p>
          <a:p>
            <a:pPr lvl="1"/>
            <a:r>
              <a:rPr lang="en-US" dirty="0" smtClean="0"/>
              <a:t>Programming of cycles that can be loaded into real robots</a:t>
            </a:r>
          </a:p>
          <a:p>
            <a:pPr lvl="1"/>
            <a:endParaRPr lang="en-US" dirty="0"/>
          </a:p>
        </p:txBody>
      </p:sp>
      <p:pic>
        <p:nvPicPr>
          <p:cNvPr id="5" name="Picture 4" descr="G:\Users\a\apberna\Public\Robot\927\Test 21.11.2012\IMG_302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4538" t="9057" r="13583" b="15897"/>
          <a:stretch/>
        </p:blipFill>
        <p:spPr bwMode="auto">
          <a:xfrm>
            <a:off x="7620000" y="1676400"/>
            <a:ext cx="1223010" cy="1707515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657600"/>
            <a:ext cx="4724400" cy="3060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G:\Users\a\apberna\Public\Robot\927\Test 21.11.2012\IMG_301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7480" t="38547" r="4700"/>
          <a:stretch/>
        </p:blipFill>
        <p:spPr bwMode="auto">
          <a:xfrm>
            <a:off x="4800600" y="1981200"/>
            <a:ext cx="2423795" cy="1267460"/>
          </a:xfrm>
          <a:prstGeom prst="rect">
            <a:avLst/>
          </a:prstGeom>
          <a:noFill/>
          <a:ln w="9525" cap="flat" cmpd="sng" algn="ctr">
            <a:solidFill>
              <a:sysClr val="windowText" lastClr="000000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/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925839"/>
            <a:ext cx="8229600" cy="47461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u="sng" dirty="0" err="1" smtClean="0"/>
              <a:t>Suivi</a:t>
            </a:r>
            <a:r>
              <a:rPr lang="en-US" sz="1800" b="1" u="sng" dirty="0" smtClean="0"/>
              <a:t> des </a:t>
            </a:r>
            <a:r>
              <a:rPr lang="en-US" sz="1800" b="1" u="sng" dirty="0" err="1" smtClean="0"/>
              <a:t>débits</a:t>
            </a:r>
            <a:r>
              <a:rPr lang="en-US" sz="1800" b="1" u="sng" dirty="0" smtClean="0"/>
              <a:t> de dose</a:t>
            </a:r>
            <a:endParaRPr lang="en-US" sz="1800" dirty="0" smtClean="0"/>
          </a:p>
          <a:p>
            <a:r>
              <a:rPr lang="en-US" sz="1600" u="sng" dirty="0" smtClean="0"/>
              <a:t>Phase 1</a:t>
            </a:r>
            <a:r>
              <a:rPr lang="en-US" sz="1600" dirty="0" smtClean="0"/>
              <a:t>:  installation des </a:t>
            </a:r>
            <a:r>
              <a:rPr lang="en-US" sz="1600" dirty="0" err="1" smtClean="0"/>
              <a:t>blindages</a:t>
            </a:r>
            <a:r>
              <a:rPr lang="en-US" sz="1600" dirty="0"/>
              <a:t>	</a:t>
            </a:r>
            <a:r>
              <a:rPr lang="en-US" sz="1600" dirty="0" smtClean="0"/>
              <a:t>		</a:t>
            </a:r>
            <a:endParaRPr lang="en-US" sz="1600" u="sng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pPr marL="0" indent="0">
              <a:buNone/>
            </a:pPr>
            <a:endParaRPr lang="en-US" sz="1200" u="sng" dirty="0" smtClean="0"/>
          </a:p>
          <a:p>
            <a:r>
              <a:rPr lang="en-US" sz="1600" u="sng" dirty="0" smtClean="0"/>
              <a:t>Phase II</a:t>
            </a:r>
            <a:r>
              <a:rPr lang="en-US" sz="1600" dirty="0" smtClean="0"/>
              <a:t>:  </a:t>
            </a:r>
            <a:r>
              <a:rPr lang="en-US" sz="1600" dirty="0" err="1" smtClean="0"/>
              <a:t>démantèlement</a:t>
            </a:r>
            <a:r>
              <a:rPr lang="en-US" sz="1600" dirty="0" smtClean="0"/>
              <a:t> des robots </a:t>
            </a:r>
            <a:r>
              <a:rPr lang="en-US" sz="1600" dirty="0"/>
              <a:t>	</a:t>
            </a:r>
            <a:r>
              <a:rPr lang="en-US" sz="1600" dirty="0" smtClean="0"/>
              <a:t>		</a:t>
            </a:r>
          </a:p>
          <a:p>
            <a:endParaRPr lang="en-US" sz="1200" dirty="0"/>
          </a:p>
          <a:p>
            <a:endParaRPr lang="en-US" sz="1200" dirty="0"/>
          </a:p>
          <a:p>
            <a:endParaRPr lang="en-US" sz="1200" u="sng" dirty="0" smtClean="0"/>
          </a:p>
          <a:p>
            <a:r>
              <a:rPr lang="en-US" sz="1600" u="sng" dirty="0" smtClean="0"/>
              <a:t>Phase III</a:t>
            </a:r>
            <a:r>
              <a:rPr lang="en-US" sz="1600" dirty="0" smtClean="0"/>
              <a:t>:  modification des services			</a:t>
            </a:r>
          </a:p>
          <a:p>
            <a:endParaRPr lang="en-US" sz="1200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r>
              <a:rPr lang="en-US" sz="1600" u="sng" dirty="0" smtClean="0"/>
              <a:t>Phase IV</a:t>
            </a:r>
            <a:r>
              <a:rPr lang="en-US" sz="1600" dirty="0" smtClean="0"/>
              <a:t>:  installation des robots			</a:t>
            </a:r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u="sng" dirty="0" smtClean="0"/>
          </a:p>
          <a:p>
            <a:endParaRPr lang="en-US" sz="1200" u="sng" dirty="0" smtClean="0"/>
          </a:p>
          <a:p>
            <a:r>
              <a:rPr lang="en-US" sz="1600" u="sng" dirty="0" smtClean="0"/>
              <a:t>Phase V</a:t>
            </a:r>
            <a:r>
              <a:rPr lang="en-US" sz="1600" dirty="0" smtClean="0"/>
              <a:t>: test des robots				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2" name="Group 34"/>
          <p:cNvGrpSpPr/>
          <p:nvPr/>
        </p:nvGrpSpPr>
        <p:grpSpPr>
          <a:xfrm>
            <a:off x="571500" y="1909968"/>
            <a:ext cx="7862983" cy="4739624"/>
            <a:chOff x="571500" y="2108088"/>
            <a:chExt cx="7862983" cy="4739624"/>
          </a:xfrm>
        </p:grpSpPr>
        <p:grpSp>
          <p:nvGrpSpPr>
            <p:cNvPr id="4" name="Group 6"/>
            <p:cNvGrpSpPr/>
            <p:nvPr/>
          </p:nvGrpSpPr>
          <p:grpSpPr>
            <a:xfrm>
              <a:off x="1203133" y="2108088"/>
              <a:ext cx="6354891" cy="187669"/>
              <a:chOff x="1569909" y="6441731"/>
              <a:chExt cx="6354891" cy="187669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1569909" y="6441731"/>
                <a:ext cx="4959128" cy="187669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1579434" y="6441731"/>
                <a:ext cx="6345366" cy="187669"/>
              </a:xfrm>
              <a:prstGeom prst="rect">
                <a:avLst/>
              </a:prstGeom>
              <a:noFill/>
              <a:ln>
                <a:solidFill>
                  <a:srgbClr val="92D05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6691408" y="2244857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totale estimée</a:t>
              </a:r>
            </a:p>
            <a:p>
              <a:pPr algn="ctr"/>
              <a:r>
                <a:rPr lang="fr-FR" sz="900" b="1" dirty="0" smtClean="0">
                  <a:solidFill>
                    <a:srgbClr val="FF0000"/>
                  </a:solidFill>
                </a:rPr>
                <a:t>1648  </a:t>
              </a:r>
              <a:r>
                <a:rPr lang="fr-FR" sz="900" b="1" dirty="0" err="1" smtClean="0">
                  <a:solidFill>
                    <a:srgbClr val="FF0000"/>
                  </a:solidFill>
                </a:rPr>
                <a:t>uSv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274986" y="2244857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cumulée</a:t>
              </a:r>
            </a:p>
            <a:p>
              <a:pPr algn="ctr"/>
              <a:r>
                <a:rPr lang="fr-FR" sz="900" b="1" dirty="0" smtClean="0">
                  <a:solidFill>
                    <a:srgbClr val="008000"/>
                  </a:solidFill>
                </a:rPr>
                <a:t>1234  </a:t>
              </a:r>
              <a:r>
                <a:rPr lang="fr-FR" sz="900" b="1" dirty="0" err="1" smtClean="0">
                  <a:solidFill>
                    <a:srgbClr val="008000"/>
                  </a:solidFill>
                </a:rPr>
                <a:t>uSv</a:t>
              </a:r>
              <a:endParaRPr lang="en-GB" sz="900" b="1" dirty="0">
                <a:solidFill>
                  <a:srgbClr val="008000"/>
                </a:solidFill>
              </a:endParaRPr>
            </a:p>
          </p:txBody>
        </p:sp>
        <p:grpSp>
          <p:nvGrpSpPr>
            <p:cNvPr id="5" name="Group 18"/>
            <p:cNvGrpSpPr/>
            <p:nvPr/>
          </p:nvGrpSpPr>
          <p:grpSpPr>
            <a:xfrm>
              <a:off x="1212659" y="3194551"/>
              <a:ext cx="6155881" cy="187669"/>
              <a:chOff x="1569909" y="6441731"/>
              <a:chExt cx="6354891" cy="187669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569909" y="6441731"/>
                <a:ext cx="1611486" cy="187669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1579434" y="6441731"/>
                <a:ext cx="6345366" cy="187669"/>
              </a:xfrm>
              <a:prstGeom prst="rect">
                <a:avLst/>
              </a:prstGeom>
              <a:noFill/>
              <a:ln>
                <a:solidFill>
                  <a:schemeClr val="accent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6510433" y="333132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totale estimée</a:t>
              </a:r>
            </a:p>
            <a:p>
              <a:pPr algn="ctr"/>
              <a:r>
                <a:rPr lang="fr-FR" sz="900" b="1" dirty="0" smtClean="0">
                  <a:solidFill>
                    <a:srgbClr val="FF0000"/>
                  </a:solidFill>
                </a:rPr>
                <a:t>1547 </a:t>
              </a:r>
              <a:r>
                <a:rPr lang="fr-FR" sz="900" b="1" dirty="0" err="1" smtClean="0">
                  <a:solidFill>
                    <a:srgbClr val="FF0000"/>
                  </a:solidFill>
                </a:rPr>
                <a:t>uSv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09349" y="333132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cumulée</a:t>
              </a:r>
            </a:p>
            <a:p>
              <a:pPr algn="ctr"/>
              <a:r>
                <a:rPr lang="fr-FR" sz="900" b="1" dirty="0" smtClean="0">
                  <a:solidFill>
                    <a:srgbClr val="008000"/>
                  </a:solidFill>
                </a:rPr>
                <a:t>483 </a:t>
              </a:r>
              <a:r>
                <a:rPr lang="fr-FR" sz="900" b="1" dirty="0" err="1" smtClean="0">
                  <a:solidFill>
                    <a:srgbClr val="008000"/>
                  </a:solidFill>
                </a:rPr>
                <a:t>uSv</a:t>
              </a:r>
              <a:endParaRPr lang="en-GB" sz="900" b="1" dirty="0">
                <a:solidFill>
                  <a:srgbClr val="008000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212360" y="4230871"/>
              <a:ext cx="6146654" cy="187669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500907" y="436764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totale estimée</a:t>
              </a:r>
            </a:p>
            <a:p>
              <a:pPr algn="ctr"/>
              <a:r>
                <a:rPr lang="fr-FR" sz="900" b="1" dirty="0" smtClean="0">
                  <a:solidFill>
                    <a:srgbClr val="FF0000"/>
                  </a:solidFill>
                </a:rPr>
                <a:t>2313 </a:t>
              </a:r>
              <a:r>
                <a:rPr lang="fr-FR" sz="900" b="1" dirty="0" err="1" smtClean="0">
                  <a:solidFill>
                    <a:srgbClr val="FF0000"/>
                  </a:solidFill>
                </a:rPr>
                <a:t>uSv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71500" y="436764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cumulée</a:t>
              </a:r>
            </a:p>
            <a:p>
              <a:pPr algn="ctr"/>
              <a:r>
                <a:rPr lang="fr-FR" sz="900" b="1" dirty="0" smtClean="0">
                  <a:solidFill>
                    <a:srgbClr val="008000"/>
                  </a:solidFill>
                </a:rPr>
                <a:t>0 </a:t>
              </a:r>
              <a:r>
                <a:rPr lang="fr-FR" sz="900" b="1" dirty="0" err="1" smtClean="0">
                  <a:solidFill>
                    <a:srgbClr val="008000"/>
                  </a:solidFill>
                </a:rPr>
                <a:t>uSv</a:t>
              </a:r>
              <a:endParaRPr lang="en-GB" sz="900" b="1" dirty="0">
                <a:solidFill>
                  <a:srgbClr val="008000"/>
                </a:solidFill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203133" y="5244331"/>
              <a:ext cx="6146654" cy="187669"/>
            </a:xfrm>
            <a:prstGeom prst="rect">
              <a:avLst/>
            </a:prstGeom>
            <a:noFill/>
            <a:ln>
              <a:solidFill>
                <a:srgbClr val="FFC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91680" y="538110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totale estimée</a:t>
              </a:r>
            </a:p>
            <a:p>
              <a:pPr algn="ctr"/>
              <a:r>
                <a:rPr lang="fr-FR" sz="900" b="1" dirty="0" smtClean="0">
                  <a:solidFill>
                    <a:srgbClr val="FF0000"/>
                  </a:solidFill>
                </a:rPr>
                <a:t>2905 </a:t>
              </a:r>
              <a:r>
                <a:rPr lang="fr-FR" sz="900" b="1" dirty="0" err="1" smtClean="0">
                  <a:solidFill>
                    <a:srgbClr val="FF0000"/>
                  </a:solidFill>
                </a:rPr>
                <a:t>uSv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4548" y="538110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cumulée</a:t>
              </a:r>
            </a:p>
            <a:p>
              <a:pPr algn="ctr"/>
              <a:r>
                <a:rPr lang="fr-FR" sz="900" b="1" dirty="0" smtClean="0">
                  <a:solidFill>
                    <a:srgbClr val="008000"/>
                  </a:solidFill>
                </a:rPr>
                <a:t>0 </a:t>
              </a:r>
              <a:r>
                <a:rPr lang="fr-FR" sz="900" b="1" dirty="0" err="1" smtClean="0">
                  <a:solidFill>
                    <a:srgbClr val="008000"/>
                  </a:solidFill>
                </a:rPr>
                <a:t>uSv</a:t>
              </a:r>
              <a:endParaRPr lang="en-GB" sz="900" b="1" dirty="0">
                <a:solidFill>
                  <a:srgbClr val="008000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203133" y="6341611"/>
              <a:ext cx="6146654" cy="187669"/>
            </a:xfrm>
            <a:prstGeom prst="rect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491680" y="647838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totale estimée</a:t>
              </a:r>
            </a:p>
            <a:p>
              <a:pPr algn="ctr"/>
              <a:r>
                <a:rPr lang="fr-FR" sz="900" b="1" dirty="0" smtClean="0">
                  <a:solidFill>
                    <a:srgbClr val="FF0000"/>
                  </a:solidFill>
                </a:rPr>
                <a:t>1609 </a:t>
              </a:r>
              <a:r>
                <a:rPr lang="fr-FR" sz="900" b="1" dirty="0" err="1" smtClean="0">
                  <a:solidFill>
                    <a:srgbClr val="FF0000"/>
                  </a:solidFill>
                </a:rPr>
                <a:t>uSv</a:t>
              </a:r>
              <a:endParaRPr lang="en-GB" sz="900" b="1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4548" y="6478380"/>
              <a:ext cx="17430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900" dirty="0" smtClean="0"/>
                <a:t>Dose collective cumulée</a:t>
              </a:r>
            </a:p>
            <a:p>
              <a:pPr algn="ctr"/>
              <a:r>
                <a:rPr lang="fr-FR" sz="900" b="1" dirty="0" smtClean="0">
                  <a:solidFill>
                    <a:srgbClr val="008000"/>
                  </a:solidFill>
                </a:rPr>
                <a:t>0 </a:t>
              </a:r>
              <a:r>
                <a:rPr lang="fr-FR" sz="900" b="1" dirty="0" err="1" smtClean="0">
                  <a:solidFill>
                    <a:srgbClr val="008000"/>
                  </a:solidFill>
                </a:rPr>
                <a:t>uSv</a:t>
              </a:r>
              <a:endParaRPr lang="en-GB" sz="900" b="1" dirty="0">
                <a:solidFill>
                  <a:srgbClr val="008000"/>
                </a:solidFill>
              </a:endParaRPr>
            </a:p>
          </p:txBody>
        </p:sp>
      </p:grp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4575104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GB" dirty="0" smtClean="0"/>
              <a:t>Alpha Gamma Hot Cell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sz="2400" dirty="0" smtClean="0"/>
              <a:t>Dismantling of irradiated ISOLDE </a:t>
            </a:r>
            <a:r>
              <a:rPr lang="en-GB" sz="2400" smtClean="0"/>
              <a:t>target units:</a:t>
            </a:r>
            <a:endParaRPr lang="en-GB" sz="2400" dirty="0" smtClean="0"/>
          </a:p>
          <a:p>
            <a:r>
              <a:rPr lang="en-GB" sz="2400" dirty="0" smtClean="0"/>
              <a:t>Separation of materials</a:t>
            </a:r>
          </a:p>
          <a:p>
            <a:r>
              <a:rPr lang="en-GB" sz="2400" dirty="0" smtClean="0"/>
              <a:t>Controlled oxidation of Uranium-oxide (most used target material)</a:t>
            </a:r>
          </a:p>
          <a:p>
            <a:pPr marL="0" indent="0">
              <a:buNone/>
            </a:pPr>
            <a:r>
              <a:rPr lang="en-GB" sz="2400" dirty="0" smtClean="0"/>
              <a:t>Project time line:</a:t>
            </a:r>
          </a:p>
          <a:p>
            <a:r>
              <a:rPr lang="en-GB" sz="2400" dirty="0" smtClean="0"/>
              <a:t>Contract awarded to </a:t>
            </a:r>
            <a:r>
              <a:rPr lang="en-GB" sz="2400" i="1" dirty="0" smtClean="0"/>
              <a:t>Isotope Technologies Dresden </a:t>
            </a:r>
            <a:r>
              <a:rPr lang="en-GB" sz="2400" dirty="0" smtClean="0"/>
              <a:t>(ITD) in March 2013</a:t>
            </a:r>
          </a:p>
          <a:p>
            <a:r>
              <a:rPr lang="en-GB" sz="2400" dirty="0" smtClean="0"/>
              <a:t>Final design presentation July 2013</a:t>
            </a:r>
          </a:p>
          <a:p>
            <a:r>
              <a:rPr lang="en-GB" sz="2400" dirty="0" smtClean="0"/>
              <a:t>Installation March 2014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0337" y="838200"/>
            <a:ext cx="794776" cy="105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267200"/>
            <a:ext cx="4198964" cy="2378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Old Hot Cell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4038600"/>
            <a:ext cx="3276600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457200" y="3962400"/>
          <a:ext cx="3505200" cy="2628577"/>
        </p:xfrm>
        <a:graphic>
          <a:graphicData uri="http://schemas.openxmlformats.org/presentationml/2006/ole">
            <p:oleObj spid="_x0000_s8195" name="Photo Editor Photo" r:id="rId5" imgW="12193702" imgH="9142857" progId="">
              <p:embed/>
            </p:oleObj>
          </a:graphicData>
        </a:graphic>
      </p:graphicFrame>
      <p:graphicFrame>
        <p:nvGraphicFramePr>
          <p:cNvPr id="8196" name="Object 4"/>
          <p:cNvGraphicFramePr>
            <a:graphicFrameLocks noChangeAspect="1"/>
          </p:cNvGraphicFramePr>
          <p:nvPr/>
        </p:nvGraphicFramePr>
        <p:xfrm>
          <a:off x="457200" y="1295400"/>
          <a:ext cx="3048000" cy="2502776"/>
        </p:xfrm>
        <a:graphic>
          <a:graphicData uri="http://schemas.openxmlformats.org/presentationml/2006/ole">
            <p:oleObj spid="_x0000_s8196" name="Photo Editor Photo" r:id="rId6" imgW="12193702" imgH="9142857" progId="">
              <p:embed/>
            </p:oleObj>
          </a:graphicData>
        </a:graphic>
      </p:graphicFrame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10200" y="1371600"/>
            <a:ext cx="3291840" cy="2468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ight Arrow 7"/>
          <p:cNvSpPr/>
          <p:nvPr/>
        </p:nvSpPr>
        <p:spPr>
          <a:xfrm>
            <a:off x="4267200" y="3581400"/>
            <a:ext cx="914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72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RFQ Cooler Alignment</a:t>
            </a:r>
            <a:endParaRPr lang="en-US" dirty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762000"/>
            <a:ext cx="3609033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2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524000"/>
            <a:ext cx="2390775" cy="3158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3933444"/>
            <a:ext cx="4038600" cy="2680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381000" y="4953000"/>
            <a:ext cx="4572000" cy="175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800" b="1" dirty="0" smtClean="0"/>
              <a:t>2. Re-wiring</a:t>
            </a:r>
          </a:p>
          <a:p>
            <a:pPr>
              <a:buNone/>
            </a:pPr>
            <a:r>
              <a:rPr lang="en-US" sz="1800" dirty="0" smtClean="0"/>
              <a:t>ISCOOL will be re-wired to separate high and low voltage lines, in order to avoid discharges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67000" y="1447800"/>
            <a:ext cx="2514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b="1" dirty="0" smtClean="0"/>
              <a:t>Re-alignment</a:t>
            </a:r>
          </a:p>
          <a:p>
            <a:r>
              <a:rPr lang="en-US" dirty="0" smtClean="0"/>
              <a:t>The old supports have been replaced with pieces allowing position adjustment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mis</a:t>
            </a:r>
            <a:r>
              <a:rPr lang="en-US" dirty="0" smtClean="0"/>
              <a:t>-alignment was measured</a:t>
            </a:r>
          </a:p>
          <a:p>
            <a:r>
              <a:rPr lang="en-US" dirty="0" smtClean="0"/>
              <a:t>(shown, extraction </a:t>
            </a:r>
            <a:r>
              <a:rPr lang="en-US" dirty="0" err="1" smtClean="0"/>
              <a:t>mis</a:t>
            </a:r>
            <a:r>
              <a:rPr lang="en-US" dirty="0" smtClean="0"/>
              <a:t>-alignment of</a:t>
            </a:r>
          </a:p>
          <a:p>
            <a:r>
              <a:rPr lang="en-US" dirty="0" smtClean="0"/>
              <a:t>0.75mm)</a:t>
            </a:r>
          </a:p>
          <a:p>
            <a:pPr marL="342900" indent="-342900">
              <a:buAutoNum type="arabicPeriod"/>
            </a:pPr>
            <a:endParaRPr lang="en-US" b="1" dirty="0" smtClean="0"/>
          </a:p>
          <a:p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-35057"/>
            <a:ext cx="5907360" cy="727753"/>
          </a:xfrm>
        </p:spPr>
        <p:txBody>
          <a:bodyPr/>
          <a:lstStyle/>
          <a:p>
            <a:r>
              <a:rPr lang="en-GB" dirty="0"/>
              <a:t>RILIS at off-line mass separator</a:t>
            </a:r>
          </a:p>
        </p:txBody>
      </p:sp>
      <p:sp>
        <p:nvSpPr>
          <p:cNvPr id="167" name="AutoShape 934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 rot="12176872" flipH="1">
            <a:off x="6006419" y="1707349"/>
            <a:ext cx="2707466" cy="2568386"/>
          </a:xfrm>
          <a:custGeom>
            <a:avLst/>
            <a:gdLst>
              <a:gd name="G0" fmla="+- 4564 0 0"/>
              <a:gd name="G1" fmla="+- -8217291 0 0"/>
              <a:gd name="G2" fmla="+- 0 0 -8217291"/>
              <a:gd name="T0" fmla="*/ 0 256 1"/>
              <a:gd name="T1" fmla="*/ 180 256 1"/>
              <a:gd name="G3" fmla="+- -8217291 T0 T1"/>
              <a:gd name="T2" fmla="*/ 0 256 1"/>
              <a:gd name="T3" fmla="*/ 90 256 1"/>
              <a:gd name="G4" fmla="+- -8217291 T2 T3"/>
              <a:gd name="G5" fmla="*/ G4 2 1"/>
              <a:gd name="T4" fmla="*/ 90 256 1"/>
              <a:gd name="T5" fmla="*/ 0 256 1"/>
              <a:gd name="G6" fmla="+- -8217291 T4 T5"/>
              <a:gd name="G7" fmla="*/ G6 2 1"/>
              <a:gd name="G8" fmla="abs -8217291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4564"/>
              <a:gd name="G18" fmla="*/ 4564 1 2"/>
              <a:gd name="G19" fmla="+- G18 5400 0"/>
              <a:gd name="G20" fmla="cos G19 -8217291"/>
              <a:gd name="G21" fmla="sin G19 -8217291"/>
              <a:gd name="G22" fmla="+- G20 10800 0"/>
              <a:gd name="G23" fmla="+- G21 10800 0"/>
              <a:gd name="G24" fmla="+- 10800 0 G20"/>
              <a:gd name="G25" fmla="+- 4564 10800 0"/>
              <a:gd name="G26" fmla="?: G9 G17 G25"/>
              <a:gd name="G27" fmla="?: G9 0 21600"/>
              <a:gd name="G28" fmla="cos 10800 -8217291"/>
              <a:gd name="G29" fmla="sin 10800 -8217291"/>
              <a:gd name="G30" fmla="sin 4564 -8217291"/>
              <a:gd name="G31" fmla="+- G28 10800 0"/>
              <a:gd name="G32" fmla="+- G29 10800 0"/>
              <a:gd name="G33" fmla="+- G30 10800 0"/>
              <a:gd name="G34" fmla="?: G4 0 G31"/>
              <a:gd name="G35" fmla="?: -8217291 G34 0"/>
              <a:gd name="G36" fmla="?: G6 G35 G31"/>
              <a:gd name="G37" fmla="+- 21600 0 G36"/>
              <a:gd name="G38" fmla="?: G4 0 G33"/>
              <a:gd name="G39" fmla="?: -8217291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6351 w 21600"/>
              <a:gd name="T15" fmla="*/ 4537 h 21600"/>
              <a:gd name="T16" fmla="*/ 10800 w 21600"/>
              <a:gd name="T17" fmla="*/ 6236 h 21600"/>
              <a:gd name="T18" fmla="*/ 15249 w 21600"/>
              <a:gd name="T19" fmla="*/ 4537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8157" y="7079"/>
                </a:moveTo>
                <a:cubicBezTo>
                  <a:pt x="8929" y="6530"/>
                  <a:pt x="9852" y="6235"/>
                  <a:pt x="10800" y="6236"/>
                </a:cubicBezTo>
                <a:cubicBezTo>
                  <a:pt x="11747" y="6236"/>
                  <a:pt x="12670" y="6530"/>
                  <a:pt x="13442" y="7079"/>
                </a:cubicBezTo>
                <a:lnTo>
                  <a:pt x="17054" y="1995"/>
                </a:lnTo>
                <a:cubicBezTo>
                  <a:pt x="15226" y="697"/>
                  <a:pt x="13041" y="-1"/>
                  <a:pt x="10799" y="0"/>
                </a:cubicBezTo>
                <a:cubicBezTo>
                  <a:pt x="8558" y="0"/>
                  <a:pt x="6373" y="697"/>
                  <a:pt x="4545" y="1995"/>
                </a:cubicBezTo>
                <a:close/>
              </a:path>
            </a:pathLst>
          </a:custGeom>
          <a:solidFill>
            <a:srgbClr val="BBE0E3"/>
          </a:solidFill>
          <a:ln w="25400" cap="flat" cmpd="sng" algn="ctr">
            <a:solidFill>
              <a:srgbClr val="BBE0E3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267" name="Gerade Verbindung mit Pfeil 118"/>
          <p:cNvCxnSpPr/>
          <p:nvPr>
            <p:custDataLst>
              <p:tags r:id="rId2"/>
            </p:custDataLst>
          </p:nvPr>
        </p:nvCxnSpPr>
        <p:spPr>
          <a:xfrm>
            <a:off x="5750958" y="3894419"/>
            <a:ext cx="2796281" cy="0"/>
          </a:xfrm>
          <a:prstGeom prst="straightConnector1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74" name="Straight Connector 73"/>
          <p:cNvCxnSpPr/>
          <p:nvPr>
            <p:custDataLst>
              <p:tags r:id="rId3"/>
            </p:custDataLst>
          </p:nvPr>
        </p:nvCxnSpPr>
        <p:spPr>
          <a:xfrm flipH="1" flipV="1">
            <a:off x="6340728" y="2844362"/>
            <a:ext cx="247390" cy="556466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tailEnd type="arrow"/>
          </a:ln>
          <a:effectLst/>
        </p:spPr>
      </p:cxnSp>
      <p:cxnSp>
        <p:nvCxnSpPr>
          <p:cNvPr id="78" name="Straight Connector 77"/>
          <p:cNvCxnSpPr>
            <a:stCxn id="180" idx="3"/>
            <a:endCxn id="178" idx="1"/>
          </p:cNvCxnSpPr>
          <p:nvPr>
            <p:custDataLst>
              <p:tags r:id="rId4"/>
            </p:custDataLst>
          </p:nvPr>
        </p:nvCxnSpPr>
        <p:spPr>
          <a:xfrm>
            <a:off x="2262998" y="3885446"/>
            <a:ext cx="170168" cy="1007"/>
          </a:xfrm>
          <a:prstGeom prst="line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83" name="Straight Connector 82"/>
          <p:cNvCxnSpPr/>
          <p:nvPr>
            <p:custDataLst>
              <p:tags r:id="rId5"/>
            </p:custDataLst>
          </p:nvPr>
        </p:nvCxnSpPr>
        <p:spPr>
          <a:xfrm>
            <a:off x="5750958" y="3874793"/>
            <a:ext cx="12971" cy="2411348"/>
          </a:xfrm>
          <a:prstGeom prst="line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triangl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99" name="Ellipse 182"/>
          <p:cNvSpPr/>
          <p:nvPr>
            <p:custDataLst>
              <p:tags r:id="rId6"/>
            </p:custDataLst>
          </p:nvPr>
        </p:nvSpPr>
        <p:spPr>
          <a:xfrm rot="2610813">
            <a:off x="6168295" y="2580642"/>
            <a:ext cx="142876" cy="142876"/>
          </a:xfrm>
          <a:prstGeom prst="ellipse">
            <a:avLst/>
          </a:prstGeom>
          <a:solidFill>
            <a:srgbClr val="1F497D">
              <a:lumMod val="60000"/>
              <a:lumOff val="40000"/>
            </a:srgbClr>
          </a:solidFill>
          <a:ln w="25400" cap="flat" cmpd="sng" algn="ctr">
            <a:solidFill>
              <a:srgbClr val="1F497D">
                <a:lumMod val="60000"/>
                <a:lumOff val="40000"/>
              </a:srgbClr>
            </a:solidFill>
            <a:prstDash val="solid"/>
          </a:ln>
          <a:effectLst>
            <a:glow rad="139700">
              <a:srgbClr val="C0504D">
                <a:satMod val="175000"/>
                <a:alpha val="60000"/>
              </a:srgbClr>
            </a:glo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>
                <a:glow rad="139700">
                  <a:srgbClr val="C0504D">
                    <a:satMod val="175000"/>
                    <a:alpha val="40000"/>
                  </a:srgbClr>
                </a:glow>
              </a:effectLst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3" name="TextBox 112"/>
          <p:cNvSpPr txBox="1"/>
          <p:nvPr>
            <p:custDataLst>
              <p:tags r:id="rId7"/>
            </p:custDataLst>
          </p:nvPr>
        </p:nvSpPr>
        <p:spPr>
          <a:xfrm>
            <a:off x="2638474" y="4301805"/>
            <a:ext cx="2710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RILIS </a:t>
            </a:r>
            <a:r>
              <a:rPr kumimoji="0" lang="de-DE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Ti:Sa</a:t>
            </a:r>
            <a:r>
              <a:rPr kumimoji="0" lang="de-DE" sz="2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 Laser System</a:t>
            </a:r>
            <a:endParaRPr kumimoji="0" lang="en-GB" sz="20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15" name="Elbow Connector 114"/>
          <p:cNvCxnSpPr>
            <a:stCxn id="119" idx="3"/>
            <a:endCxn id="149" idx="3"/>
          </p:cNvCxnSpPr>
          <p:nvPr>
            <p:custDataLst>
              <p:tags r:id="rId8"/>
            </p:custDataLst>
          </p:nvPr>
        </p:nvCxnSpPr>
        <p:spPr>
          <a:xfrm rot="5400000" flipH="1" flipV="1">
            <a:off x="3437227" y="2522883"/>
            <a:ext cx="817405" cy="642958"/>
          </a:xfrm>
          <a:prstGeom prst="bentConnector4">
            <a:avLst>
              <a:gd name="adj1" fmla="val 41994"/>
              <a:gd name="adj2" fmla="val 135554"/>
            </a:avLst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119" name="Flussdiagramm: Verzögerung 110"/>
          <p:cNvSpPr/>
          <p:nvPr>
            <p:custDataLst>
              <p:tags r:id="rId9"/>
            </p:custDataLst>
          </p:nvPr>
        </p:nvSpPr>
        <p:spPr>
          <a:xfrm rot="16200000">
            <a:off x="3392150" y="3302208"/>
            <a:ext cx="264600" cy="166312"/>
          </a:xfrm>
          <a:prstGeom prst="flowChartDelay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21" name="Straight Connector 120"/>
          <p:cNvCxnSpPr>
            <a:stCxn id="182" idx="0"/>
            <a:endCxn id="181" idx="2"/>
          </p:cNvCxnSpPr>
          <p:nvPr>
            <p:custDataLst>
              <p:tags r:id="rId10"/>
            </p:custDataLst>
          </p:nvPr>
        </p:nvCxnSpPr>
        <p:spPr>
          <a:xfrm>
            <a:off x="1464480" y="5261424"/>
            <a:ext cx="172" cy="1278154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2" name="Straight Connector 121"/>
          <p:cNvCxnSpPr>
            <a:stCxn id="182" idx="2"/>
            <a:endCxn id="183" idx="0"/>
          </p:cNvCxnSpPr>
          <p:nvPr>
            <p:custDataLst>
              <p:tags r:id="rId11"/>
            </p:custDataLst>
          </p:nvPr>
        </p:nvCxnSpPr>
        <p:spPr>
          <a:xfrm flipV="1">
            <a:off x="1464480" y="4473547"/>
            <a:ext cx="0" cy="137695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23" name="Straight Connector 122"/>
          <p:cNvCxnSpPr>
            <a:stCxn id="180" idx="0"/>
            <a:endCxn id="183" idx="2"/>
          </p:cNvCxnSpPr>
          <p:nvPr>
            <p:custDataLst>
              <p:tags r:id="rId12"/>
            </p:custDataLst>
          </p:nvPr>
        </p:nvCxnSpPr>
        <p:spPr>
          <a:xfrm flipH="1">
            <a:off x="1464480" y="3669422"/>
            <a:ext cx="36370" cy="1393201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grpSp>
        <p:nvGrpSpPr>
          <p:cNvPr id="3" name="Group 123"/>
          <p:cNvGrpSpPr/>
          <p:nvPr/>
        </p:nvGrpSpPr>
        <p:grpSpPr>
          <a:xfrm>
            <a:off x="766751" y="1729831"/>
            <a:ext cx="1656184" cy="1343159"/>
            <a:chOff x="638195" y="5183259"/>
            <a:chExt cx="1656184" cy="1343159"/>
          </a:xfrm>
        </p:grpSpPr>
        <p:sp>
          <p:nvSpPr>
            <p:cNvPr id="187" name="computr1"/>
            <p:cNvSpPr>
              <a:spLocks noEditPoints="1" noChangeArrowheads="1"/>
            </p:cNvSpPr>
            <p:nvPr>
              <p:custDataLst>
                <p:tags r:id="rId37"/>
              </p:custDataLst>
            </p:nvPr>
          </p:nvSpPr>
          <p:spPr bwMode="auto">
            <a:xfrm>
              <a:off x="638195" y="5183259"/>
              <a:ext cx="1656184" cy="1343159"/>
            </a:xfrm>
            <a:custGeom>
              <a:avLst/>
              <a:gdLst>
                <a:gd name="T0" fmla="*/ 19535 w 21600"/>
                <a:gd name="T1" fmla="*/ 0 h 21600"/>
                <a:gd name="T2" fmla="*/ 10800 w 21600"/>
                <a:gd name="T3" fmla="*/ 0 h 21600"/>
                <a:gd name="T4" fmla="*/ 2065 w 21600"/>
                <a:gd name="T5" fmla="*/ 0 h 21600"/>
                <a:gd name="T6" fmla="*/ 0 w 21600"/>
                <a:gd name="T7" fmla="*/ 15388 h 21600"/>
                <a:gd name="T8" fmla="*/ 0 w 21600"/>
                <a:gd name="T9" fmla="*/ 21600 h 21600"/>
                <a:gd name="T10" fmla="*/ 10800 w 21600"/>
                <a:gd name="T11" fmla="*/ 21600 h 21600"/>
                <a:gd name="T12" fmla="*/ 21600 w 21600"/>
                <a:gd name="T13" fmla="*/ 21600 h 21600"/>
                <a:gd name="T14" fmla="*/ 21600 w 21600"/>
                <a:gd name="T15" fmla="*/ 15388 h 21600"/>
                <a:gd name="T16" fmla="*/ 19535 w 21600"/>
                <a:gd name="T17" fmla="*/ 13553 h 21600"/>
                <a:gd name="T18" fmla="*/ 2065 w 21600"/>
                <a:gd name="T19" fmla="*/ 13553 h 21600"/>
                <a:gd name="T20" fmla="*/ 2065 w 21600"/>
                <a:gd name="T21" fmla="*/ 6776 h 21600"/>
                <a:gd name="T22" fmla="*/ 19535 w 21600"/>
                <a:gd name="T23" fmla="*/ 6776 h 21600"/>
                <a:gd name="T24" fmla="*/ 0 w 21600"/>
                <a:gd name="T25" fmla="*/ 18494 h 21600"/>
                <a:gd name="T26" fmla="*/ 21600 w 21600"/>
                <a:gd name="T27" fmla="*/ 18494 h 21600"/>
                <a:gd name="T28" fmla="*/ 4923 w 21600"/>
                <a:gd name="T29" fmla="*/ 2541 h 21600"/>
                <a:gd name="T30" fmla="*/ 16756 w 21600"/>
                <a:gd name="T31" fmla="*/ 11153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T28" t="T29" r="T30" b="T31"/>
              <a:pathLst>
                <a:path w="21600" h="21600" extrusionOk="0">
                  <a:moveTo>
                    <a:pt x="16994" y="15388"/>
                  </a:moveTo>
                  <a:lnTo>
                    <a:pt x="16994" y="13553"/>
                  </a:lnTo>
                  <a:lnTo>
                    <a:pt x="19535" y="13553"/>
                  </a:lnTo>
                  <a:lnTo>
                    <a:pt x="19535" y="10729"/>
                  </a:lnTo>
                  <a:lnTo>
                    <a:pt x="19535" y="6776"/>
                  </a:lnTo>
                  <a:lnTo>
                    <a:pt x="19535" y="0"/>
                  </a:lnTo>
                  <a:lnTo>
                    <a:pt x="10800" y="0"/>
                  </a:lnTo>
                  <a:lnTo>
                    <a:pt x="2065" y="0"/>
                  </a:lnTo>
                  <a:lnTo>
                    <a:pt x="2065" y="6776"/>
                  </a:lnTo>
                  <a:lnTo>
                    <a:pt x="2065" y="10729"/>
                  </a:lnTo>
                  <a:lnTo>
                    <a:pt x="2065" y="13553"/>
                  </a:lnTo>
                  <a:lnTo>
                    <a:pt x="4606" y="13553"/>
                  </a:lnTo>
                  <a:lnTo>
                    <a:pt x="4606" y="15388"/>
                  </a:lnTo>
                  <a:lnTo>
                    <a:pt x="0" y="15388"/>
                  </a:lnTo>
                  <a:lnTo>
                    <a:pt x="0" y="21600"/>
                  </a:lnTo>
                  <a:lnTo>
                    <a:pt x="10800" y="21600"/>
                  </a:lnTo>
                  <a:lnTo>
                    <a:pt x="21600" y="21600"/>
                  </a:lnTo>
                  <a:lnTo>
                    <a:pt x="21600" y="15388"/>
                  </a:lnTo>
                  <a:lnTo>
                    <a:pt x="16994" y="15388"/>
                  </a:lnTo>
                  <a:close/>
                </a:path>
                <a:path w="21600" h="21600" extrusionOk="0">
                  <a:moveTo>
                    <a:pt x="4606" y="15388"/>
                  </a:moveTo>
                  <a:lnTo>
                    <a:pt x="4606" y="13553"/>
                  </a:lnTo>
                  <a:lnTo>
                    <a:pt x="16994" y="13553"/>
                  </a:lnTo>
                  <a:lnTo>
                    <a:pt x="16994" y="15388"/>
                  </a:lnTo>
                  <a:lnTo>
                    <a:pt x="4606" y="15388"/>
                  </a:lnTo>
                </a:path>
                <a:path w="21600" h="21600" extrusionOk="0">
                  <a:moveTo>
                    <a:pt x="4606" y="11294"/>
                  </a:moveTo>
                  <a:lnTo>
                    <a:pt x="4606" y="2259"/>
                  </a:lnTo>
                  <a:lnTo>
                    <a:pt x="16994" y="2259"/>
                  </a:lnTo>
                  <a:lnTo>
                    <a:pt x="16994" y="11294"/>
                  </a:lnTo>
                  <a:lnTo>
                    <a:pt x="4606" y="11294"/>
                  </a:lnTo>
                  <a:moveTo>
                    <a:pt x="13976" y="17082"/>
                  </a:moveTo>
                  <a:lnTo>
                    <a:pt x="13976" y="16376"/>
                  </a:lnTo>
                  <a:lnTo>
                    <a:pt x="20171" y="16376"/>
                  </a:lnTo>
                  <a:lnTo>
                    <a:pt x="20171" y="17082"/>
                  </a:lnTo>
                  <a:lnTo>
                    <a:pt x="13976" y="17082"/>
                  </a:lnTo>
                </a:path>
              </a:pathLst>
            </a:custGeom>
            <a:solidFill>
              <a:sysClr val="window" lastClr="FFFFFF">
                <a:lumMod val="75000"/>
              </a:sys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de-D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4" name="Group 187"/>
            <p:cNvGrpSpPr/>
            <p:nvPr/>
          </p:nvGrpSpPr>
          <p:grpSpPr>
            <a:xfrm>
              <a:off x="859724" y="5236634"/>
              <a:ext cx="1162436" cy="737320"/>
              <a:chOff x="901098" y="4850122"/>
              <a:chExt cx="1162436" cy="737320"/>
            </a:xfrm>
          </p:grpSpPr>
          <p:pic>
            <p:nvPicPr>
              <p:cNvPr id="189" name="Picture 259"/>
              <p:cNvPicPr>
                <a:picLocks noChangeAspect="1" noChangeArrowheads="1"/>
              </p:cNvPicPr>
              <p:nvPr>
                <p:custDataLst>
                  <p:tags r:id="rId38"/>
                </p:custDataLst>
              </p:nvPr>
            </p:nvPicPr>
            <p:blipFill rotWithShape="1">
              <a:blip r:embed="rId42" cstate="print">
                <a:extLst>
                  <a:ext uri="{28A0092B-C50C-407E-A947-70E740481C1C}">
                    <a14:useLocalDpi xmlns="" xmlns:a14="http://schemas.microsoft.com/office/drawing/2010/main" val="0"/>
                  </a:ext>
                </a:extLst>
              </a:blip>
              <a:srcRect l="774" t="600" r="1209" b="1851"/>
              <a:stretch/>
            </p:blipFill>
            <p:spPr bwMode="auto">
              <a:xfrm>
                <a:off x="901098" y="4850122"/>
                <a:ext cx="1162436" cy="737320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  <a:extLst>
                <a:ext uri="{909E8E84-426E-40DD-AFC4-6F175D3DCCD1}">
                  <a14:hiddenFill xmlns=""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0" name="Freeform 189"/>
              <p:cNvSpPr/>
              <p:nvPr>
                <p:custDataLst>
                  <p:tags r:id="rId39"/>
                </p:custDataLst>
              </p:nvPr>
            </p:nvSpPr>
            <p:spPr>
              <a:xfrm>
                <a:off x="1133451" y="5035771"/>
                <a:ext cx="897731" cy="405985"/>
              </a:xfrm>
              <a:custGeom>
                <a:avLst/>
                <a:gdLst>
                  <a:gd name="connsiteX0" fmla="*/ 0 w 897731"/>
                  <a:gd name="connsiteY0" fmla="*/ 397700 h 405985"/>
                  <a:gd name="connsiteX1" fmla="*/ 28575 w 897731"/>
                  <a:gd name="connsiteY1" fmla="*/ 392937 h 405985"/>
                  <a:gd name="connsiteX2" fmla="*/ 54768 w 897731"/>
                  <a:gd name="connsiteY2" fmla="*/ 400081 h 405985"/>
                  <a:gd name="connsiteX3" fmla="*/ 64293 w 897731"/>
                  <a:gd name="connsiteY3" fmla="*/ 397700 h 405985"/>
                  <a:gd name="connsiteX4" fmla="*/ 71437 w 897731"/>
                  <a:gd name="connsiteY4" fmla="*/ 397700 h 405985"/>
                  <a:gd name="connsiteX5" fmla="*/ 80962 w 897731"/>
                  <a:gd name="connsiteY5" fmla="*/ 395319 h 405985"/>
                  <a:gd name="connsiteX6" fmla="*/ 88106 w 897731"/>
                  <a:gd name="connsiteY6" fmla="*/ 392937 h 405985"/>
                  <a:gd name="connsiteX7" fmla="*/ 100012 w 897731"/>
                  <a:gd name="connsiteY7" fmla="*/ 397700 h 405985"/>
                  <a:gd name="connsiteX8" fmla="*/ 116681 w 897731"/>
                  <a:gd name="connsiteY8" fmla="*/ 395319 h 405985"/>
                  <a:gd name="connsiteX9" fmla="*/ 128587 w 897731"/>
                  <a:gd name="connsiteY9" fmla="*/ 390556 h 405985"/>
                  <a:gd name="connsiteX10" fmla="*/ 135731 w 897731"/>
                  <a:gd name="connsiteY10" fmla="*/ 383412 h 405985"/>
                  <a:gd name="connsiteX11" fmla="*/ 138112 w 897731"/>
                  <a:gd name="connsiteY11" fmla="*/ 376269 h 405985"/>
                  <a:gd name="connsiteX12" fmla="*/ 147637 w 897731"/>
                  <a:gd name="connsiteY12" fmla="*/ 373887 h 405985"/>
                  <a:gd name="connsiteX13" fmla="*/ 154781 w 897731"/>
                  <a:gd name="connsiteY13" fmla="*/ 364362 h 405985"/>
                  <a:gd name="connsiteX14" fmla="*/ 161925 w 897731"/>
                  <a:gd name="connsiteY14" fmla="*/ 366744 h 405985"/>
                  <a:gd name="connsiteX15" fmla="*/ 178593 w 897731"/>
                  <a:gd name="connsiteY15" fmla="*/ 371506 h 405985"/>
                  <a:gd name="connsiteX16" fmla="*/ 185737 w 897731"/>
                  <a:gd name="connsiteY16" fmla="*/ 376269 h 405985"/>
                  <a:gd name="connsiteX17" fmla="*/ 200025 w 897731"/>
                  <a:gd name="connsiteY17" fmla="*/ 357219 h 405985"/>
                  <a:gd name="connsiteX18" fmla="*/ 202406 w 897731"/>
                  <a:gd name="connsiteY18" fmla="*/ 350075 h 405985"/>
                  <a:gd name="connsiteX19" fmla="*/ 214312 w 897731"/>
                  <a:gd name="connsiteY19" fmla="*/ 338169 h 405985"/>
                  <a:gd name="connsiteX20" fmla="*/ 221456 w 897731"/>
                  <a:gd name="connsiteY20" fmla="*/ 319119 h 405985"/>
                  <a:gd name="connsiteX21" fmla="*/ 230981 w 897731"/>
                  <a:gd name="connsiteY21" fmla="*/ 311975 h 405985"/>
                  <a:gd name="connsiteX22" fmla="*/ 240506 w 897731"/>
                  <a:gd name="connsiteY22" fmla="*/ 288162 h 405985"/>
                  <a:gd name="connsiteX23" fmla="*/ 245268 w 897731"/>
                  <a:gd name="connsiteY23" fmla="*/ 259587 h 405985"/>
                  <a:gd name="connsiteX24" fmla="*/ 250031 w 897731"/>
                  <a:gd name="connsiteY24" fmla="*/ 247681 h 405985"/>
                  <a:gd name="connsiteX25" fmla="*/ 257175 w 897731"/>
                  <a:gd name="connsiteY25" fmla="*/ 242919 h 405985"/>
                  <a:gd name="connsiteX26" fmla="*/ 259556 w 897731"/>
                  <a:gd name="connsiteY26" fmla="*/ 233394 h 405985"/>
                  <a:gd name="connsiteX27" fmla="*/ 264318 w 897731"/>
                  <a:gd name="connsiteY27" fmla="*/ 200056 h 405985"/>
                  <a:gd name="connsiteX28" fmla="*/ 269081 w 897731"/>
                  <a:gd name="connsiteY28" fmla="*/ 171481 h 405985"/>
                  <a:gd name="connsiteX29" fmla="*/ 276225 w 897731"/>
                  <a:gd name="connsiteY29" fmla="*/ 154812 h 405985"/>
                  <a:gd name="connsiteX30" fmla="*/ 280987 w 897731"/>
                  <a:gd name="connsiteY30" fmla="*/ 138144 h 405985"/>
                  <a:gd name="connsiteX31" fmla="*/ 290512 w 897731"/>
                  <a:gd name="connsiteY31" fmla="*/ 104806 h 405985"/>
                  <a:gd name="connsiteX32" fmla="*/ 292893 w 897731"/>
                  <a:gd name="connsiteY32" fmla="*/ 85756 h 405985"/>
                  <a:gd name="connsiteX33" fmla="*/ 295275 w 897731"/>
                  <a:gd name="connsiteY33" fmla="*/ 92900 h 405985"/>
                  <a:gd name="connsiteX34" fmla="*/ 304800 w 897731"/>
                  <a:gd name="connsiteY34" fmla="*/ 85756 h 405985"/>
                  <a:gd name="connsiteX35" fmla="*/ 314325 w 897731"/>
                  <a:gd name="connsiteY35" fmla="*/ 50037 h 405985"/>
                  <a:gd name="connsiteX36" fmla="*/ 321468 w 897731"/>
                  <a:gd name="connsiteY36" fmla="*/ 45275 h 405985"/>
                  <a:gd name="connsiteX37" fmla="*/ 330993 w 897731"/>
                  <a:gd name="connsiteY37" fmla="*/ 26225 h 405985"/>
                  <a:gd name="connsiteX38" fmla="*/ 335756 w 897731"/>
                  <a:gd name="connsiteY38" fmla="*/ 30987 h 405985"/>
                  <a:gd name="connsiteX39" fmla="*/ 340518 w 897731"/>
                  <a:gd name="connsiteY39" fmla="*/ 23844 h 405985"/>
                  <a:gd name="connsiteX40" fmla="*/ 342900 w 897731"/>
                  <a:gd name="connsiteY40" fmla="*/ 16700 h 405985"/>
                  <a:gd name="connsiteX41" fmla="*/ 359568 w 897731"/>
                  <a:gd name="connsiteY41" fmla="*/ 7175 h 405985"/>
                  <a:gd name="connsiteX42" fmla="*/ 359568 w 897731"/>
                  <a:gd name="connsiteY42" fmla="*/ 26225 h 405985"/>
                  <a:gd name="connsiteX43" fmla="*/ 371475 w 897731"/>
                  <a:gd name="connsiteY43" fmla="*/ 16700 h 405985"/>
                  <a:gd name="connsiteX44" fmla="*/ 373856 w 897731"/>
                  <a:gd name="connsiteY44" fmla="*/ 26225 h 405985"/>
                  <a:gd name="connsiteX45" fmla="*/ 376237 w 897731"/>
                  <a:gd name="connsiteY45" fmla="*/ 45275 h 405985"/>
                  <a:gd name="connsiteX46" fmla="*/ 381000 w 897731"/>
                  <a:gd name="connsiteY46" fmla="*/ 28606 h 405985"/>
                  <a:gd name="connsiteX47" fmla="*/ 383381 w 897731"/>
                  <a:gd name="connsiteY47" fmla="*/ 66706 h 405985"/>
                  <a:gd name="connsiteX48" fmla="*/ 390525 w 897731"/>
                  <a:gd name="connsiteY48" fmla="*/ 57181 h 405985"/>
                  <a:gd name="connsiteX49" fmla="*/ 392906 w 897731"/>
                  <a:gd name="connsiteY49" fmla="*/ 83375 h 405985"/>
                  <a:gd name="connsiteX50" fmla="*/ 402431 w 897731"/>
                  <a:gd name="connsiteY50" fmla="*/ 95281 h 405985"/>
                  <a:gd name="connsiteX51" fmla="*/ 414337 w 897731"/>
                  <a:gd name="connsiteY51" fmla="*/ 83375 h 405985"/>
                  <a:gd name="connsiteX52" fmla="*/ 416718 w 897731"/>
                  <a:gd name="connsiteY52" fmla="*/ 102425 h 405985"/>
                  <a:gd name="connsiteX53" fmla="*/ 414337 w 897731"/>
                  <a:gd name="connsiteY53" fmla="*/ 111950 h 405985"/>
                  <a:gd name="connsiteX54" fmla="*/ 416718 w 897731"/>
                  <a:gd name="connsiteY54" fmla="*/ 138144 h 405985"/>
                  <a:gd name="connsiteX55" fmla="*/ 416718 w 897731"/>
                  <a:gd name="connsiteY55" fmla="*/ 188150 h 405985"/>
                  <a:gd name="connsiteX56" fmla="*/ 421481 w 897731"/>
                  <a:gd name="connsiteY56" fmla="*/ 195294 h 405985"/>
                  <a:gd name="connsiteX57" fmla="*/ 423862 w 897731"/>
                  <a:gd name="connsiteY57" fmla="*/ 211962 h 405985"/>
                  <a:gd name="connsiteX58" fmla="*/ 428625 w 897731"/>
                  <a:gd name="connsiteY58" fmla="*/ 204819 h 405985"/>
                  <a:gd name="connsiteX59" fmla="*/ 431006 w 897731"/>
                  <a:gd name="connsiteY59" fmla="*/ 242919 h 405985"/>
                  <a:gd name="connsiteX60" fmla="*/ 433387 w 897731"/>
                  <a:gd name="connsiteY60" fmla="*/ 250062 h 405985"/>
                  <a:gd name="connsiteX61" fmla="*/ 423862 w 897731"/>
                  <a:gd name="connsiteY61" fmla="*/ 288162 h 405985"/>
                  <a:gd name="connsiteX62" fmla="*/ 431006 w 897731"/>
                  <a:gd name="connsiteY62" fmla="*/ 281019 h 405985"/>
                  <a:gd name="connsiteX63" fmla="*/ 438150 w 897731"/>
                  <a:gd name="connsiteY63" fmla="*/ 328644 h 405985"/>
                  <a:gd name="connsiteX64" fmla="*/ 442912 w 897731"/>
                  <a:gd name="connsiteY64" fmla="*/ 321500 h 405985"/>
                  <a:gd name="connsiteX65" fmla="*/ 445293 w 897731"/>
                  <a:gd name="connsiteY65" fmla="*/ 342931 h 405985"/>
                  <a:gd name="connsiteX66" fmla="*/ 447675 w 897731"/>
                  <a:gd name="connsiteY66" fmla="*/ 350075 h 405985"/>
                  <a:gd name="connsiteX67" fmla="*/ 452437 w 897731"/>
                  <a:gd name="connsiteY67" fmla="*/ 342931 h 405985"/>
                  <a:gd name="connsiteX68" fmla="*/ 459581 w 897731"/>
                  <a:gd name="connsiteY68" fmla="*/ 366744 h 405985"/>
                  <a:gd name="connsiteX69" fmla="*/ 466725 w 897731"/>
                  <a:gd name="connsiteY69" fmla="*/ 354837 h 405985"/>
                  <a:gd name="connsiteX70" fmla="*/ 481012 w 897731"/>
                  <a:gd name="connsiteY70" fmla="*/ 381031 h 405985"/>
                  <a:gd name="connsiteX71" fmla="*/ 488156 w 897731"/>
                  <a:gd name="connsiteY71" fmla="*/ 378650 h 405985"/>
                  <a:gd name="connsiteX72" fmla="*/ 500062 w 897731"/>
                  <a:gd name="connsiteY72" fmla="*/ 371506 h 405985"/>
                  <a:gd name="connsiteX73" fmla="*/ 521493 w 897731"/>
                  <a:gd name="connsiteY73" fmla="*/ 373887 h 405985"/>
                  <a:gd name="connsiteX74" fmla="*/ 545306 w 897731"/>
                  <a:gd name="connsiteY74" fmla="*/ 366744 h 405985"/>
                  <a:gd name="connsiteX75" fmla="*/ 566737 w 897731"/>
                  <a:gd name="connsiteY75" fmla="*/ 369125 h 405985"/>
                  <a:gd name="connsiteX76" fmla="*/ 571500 w 897731"/>
                  <a:gd name="connsiteY76" fmla="*/ 376269 h 405985"/>
                  <a:gd name="connsiteX77" fmla="*/ 602456 w 897731"/>
                  <a:gd name="connsiteY77" fmla="*/ 369125 h 405985"/>
                  <a:gd name="connsiteX78" fmla="*/ 611981 w 897731"/>
                  <a:gd name="connsiteY78" fmla="*/ 378650 h 405985"/>
                  <a:gd name="connsiteX79" fmla="*/ 631031 w 897731"/>
                  <a:gd name="connsiteY79" fmla="*/ 373887 h 405985"/>
                  <a:gd name="connsiteX80" fmla="*/ 642937 w 897731"/>
                  <a:gd name="connsiteY80" fmla="*/ 376269 h 405985"/>
                  <a:gd name="connsiteX81" fmla="*/ 645318 w 897731"/>
                  <a:gd name="connsiteY81" fmla="*/ 383412 h 405985"/>
                  <a:gd name="connsiteX82" fmla="*/ 673893 w 897731"/>
                  <a:gd name="connsiteY82" fmla="*/ 383412 h 405985"/>
                  <a:gd name="connsiteX83" fmla="*/ 683418 w 897731"/>
                  <a:gd name="connsiteY83" fmla="*/ 385794 h 405985"/>
                  <a:gd name="connsiteX84" fmla="*/ 685800 w 897731"/>
                  <a:gd name="connsiteY84" fmla="*/ 392937 h 405985"/>
                  <a:gd name="connsiteX85" fmla="*/ 692943 w 897731"/>
                  <a:gd name="connsiteY85" fmla="*/ 388175 h 405985"/>
                  <a:gd name="connsiteX86" fmla="*/ 702468 w 897731"/>
                  <a:gd name="connsiteY86" fmla="*/ 383412 h 405985"/>
                  <a:gd name="connsiteX87" fmla="*/ 711993 w 897731"/>
                  <a:gd name="connsiteY87" fmla="*/ 390556 h 405985"/>
                  <a:gd name="connsiteX88" fmla="*/ 728662 w 897731"/>
                  <a:gd name="connsiteY88" fmla="*/ 385794 h 405985"/>
                  <a:gd name="connsiteX89" fmla="*/ 740568 w 897731"/>
                  <a:gd name="connsiteY89" fmla="*/ 388175 h 405985"/>
                  <a:gd name="connsiteX90" fmla="*/ 750093 w 897731"/>
                  <a:gd name="connsiteY90" fmla="*/ 381031 h 405985"/>
                  <a:gd name="connsiteX91" fmla="*/ 757237 w 897731"/>
                  <a:gd name="connsiteY91" fmla="*/ 378650 h 405985"/>
                  <a:gd name="connsiteX92" fmla="*/ 762000 w 897731"/>
                  <a:gd name="connsiteY92" fmla="*/ 388175 h 405985"/>
                  <a:gd name="connsiteX93" fmla="*/ 773906 w 897731"/>
                  <a:gd name="connsiteY93" fmla="*/ 381031 h 405985"/>
                  <a:gd name="connsiteX94" fmla="*/ 781050 w 897731"/>
                  <a:gd name="connsiteY94" fmla="*/ 378650 h 405985"/>
                  <a:gd name="connsiteX95" fmla="*/ 788193 w 897731"/>
                  <a:gd name="connsiteY95" fmla="*/ 385794 h 405985"/>
                  <a:gd name="connsiteX96" fmla="*/ 819150 w 897731"/>
                  <a:gd name="connsiteY96" fmla="*/ 378650 h 405985"/>
                  <a:gd name="connsiteX97" fmla="*/ 845343 w 897731"/>
                  <a:gd name="connsiteY97" fmla="*/ 388175 h 405985"/>
                  <a:gd name="connsiteX98" fmla="*/ 852487 w 897731"/>
                  <a:gd name="connsiteY98" fmla="*/ 397700 h 405985"/>
                  <a:gd name="connsiteX99" fmla="*/ 881062 w 897731"/>
                  <a:gd name="connsiteY99" fmla="*/ 397700 h 405985"/>
                  <a:gd name="connsiteX100" fmla="*/ 890587 w 897731"/>
                  <a:gd name="connsiteY100" fmla="*/ 400081 h 405985"/>
                  <a:gd name="connsiteX101" fmla="*/ 897731 w 897731"/>
                  <a:gd name="connsiteY101" fmla="*/ 402462 h 4059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</a:cxnLst>
                <a:rect l="l" t="t" r="r" b="b"/>
                <a:pathLst>
                  <a:path w="897731" h="405985">
                    <a:moveTo>
                      <a:pt x="0" y="397700"/>
                    </a:moveTo>
                    <a:cubicBezTo>
                      <a:pt x="38120" y="416762"/>
                      <a:pt x="-11098" y="397605"/>
                      <a:pt x="28575" y="392937"/>
                    </a:cubicBezTo>
                    <a:cubicBezTo>
                      <a:pt x="37563" y="391879"/>
                      <a:pt x="46037" y="397700"/>
                      <a:pt x="54768" y="400081"/>
                    </a:cubicBezTo>
                    <a:cubicBezTo>
                      <a:pt x="57943" y="399287"/>
                      <a:pt x="61570" y="399515"/>
                      <a:pt x="64293" y="397700"/>
                    </a:cubicBezTo>
                    <a:cubicBezTo>
                      <a:pt x="71847" y="392664"/>
                      <a:pt x="66924" y="384160"/>
                      <a:pt x="71437" y="397700"/>
                    </a:cubicBezTo>
                    <a:cubicBezTo>
                      <a:pt x="74612" y="396906"/>
                      <a:pt x="77815" y="396218"/>
                      <a:pt x="80962" y="395319"/>
                    </a:cubicBezTo>
                    <a:cubicBezTo>
                      <a:pt x="83376" y="394629"/>
                      <a:pt x="85615" y="392626"/>
                      <a:pt x="88106" y="392937"/>
                    </a:cubicBezTo>
                    <a:cubicBezTo>
                      <a:pt x="92347" y="393467"/>
                      <a:pt x="96043" y="396112"/>
                      <a:pt x="100012" y="397700"/>
                    </a:cubicBezTo>
                    <a:cubicBezTo>
                      <a:pt x="116872" y="386459"/>
                      <a:pt x="96383" y="397574"/>
                      <a:pt x="116681" y="395319"/>
                    </a:cubicBezTo>
                    <a:cubicBezTo>
                      <a:pt x="120929" y="394847"/>
                      <a:pt x="124618" y="392144"/>
                      <a:pt x="128587" y="390556"/>
                    </a:cubicBezTo>
                    <a:cubicBezTo>
                      <a:pt x="130968" y="388175"/>
                      <a:pt x="133863" y="386214"/>
                      <a:pt x="135731" y="383412"/>
                    </a:cubicBezTo>
                    <a:cubicBezTo>
                      <a:pt x="137123" y="381324"/>
                      <a:pt x="136152" y="377837"/>
                      <a:pt x="138112" y="376269"/>
                    </a:cubicBezTo>
                    <a:cubicBezTo>
                      <a:pt x="140668" y="374224"/>
                      <a:pt x="144462" y="374681"/>
                      <a:pt x="147637" y="373887"/>
                    </a:cubicBezTo>
                    <a:cubicBezTo>
                      <a:pt x="150018" y="370712"/>
                      <a:pt x="151231" y="366137"/>
                      <a:pt x="154781" y="364362"/>
                    </a:cubicBezTo>
                    <a:cubicBezTo>
                      <a:pt x="157026" y="363240"/>
                      <a:pt x="159521" y="366023"/>
                      <a:pt x="161925" y="366744"/>
                    </a:cubicBezTo>
                    <a:cubicBezTo>
                      <a:pt x="167460" y="368404"/>
                      <a:pt x="173037" y="369919"/>
                      <a:pt x="178593" y="371506"/>
                    </a:cubicBezTo>
                    <a:cubicBezTo>
                      <a:pt x="180974" y="373094"/>
                      <a:pt x="182904" y="376674"/>
                      <a:pt x="185737" y="376269"/>
                    </a:cubicBezTo>
                    <a:cubicBezTo>
                      <a:pt x="195184" y="374920"/>
                      <a:pt x="197554" y="363807"/>
                      <a:pt x="200025" y="357219"/>
                    </a:cubicBezTo>
                    <a:cubicBezTo>
                      <a:pt x="200906" y="354869"/>
                      <a:pt x="200900" y="352083"/>
                      <a:pt x="202406" y="350075"/>
                    </a:cubicBezTo>
                    <a:cubicBezTo>
                      <a:pt x="205773" y="345585"/>
                      <a:pt x="210343" y="342138"/>
                      <a:pt x="214312" y="338169"/>
                    </a:cubicBezTo>
                    <a:cubicBezTo>
                      <a:pt x="215705" y="333991"/>
                      <a:pt x="219745" y="321400"/>
                      <a:pt x="221456" y="319119"/>
                    </a:cubicBezTo>
                    <a:cubicBezTo>
                      <a:pt x="223837" y="315944"/>
                      <a:pt x="227806" y="314356"/>
                      <a:pt x="230981" y="311975"/>
                    </a:cubicBezTo>
                    <a:cubicBezTo>
                      <a:pt x="235213" y="303510"/>
                      <a:pt x="238545" y="297968"/>
                      <a:pt x="240506" y="288162"/>
                    </a:cubicBezTo>
                    <a:cubicBezTo>
                      <a:pt x="245816" y="261615"/>
                      <a:pt x="239688" y="274465"/>
                      <a:pt x="245268" y="259587"/>
                    </a:cubicBezTo>
                    <a:cubicBezTo>
                      <a:pt x="246769" y="255585"/>
                      <a:pt x="247546" y="251159"/>
                      <a:pt x="250031" y="247681"/>
                    </a:cubicBezTo>
                    <a:cubicBezTo>
                      <a:pt x="251695" y="245352"/>
                      <a:pt x="254794" y="244506"/>
                      <a:pt x="257175" y="242919"/>
                    </a:cubicBezTo>
                    <a:cubicBezTo>
                      <a:pt x="257969" y="239744"/>
                      <a:pt x="259124" y="236638"/>
                      <a:pt x="259556" y="233394"/>
                    </a:cubicBezTo>
                    <a:cubicBezTo>
                      <a:pt x="264193" y="198613"/>
                      <a:pt x="258584" y="217260"/>
                      <a:pt x="264318" y="200056"/>
                    </a:cubicBezTo>
                    <a:cubicBezTo>
                      <a:pt x="266251" y="184597"/>
                      <a:pt x="265585" y="183717"/>
                      <a:pt x="269081" y="171481"/>
                    </a:cubicBezTo>
                    <a:cubicBezTo>
                      <a:pt x="274410" y="152827"/>
                      <a:pt x="267757" y="178097"/>
                      <a:pt x="276225" y="154812"/>
                    </a:cubicBezTo>
                    <a:cubicBezTo>
                      <a:pt x="278200" y="149382"/>
                      <a:pt x="279664" y="143769"/>
                      <a:pt x="280987" y="138144"/>
                    </a:cubicBezTo>
                    <a:cubicBezTo>
                      <a:pt x="288265" y="107212"/>
                      <a:pt x="281333" y="123167"/>
                      <a:pt x="290512" y="104806"/>
                    </a:cubicBezTo>
                    <a:cubicBezTo>
                      <a:pt x="291306" y="98456"/>
                      <a:pt x="290516" y="91698"/>
                      <a:pt x="292893" y="85756"/>
                    </a:cubicBezTo>
                    <a:cubicBezTo>
                      <a:pt x="293825" y="83425"/>
                      <a:pt x="292765" y="92900"/>
                      <a:pt x="295275" y="92900"/>
                    </a:cubicBezTo>
                    <a:cubicBezTo>
                      <a:pt x="299244" y="92900"/>
                      <a:pt x="301625" y="88137"/>
                      <a:pt x="304800" y="85756"/>
                    </a:cubicBezTo>
                    <a:cubicBezTo>
                      <a:pt x="311360" y="62793"/>
                      <a:pt x="308160" y="74693"/>
                      <a:pt x="314325" y="50037"/>
                    </a:cubicBezTo>
                    <a:cubicBezTo>
                      <a:pt x="315019" y="47261"/>
                      <a:pt x="319087" y="46862"/>
                      <a:pt x="321468" y="45275"/>
                    </a:cubicBezTo>
                    <a:cubicBezTo>
                      <a:pt x="324643" y="38925"/>
                      <a:pt x="328444" y="32851"/>
                      <a:pt x="330993" y="26225"/>
                    </a:cubicBezTo>
                    <a:cubicBezTo>
                      <a:pt x="335346" y="14907"/>
                      <a:pt x="331596" y="1865"/>
                      <a:pt x="335756" y="30987"/>
                    </a:cubicBezTo>
                    <a:cubicBezTo>
                      <a:pt x="337343" y="28606"/>
                      <a:pt x="339238" y="26403"/>
                      <a:pt x="340518" y="23844"/>
                    </a:cubicBezTo>
                    <a:cubicBezTo>
                      <a:pt x="341641" y="21599"/>
                      <a:pt x="341011" y="18353"/>
                      <a:pt x="342900" y="16700"/>
                    </a:cubicBezTo>
                    <a:cubicBezTo>
                      <a:pt x="347716" y="12486"/>
                      <a:pt x="354012" y="10350"/>
                      <a:pt x="359568" y="7175"/>
                    </a:cubicBezTo>
                    <a:cubicBezTo>
                      <a:pt x="366728" y="-14300"/>
                      <a:pt x="355174" y="18535"/>
                      <a:pt x="359568" y="26225"/>
                    </a:cubicBezTo>
                    <a:cubicBezTo>
                      <a:pt x="362090" y="30638"/>
                      <a:pt x="367506" y="19875"/>
                      <a:pt x="371475" y="16700"/>
                    </a:cubicBezTo>
                    <a:cubicBezTo>
                      <a:pt x="372269" y="19875"/>
                      <a:pt x="373318" y="22997"/>
                      <a:pt x="373856" y="26225"/>
                    </a:cubicBezTo>
                    <a:cubicBezTo>
                      <a:pt x="374908" y="32537"/>
                      <a:pt x="370166" y="43252"/>
                      <a:pt x="376237" y="45275"/>
                    </a:cubicBezTo>
                    <a:cubicBezTo>
                      <a:pt x="381719" y="47102"/>
                      <a:pt x="379412" y="34162"/>
                      <a:pt x="381000" y="28606"/>
                    </a:cubicBezTo>
                    <a:cubicBezTo>
                      <a:pt x="381794" y="41306"/>
                      <a:pt x="379357" y="54634"/>
                      <a:pt x="383381" y="66706"/>
                    </a:cubicBezTo>
                    <a:cubicBezTo>
                      <a:pt x="384636" y="70471"/>
                      <a:pt x="388556" y="53735"/>
                      <a:pt x="390525" y="57181"/>
                    </a:cubicBezTo>
                    <a:cubicBezTo>
                      <a:pt x="394875" y="64793"/>
                      <a:pt x="392112" y="74644"/>
                      <a:pt x="392906" y="83375"/>
                    </a:cubicBezTo>
                    <a:cubicBezTo>
                      <a:pt x="409768" y="49652"/>
                      <a:pt x="390024" y="82873"/>
                      <a:pt x="402431" y="95281"/>
                    </a:cubicBezTo>
                    <a:lnTo>
                      <a:pt x="414337" y="83375"/>
                    </a:lnTo>
                    <a:cubicBezTo>
                      <a:pt x="415131" y="89725"/>
                      <a:pt x="416718" y="96026"/>
                      <a:pt x="416718" y="102425"/>
                    </a:cubicBezTo>
                    <a:cubicBezTo>
                      <a:pt x="416718" y="105698"/>
                      <a:pt x="414337" y="108677"/>
                      <a:pt x="414337" y="111950"/>
                    </a:cubicBezTo>
                    <a:cubicBezTo>
                      <a:pt x="414337" y="120717"/>
                      <a:pt x="415924" y="129413"/>
                      <a:pt x="416718" y="138144"/>
                    </a:cubicBezTo>
                    <a:cubicBezTo>
                      <a:pt x="415168" y="156741"/>
                      <a:pt x="412208" y="170109"/>
                      <a:pt x="416718" y="188150"/>
                    </a:cubicBezTo>
                    <a:cubicBezTo>
                      <a:pt x="417412" y="190927"/>
                      <a:pt x="419893" y="192913"/>
                      <a:pt x="421481" y="195294"/>
                    </a:cubicBezTo>
                    <a:cubicBezTo>
                      <a:pt x="422275" y="200850"/>
                      <a:pt x="420494" y="207472"/>
                      <a:pt x="423862" y="211962"/>
                    </a:cubicBezTo>
                    <a:cubicBezTo>
                      <a:pt x="425579" y="214251"/>
                      <a:pt x="427981" y="202030"/>
                      <a:pt x="428625" y="204819"/>
                    </a:cubicBezTo>
                    <a:cubicBezTo>
                      <a:pt x="431486" y="217218"/>
                      <a:pt x="429674" y="230264"/>
                      <a:pt x="431006" y="242919"/>
                    </a:cubicBezTo>
                    <a:cubicBezTo>
                      <a:pt x="431269" y="245415"/>
                      <a:pt x="432593" y="247681"/>
                      <a:pt x="433387" y="250062"/>
                    </a:cubicBezTo>
                    <a:cubicBezTo>
                      <a:pt x="429181" y="259876"/>
                      <a:pt x="420051" y="276729"/>
                      <a:pt x="423862" y="288162"/>
                    </a:cubicBezTo>
                    <a:cubicBezTo>
                      <a:pt x="424927" y="291357"/>
                      <a:pt x="428625" y="283400"/>
                      <a:pt x="431006" y="281019"/>
                    </a:cubicBezTo>
                    <a:cubicBezTo>
                      <a:pt x="433277" y="296916"/>
                      <a:pt x="435878" y="312747"/>
                      <a:pt x="438150" y="328644"/>
                    </a:cubicBezTo>
                    <a:cubicBezTo>
                      <a:pt x="439737" y="326263"/>
                      <a:pt x="441632" y="318940"/>
                      <a:pt x="442912" y="321500"/>
                    </a:cubicBezTo>
                    <a:cubicBezTo>
                      <a:pt x="446126" y="327929"/>
                      <a:pt x="444111" y="335841"/>
                      <a:pt x="445293" y="342931"/>
                    </a:cubicBezTo>
                    <a:cubicBezTo>
                      <a:pt x="445706" y="345407"/>
                      <a:pt x="446881" y="347694"/>
                      <a:pt x="447675" y="350075"/>
                    </a:cubicBezTo>
                    <a:cubicBezTo>
                      <a:pt x="449262" y="347694"/>
                      <a:pt x="450148" y="341214"/>
                      <a:pt x="452437" y="342931"/>
                    </a:cubicBezTo>
                    <a:cubicBezTo>
                      <a:pt x="454222" y="344270"/>
                      <a:pt x="458599" y="362814"/>
                      <a:pt x="459581" y="366744"/>
                    </a:cubicBezTo>
                    <a:cubicBezTo>
                      <a:pt x="461962" y="362775"/>
                      <a:pt x="462132" y="354263"/>
                      <a:pt x="466725" y="354837"/>
                    </a:cubicBezTo>
                    <a:cubicBezTo>
                      <a:pt x="478025" y="356249"/>
                      <a:pt x="479502" y="373481"/>
                      <a:pt x="481012" y="381031"/>
                    </a:cubicBezTo>
                    <a:cubicBezTo>
                      <a:pt x="483393" y="380237"/>
                      <a:pt x="485911" y="379773"/>
                      <a:pt x="488156" y="378650"/>
                    </a:cubicBezTo>
                    <a:cubicBezTo>
                      <a:pt x="492296" y="376580"/>
                      <a:pt x="495480" y="372161"/>
                      <a:pt x="500062" y="371506"/>
                    </a:cubicBezTo>
                    <a:cubicBezTo>
                      <a:pt x="507177" y="370489"/>
                      <a:pt x="514349" y="373093"/>
                      <a:pt x="521493" y="373887"/>
                    </a:cubicBezTo>
                    <a:cubicBezTo>
                      <a:pt x="532614" y="390568"/>
                      <a:pt x="518544" y="374615"/>
                      <a:pt x="545306" y="366744"/>
                    </a:cubicBezTo>
                    <a:cubicBezTo>
                      <a:pt x="552202" y="364716"/>
                      <a:pt x="559593" y="368331"/>
                      <a:pt x="566737" y="369125"/>
                    </a:cubicBezTo>
                    <a:cubicBezTo>
                      <a:pt x="568325" y="371506"/>
                      <a:pt x="568650" y="376010"/>
                      <a:pt x="571500" y="376269"/>
                    </a:cubicBezTo>
                    <a:cubicBezTo>
                      <a:pt x="573503" y="376451"/>
                      <a:pt x="595949" y="370752"/>
                      <a:pt x="602456" y="369125"/>
                    </a:cubicBezTo>
                    <a:cubicBezTo>
                      <a:pt x="605631" y="372300"/>
                      <a:pt x="607552" y="377912"/>
                      <a:pt x="611981" y="378650"/>
                    </a:cubicBezTo>
                    <a:cubicBezTo>
                      <a:pt x="618437" y="379726"/>
                      <a:pt x="624505" y="374389"/>
                      <a:pt x="631031" y="373887"/>
                    </a:cubicBezTo>
                    <a:cubicBezTo>
                      <a:pt x="635066" y="373577"/>
                      <a:pt x="638968" y="375475"/>
                      <a:pt x="642937" y="376269"/>
                    </a:cubicBezTo>
                    <a:cubicBezTo>
                      <a:pt x="643731" y="378650"/>
                      <a:pt x="643025" y="382393"/>
                      <a:pt x="645318" y="383412"/>
                    </a:cubicBezTo>
                    <a:cubicBezTo>
                      <a:pt x="657361" y="388764"/>
                      <a:pt x="663404" y="386035"/>
                      <a:pt x="673893" y="383412"/>
                    </a:cubicBezTo>
                    <a:cubicBezTo>
                      <a:pt x="677068" y="384206"/>
                      <a:pt x="680862" y="383750"/>
                      <a:pt x="683418" y="385794"/>
                    </a:cubicBezTo>
                    <a:cubicBezTo>
                      <a:pt x="685378" y="387362"/>
                      <a:pt x="683365" y="392328"/>
                      <a:pt x="685800" y="392937"/>
                    </a:cubicBezTo>
                    <a:cubicBezTo>
                      <a:pt x="688576" y="393631"/>
                      <a:pt x="690458" y="389595"/>
                      <a:pt x="692943" y="388175"/>
                    </a:cubicBezTo>
                    <a:cubicBezTo>
                      <a:pt x="696025" y="386414"/>
                      <a:pt x="699293" y="385000"/>
                      <a:pt x="702468" y="383412"/>
                    </a:cubicBezTo>
                    <a:cubicBezTo>
                      <a:pt x="705643" y="385793"/>
                      <a:pt x="708143" y="389593"/>
                      <a:pt x="711993" y="390556"/>
                    </a:cubicBezTo>
                    <a:cubicBezTo>
                      <a:pt x="713701" y="390983"/>
                      <a:pt x="726276" y="386589"/>
                      <a:pt x="728662" y="385794"/>
                    </a:cubicBezTo>
                    <a:cubicBezTo>
                      <a:pt x="732631" y="386588"/>
                      <a:pt x="736617" y="389053"/>
                      <a:pt x="740568" y="388175"/>
                    </a:cubicBezTo>
                    <a:cubicBezTo>
                      <a:pt x="744442" y="387314"/>
                      <a:pt x="746647" y="383000"/>
                      <a:pt x="750093" y="381031"/>
                    </a:cubicBezTo>
                    <a:cubicBezTo>
                      <a:pt x="752272" y="379786"/>
                      <a:pt x="754856" y="379444"/>
                      <a:pt x="757237" y="378650"/>
                    </a:cubicBezTo>
                    <a:cubicBezTo>
                      <a:pt x="758825" y="381825"/>
                      <a:pt x="758486" y="387673"/>
                      <a:pt x="762000" y="388175"/>
                    </a:cubicBezTo>
                    <a:cubicBezTo>
                      <a:pt x="766582" y="388829"/>
                      <a:pt x="769766" y="383101"/>
                      <a:pt x="773906" y="381031"/>
                    </a:cubicBezTo>
                    <a:cubicBezTo>
                      <a:pt x="776151" y="379908"/>
                      <a:pt x="778669" y="379444"/>
                      <a:pt x="781050" y="378650"/>
                    </a:cubicBezTo>
                    <a:cubicBezTo>
                      <a:pt x="783431" y="381031"/>
                      <a:pt x="784891" y="385134"/>
                      <a:pt x="788193" y="385794"/>
                    </a:cubicBezTo>
                    <a:cubicBezTo>
                      <a:pt x="795918" y="387339"/>
                      <a:pt x="811982" y="381039"/>
                      <a:pt x="819150" y="378650"/>
                    </a:cubicBezTo>
                    <a:cubicBezTo>
                      <a:pt x="830624" y="395864"/>
                      <a:pt x="814222" y="375208"/>
                      <a:pt x="845343" y="388175"/>
                    </a:cubicBezTo>
                    <a:cubicBezTo>
                      <a:pt x="849007" y="389701"/>
                      <a:pt x="850106" y="394525"/>
                      <a:pt x="852487" y="397700"/>
                    </a:cubicBezTo>
                    <a:cubicBezTo>
                      <a:pt x="871537" y="391349"/>
                      <a:pt x="862012" y="391349"/>
                      <a:pt x="881062" y="397700"/>
                    </a:cubicBezTo>
                    <a:cubicBezTo>
                      <a:pt x="884167" y="398735"/>
                      <a:pt x="887440" y="399182"/>
                      <a:pt x="890587" y="400081"/>
                    </a:cubicBezTo>
                    <a:cubicBezTo>
                      <a:pt x="893001" y="400771"/>
                      <a:pt x="897731" y="402462"/>
                      <a:pt x="897731" y="402462"/>
                    </a:cubicBezTo>
                  </a:path>
                </a:pathLst>
              </a:custGeom>
              <a:noFill/>
              <a:ln w="952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</p:grpSp>
      <p:sp>
        <p:nvSpPr>
          <p:cNvPr id="125" name="Rounded Rectangle 124"/>
          <p:cNvSpPr/>
          <p:nvPr>
            <p:custDataLst>
              <p:tags r:id="rId13"/>
            </p:custDataLst>
          </p:nvPr>
        </p:nvSpPr>
        <p:spPr>
          <a:xfrm>
            <a:off x="2890494" y="1544157"/>
            <a:ext cx="1321539" cy="371347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pA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– </a:t>
            </a:r>
            <a:r>
              <a:rPr kumimoji="0" lang="de-DE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meter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6" name="Flussdiagramm: Verzögerung 110"/>
          <p:cNvSpPr/>
          <p:nvPr>
            <p:custDataLst>
              <p:tags r:id="rId14"/>
            </p:custDataLst>
          </p:nvPr>
        </p:nvSpPr>
        <p:spPr>
          <a:xfrm rot="16200000">
            <a:off x="6475316" y="2256883"/>
            <a:ext cx="264600" cy="166312"/>
          </a:xfrm>
          <a:prstGeom prst="flowChartDelay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solidFill>
              <a:sysClr val="windowText" lastClr="000000">
                <a:lumMod val="85000"/>
                <a:lumOff val="15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7" name="TextBox 126"/>
          <p:cNvSpPr txBox="1"/>
          <p:nvPr>
            <p:custDataLst>
              <p:tags r:id="rId15"/>
            </p:custDataLst>
          </p:nvPr>
        </p:nvSpPr>
        <p:spPr>
          <a:xfrm>
            <a:off x="6948692" y="1729831"/>
            <a:ext cx="179568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Faraday cup and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kern="0" dirty="0" smtClean="0">
                <a:solidFill>
                  <a:sysClr val="windowText" lastClr="000000"/>
                </a:solidFill>
                <a:latin typeface="Calibri"/>
              </a:rPr>
              <a:t>MCP detector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600" b="1" kern="0" dirty="0">
                <a:solidFill>
                  <a:sysClr val="windowText" lastClr="000000"/>
                </a:solidFill>
                <a:latin typeface="Calibri"/>
              </a:rPr>
              <a:t>o</a:t>
            </a:r>
            <a:r>
              <a:rPr kumimoji="0" lang="de-DE" sz="16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</a:rPr>
              <a:t>n movable holder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6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128" name="Elbow Connector 127"/>
          <p:cNvCxnSpPr>
            <a:stCxn id="149" idx="1"/>
            <a:endCxn id="187" idx="13"/>
          </p:cNvCxnSpPr>
          <p:nvPr>
            <p:custDataLst>
              <p:tags r:id="rId16"/>
            </p:custDataLst>
          </p:nvPr>
        </p:nvCxnSpPr>
        <p:spPr>
          <a:xfrm rot="10800000" flipV="1">
            <a:off x="2422935" y="2435659"/>
            <a:ext cx="458554" cy="444190"/>
          </a:xfrm>
          <a:prstGeom prst="bentConnector3">
            <a:avLst>
              <a:gd name="adj1" fmla="val 50000"/>
            </a:avLst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141" name="Gerade Verbindung mit Pfeil 122"/>
          <p:cNvCxnSpPr>
            <a:stCxn id="178" idx="3"/>
          </p:cNvCxnSpPr>
          <p:nvPr>
            <p:custDataLst>
              <p:tags r:id="rId17"/>
            </p:custDataLst>
          </p:nvPr>
        </p:nvCxnSpPr>
        <p:spPr>
          <a:xfrm>
            <a:off x="3275235" y="3886453"/>
            <a:ext cx="535597" cy="0"/>
          </a:xfrm>
          <a:prstGeom prst="straightConnector1">
            <a:avLst/>
          </a:prstGeom>
          <a:noFill/>
          <a:ln w="53975" cap="flat" cmpd="sng" algn="ctr">
            <a:solidFill>
              <a:srgbClr val="C00000"/>
            </a:solidFill>
            <a:prstDash val="solid"/>
            <a:headEnd type="none" w="sm" len="med"/>
            <a:tailEnd type="non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sp>
        <p:nvSpPr>
          <p:cNvPr id="142" name="Rectangle 141"/>
          <p:cNvSpPr/>
          <p:nvPr>
            <p:custDataLst>
              <p:tags r:id="rId18"/>
            </p:custDataLst>
          </p:nvPr>
        </p:nvSpPr>
        <p:spPr>
          <a:xfrm>
            <a:off x="3818316" y="3669422"/>
            <a:ext cx="1599713" cy="355296"/>
          </a:xfrm>
          <a:prstGeom prst="rect">
            <a:avLst/>
          </a:prstGeom>
          <a:solidFill>
            <a:srgbClr val="4BACC6"/>
          </a:solidFill>
          <a:ln w="25400" cap="flat" cmpd="sng" algn="ctr">
            <a:solidFill>
              <a:srgbClr val="4BACC6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SHG/THG/FHG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45" name="Straight Connector 144"/>
          <p:cNvCxnSpPr/>
          <p:nvPr>
            <p:custDataLst>
              <p:tags r:id="rId19"/>
            </p:custDataLst>
          </p:nvPr>
        </p:nvCxnSpPr>
        <p:spPr>
          <a:xfrm flipH="1">
            <a:off x="3416141" y="3787341"/>
            <a:ext cx="216618" cy="179976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49" name="Rounded Rectangle 148"/>
          <p:cNvSpPr/>
          <p:nvPr>
            <p:custDataLst>
              <p:tags r:id="rId20"/>
            </p:custDataLst>
          </p:nvPr>
        </p:nvSpPr>
        <p:spPr>
          <a:xfrm>
            <a:off x="2881489" y="2255638"/>
            <a:ext cx="1285919" cy="360041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l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–</a:t>
            </a: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meter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156" name="Gerade Verbindung mit Pfeil 122"/>
          <p:cNvCxnSpPr/>
          <p:nvPr>
            <p:custDataLst>
              <p:tags r:id="rId21"/>
            </p:custDataLst>
          </p:nvPr>
        </p:nvCxnSpPr>
        <p:spPr>
          <a:xfrm flipV="1">
            <a:off x="5460713" y="3847070"/>
            <a:ext cx="2978437" cy="10266"/>
          </a:xfrm>
          <a:prstGeom prst="straightConnector1">
            <a:avLst/>
          </a:prstGeom>
          <a:noFill/>
          <a:ln w="53975" cap="flat" cmpd="sng" algn="ctr">
            <a:solidFill>
              <a:srgbClr val="4BACC6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61" name="Gerade Verbindung mit Pfeil 118"/>
          <p:cNvCxnSpPr/>
          <p:nvPr>
            <p:custDataLst>
              <p:tags r:id="rId22"/>
            </p:custDataLst>
          </p:nvPr>
        </p:nvCxnSpPr>
        <p:spPr>
          <a:xfrm>
            <a:off x="2226800" y="6323554"/>
            <a:ext cx="3577607" cy="0"/>
          </a:xfrm>
          <a:prstGeom prst="straightConnector1">
            <a:avLst/>
          </a:prstGeom>
          <a:noFill/>
          <a:ln w="53975" cap="flat" cmpd="sng" algn="ctr">
            <a:solidFill>
              <a:srgbClr val="92D050"/>
            </a:solidFill>
            <a:prstDash val="solid"/>
            <a:headEnd type="none" w="sm" len="med"/>
            <a:tailEnd type="triangle" w="sm" len="med"/>
          </a:ln>
          <a:effectLst>
            <a:glow rad="444500">
              <a:srgbClr val="4F81BD">
                <a:alpha val="0"/>
              </a:srgbClr>
            </a:glow>
          </a:effectLst>
          <a:scene3d>
            <a:camera prst="orthographicFront"/>
            <a:lightRig rig="threePt" dir="t"/>
          </a:scene3d>
          <a:sp3d extrusionH="76200" contourW="12700" prstMaterial="plastic">
            <a:bevelT/>
            <a:extrusionClr>
              <a:srgbClr val="FFFFFF"/>
            </a:extrusionClr>
            <a:contourClr>
              <a:srgbClr val="BBE0E3">
                <a:lumMod val="50000"/>
              </a:srgbClr>
            </a:contourClr>
          </a:sp3d>
        </p:spPr>
      </p:cxnSp>
      <p:cxnSp>
        <p:nvCxnSpPr>
          <p:cNvPr id="163" name="Straight Connector 162"/>
          <p:cNvCxnSpPr/>
          <p:nvPr>
            <p:custDataLst>
              <p:tags r:id="rId23"/>
            </p:custDataLst>
          </p:nvPr>
        </p:nvCxnSpPr>
        <p:spPr>
          <a:xfrm flipH="1">
            <a:off x="5652007" y="3764289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178" name="Rectangle 177"/>
          <p:cNvSpPr/>
          <p:nvPr>
            <p:custDataLst>
              <p:tags r:id="rId24"/>
            </p:custDataLst>
          </p:nvPr>
        </p:nvSpPr>
        <p:spPr>
          <a:xfrm>
            <a:off x="2433166" y="3670429"/>
            <a:ext cx="842069" cy="432048"/>
          </a:xfrm>
          <a:prstGeom prst="rect">
            <a:avLst/>
          </a:prstGeom>
          <a:solidFill>
            <a:srgbClr val="C0504D"/>
          </a:solidFill>
          <a:ln w="25400" cap="flat" cmpd="sng" algn="ctr">
            <a:solidFill>
              <a:srgbClr val="C0504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</a:rPr>
              <a:t>Ti:Sa </a:t>
            </a:r>
          </a:p>
        </p:txBody>
      </p:sp>
      <p:sp>
        <p:nvSpPr>
          <p:cNvPr id="180" name="Rectangle 179"/>
          <p:cNvSpPr/>
          <p:nvPr>
            <p:custDataLst>
              <p:tags r:id="rId25"/>
            </p:custDataLst>
          </p:nvPr>
        </p:nvSpPr>
        <p:spPr>
          <a:xfrm>
            <a:off x="738701" y="3669422"/>
            <a:ext cx="1524297" cy="432048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Nd:YAG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1" name="Rectangle 180"/>
          <p:cNvSpPr/>
          <p:nvPr>
            <p:custDataLst>
              <p:tags r:id="rId26"/>
            </p:custDataLst>
          </p:nvPr>
        </p:nvSpPr>
        <p:spPr>
          <a:xfrm>
            <a:off x="702503" y="6107530"/>
            <a:ext cx="1524297" cy="432048"/>
          </a:xfrm>
          <a:prstGeom prst="rect">
            <a:avLst/>
          </a:prstGeom>
          <a:solidFill>
            <a:srgbClr val="9BBB59"/>
          </a:solidFill>
          <a:ln w="25400" cap="flat" cmpd="sng" algn="ctr">
            <a:solidFill>
              <a:srgbClr val="9BBB59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Nd:YAG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2" name="Rounded Rectangle 181"/>
          <p:cNvSpPr/>
          <p:nvPr>
            <p:custDataLst>
              <p:tags r:id="rId27"/>
            </p:custDataLst>
          </p:nvPr>
        </p:nvSpPr>
        <p:spPr>
          <a:xfrm>
            <a:off x="702160" y="5261424"/>
            <a:ext cx="1524640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10 kHz Master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clock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83" name="Rounded Rectangle 182"/>
          <p:cNvSpPr/>
          <p:nvPr>
            <p:custDataLst>
              <p:tags r:id="rId28"/>
            </p:custDataLst>
          </p:nvPr>
        </p:nvSpPr>
        <p:spPr>
          <a:xfrm>
            <a:off x="842834" y="4473547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Delay </a:t>
            </a:r>
            <a:r>
              <a:rPr kumimoji="0" lang="de-DE" sz="18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generator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3" name="Rounded Rectangle 192"/>
          <p:cNvSpPr/>
          <p:nvPr/>
        </p:nvSpPr>
        <p:spPr>
          <a:xfrm>
            <a:off x="6006355" y="2301463"/>
            <a:ext cx="379774" cy="142209"/>
          </a:xfrm>
          <a:prstGeom prst="roundRect">
            <a:avLst/>
          </a:prstGeom>
          <a:pattFill prst="dkHorz">
            <a:fgClr>
              <a:schemeClr val="tx1">
                <a:lumMod val="65000"/>
                <a:lumOff val="35000"/>
              </a:schemeClr>
            </a:fgClr>
            <a:bgClr>
              <a:schemeClr val="bg1"/>
            </a:bgClr>
          </a:patt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5" name="Straight Connector 254"/>
          <p:cNvCxnSpPr>
            <a:stCxn id="119" idx="1"/>
          </p:cNvCxnSpPr>
          <p:nvPr/>
        </p:nvCxnSpPr>
        <p:spPr>
          <a:xfrm flipH="1">
            <a:off x="3521898" y="3517664"/>
            <a:ext cx="2552" cy="326380"/>
          </a:xfrm>
          <a:prstGeom prst="line">
            <a:avLst/>
          </a:prstGeom>
          <a:ln w="381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>
            <p:custDataLst>
              <p:tags r:id="rId29"/>
            </p:custDataLst>
          </p:nvPr>
        </p:nvCxnSpPr>
        <p:spPr>
          <a:xfrm flipH="1">
            <a:off x="5715627" y="6235641"/>
            <a:ext cx="177560" cy="175825"/>
          </a:xfrm>
          <a:prstGeom prst="line">
            <a:avLst/>
          </a:prstGeom>
          <a:noFill/>
          <a:ln w="762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277" name="Elbow Connector 276"/>
          <p:cNvCxnSpPr>
            <a:stCxn id="126" idx="3"/>
            <a:endCxn id="125" idx="3"/>
          </p:cNvCxnSpPr>
          <p:nvPr>
            <p:custDataLst>
              <p:tags r:id="rId30"/>
            </p:custDataLst>
          </p:nvPr>
        </p:nvCxnSpPr>
        <p:spPr>
          <a:xfrm rot="16200000" flipV="1">
            <a:off x="5170871" y="770993"/>
            <a:ext cx="477908" cy="2395583"/>
          </a:xfrm>
          <a:prstGeom prst="bentConnector2">
            <a:avLst/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005" y="1975403"/>
            <a:ext cx="1088905" cy="135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96" name="Elbow Connector 295"/>
          <p:cNvCxnSpPr>
            <a:stCxn id="193" idx="0"/>
          </p:cNvCxnSpPr>
          <p:nvPr>
            <p:custDataLst>
              <p:tags r:id="rId31"/>
            </p:custDataLst>
          </p:nvPr>
        </p:nvCxnSpPr>
        <p:spPr>
          <a:xfrm rot="16200000" flipH="1" flipV="1">
            <a:off x="5505818" y="1970945"/>
            <a:ext cx="359906" cy="1020942"/>
          </a:xfrm>
          <a:prstGeom prst="bentConnector4">
            <a:avLst>
              <a:gd name="adj1" fmla="val -63517"/>
              <a:gd name="adj2" fmla="val 48104"/>
            </a:avLst>
          </a:prstGeom>
          <a:noFill/>
          <a:ln w="28575" cap="flat" cmpd="sng" algn="ctr">
            <a:solidFill>
              <a:srgbClr val="FFC000"/>
            </a:solidFill>
            <a:prstDash val="solid"/>
          </a:ln>
          <a:effectLst/>
        </p:spPr>
      </p:cxnSp>
      <p:sp>
        <p:nvSpPr>
          <p:cNvPr id="307" name="Content Placeholder 2"/>
          <p:cNvSpPr>
            <a:spLocks noGrp="1"/>
          </p:cNvSpPr>
          <p:nvPr>
            <p:ph idx="1"/>
          </p:nvPr>
        </p:nvSpPr>
        <p:spPr>
          <a:xfrm>
            <a:off x="1331640" y="721733"/>
            <a:ext cx="7653536" cy="61231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 smtClean="0"/>
              <a:t>A simplified laser system is installed at the off-line ISOLDE mass separator – capable to produce </a:t>
            </a:r>
            <a:r>
              <a:rPr lang="en-GB" sz="2000" dirty="0" err="1" smtClean="0"/>
              <a:t>Ga</a:t>
            </a:r>
            <a:r>
              <a:rPr lang="en-GB" sz="2000" dirty="0" smtClean="0"/>
              <a:t> ion beams for testing RILIS cavities </a:t>
            </a:r>
            <a:endParaRPr lang="en-GB" sz="2000" dirty="0"/>
          </a:p>
        </p:txBody>
      </p:sp>
      <p:sp>
        <p:nvSpPr>
          <p:cNvPr id="309" name="Flowchart: Direct Access Storage 308"/>
          <p:cNvSpPr/>
          <p:nvPr/>
        </p:nvSpPr>
        <p:spPr>
          <a:xfrm>
            <a:off x="8547239" y="3798964"/>
            <a:ext cx="442902" cy="156729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6" name="Minus 315"/>
          <p:cNvSpPr/>
          <p:nvPr/>
        </p:nvSpPr>
        <p:spPr>
          <a:xfrm>
            <a:off x="7772400" y="3554155"/>
            <a:ext cx="457200" cy="3253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Minus 317"/>
          <p:cNvSpPr/>
          <p:nvPr/>
        </p:nvSpPr>
        <p:spPr>
          <a:xfrm>
            <a:off x="7772400" y="3847070"/>
            <a:ext cx="457200" cy="325324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Rounded Rectangle 318"/>
          <p:cNvSpPr/>
          <p:nvPr>
            <p:custDataLst>
              <p:tags r:id="rId32"/>
            </p:custDataLst>
          </p:nvPr>
        </p:nvSpPr>
        <p:spPr>
          <a:xfrm>
            <a:off x="7379354" y="4491223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Behlke switch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20" name="Rounded Rectangle 319"/>
          <p:cNvSpPr/>
          <p:nvPr>
            <p:custDataLst>
              <p:tags r:id="rId33"/>
            </p:custDataLst>
          </p:nvPr>
        </p:nvSpPr>
        <p:spPr>
          <a:xfrm>
            <a:off x="7369677" y="5375005"/>
            <a:ext cx="1243292" cy="589076"/>
          </a:xfrm>
          <a:prstGeom prst="roundRect">
            <a:avLst/>
          </a:prstGeom>
          <a:solidFill>
            <a:sysClr val="window" lastClr="FFFFFF">
              <a:lumMod val="95000"/>
            </a:sysClr>
          </a:solidFill>
          <a:ln w="28575" cap="flat" cmpd="sng" algn="ctr">
            <a:solidFill>
              <a:sysClr val="window" lastClr="FFFFFF">
                <a:lumMod val="50000"/>
              </a:sys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DC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V-source</a:t>
            </a: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21" name="Straight Connector 320"/>
          <p:cNvCxnSpPr/>
          <p:nvPr>
            <p:custDataLst>
              <p:tags r:id="rId34"/>
            </p:custDataLst>
          </p:nvPr>
        </p:nvCxnSpPr>
        <p:spPr>
          <a:xfrm flipV="1">
            <a:off x="2086126" y="4785761"/>
            <a:ext cx="5264501" cy="879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1" name="Straight Connector 330"/>
          <p:cNvCxnSpPr/>
          <p:nvPr>
            <p:custDataLst>
              <p:tags r:id="rId35"/>
            </p:custDataLst>
          </p:nvPr>
        </p:nvCxnSpPr>
        <p:spPr>
          <a:xfrm>
            <a:off x="7981798" y="5080467"/>
            <a:ext cx="0" cy="294538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34" name="Straight Connector 333"/>
          <p:cNvCxnSpPr>
            <a:stCxn id="318" idx="1"/>
            <a:endCxn id="319" idx="0"/>
          </p:cNvCxnSpPr>
          <p:nvPr>
            <p:custDataLst>
              <p:tags r:id="rId36"/>
            </p:custDataLst>
          </p:nvPr>
        </p:nvCxnSpPr>
        <p:spPr>
          <a:xfrm>
            <a:off x="8001000" y="4047990"/>
            <a:ext cx="0" cy="443233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36" name="TextBox 335"/>
          <p:cNvSpPr txBox="1"/>
          <p:nvPr/>
        </p:nvSpPr>
        <p:spPr>
          <a:xfrm>
            <a:off x="7613902" y="2929899"/>
            <a:ext cx="13762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Vertical deflector</a:t>
            </a:r>
            <a:endParaRPr lang="en-GB" dirty="0"/>
          </a:p>
        </p:txBody>
      </p:sp>
      <p:cxnSp>
        <p:nvCxnSpPr>
          <p:cNvPr id="338" name="Straight Arrow Connector 337"/>
          <p:cNvCxnSpPr/>
          <p:nvPr/>
        </p:nvCxnSpPr>
        <p:spPr>
          <a:xfrm>
            <a:off x="5804407" y="2401410"/>
            <a:ext cx="1072643" cy="0"/>
          </a:xfrm>
          <a:prstGeom prst="straightConnector1">
            <a:avLst/>
          </a:prstGeom>
          <a:ln w="2540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4" name="Picture 2"/>
          <p:cNvPicPr>
            <a:picLocks noChangeAspect="1" noChangeArrowheads="1"/>
          </p:cNvPicPr>
          <p:nvPr/>
        </p:nvPicPr>
        <p:blipFill>
          <a:blip r:embed="rId4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758222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2071019117"/>
              </p:ext>
            </p:extLst>
          </p:nvPr>
        </p:nvGraphicFramePr>
        <p:xfrm>
          <a:off x="822251" y="3393847"/>
          <a:ext cx="4572000" cy="32337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Time structure of laser ionized beam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8048" y="845369"/>
            <a:ext cx="4968842" cy="3726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733800" y="4886325"/>
            <a:ext cx="1242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Gate = 5 </a:t>
            </a:r>
            <a:r>
              <a:rPr lang="en-GB" dirty="0" err="1" smtClean="0">
                <a:latin typeface="Symbol" pitchFamily="18" charset="2"/>
              </a:rPr>
              <a:t>m</a:t>
            </a:r>
            <a:r>
              <a:rPr lang="en-GB" dirty="0" err="1" smtClean="0"/>
              <a:t>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893490" y="1314450"/>
            <a:ext cx="2516460" cy="923330"/>
          </a:xfrm>
          <a:prstGeom prst="rect">
            <a:avLst/>
          </a:prstGeom>
          <a:noFill/>
          <a:ln cap="rnd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MCP measurement,</a:t>
            </a:r>
          </a:p>
          <a:p>
            <a:r>
              <a:rPr lang="en-GB" dirty="0" smtClean="0"/>
              <a:t>3 </a:t>
            </a:r>
            <a:r>
              <a:rPr lang="en-GB" dirty="0" err="1" smtClean="0"/>
              <a:t>pA</a:t>
            </a:r>
            <a:r>
              <a:rPr lang="en-GB" dirty="0" smtClean="0"/>
              <a:t> beam scattered on the Faraday cup</a:t>
            </a:r>
            <a:endParaRPr lang="en-GB" dirty="0"/>
          </a:p>
        </p:txBody>
      </p:sp>
      <p:cxnSp>
        <p:nvCxnSpPr>
          <p:cNvPr id="11" name="Straight Arrow Connector 10"/>
          <p:cNvCxnSpPr>
            <a:stCxn id="7" idx="3"/>
          </p:cNvCxnSpPr>
          <p:nvPr/>
        </p:nvCxnSpPr>
        <p:spPr>
          <a:xfrm>
            <a:off x="3409950" y="1776115"/>
            <a:ext cx="495300" cy="0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98890" y="4793992"/>
            <a:ext cx="2297385" cy="923330"/>
          </a:xfrm>
          <a:prstGeom prst="rect">
            <a:avLst/>
          </a:prstGeom>
          <a:noFill/>
          <a:ln cap="rnd">
            <a:solidFill>
              <a:schemeClr val="tx1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FC measurement,</a:t>
            </a:r>
          </a:p>
          <a:p>
            <a:r>
              <a:rPr lang="en-GB" dirty="0" smtClean="0"/>
              <a:t>42 </a:t>
            </a:r>
            <a:r>
              <a:rPr lang="en-GB" dirty="0" err="1" smtClean="0"/>
              <a:t>nA</a:t>
            </a:r>
            <a:r>
              <a:rPr lang="en-GB" dirty="0" smtClean="0"/>
              <a:t> beam sliced by 5 </a:t>
            </a:r>
            <a:r>
              <a:rPr lang="en-GB" dirty="0" err="1" smtClean="0">
                <a:latin typeface="Symbol" pitchFamily="18" charset="2"/>
              </a:rPr>
              <a:t>m</a:t>
            </a:r>
            <a:r>
              <a:rPr lang="en-GB" dirty="0" err="1" smtClean="0"/>
              <a:t>s</a:t>
            </a:r>
            <a:r>
              <a:rPr lang="en-GB" dirty="0" smtClean="0"/>
              <a:t> gate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503590" y="5269647"/>
            <a:ext cx="495300" cy="0"/>
          </a:xfrm>
          <a:prstGeom prst="straightConnector1">
            <a:avLst/>
          </a:prstGeom>
          <a:ln w="41275"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372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Hall Activities</a:t>
            </a:r>
          </a:p>
          <a:p>
            <a:pPr lvl="1"/>
            <a:r>
              <a:rPr lang="en-US" dirty="0" smtClean="0"/>
              <a:t>Infrastructure</a:t>
            </a:r>
          </a:p>
          <a:p>
            <a:r>
              <a:rPr lang="en-US" dirty="0" smtClean="0"/>
              <a:t>Target Area Activities</a:t>
            </a:r>
          </a:p>
          <a:p>
            <a:pPr lvl="1"/>
            <a:r>
              <a:rPr lang="en-US" dirty="0" smtClean="0"/>
              <a:t>Shielding</a:t>
            </a:r>
          </a:p>
          <a:p>
            <a:pPr lvl="1"/>
            <a:r>
              <a:rPr lang="en-US" dirty="0" smtClean="0"/>
              <a:t>Robot upgrade</a:t>
            </a:r>
          </a:p>
          <a:p>
            <a:pPr lvl="1"/>
            <a:r>
              <a:rPr lang="en-US" dirty="0" smtClean="0"/>
              <a:t>Accumulated collective dose</a:t>
            </a:r>
          </a:p>
          <a:p>
            <a:pPr lvl="1"/>
            <a:r>
              <a:rPr lang="en-US" dirty="0" smtClean="0"/>
              <a:t>Hot cell progress</a:t>
            </a:r>
          </a:p>
          <a:p>
            <a:r>
              <a:rPr lang="en-US" dirty="0" smtClean="0"/>
              <a:t>The ISOLDE machine</a:t>
            </a:r>
          </a:p>
          <a:p>
            <a:pPr lvl="1"/>
            <a:r>
              <a:rPr lang="en-US" dirty="0" smtClean="0"/>
              <a:t>RFQ Cooler</a:t>
            </a:r>
          </a:p>
          <a:p>
            <a:pPr lvl="1"/>
            <a:r>
              <a:rPr lang="en-US" dirty="0" smtClean="0"/>
              <a:t>REX (and TSR)</a:t>
            </a:r>
          </a:p>
          <a:p>
            <a:pPr lvl="1"/>
            <a:r>
              <a:rPr lang="en-US" dirty="0" smtClean="0"/>
              <a:t>RILIS</a:t>
            </a:r>
          </a:p>
          <a:p>
            <a:pPr lvl="1"/>
            <a:r>
              <a:rPr lang="en-US" dirty="0" smtClean="0"/>
              <a:t>Target development</a:t>
            </a:r>
          </a:p>
          <a:p>
            <a:r>
              <a:rPr lang="en-US" dirty="0" err="1" smtClean="0"/>
              <a:t>Medicis</a:t>
            </a:r>
            <a:endParaRPr lang="en-US" dirty="0" smtClean="0"/>
          </a:p>
          <a:p>
            <a:r>
              <a:rPr lang="en-US" dirty="0" smtClean="0"/>
              <a:t>News from EN-STI-RBS</a:t>
            </a:r>
          </a:p>
          <a:p>
            <a:pPr lvl="1"/>
            <a:r>
              <a:rPr lang="en-US" dirty="0" smtClean="0"/>
              <a:t>Labs</a:t>
            </a:r>
          </a:p>
          <a:p>
            <a:pPr lvl="1"/>
            <a:r>
              <a:rPr lang="en-US" dirty="0" smtClean="0"/>
              <a:t>Test stand</a:t>
            </a:r>
          </a:p>
          <a:p>
            <a:r>
              <a:rPr lang="en-US" dirty="0" smtClean="0"/>
              <a:t>Design Study Progress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room extension</a:t>
            </a:r>
            <a:endParaRPr lang="en-GB" dirty="0"/>
          </a:p>
        </p:txBody>
      </p:sp>
      <p:grpSp>
        <p:nvGrpSpPr>
          <p:cNvPr id="4" name="Group 5"/>
          <p:cNvGrpSpPr/>
          <p:nvPr/>
        </p:nvGrpSpPr>
        <p:grpSpPr>
          <a:xfrm>
            <a:off x="3116619" y="940101"/>
            <a:ext cx="5307291" cy="4872783"/>
            <a:chOff x="328398" y="540099"/>
            <a:chExt cx="6400601" cy="6090908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1676384" y="540099"/>
              <a:ext cx="50400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6716384" y="547007"/>
              <a:ext cx="0" cy="35424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679003" y="547007"/>
              <a:ext cx="0" cy="1368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1679003" y="1915007"/>
              <a:ext cx="5544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233403" y="1915007"/>
              <a:ext cx="0" cy="9288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233403" y="2843807"/>
              <a:ext cx="2016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444999" y="2843807"/>
              <a:ext cx="0" cy="4536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444999" y="3297407"/>
              <a:ext cx="598452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4072199" y="3297407"/>
              <a:ext cx="0" cy="79200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4072199" y="4089407"/>
              <a:ext cx="2656800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165799" y="4615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604999" y="4089407"/>
              <a:ext cx="0" cy="17424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4165799" y="4615007"/>
              <a:ext cx="0" cy="6480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4165799" y="5263007"/>
              <a:ext cx="4392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968648" y="4147007"/>
              <a:ext cx="0" cy="16848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2168968" y="1981200"/>
              <a:ext cx="1941" cy="449313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1359922" y="5611730"/>
              <a:ext cx="810986" cy="86260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flipH="1">
              <a:off x="328398" y="6474337"/>
              <a:ext cx="103152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H="1">
              <a:off x="1373966" y="6474337"/>
              <a:ext cx="1978233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flipH="1">
              <a:off x="2170909" y="5699014"/>
              <a:ext cx="1173334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344243" y="5647033"/>
              <a:ext cx="0" cy="79200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H="1">
              <a:off x="2168968" y="5647033"/>
              <a:ext cx="1175278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H="1">
              <a:off x="1433779" y="6422383"/>
              <a:ext cx="190879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3177860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2248737" y="3294181"/>
              <a:ext cx="0" cy="2304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43399" y="3294181"/>
              <a:ext cx="2016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2243399" y="5598181"/>
              <a:ext cx="11088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5213142" y="3222695"/>
              <a:ext cx="43200" cy="8640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5" name="Straight Arrow Connector 34"/>
            <p:cNvCxnSpPr/>
            <p:nvPr/>
          </p:nvCxnSpPr>
          <p:spPr>
            <a:xfrm>
              <a:off x="2249786" y="3932280"/>
              <a:ext cx="1823462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682839" y="3297407"/>
              <a:ext cx="0" cy="2298062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3600000">
              <a:off x="3211116" y="4407810"/>
              <a:ext cx="597600" cy="0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2966030" y="3693407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254 cm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 rot="-5400000">
              <a:off x="2273222" y="4196866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320 cm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>
              <a:off x="3968648" y="5831807"/>
              <a:ext cx="2146402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>
              <a:off x="6115050" y="5831807"/>
              <a:ext cx="0" cy="79920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flipV="1">
              <a:off x="6115050" y="6625328"/>
              <a:ext cx="601334" cy="5679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>
              <a:off x="6728999" y="4086695"/>
              <a:ext cx="0" cy="2538633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>
              <a:off x="4072199" y="4086695"/>
              <a:ext cx="1049" cy="2538633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>
              <a:off x="3344243" y="5598181"/>
              <a:ext cx="0" cy="1027147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flipH="1">
              <a:off x="489857" y="1981200"/>
              <a:ext cx="1681052" cy="0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640927" y="1046339"/>
              <a:ext cx="7344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28 m</a:t>
              </a:r>
              <a:r>
                <a:rPr lang="en-GB" baseline="30000" dirty="0" smtClean="0"/>
                <a:t>2</a:t>
              </a:r>
              <a:endParaRPr lang="en-GB" baseline="30000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82138" y="5021891"/>
              <a:ext cx="56778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6 m</a:t>
              </a:r>
              <a:r>
                <a:rPr lang="en-GB" sz="1600" baseline="30000" dirty="0" smtClean="0"/>
                <a:t>2</a:t>
              </a:r>
              <a:endParaRPr lang="en-GB" sz="1600" baseline="300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19662" y="4367977"/>
              <a:ext cx="1566298" cy="5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/>
                <a:t>REX EBIS</a:t>
              </a:r>
              <a:endParaRPr lang="en-GB" sz="2400" b="1" baseline="30000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85139" y="1802332"/>
              <a:ext cx="961199" cy="5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RILIS</a:t>
              </a: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640927" y="4893675"/>
              <a:ext cx="1805246" cy="5770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/>
                <a:t>IS</a:t>
              </a:r>
              <a:r>
                <a:rPr lang="en-GB" dirty="0" smtClean="0"/>
                <a:t> </a:t>
              </a:r>
              <a:r>
                <a:rPr lang="en-GB" sz="2400" b="1" dirty="0"/>
                <a:t>COOLER</a:t>
              </a:r>
            </a:p>
          </p:txBody>
        </p:sp>
        <p:cxnSp>
          <p:nvCxnSpPr>
            <p:cNvPr id="52" name="Straight Connector 51"/>
            <p:cNvCxnSpPr/>
            <p:nvPr/>
          </p:nvCxnSpPr>
          <p:spPr>
            <a:xfrm>
              <a:off x="3342569" y="4787219"/>
              <a:ext cx="1674" cy="8028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3352199" y="4091886"/>
              <a:ext cx="720000" cy="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3964199" y="4143631"/>
              <a:ext cx="640800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3712199" y="3294181"/>
              <a:ext cx="361049" cy="0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flipV="1">
              <a:off x="2980303" y="3222695"/>
              <a:ext cx="912420" cy="744"/>
            </a:xfrm>
            <a:prstGeom prst="line">
              <a:avLst/>
            </a:prstGeom>
            <a:ln w="28575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>
              <a:off x="3361240" y="4084783"/>
              <a:ext cx="1674" cy="72000"/>
            </a:xfrm>
            <a:prstGeom prst="line">
              <a:avLst/>
            </a:prstGeom>
            <a:ln w="254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>
              <a:off x="3362914" y="5456280"/>
              <a:ext cx="709285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3380004" y="5179281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100 cm</a:t>
              </a:r>
            </a:p>
          </p:txBody>
        </p:sp>
        <p:cxnSp>
          <p:nvCxnSpPr>
            <p:cNvPr id="60" name="Straight Connector 59"/>
            <p:cNvCxnSpPr/>
            <p:nvPr/>
          </p:nvCxnSpPr>
          <p:spPr>
            <a:xfrm flipV="1">
              <a:off x="3043451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V="1">
              <a:off x="289103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V="1">
              <a:off x="27340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2595586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flipV="1">
              <a:off x="2458618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2321104" y="5702049"/>
              <a:ext cx="0" cy="720334"/>
            </a:xfrm>
            <a:prstGeom prst="line">
              <a:avLst/>
            </a:prstGeom>
            <a:ln w="127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TextBox 65"/>
          <p:cNvSpPr txBox="1"/>
          <p:nvPr/>
        </p:nvSpPr>
        <p:spPr>
          <a:xfrm>
            <a:off x="1415552" y="940101"/>
            <a:ext cx="21139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u="sng" dirty="0" smtClean="0"/>
              <a:t>Required by safety</a:t>
            </a:r>
            <a:endParaRPr lang="en-GB" sz="2000" u="sng" dirty="0"/>
          </a:p>
        </p:txBody>
      </p:sp>
      <p:sp>
        <p:nvSpPr>
          <p:cNvPr id="67" name="TextBox 66"/>
          <p:cNvSpPr txBox="1"/>
          <p:nvPr/>
        </p:nvSpPr>
        <p:spPr>
          <a:xfrm>
            <a:off x="5754691" y="1123501"/>
            <a:ext cx="2520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Existing laser room + SAS</a:t>
            </a:r>
            <a:endParaRPr lang="en-GB" dirty="0"/>
          </a:p>
        </p:txBody>
      </p:sp>
      <p:sp>
        <p:nvSpPr>
          <p:cNvPr id="68" name="TextBox 67"/>
          <p:cNvSpPr txBox="1"/>
          <p:nvPr/>
        </p:nvSpPr>
        <p:spPr>
          <a:xfrm>
            <a:off x="2334285" y="4841030"/>
            <a:ext cx="2047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Extended part (SAS)</a:t>
            </a:r>
            <a:endParaRPr lang="en-GB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4122970" y="4531522"/>
            <a:ext cx="760019" cy="287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1580763" y="6159921"/>
            <a:ext cx="5352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GB" dirty="0" smtClean="0"/>
              <a:t>Work </a:t>
            </a:r>
            <a:r>
              <a:rPr lang="en-GB" dirty="0"/>
              <a:t>by external </a:t>
            </a:r>
            <a:r>
              <a:rPr lang="en-GB" dirty="0" smtClean="0"/>
              <a:t>contractor is planned </a:t>
            </a:r>
            <a:r>
              <a:rPr lang="en-GB" dirty="0"/>
              <a:t>for July 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31629" y="2130310"/>
            <a:ext cx="321004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Side effects:</a:t>
            </a:r>
          </a:p>
          <a:p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Some rearrangement on EBIS platform will be needed</a:t>
            </a:r>
          </a:p>
          <a:p>
            <a:pPr marL="285750" indent="-285750">
              <a:buFont typeface="Arial" pitchFamily="34" charset="0"/>
              <a:buChar char="•"/>
            </a:pP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Limitation on future EBIS extension 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1230466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RILIS machine protection</a:t>
            </a:r>
            <a:endParaRPr lang="en-GB" dirty="0"/>
          </a:p>
        </p:txBody>
      </p:sp>
      <p:sp>
        <p:nvSpPr>
          <p:cNvPr id="63" name="TextBox 62"/>
          <p:cNvSpPr txBox="1"/>
          <p:nvPr/>
        </p:nvSpPr>
        <p:spPr>
          <a:xfrm>
            <a:off x="1030973" y="4651551"/>
            <a:ext cx="464975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endParaRPr lang="en-GB" dirty="0" smtClean="0"/>
          </a:p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Hardware to control multiple laser interlocks and shutters are assembled by STI-ECE</a:t>
            </a:r>
          </a:p>
          <a:p>
            <a:pPr marL="285750" lvl="1" indent="-285750">
              <a:buFont typeface="Arial" pitchFamily="34" charset="0"/>
              <a:buChar char="•"/>
            </a:pPr>
            <a:endParaRPr lang="en-GB" dirty="0" smtClean="0"/>
          </a:p>
          <a:p>
            <a:pPr marL="285750" lvl="1" indent="-285750">
              <a:buFont typeface="Arial" pitchFamily="34" charset="0"/>
              <a:buChar char="•"/>
            </a:pPr>
            <a:r>
              <a:rPr lang="en-GB" dirty="0" smtClean="0"/>
              <a:t>Testing has started</a:t>
            </a:r>
            <a:endParaRPr lang="en-GB" sz="2000" dirty="0" smtClean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7610" y="4041829"/>
            <a:ext cx="3035427" cy="2276570"/>
          </a:xfrm>
          <a:prstGeom prst="rect">
            <a:avLst/>
          </a:prstGeom>
        </p:spPr>
      </p:pic>
      <p:pic>
        <p:nvPicPr>
          <p:cNvPr id="65" name="Picture 6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879329"/>
            <a:ext cx="5722474" cy="3410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494" y="1198147"/>
            <a:ext cx="1080120" cy="21002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29990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44071" y="-76200"/>
            <a:ext cx="8229600" cy="8382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0070C0"/>
                </a:solidFill>
              </a:rPr>
              <a:t>Helicon source</a:t>
            </a:r>
            <a:endParaRPr lang="en-US" sz="3200" b="1" dirty="0">
              <a:solidFill>
                <a:srgbClr val="0070C0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3645" y="1299397"/>
            <a:ext cx="3736310" cy="3276601"/>
          </a:xfrm>
          <a:prstGeom prst="rect">
            <a:avLst/>
          </a:prstGeom>
          <a:noFill/>
          <a:ln w="381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</p:pic>
      <p:sp>
        <p:nvSpPr>
          <p:cNvPr id="9" name="TextBox 8"/>
          <p:cNvSpPr txBox="1"/>
          <p:nvPr/>
        </p:nvSpPr>
        <p:spPr bwMode="auto">
          <a:xfrm>
            <a:off x="981421" y="2844894"/>
            <a:ext cx="429918" cy="392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3374844" y="4070574"/>
            <a:ext cx="429918" cy="392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S</a:t>
            </a: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2781300" y="1644112"/>
            <a:ext cx="266700" cy="814903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6" idx="2"/>
          </p:cNvCxnSpPr>
          <p:nvPr/>
        </p:nvCxnSpPr>
        <p:spPr bwMode="auto">
          <a:xfrm>
            <a:off x="1921488" y="1986874"/>
            <a:ext cx="593112" cy="348760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 bwMode="auto">
          <a:xfrm flipV="1">
            <a:off x="2357758" y="3469212"/>
            <a:ext cx="614042" cy="637162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8" idx="0"/>
          </p:cNvCxnSpPr>
          <p:nvPr/>
        </p:nvCxnSpPr>
        <p:spPr bwMode="auto">
          <a:xfrm flipV="1">
            <a:off x="3805558" y="3918331"/>
            <a:ext cx="152400" cy="859923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/>
          <p:cNvSpPr/>
          <p:nvPr/>
        </p:nvSpPr>
        <p:spPr bwMode="auto">
          <a:xfrm>
            <a:off x="1011764" y="1220972"/>
            <a:ext cx="1819448" cy="765902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RF 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antenna </a:t>
            </a:r>
          </a:p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>
                <a:solidFill>
                  <a:schemeClr val="accent3">
                    <a:lumMod val="50000"/>
                  </a:schemeClr>
                </a:solidFill>
              </a:rPr>
              <a:t>P</a:t>
            </a:r>
            <a:r>
              <a:rPr lang="en-US" sz="14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fwd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≤ 250 W</a:t>
            </a:r>
          </a:p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err="1" smtClean="0">
                <a:solidFill>
                  <a:schemeClr val="accent3">
                    <a:lumMod val="50000"/>
                  </a:schemeClr>
                </a:solidFill>
              </a:rPr>
              <a:t>f</a:t>
            </a:r>
            <a:r>
              <a:rPr lang="en-US" sz="1400" baseline="-25000" dirty="0" err="1" smtClean="0">
                <a:solidFill>
                  <a:schemeClr val="accent3">
                    <a:lumMod val="50000"/>
                  </a:schemeClr>
                </a:solidFill>
              </a:rPr>
              <a:t>RF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= 0.01 – 400 MHz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971800" y="1110712"/>
            <a:ext cx="2133600" cy="729117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Axial magnetic field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for Helicon mode generation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 bwMode="auto">
          <a:xfrm>
            <a:off x="2357758" y="4778254"/>
            <a:ext cx="2895600" cy="784346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Two-stage extraction system 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for improved ion beam quality</a:t>
            </a:r>
          </a:p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err="1" smtClean="0">
                <a:solidFill>
                  <a:schemeClr val="accent3">
                    <a:lumMod val="50000"/>
                  </a:schemeClr>
                </a:solidFill>
              </a:rPr>
              <a:t>U</a:t>
            </a:r>
            <a:r>
              <a:rPr lang="en-US" sz="1400" i="1" baseline="-25000" dirty="0" err="1" smtClean="0">
                <a:solidFill>
                  <a:schemeClr val="accent3">
                    <a:lumMod val="50000"/>
                  </a:schemeClr>
                </a:solidFill>
              </a:rPr>
              <a:t>el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= 0 – 3 kV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 bwMode="auto">
          <a:xfrm>
            <a:off x="0" y="4106373"/>
            <a:ext cx="2529172" cy="521040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Plasma chamber</a:t>
            </a:r>
          </a:p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SiO</a:t>
            </a:r>
            <a:r>
              <a:rPr lang="en-US" sz="1400" baseline="-25000" dirty="0" smtClean="0">
                <a:solidFill>
                  <a:schemeClr val="accent3">
                    <a:lumMod val="50000"/>
                  </a:schemeClr>
                </a:solidFill>
              </a:rPr>
              <a:t>2,</a:t>
            </a: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 Ø = 12 mm, l = 100 mm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Rounded Rectangle 19"/>
          <p:cNvSpPr/>
          <p:nvPr/>
        </p:nvSpPr>
        <p:spPr bwMode="auto">
          <a:xfrm>
            <a:off x="0" y="2484295"/>
            <a:ext cx="1143000" cy="486006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>
                <a:solidFill>
                  <a:schemeClr val="accent3">
                    <a:lumMod val="50000"/>
                  </a:schemeClr>
                </a:solidFill>
              </a:rPr>
              <a:t>Gas </a:t>
            </a: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feed</a:t>
            </a:r>
          </a:p>
        </p:txBody>
      </p:sp>
      <p:cxnSp>
        <p:nvCxnSpPr>
          <p:cNvPr id="21" name="Straight Arrow Connector 20"/>
          <p:cNvCxnSpPr>
            <a:stCxn id="20" idx="3"/>
          </p:cNvCxnSpPr>
          <p:nvPr/>
        </p:nvCxnSpPr>
        <p:spPr bwMode="auto">
          <a:xfrm flipV="1">
            <a:off x="1143000" y="2303667"/>
            <a:ext cx="598220" cy="423631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oval" w="med" len="med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 bwMode="auto">
          <a:xfrm flipH="1">
            <a:off x="4120243" y="2335634"/>
            <a:ext cx="533400" cy="1269335"/>
          </a:xfrm>
          <a:prstGeom prst="straightConnector1">
            <a:avLst/>
          </a:prstGeom>
          <a:ln w="57150">
            <a:solidFill>
              <a:schemeClr val="bg1">
                <a:lumMod val="95000"/>
                <a:alpha val="85000"/>
              </a:schemeClr>
            </a:solidFill>
            <a:tailEnd type="stealth" w="lg" len="lg"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 bwMode="auto">
          <a:xfrm>
            <a:off x="3593349" y="1977718"/>
            <a:ext cx="1957301" cy="481297"/>
          </a:xfrm>
          <a:prstGeom prst="roundRect">
            <a:avLst>
              <a:gd name="adj" fmla="val 32363"/>
            </a:avLst>
          </a:prstGeom>
          <a:solidFill>
            <a:schemeClr val="bg2">
              <a:lumMod val="60000"/>
              <a:lumOff val="40000"/>
              <a:alpha val="88000"/>
            </a:schemeClr>
          </a:solidFill>
          <a:ln w="28575">
            <a:solidFill>
              <a:schemeClr val="tx1">
                <a:lumMod val="50000"/>
                <a:lumOff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 bIns="91440" anchor="ctr"/>
          <a:lstStyle/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Plasma electrode</a:t>
            </a:r>
          </a:p>
          <a:p>
            <a:pPr algn="ctr" defTabSz="417628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dirty="0" smtClean="0">
                <a:solidFill>
                  <a:schemeClr val="accent3">
                    <a:lumMod val="50000"/>
                  </a:schemeClr>
                </a:solidFill>
              </a:rPr>
              <a:t>Tungsten, Ø = 0.9 mm</a:t>
            </a:r>
            <a:endParaRPr lang="en-US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210628" y="3568028"/>
            <a:ext cx="37338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just">
              <a:lnSpc>
                <a:spcPct val="105000"/>
              </a:lnSpc>
              <a:spcAft>
                <a:spcPts val="1200"/>
              </a:spcAft>
              <a:buClr>
                <a:srgbClr val="77933C"/>
              </a:buClr>
              <a:buFont typeface="Wingdings" pitchFamily="2" charset="2"/>
              <a:buChar char="Ø"/>
            </a:pPr>
            <a:r>
              <a:rPr lang="en-US" sz="1600" dirty="0" smtClean="0">
                <a:latin typeface="Calibri" pitchFamily="34" charset="0"/>
              </a:rPr>
              <a:t>Developed by the TISD group for the production </a:t>
            </a:r>
            <a:r>
              <a:rPr lang="en-US" sz="1600" dirty="0">
                <a:latin typeface="Calibri" pitchFamily="34" charset="0"/>
              </a:rPr>
              <a:t>of </a:t>
            </a: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CO</a:t>
            </a:r>
            <a:r>
              <a:rPr lang="en-US" sz="1600" b="1" baseline="30000" dirty="0">
                <a:solidFill>
                  <a:srgbClr val="77933C"/>
                </a:solidFill>
                <a:latin typeface="Calibri" pitchFamily="34" charset="0"/>
              </a:rPr>
              <a:t>+</a:t>
            </a:r>
            <a:r>
              <a:rPr lang="en-US" sz="1600" b="1" dirty="0">
                <a:solidFill>
                  <a:srgbClr val="77933C"/>
                </a:solidFill>
                <a:latin typeface="Calibri" pitchFamily="34" charset="0"/>
              </a:rPr>
              <a:t> and CO</a:t>
            </a:r>
            <a:r>
              <a:rPr lang="en-US" sz="1600" b="1" baseline="-25000" dirty="0">
                <a:solidFill>
                  <a:srgbClr val="77933C"/>
                </a:solidFill>
                <a:latin typeface="Calibri" pitchFamily="34" charset="0"/>
              </a:rPr>
              <a:t>2</a:t>
            </a:r>
            <a:r>
              <a:rPr lang="en-US" sz="1600" b="1" baseline="30000" dirty="0">
                <a:solidFill>
                  <a:srgbClr val="77933C"/>
                </a:solidFill>
                <a:latin typeface="Calibri" pitchFamily="34" charset="0"/>
              </a:rPr>
              <a:t>+</a:t>
            </a:r>
            <a:r>
              <a:rPr lang="en-US" sz="1600" b="1" dirty="0">
                <a:solidFill>
                  <a:srgbClr val="77933C"/>
                </a:solidFill>
                <a:latin typeface="Calibri" pitchFamily="34" charset="0"/>
              </a:rPr>
              <a:t> , N</a:t>
            </a:r>
            <a:r>
              <a:rPr lang="en-US" sz="1600" b="1" baseline="-25000" dirty="0">
                <a:solidFill>
                  <a:srgbClr val="77933C"/>
                </a:solidFill>
                <a:latin typeface="Calibri" pitchFamily="34" charset="0"/>
              </a:rPr>
              <a:t>2</a:t>
            </a:r>
            <a:r>
              <a:rPr lang="en-US" sz="1600" b="1" baseline="30000" dirty="0">
                <a:solidFill>
                  <a:srgbClr val="77933C"/>
                </a:solidFill>
                <a:latin typeface="Calibri" pitchFamily="34" charset="0"/>
              </a:rPr>
              <a:t>+</a:t>
            </a:r>
            <a:r>
              <a:rPr lang="en-US" sz="1600" b="1" dirty="0">
                <a:solidFill>
                  <a:srgbClr val="77933C"/>
                </a:solidFill>
                <a:latin typeface="Calibri" pitchFamily="34" charset="0"/>
              </a:rPr>
              <a:t>, and noble gas </a:t>
            </a: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beams;</a:t>
            </a:r>
            <a:endParaRPr lang="en-US" sz="1600" dirty="0">
              <a:latin typeface="Calibri" pitchFamily="34" charset="0"/>
            </a:endParaRPr>
          </a:p>
          <a:p>
            <a:pPr marL="457200" indent="-457200" algn="just">
              <a:lnSpc>
                <a:spcPct val="105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1600" dirty="0" smtClean="0">
                <a:latin typeface="Calibri" pitchFamily="34" charset="0"/>
              </a:rPr>
              <a:t>First </a:t>
            </a:r>
            <a:r>
              <a:rPr lang="en-US" sz="1600" dirty="0">
                <a:latin typeface="Calibri" pitchFamily="34" charset="0"/>
              </a:rPr>
              <a:t>online operation </a:t>
            </a: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2011/09, upgraded system tested 2012/11;</a:t>
            </a:r>
          </a:p>
          <a:p>
            <a:pPr marL="457200" indent="-457200" algn="just">
              <a:lnSpc>
                <a:spcPct val="105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Strong gain achieved on </a:t>
            </a:r>
            <a:r>
              <a:rPr lang="en-US" sz="1600" b="1" baseline="30000" dirty="0" smtClean="0">
                <a:solidFill>
                  <a:srgbClr val="77933C"/>
                </a:solidFill>
                <a:latin typeface="Calibri" pitchFamily="34" charset="0"/>
              </a:rPr>
              <a:t>10</a:t>
            </a: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CO and </a:t>
            </a:r>
            <a:r>
              <a:rPr lang="en-US" sz="1600" b="1" baseline="30000" dirty="0" smtClean="0">
                <a:solidFill>
                  <a:srgbClr val="77933C"/>
                </a:solidFill>
                <a:latin typeface="Calibri" pitchFamily="34" charset="0"/>
              </a:rPr>
              <a:t>11</a:t>
            </a: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CO;</a:t>
            </a:r>
          </a:p>
          <a:p>
            <a:pPr marL="457200" indent="-457200" algn="just">
              <a:lnSpc>
                <a:spcPct val="105000"/>
              </a:lnSpc>
              <a:spcAft>
                <a:spcPts val="1200"/>
              </a:spcAft>
              <a:buFont typeface="Wingdings" pitchFamily="2" charset="2"/>
              <a:buChar char="Ø"/>
            </a:pPr>
            <a:r>
              <a:rPr lang="en-US" sz="1600" b="1" dirty="0" smtClean="0">
                <a:solidFill>
                  <a:srgbClr val="77933C"/>
                </a:solidFill>
                <a:latin typeface="Calibri" pitchFamily="34" charset="0"/>
              </a:rPr>
              <a:t>Measurements of short-lived carbon isotopes difficult </a:t>
            </a:r>
            <a:r>
              <a:rPr lang="en-US" sz="1600" dirty="0" smtClean="0">
                <a:latin typeface="Calibri" pitchFamily="34" charset="0"/>
              </a:rPr>
              <a:t>due to instrumental issues.</a:t>
            </a:r>
            <a:endParaRPr lang="en-US" sz="1600" dirty="0">
              <a:latin typeface="Calibri" pitchFamily="34" charset="0"/>
            </a:endParaRPr>
          </a:p>
        </p:txBody>
      </p:sp>
      <p:graphicFrame>
        <p:nvGraphicFramePr>
          <p:cNvPr id="25" name="Chart 24"/>
          <p:cNvGraphicFramePr/>
          <p:nvPr/>
        </p:nvGraphicFramePr>
        <p:xfrm>
          <a:off x="5486400" y="685800"/>
          <a:ext cx="3352800" cy="2809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6553200" y="316774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baseline="30000" dirty="0" smtClean="0"/>
              <a:t>10</a:t>
            </a:r>
            <a:r>
              <a:rPr lang="en-US" sz="1600" b="1" dirty="0" smtClean="0"/>
              <a:t>CO</a:t>
            </a:r>
            <a:endParaRPr lang="en-US" sz="16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7010400" y="3167742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30000" dirty="0" smtClean="0"/>
              <a:t>11</a:t>
            </a:r>
            <a:r>
              <a:rPr lang="en-US" sz="1600" b="1" dirty="0" smtClean="0"/>
              <a:t>CO</a:t>
            </a:r>
            <a:endParaRPr lang="en-US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605486" y="3168395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30000" dirty="0" smtClean="0"/>
              <a:t>15</a:t>
            </a:r>
            <a:r>
              <a:rPr lang="en-US" sz="1600" b="1" dirty="0" smtClean="0"/>
              <a:t>CO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8109858" y="3168395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30000" dirty="0" smtClean="0"/>
              <a:t>16</a:t>
            </a:r>
            <a:r>
              <a:rPr lang="en-US" sz="1600" b="1" dirty="0" smtClean="0"/>
              <a:t>CO</a:t>
            </a:r>
            <a:endParaRPr lang="en-US" sz="1600" b="1" dirty="0"/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63" y="4925583"/>
            <a:ext cx="1967625" cy="1916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1940762" y="6457362"/>
            <a:ext cx="3298082" cy="383182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algn="just">
              <a:lnSpc>
                <a:spcPct val="105000"/>
              </a:lnSpc>
              <a:spcAft>
                <a:spcPts val="1200"/>
              </a:spcAft>
            </a:pPr>
            <a:r>
              <a:rPr lang="en-US" dirty="0" smtClean="0">
                <a:latin typeface="Calibri" pitchFamily="34" charset="0"/>
              </a:rPr>
              <a:t>Capacitive </a:t>
            </a:r>
            <a:r>
              <a:rPr lang="en-US" dirty="0" smtClean="0">
                <a:latin typeface="Calibri" pitchFamily="34" charset="0"/>
                <a:sym typeface="Wingdings" pitchFamily="2" charset="2"/>
              </a:rPr>
              <a:t> inductive transition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938571" y="6471537"/>
            <a:ext cx="3234668" cy="371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5000"/>
              </a:lnSpc>
              <a:spcAft>
                <a:spcPts val="1200"/>
              </a:spcAft>
            </a:pPr>
            <a:r>
              <a:rPr lang="en-US" b="1" dirty="0" smtClean="0">
                <a:latin typeface="Calibri" pitchFamily="34" charset="0"/>
                <a:sym typeface="Wingdings" pitchFamily="2" charset="2"/>
              </a:rPr>
              <a:t>M. Kronberger et al., EMIS proc.</a:t>
            </a:r>
            <a:endParaRPr lang="en-US" b="1" dirty="0">
              <a:latin typeface="Calibri" pitchFamily="34" charset="0"/>
            </a:endParaRPr>
          </a:p>
        </p:txBody>
      </p: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39355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939800" y="342900"/>
            <a:ext cx="7137400" cy="609600"/>
          </a:xfrm>
        </p:spPr>
        <p:txBody>
          <a:bodyPr>
            <a:normAutofit fontScale="90000"/>
          </a:bodyPr>
          <a:lstStyle/>
          <a:p>
            <a:r>
              <a:rPr lang="en-GB" sz="3600" b="1" dirty="0" err="1" smtClean="0">
                <a:solidFill>
                  <a:srgbClr val="0070C0"/>
                </a:solidFill>
              </a:rPr>
              <a:t>UCx</a:t>
            </a:r>
            <a:r>
              <a:rPr lang="en-GB" sz="3600" b="1" dirty="0" smtClean="0">
                <a:solidFill>
                  <a:srgbClr val="0070C0"/>
                </a:solidFill>
              </a:rPr>
              <a:t> </a:t>
            </a:r>
            <a:r>
              <a:rPr lang="en-GB" sz="3600" b="1" dirty="0">
                <a:solidFill>
                  <a:srgbClr val="0070C0"/>
                </a:solidFill>
              </a:rPr>
              <a:t>from </a:t>
            </a:r>
            <a:r>
              <a:rPr lang="en-GB" sz="3600" b="1" dirty="0" err="1" smtClean="0">
                <a:solidFill>
                  <a:srgbClr val="0070C0"/>
                </a:solidFill>
              </a:rPr>
              <a:t>CNT+Nano</a:t>
            </a:r>
            <a:r>
              <a:rPr lang="en-GB" sz="3600" b="1" dirty="0" smtClean="0">
                <a:solidFill>
                  <a:srgbClr val="0070C0"/>
                </a:solidFill>
              </a:rPr>
              <a:t> </a:t>
            </a:r>
            <a:r>
              <a:rPr lang="en-GB" sz="3600" b="1" dirty="0">
                <a:solidFill>
                  <a:srgbClr val="0070C0"/>
                </a:solidFill>
              </a:rPr>
              <a:t>UO2</a:t>
            </a:r>
            <a:endParaRPr lang="en-US" sz="3600" b="1" dirty="0">
              <a:solidFill>
                <a:srgbClr val="0070C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14" y="1251103"/>
            <a:ext cx="6303962" cy="38985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\\cern.ch\dfs\Users\a\agottber\Desktop\EMIM-Ac NM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79" y="1524000"/>
            <a:ext cx="3131821" cy="2213159"/>
          </a:xfrm>
          <a:prstGeom prst="rect">
            <a:avLst/>
          </a:prstGeom>
          <a:solidFill>
            <a:schemeClr val="bg1"/>
          </a:solidFill>
          <a:extLst/>
        </p:spPr>
      </p:pic>
      <p:cxnSp>
        <p:nvCxnSpPr>
          <p:cNvPr id="6" name="Straight Arrow Connector 5"/>
          <p:cNvCxnSpPr/>
          <p:nvPr/>
        </p:nvCxnSpPr>
        <p:spPr>
          <a:xfrm flipH="1">
            <a:off x="7079177" y="2546800"/>
            <a:ext cx="396044" cy="0"/>
          </a:xfrm>
          <a:prstGeom prst="straightConnector1">
            <a:avLst/>
          </a:prstGeom>
          <a:noFill/>
          <a:ln w="57150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pic>
        <p:nvPicPr>
          <p:cNvPr id="9" name="Picture 3555" descr="\\cern.ch\dfs\Users\a\agottber\Desktop\ARIS 2011\ENSAR_logo_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5884001"/>
            <a:ext cx="1447800" cy="578354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6521359" y="6468503"/>
            <a:ext cx="2649571" cy="3713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05000"/>
              </a:lnSpc>
              <a:spcAft>
                <a:spcPts val="1200"/>
              </a:spcAft>
            </a:pPr>
            <a:r>
              <a:rPr lang="en-US" b="1" dirty="0" smtClean="0">
                <a:latin typeface="Calibri" pitchFamily="34" charset="0"/>
                <a:sym typeface="Wingdings" pitchFamily="2" charset="2"/>
              </a:rPr>
              <a:t>A. Gottberg et al., </a:t>
            </a:r>
            <a:r>
              <a:rPr lang="en-US" b="1" dirty="0" err="1" smtClean="0">
                <a:latin typeface="Calibri" pitchFamily="34" charset="0"/>
                <a:sym typeface="Wingdings" pitchFamily="2" charset="2"/>
              </a:rPr>
              <a:t>ActILab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5503764"/>
            <a:ext cx="832248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dirty="0"/>
              <a:t>11Be: 5.3x10</a:t>
            </a:r>
            <a:r>
              <a:rPr lang="en-US" baseline="30000" dirty="0"/>
              <a:t>7 </a:t>
            </a:r>
            <a:r>
              <a:rPr lang="en-US" dirty="0"/>
              <a:t>1/µC, database: 7x10</a:t>
            </a:r>
            <a:r>
              <a:rPr lang="en-US" baseline="30000" dirty="0"/>
              <a:t>6</a:t>
            </a:r>
            <a:r>
              <a:rPr lang="en-US" dirty="0"/>
              <a:t> 1/µC (2x10</a:t>
            </a:r>
            <a:r>
              <a:rPr lang="en-US" baseline="30000" dirty="0"/>
              <a:t>7 </a:t>
            </a:r>
            <a:r>
              <a:rPr lang="en-US" dirty="0"/>
              <a:t>1/µC after RILIS upgrade) 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dirty="0"/>
              <a:t>Record yields for Cs</a:t>
            </a: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r>
              <a:rPr lang="en-US" dirty="0"/>
              <a:t>Structure seems widely conserved over time and temperature</a:t>
            </a: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744" y="3657600"/>
            <a:ext cx="3026931" cy="211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400844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2395537" y="546306"/>
            <a:ext cx="5638799" cy="5781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81639" tIns="42452" rIns="81639" bIns="42452">
            <a:spAutoFit/>
          </a:bodyPr>
          <a:lstStyle/>
          <a:p>
            <a:pPr marL="285750" indent="-285750" algn="just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pt-PT" sz="3200" b="1" dirty="0" smtClean="0">
                <a:solidFill>
                  <a:srgbClr val="0070C0"/>
                </a:solidFill>
                <a:latin typeface="+mj-lt"/>
                <a:ea typeface="DejaVu Sans" charset="0"/>
                <a:cs typeface="Times New Roman" pitchFamily="18" charset="0"/>
              </a:rPr>
              <a:t>Neutron converter </a:t>
            </a:r>
            <a:r>
              <a:rPr lang="pt-PT" sz="3200" dirty="0" smtClean="0">
                <a:solidFill>
                  <a:schemeClr val="tx1"/>
                </a:solidFill>
                <a:latin typeface="+mj-lt"/>
                <a:ea typeface="DejaVu Sans" charset="0"/>
                <a:cs typeface="Times New Roman" pitchFamily="18" charset="0"/>
              </a:rPr>
              <a:t>– phase II</a:t>
            </a:r>
            <a:endParaRPr lang="en-US" sz="3200" dirty="0">
              <a:solidFill>
                <a:schemeClr val="tx1"/>
              </a:solidFill>
              <a:latin typeface="+mj-lt"/>
              <a:ea typeface="DejaVu Sans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63479" y="4291331"/>
            <a:ext cx="28424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chemeClr val="tx1"/>
                </a:solidFill>
              </a:rPr>
              <a:t>Onboard</a:t>
            </a:r>
            <a:r>
              <a:rPr lang="fr-FR" sz="2400" dirty="0" smtClean="0">
                <a:solidFill>
                  <a:schemeClr val="tx1"/>
                </a:solidFill>
              </a:rPr>
              <a:t> for phase II:</a:t>
            </a:r>
          </a:p>
          <a:p>
            <a:endParaRPr lang="en-GB" sz="2400" dirty="0" smtClean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S. Cimmino </a:t>
            </a:r>
            <a:r>
              <a:rPr lang="fr-FR" sz="2400" dirty="0" smtClean="0">
                <a:solidFill>
                  <a:schemeClr val="tx1"/>
                </a:solidFill>
              </a:rPr>
              <a:t>et al.,</a:t>
            </a:r>
          </a:p>
          <a:p>
            <a:r>
              <a:rPr lang="fr-FR" sz="2400" dirty="0" smtClean="0">
                <a:solidFill>
                  <a:schemeClr val="tx1"/>
                </a:solidFill>
              </a:rPr>
              <a:t>@ TRIUMF in 2014</a:t>
            </a:r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4191000" y="2780928"/>
            <a:ext cx="160513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2916" y="2132856"/>
            <a:ext cx="2952472" cy="1677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828800"/>
            <a:ext cx="3267075" cy="244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43000" y="4752995"/>
            <a:ext cx="2723823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/>
              <a:t>Phase I tested at ISOLDE</a:t>
            </a:r>
            <a:endParaRPr lang="fr-FR" b="1" dirty="0" smtClean="0"/>
          </a:p>
          <a:p>
            <a:r>
              <a:rPr lang="fr-FR" b="1" dirty="0" smtClean="0"/>
              <a:t>T</a:t>
            </a:r>
            <a:r>
              <a:rPr lang="fr-FR" b="1" dirty="0"/>
              <a:t>. Mendonca et al</a:t>
            </a:r>
            <a:r>
              <a:rPr lang="fr-FR" b="1" dirty="0" smtClean="0"/>
              <a:t>.,</a:t>
            </a:r>
          </a:p>
          <a:p>
            <a:r>
              <a:rPr lang="fr-FR" b="1" dirty="0" smtClean="0"/>
              <a:t>to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subm</a:t>
            </a:r>
            <a:r>
              <a:rPr lang="fr-FR" b="1" dirty="0" smtClean="0"/>
              <a:t>. </a:t>
            </a:r>
            <a:r>
              <a:rPr lang="fr-FR" b="1" dirty="0"/>
              <a:t>t</a:t>
            </a:r>
            <a:r>
              <a:rPr lang="fr-FR" b="1" dirty="0" smtClean="0"/>
              <a:t>o NIM B</a:t>
            </a:r>
            <a:endParaRPr lang="fr-FR" b="1" dirty="0"/>
          </a:p>
        </p:txBody>
      </p:sp>
      <p:sp>
        <p:nvSpPr>
          <p:cNvPr id="5" name="Rectangle 4"/>
          <p:cNvSpPr/>
          <p:nvPr/>
        </p:nvSpPr>
        <p:spPr>
          <a:xfrm>
            <a:off x="3468576" y="1295792"/>
            <a:ext cx="35767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Concept: R</a:t>
            </a:r>
            <a:r>
              <a:rPr lang="fr-FR" b="1" dirty="0"/>
              <a:t>. Luis et al, EPJ A 2012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9983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055" t="5998" r="11605" b="6406"/>
          <a:stretch/>
        </p:blipFill>
        <p:spPr bwMode="auto">
          <a:xfrm>
            <a:off x="35496" y="1180220"/>
            <a:ext cx="9070521" cy="5633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7504" y="6165304"/>
            <a:ext cx="26515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err="1" smtClean="0"/>
              <a:t>Catia</a:t>
            </a:r>
            <a:r>
              <a:rPr lang="en-US" i="1" dirty="0" smtClean="0"/>
              <a:t> 3D preliminary view:</a:t>
            </a:r>
          </a:p>
          <a:p>
            <a:r>
              <a:rPr lang="en-US" i="1" dirty="0" smtClean="0"/>
              <a:t>by Vincent </a:t>
            </a:r>
            <a:r>
              <a:rPr lang="en-US" i="1" dirty="0" err="1" smtClean="0"/>
              <a:t>Barozier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2971800" y="6019800"/>
            <a:ext cx="49530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Favorable internal safety review </a:t>
            </a:r>
            <a:r>
              <a:rPr lang="en-US" dirty="0" smtClean="0"/>
              <a:t>end of June</a:t>
            </a:r>
            <a:endParaRPr lang="en-US" dirty="0" smtClean="0"/>
          </a:p>
          <a:p>
            <a:r>
              <a:rPr lang="en-US" dirty="0" smtClean="0"/>
              <a:t>Ground work to start beginning of July</a:t>
            </a:r>
            <a:endParaRPr lang="en-US" dirty="0"/>
          </a:p>
        </p:txBody>
      </p:sp>
      <p:pic>
        <p:nvPicPr>
          <p:cNvPr id="7" name="Picture 2" descr="image00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52400"/>
            <a:ext cx="2972569" cy="90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2840276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854837" y="234554"/>
            <a:ext cx="7253667" cy="65788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22989" y="446512"/>
            <a:ext cx="1296144" cy="1008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Rectangle 5"/>
          <p:cNvSpPr/>
          <p:nvPr/>
        </p:nvSpPr>
        <p:spPr>
          <a:xfrm>
            <a:off x="2457567" y="5712122"/>
            <a:ext cx="432048" cy="864096"/>
          </a:xfrm>
          <a:prstGeom prst="rect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ectangle 14"/>
          <p:cNvSpPr/>
          <p:nvPr/>
        </p:nvSpPr>
        <p:spPr>
          <a:xfrm>
            <a:off x="196997" y="168601"/>
            <a:ext cx="576064" cy="216024"/>
          </a:xfrm>
          <a:prstGeom prst="rect">
            <a:avLst/>
          </a:prstGeom>
          <a:solidFill>
            <a:srgbClr val="FF0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Rectangle 16"/>
          <p:cNvSpPr/>
          <p:nvPr/>
        </p:nvSpPr>
        <p:spPr>
          <a:xfrm>
            <a:off x="196997" y="413357"/>
            <a:ext cx="576064" cy="216024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196997" y="667166"/>
            <a:ext cx="576064" cy="216024"/>
          </a:xfrm>
          <a:prstGeom prst="rect">
            <a:avLst/>
          </a:prstGeom>
          <a:solidFill>
            <a:srgbClr val="92D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Rectangle 18"/>
          <p:cNvSpPr/>
          <p:nvPr/>
        </p:nvSpPr>
        <p:spPr>
          <a:xfrm>
            <a:off x="196997" y="917413"/>
            <a:ext cx="576064" cy="216024"/>
          </a:xfrm>
          <a:prstGeom prst="rect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TextBox 15"/>
          <p:cNvSpPr txBox="1"/>
          <p:nvPr/>
        </p:nvSpPr>
        <p:spPr>
          <a:xfrm>
            <a:off x="755875" y="68431"/>
            <a:ext cx="27360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Target Storage and services</a:t>
            </a:r>
          </a:p>
          <a:p>
            <a:r>
              <a:rPr lang="fr-CH" dirty="0" smtClean="0"/>
              <a:t>Buffer area</a:t>
            </a:r>
          </a:p>
          <a:p>
            <a:r>
              <a:rPr lang="fr-CH" dirty="0" smtClean="0"/>
              <a:t>MEDICIS </a:t>
            </a:r>
            <a:r>
              <a:rPr lang="fr-CH" dirty="0" err="1" smtClean="0"/>
              <a:t>Lab</a:t>
            </a:r>
            <a:endParaRPr lang="fr-CH" dirty="0" smtClean="0"/>
          </a:p>
          <a:p>
            <a:r>
              <a:rPr lang="fr-CH" dirty="0" smtClean="0"/>
              <a:t>Ventilation CV</a:t>
            </a:r>
          </a:p>
          <a:p>
            <a:r>
              <a:rPr lang="fr-CH" dirty="0" smtClean="0"/>
              <a:t>New buildings</a:t>
            </a:r>
          </a:p>
        </p:txBody>
      </p:sp>
      <p:sp>
        <p:nvSpPr>
          <p:cNvPr id="2" name="Freeform 1"/>
          <p:cNvSpPr/>
          <p:nvPr/>
        </p:nvSpPr>
        <p:spPr>
          <a:xfrm>
            <a:off x="3503362" y="1568800"/>
            <a:ext cx="1269580" cy="3687828"/>
          </a:xfrm>
          <a:custGeom>
            <a:avLst/>
            <a:gdLst>
              <a:gd name="connsiteX0" fmla="*/ 0 w 1269580"/>
              <a:gd name="connsiteY0" fmla="*/ 3672714 h 3687828"/>
              <a:gd name="connsiteX1" fmla="*/ 0 w 1269580"/>
              <a:gd name="connsiteY1" fmla="*/ 15114 h 3687828"/>
              <a:gd name="connsiteX2" fmla="*/ 982413 w 1269580"/>
              <a:gd name="connsiteY2" fmla="*/ 0 h 3687828"/>
              <a:gd name="connsiteX3" fmla="*/ 989970 w 1269580"/>
              <a:gd name="connsiteY3" fmla="*/ 725474 h 3687828"/>
              <a:gd name="connsiteX4" fmla="*/ 1042869 w 1269580"/>
              <a:gd name="connsiteY4" fmla="*/ 861500 h 3687828"/>
              <a:gd name="connsiteX5" fmla="*/ 1201567 w 1269580"/>
              <a:gd name="connsiteY5" fmla="*/ 861500 h 3687828"/>
              <a:gd name="connsiteX6" fmla="*/ 1201567 w 1269580"/>
              <a:gd name="connsiteY6" fmla="*/ 1367821 h 3687828"/>
              <a:gd name="connsiteX7" fmla="*/ 1269580 w 1269580"/>
              <a:gd name="connsiteY7" fmla="*/ 1367821 h 3687828"/>
              <a:gd name="connsiteX8" fmla="*/ 1262023 w 1269580"/>
              <a:gd name="connsiteY8" fmla="*/ 1745672 h 3687828"/>
              <a:gd name="connsiteX9" fmla="*/ 1088212 w 1269580"/>
              <a:gd name="connsiteY9" fmla="*/ 1723001 h 3687828"/>
              <a:gd name="connsiteX10" fmla="*/ 1088212 w 1269580"/>
              <a:gd name="connsiteY10" fmla="*/ 3249520 h 3687828"/>
              <a:gd name="connsiteX11" fmla="*/ 680132 w 1269580"/>
              <a:gd name="connsiteY11" fmla="*/ 3241963 h 3687828"/>
              <a:gd name="connsiteX12" fmla="*/ 672575 w 1269580"/>
              <a:gd name="connsiteY12" fmla="*/ 3687828 h 3687828"/>
              <a:gd name="connsiteX13" fmla="*/ 0 w 1269580"/>
              <a:gd name="connsiteY13" fmla="*/ 3672714 h 3687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69580" h="3687828">
                <a:moveTo>
                  <a:pt x="0" y="3672714"/>
                </a:moveTo>
                <a:lnTo>
                  <a:pt x="0" y="15114"/>
                </a:lnTo>
                <a:lnTo>
                  <a:pt x="982413" y="0"/>
                </a:lnTo>
                <a:lnTo>
                  <a:pt x="989970" y="725474"/>
                </a:lnTo>
                <a:lnTo>
                  <a:pt x="1042869" y="861500"/>
                </a:lnTo>
                <a:lnTo>
                  <a:pt x="1201567" y="861500"/>
                </a:lnTo>
                <a:lnTo>
                  <a:pt x="1201567" y="1367821"/>
                </a:lnTo>
                <a:lnTo>
                  <a:pt x="1269580" y="1367821"/>
                </a:lnTo>
                <a:lnTo>
                  <a:pt x="1262023" y="1745672"/>
                </a:lnTo>
                <a:lnTo>
                  <a:pt x="1088212" y="1723001"/>
                </a:lnTo>
                <a:lnTo>
                  <a:pt x="1088212" y="3249520"/>
                </a:lnTo>
                <a:lnTo>
                  <a:pt x="680132" y="3241963"/>
                </a:lnTo>
                <a:lnTo>
                  <a:pt x="672575" y="3687828"/>
                </a:lnTo>
                <a:lnTo>
                  <a:pt x="0" y="3672714"/>
                </a:lnTo>
                <a:close/>
              </a:path>
            </a:pathLst>
          </a:custGeom>
          <a:solidFill>
            <a:srgbClr val="92D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reeform 21"/>
          <p:cNvSpPr/>
          <p:nvPr/>
        </p:nvSpPr>
        <p:spPr>
          <a:xfrm>
            <a:off x="2044856" y="3752780"/>
            <a:ext cx="1125997" cy="1692773"/>
          </a:xfrm>
          <a:custGeom>
            <a:avLst/>
            <a:gdLst>
              <a:gd name="connsiteX0" fmla="*/ 0 w 1125997"/>
              <a:gd name="connsiteY0" fmla="*/ 1692773 h 1692773"/>
              <a:gd name="connsiteX1" fmla="*/ 7557 w 1125997"/>
              <a:gd name="connsiteY1" fmla="*/ 0 h 1692773"/>
              <a:gd name="connsiteX2" fmla="*/ 710361 w 1125997"/>
              <a:gd name="connsiteY2" fmla="*/ 15114 h 1692773"/>
              <a:gd name="connsiteX3" fmla="*/ 717918 w 1125997"/>
              <a:gd name="connsiteY3" fmla="*/ 513877 h 1692773"/>
              <a:gd name="connsiteX4" fmla="*/ 1125997 w 1125997"/>
              <a:gd name="connsiteY4" fmla="*/ 513877 h 1692773"/>
              <a:gd name="connsiteX5" fmla="*/ 1125997 w 1125997"/>
              <a:gd name="connsiteY5" fmla="*/ 1685216 h 1692773"/>
              <a:gd name="connsiteX6" fmla="*/ 0 w 1125997"/>
              <a:gd name="connsiteY6" fmla="*/ 1692773 h 1692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5997" h="1692773">
                <a:moveTo>
                  <a:pt x="0" y="1692773"/>
                </a:moveTo>
                <a:lnTo>
                  <a:pt x="7557" y="0"/>
                </a:lnTo>
                <a:lnTo>
                  <a:pt x="710361" y="15114"/>
                </a:lnTo>
                <a:lnTo>
                  <a:pt x="717918" y="513877"/>
                </a:lnTo>
                <a:lnTo>
                  <a:pt x="1125997" y="513877"/>
                </a:lnTo>
                <a:lnTo>
                  <a:pt x="1125997" y="1685216"/>
                </a:lnTo>
                <a:lnTo>
                  <a:pt x="0" y="1692773"/>
                </a:lnTo>
                <a:close/>
              </a:path>
            </a:pathLst>
          </a:cu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2543620" y="3254016"/>
            <a:ext cx="619676" cy="967299"/>
          </a:xfrm>
          <a:custGeom>
            <a:avLst/>
            <a:gdLst>
              <a:gd name="connsiteX0" fmla="*/ 0 w 619676"/>
              <a:gd name="connsiteY0" fmla="*/ 0 h 967299"/>
              <a:gd name="connsiteX1" fmla="*/ 0 w 619676"/>
              <a:gd name="connsiteY1" fmla="*/ 468536 h 967299"/>
              <a:gd name="connsiteX2" fmla="*/ 226711 w 619676"/>
              <a:gd name="connsiteY2" fmla="*/ 460979 h 967299"/>
              <a:gd name="connsiteX3" fmla="*/ 234268 w 619676"/>
              <a:gd name="connsiteY3" fmla="*/ 967299 h 967299"/>
              <a:gd name="connsiteX4" fmla="*/ 619676 w 619676"/>
              <a:gd name="connsiteY4" fmla="*/ 967299 h 967299"/>
              <a:gd name="connsiteX5" fmla="*/ 619676 w 619676"/>
              <a:gd name="connsiteY5" fmla="*/ 7557 h 967299"/>
              <a:gd name="connsiteX6" fmla="*/ 0 w 619676"/>
              <a:gd name="connsiteY6" fmla="*/ 0 h 967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9676" h="967299">
                <a:moveTo>
                  <a:pt x="0" y="0"/>
                </a:moveTo>
                <a:lnTo>
                  <a:pt x="0" y="468536"/>
                </a:lnTo>
                <a:lnTo>
                  <a:pt x="226711" y="460979"/>
                </a:lnTo>
                <a:lnTo>
                  <a:pt x="234268" y="967299"/>
                </a:lnTo>
                <a:lnTo>
                  <a:pt x="619676" y="967299"/>
                </a:lnTo>
                <a:lnTo>
                  <a:pt x="619676" y="7557"/>
                </a:lnTo>
                <a:lnTo>
                  <a:pt x="0" y="0"/>
                </a:lnTo>
                <a:close/>
              </a:path>
            </a:pathLst>
          </a:custGeom>
          <a:solidFill>
            <a:srgbClr val="92D050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Freeform 23"/>
          <p:cNvSpPr/>
          <p:nvPr/>
        </p:nvSpPr>
        <p:spPr>
          <a:xfrm>
            <a:off x="4659587" y="1175834"/>
            <a:ext cx="702803" cy="2554275"/>
          </a:xfrm>
          <a:custGeom>
            <a:avLst/>
            <a:gdLst>
              <a:gd name="connsiteX0" fmla="*/ 30228 w 702803"/>
              <a:gd name="connsiteY0" fmla="*/ 15114 h 2554275"/>
              <a:gd name="connsiteX1" fmla="*/ 702803 w 702803"/>
              <a:gd name="connsiteY1" fmla="*/ 0 h 2554275"/>
              <a:gd name="connsiteX2" fmla="*/ 702803 w 702803"/>
              <a:gd name="connsiteY2" fmla="*/ 1133554 h 2554275"/>
              <a:gd name="connsiteX3" fmla="*/ 589448 w 702803"/>
              <a:gd name="connsiteY3" fmla="*/ 1133554 h 2554275"/>
              <a:gd name="connsiteX4" fmla="*/ 589448 w 702803"/>
              <a:gd name="connsiteY4" fmla="*/ 2554275 h 2554275"/>
              <a:gd name="connsiteX5" fmla="*/ 0 w 702803"/>
              <a:gd name="connsiteY5" fmla="*/ 2554275 h 2554275"/>
              <a:gd name="connsiteX6" fmla="*/ 0 w 702803"/>
              <a:gd name="connsiteY6" fmla="*/ 2274665 h 2554275"/>
              <a:gd name="connsiteX7" fmla="*/ 188925 w 702803"/>
              <a:gd name="connsiteY7" fmla="*/ 2274665 h 2554275"/>
              <a:gd name="connsiteX8" fmla="*/ 196482 w 702803"/>
              <a:gd name="connsiteY8" fmla="*/ 1934599 h 2554275"/>
              <a:gd name="connsiteX9" fmla="*/ 158697 w 702803"/>
              <a:gd name="connsiteY9" fmla="*/ 1927042 h 2554275"/>
              <a:gd name="connsiteX10" fmla="*/ 173811 w 702803"/>
              <a:gd name="connsiteY10" fmla="*/ 1141111 h 2554275"/>
              <a:gd name="connsiteX11" fmla="*/ 37785 w 702803"/>
              <a:gd name="connsiteY11" fmla="*/ 1133554 h 2554275"/>
              <a:gd name="connsiteX12" fmla="*/ 30228 w 702803"/>
              <a:gd name="connsiteY12" fmla="*/ 15114 h 2554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02803" h="2554275">
                <a:moveTo>
                  <a:pt x="30228" y="15114"/>
                </a:moveTo>
                <a:lnTo>
                  <a:pt x="702803" y="0"/>
                </a:lnTo>
                <a:lnTo>
                  <a:pt x="702803" y="1133554"/>
                </a:lnTo>
                <a:lnTo>
                  <a:pt x="589448" y="1133554"/>
                </a:lnTo>
                <a:lnTo>
                  <a:pt x="589448" y="2554275"/>
                </a:lnTo>
                <a:lnTo>
                  <a:pt x="0" y="2554275"/>
                </a:lnTo>
                <a:lnTo>
                  <a:pt x="0" y="2274665"/>
                </a:lnTo>
                <a:lnTo>
                  <a:pt x="188925" y="2274665"/>
                </a:lnTo>
                <a:lnTo>
                  <a:pt x="196482" y="1934599"/>
                </a:lnTo>
                <a:lnTo>
                  <a:pt x="158697" y="1927042"/>
                </a:lnTo>
                <a:lnTo>
                  <a:pt x="173811" y="1141111"/>
                </a:lnTo>
                <a:lnTo>
                  <a:pt x="37785" y="1133554"/>
                </a:lnTo>
                <a:lnTo>
                  <a:pt x="30228" y="15114"/>
                </a:lnTo>
                <a:close/>
              </a:path>
            </a:pathLst>
          </a:custGeom>
          <a:solidFill>
            <a:srgbClr val="FF0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462795" y="1268760"/>
            <a:ext cx="144016" cy="1095234"/>
          </a:xfrm>
          <a:prstGeom prst="rect">
            <a:avLst/>
          </a:prstGeom>
          <a:solidFill>
            <a:schemeClr val="accent1">
              <a:alpha val="5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Freeform 27"/>
          <p:cNvSpPr/>
          <p:nvPr/>
        </p:nvSpPr>
        <p:spPr>
          <a:xfrm>
            <a:off x="5247635" y="2388020"/>
            <a:ext cx="377851" cy="702803"/>
          </a:xfrm>
          <a:custGeom>
            <a:avLst/>
            <a:gdLst>
              <a:gd name="connsiteX0" fmla="*/ 0 w 377851"/>
              <a:gd name="connsiteY0" fmla="*/ 0 h 702803"/>
              <a:gd name="connsiteX1" fmla="*/ 377851 w 377851"/>
              <a:gd name="connsiteY1" fmla="*/ 7557 h 702803"/>
              <a:gd name="connsiteX2" fmla="*/ 370294 w 377851"/>
              <a:gd name="connsiteY2" fmla="*/ 702803 h 702803"/>
              <a:gd name="connsiteX3" fmla="*/ 90684 w 377851"/>
              <a:gd name="connsiteY3" fmla="*/ 702803 h 702803"/>
              <a:gd name="connsiteX4" fmla="*/ 98241 w 377851"/>
              <a:gd name="connsiteY4" fmla="*/ 483649 h 702803"/>
              <a:gd name="connsiteX5" fmla="*/ 0 w 377851"/>
              <a:gd name="connsiteY5" fmla="*/ 483649 h 702803"/>
              <a:gd name="connsiteX6" fmla="*/ 0 w 377851"/>
              <a:gd name="connsiteY6" fmla="*/ 0 h 702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77851" h="702803">
                <a:moveTo>
                  <a:pt x="0" y="0"/>
                </a:moveTo>
                <a:lnTo>
                  <a:pt x="377851" y="7557"/>
                </a:lnTo>
                <a:lnTo>
                  <a:pt x="370294" y="702803"/>
                </a:lnTo>
                <a:lnTo>
                  <a:pt x="90684" y="702803"/>
                </a:lnTo>
                <a:lnTo>
                  <a:pt x="98241" y="483649"/>
                </a:lnTo>
                <a:lnTo>
                  <a:pt x="0" y="483649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/>
          <p:cNvSpPr/>
          <p:nvPr/>
        </p:nvSpPr>
        <p:spPr>
          <a:xfrm>
            <a:off x="3530551" y="5303400"/>
            <a:ext cx="628542" cy="1319590"/>
          </a:xfrm>
          <a:prstGeom prst="rect">
            <a:avLst/>
          </a:prstGeom>
          <a:solidFill>
            <a:srgbClr val="FFC000">
              <a:alpha val="52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orme libre 6"/>
          <p:cNvSpPr/>
          <p:nvPr/>
        </p:nvSpPr>
        <p:spPr>
          <a:xfrm>
            <a:off x="3420836" y="1094014"/>
            <a:ext cx="2988128" cy="5641522"/>
          </a:xfrm>
          <a:custGeom>
            <a:avLst/>
            <a:gdLst>
              <a:gd name="connsiteX0" fmla="*/ 2816678 w 2988128"/>
              <a:gd name="connsiteY0" fmla="*/ 1690007 h 5641522"/>
              <a:gd name="connsiteX1" fmla="*/ 2669721 w 2988128"/>
              <a:gd name="connsiteY1" fmla="*/ 1510393 h 5641522"/>
              <a:gd name="connsiteX2" fmla="*/ 2669721 w 2988128"/>
              <a:gd name="connsiteY2" fmla="*/ 1200150 h 5641522"/>
              <a:gd name="connsiteX3" fmla="*/ 2988128 w 2988128"/>
              <a:gd name="connsiteY3" fmla="*/ 889907 h 5641522"/>
              <a:gd name="connsiteX4" fmla="*/ 2743200 w 2988128"/>
              <a:gd name="connsiteY4" fmla="*/ 636815 h 5641522"/>
              <a:gd name="connsiteX5" fmla="*/ 2743200 w 2988128"/>
              <a:gd name="connsiteY5" fmla="*/ 0 h 5641522"/>
              <a:gd name="connsiteX6" fmla="*/ 1183821 w 2988128"/>
              <a:gd name="connsiteY6" fmla="*/ 0 h 5641522"/>
              <a:gd name="connsiteX7" fmla="*/ 1183821 w 2988128"/>
              <a:gd name="connsiteY7" fmla="*/ 400050 h 5641522"/>
              <a:gd name="connsiteX8" fmla="*/ 8164 w 2988128"/>
              <a:gd name="connsiteY8" fmla="*/ 391886 h 5641522"/>
              <a:gd name="connsiteX9" fmla="*/ 0 w 2988128"/>
              <a:gd name="connsiteY9" fmla="*/ 5641522 h 5641522"/>
              <a:gd name="connsiteX10" fmla="*/ 1167493 w 2988128"/>
              <a:gd name="connsiteY10" fmla="*/ 5633357 h 5641522"/>
              <a:gd name="connsiteX11" fmla="*/ 1183821 w 2988128"/>
              <a:gd name="connsiteY11" fmla="*/ 2645229 h 5641522"/>
              <a:gd name="connsiteX12" fmla="*/ 1902278 w 2988128"/>
              <a:gd name="connsiteY12" fmla="*/ 2653393 h 5641522"/>
              <a:gd name="connsiteX13" fmla="*/ 1894114 w 2988128"/>
              <a:gd name="connsiteY13" fmla="*/ 2171700 h 5641522"/>
              <a:gd name="connsiteX14" fmla="*/ 2139043 w 2988128"/>
              <a:gd name="connsiteY14" fmla="*/ 2171700 h 5641522"/>
              <a:gd name="connsiteX15" fmla="*/ 2130878 w 2988128"/>
              <a:gd name="connsiteY15" fmla="*/ 2310493 h 5641522"/>
              <a:gd name="connsiteX16" fmla="*/ 2261507 w 2988128"/>
              <a:gd name="connsiteY16" fmla="*/ 2310493 h 5641522"/>
              <a:gd name="connsiteX17" fmla="*/ 2367643 w 2988128"/>
              <a:gd name="connsiteY17" fmla="*/ 1673679 h 5641522"/>
              <a:gd name="connsiteX18" fmla="*/ 2816678 w 2988128"/>
              <a:gd name="connsiteY18" fmla="*/ 1690007 h 5641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988128" h="5641522">
                <a:moveTo>
                  <a:pt x="2816678" y="1690007"/>
                </a:moveTo>
                <a:lnTo>
                  <a:pt x="2669721" y="1510393"/>
                </a:lnTo>
                <a:lnTo>
                  <a:pt x="2669721" y="1200150"/>
                </a:lnTo>
                <a:lnTo>
                  <a:pt x="2988128" y="889907"/>
                </a:lnTo>
                <a:lnTo>
                  <a:pt x="2743200" y="636815"/>
                </a:lnTo>
                <a:lnTo>
                  <a:pt x="2743200" y="0"/>
                </a:lnTo>
                <a:lnTo>
                  <a:pt x="1183821" y="0"/>
                </a:lnTo>
                <a:lnTo>
                  <a:pt x="1183821" y="400050"/>
                </a:lnTo>
                <a:lnTo>
                  <a:pt x="8164" y="391886"/>
                </a:lnTo>
                <a:cubicBezTo>
                  <a:pt x="5443" y="2141765"/>
                  <a:pt x="2721" y="3891643"/>
                  <a:pt x="0" y="5641522"/>
                </a:cubicBezTo>
                <a:lnTo>
                  <a:pt x="1167493" y="5633357"/>
                </a:lnTo>
                <a:cubicBezTo>
                  <a:pt x="1172936" y="4637314"/>
                  <a:pt x="1178378" y="3641272"/>
                  <a:pt x="1183821" y="2645229"/>
                </a:cubicBezTo>
                <a:lnTo>
                  <a:pt x="1902278" y="2653393"/>
                </a:lnTo>
                <a:lnTo>
                  <a:pt x="1894114" y="2171700"/>
                </a:lnTo>
                <a:lnTo>
                  <a:pt x="2139043" y="2171700"/>
                </a:lnTo>
                <a:lnTo>
                  <a:pt x="2130878" y="2310493"/>
                </a:lnTo>
                <a:lnTo>
                  <a:pt x="2261507" y="2310493"/>
                </a:lnTo>
                <a:lnTo>
                  <a:pt x="2367643" y="1673679"/>
                </a:lnTo>
                <a:lnTo>
                  <a:pt x="2816678" y="1690007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rme libre 7"/>
          <p:cNvSpPr/>
          <p:nvPr/>
        </p:nvSpPr>
        <p:spPr>
          <a:xfrm>
            <a:off x="2000250" y="3208564"/>
            <a:ext cx="1191986" cy="2286000"/>
          </a:xfrm>
          <a:custGeom>
            <a:avLst/>
            <a:gdLst>
              <a:gd name="connsiteX0" fmla="*/ 0 w 1191986"/>
              <a:gd name="connsiteY0" fmla="*/ 2286000 h 2286000"/>
              <a:gd name="connsiteX1" fmla="*/ 0 w 1191986"/>
              <a:gd name="connsiteY1" fmla="*/ 2286000 h 2286000"/>
              <a:gd name="connsiteX2" fmla="*/ 8164 w 1191986"/>
              <a:gd name="connsiteY2" fmla="*/ 522515 h 2286000"/>
              <a:gd name="connsiteX3" fmla="*/ 498021 w 1191986"/>
              <a:gd name="connsiteY3" fmla="*/ 506186 h 2286000"/>
              <a:gd name="connsiteX4" fmla="*/ 514350 w 1191986"/>
              <a:gd name="connsiteY4" fmla="*/ 0 h 2286000"/>
              <a:gd name="connsiteX5" fmla="*/ 1191986 w 1191986"/>
              <a:gd name="connsiteY5" fmla="*/ 0 h 2286000"/>
              <a:gd name="connsiteX6" fmla="*/ 1191986 w 1191986"/>
              <a:gd name="connsiteY6" fmla="*/ 2261507 h 2286000"/>
              <a:gd name="connsiteX7" fmla="*/ 0 w 1191986"/>
              <a:gd name="connsiteY7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91986" h="2286000">
                <a:moveTo>
                  <a:pt x="0" y="2286000"/>
                </a:moveTo>
                <a:lnTo>
                  <a:pt x="0" y="2286000"/>
                </a:lnTo>
                <a:cubicBezTo>
                  <a:pt x="2721" y="1698172"/>
                  <a:pt x="5443" y="1110343"/>
                  <a:pt x="8164" y="522515"/>
                </a:cubicBezTo>
                <a:lnTo>
                  <a:pt x="498021" y="506186"/>
                </a:lnTo>
                <a:lnTo>
                  <a:pt x="514350" y="0"/>
                </a:lnTo>
                <a:lnTo>
                  <a:pt x="1191986" y="0"/>
                </a:lnTo>
                <a:lnTo>
                  <a:pt x="1191986" y="2261507"/>
                </a:lnTo>
                <a:lnTo>
                  <a:pt x="0" y="2286000"/>
                </a:lnTo>
                <a:close/>
              </a:path>
            </a:pathLst>
          </a:cu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195840" y="1196752"/>
            <a:ext cx="576064" cy="216024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CH"/>
          </a:p>
        </p:txBody>
      </p:sp>
      <p:sp>
        <p:nvSpPr>
          <p:cNvPr id="31" name="TextBox 13"/>
          <p:cNvSpPr txBox="1"/>
          <p:nvPr/>
        </p:nvSpPr>
        <p:spPr>
          <a:xfrm>
            <a:off x="3785260" y="44624"/>
            <a:ext cx="17228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Layout :</a:t>
            </a:r>
            <a:endParaRPr lang="en-US" sz="2400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850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 refurbishment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334000" cy="2133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Class c lab declassified as radioactive lab Class C</a:t>
            </a:r>
          </a:p>
          <a:p>
            <a:r>
              <a:rPr lang="en-US" dirty="0" smtClean="0"/>
              <a:t>Transformation for off-line separator, laser lab and chemical lab</a:t>
            </a:r>
          </a:p>
          <a:p>
            <a:r>
              <a:rPr lang="en-US" dirty="0" smtClean="0"/>
              <a:t>No longer need B. 275</a:t>
            </a:r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219200"/>
            <a:ext cx="3124201" cy="5033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3581400"/>
            <a:ext cx="4145280" cy="310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6466656" cy="908720"/>
          </a:xfrm>
        </p:spPr>
        <p:txBody>
          <a:bodyPr/>
          <a:lstStyle/>
          <a:p>
            <a:r>
              <a:rPr lang="fr-CH" dirty="0" smtClean="0"/>
              <a:t>Labo 3-R modifications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95736" y="908720"/>
            <a:ext cx="6840760" cy="5754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3419872" y="4509120"/>
            <a:ext cx="72008" cy="1368152"/>
          </a:xfrm>
          <a:prstGeom prst="rect">
            <a:avLst/>
          </a:prstGeom>
          <a:solidFill>
            <a:srgbClr val="FFC0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740352" y="5445224"/>
            <a:ext cx="288032" cy="288032"/>
          </a:xfrm>
          <a:prstGeom prst="rect">
            <a:avLst/>
          </a:prstGeom>
          <a:solidFill>
            <a:srgbClr val="FFC0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812360" y="4509120"/>
            <a:ext cx="648072" cy="360040"/>
          </a:xfrm>
          <a:prstGeom prst="rect">
            <a:avLst/>
          </a:prstGeom>
          <a:solidFill>
            <a:srgbClr val="FFC000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868144" y="1844824"/>
            <a:ext cx="648072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1484784"/>
            <a:ext cx="1942155" cy="24484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4718827"/>
            <a:ext cx="1970617" cy="17408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2339752" y="4531791"/>
            <a:ext cx="720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691680" y="3933260"/>
            <a:ext cx="645146" cy="598531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089480" y="5522003"/>
            <a:ext cx="136062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67067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3-06-24 at 14.34.05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51" y="2643082"/>
            <a:ext cx="5493823" cy="4012504"/>
          </a:xfrm>
          <a:prstGeom prst="rect">
            <a:avLst/>
          </a:prstGeom>
        </p:spPr>
      </p:pic>
      <p:pic>
        <p:nvPicPr>
          <p:cNvPr id="5" name="Picture 4" descr="Screen shot 2013-06-24 at 14.34.48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164" y="771124"/>
            <a:ext cx="2301545" cy="28330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551" y="977743"/>
            <a:ext cx="660161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000" dirty="0" smtClean="0"/>
              <a:t>Objective: understand the consequences of a water leak in a hot target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Water leak occurred on past but on cold target.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Risk analysis on “pressure cooker” effect</a:t>
            </a:r>
          </a:p>
          <a:p>
            <a:pPr marL="342900" indent="-342900">
              <a:buFont typeface="Arial"/>
              <a:buChar char="•"/>
            </a:pPr>
            <a:endParaRPr lang="en-US" sz="2000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6280958" y="1841789"/>
            <a:ext cx="1487295" cy="2789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894484" y="1996751"/>
            <a:ext cx="1405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Water leak on container 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14" idx="1"/>
          </p:cNvCxnSpPr>
          <p:nvPr/>
        </p:nvCxnSpPr>
        <p:spPr>
          <a:xfrm flipH="1" flipV="1">
            <a:off x="2585604" y="3604204"/>
            <a:ext cx="3381026" cy="7634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966630" y="4183003"/>
            <a:ext cx="19100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Front-end volume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4393240" y="3604204"/>
            <a:ext cx="243687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944520" y="3788870"/>
            <a:ext cx="17961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Target position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7768253" y="2271252"/>
            <a:ext cx="0" cy="15176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 flipV="1">
            <a:off x="4393240" y="5984123"/>
            <a:ext cx="238697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944520" y="5799458"/>
            <a:ext cx="20621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Water cooling for target</a:t>
            </a:r>
            <a:endParaRPr lang="en-US" dirty="0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>
          <a:xfrm>
            <a:off x="0" y="40624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Water leak test bench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389025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447800"/>
          </a:xfrm>
        </p:spPr>
        <p:txBody>
          <a:bodyPr/>
          <a:lstStyle/>
          <a:p>
            <a:r>
              <a:rPr lang="en-US" dirty="0" smtClean="0"/>
              <a:t>Cutting of the wall now done</a:t>
            </a:r>
          </a:p>
          <a:p>
            <a:pPr lvl="1"/>
            <a:r>
              <a:rPr lang="en-US" dirty="0" smtClean="0"/>
              <a:t>After removal of MINIBALL, cables etc</a:t>
            </a:r>
            <a:endParaRPr lang="en-US" dirty="0"/>
          </a:p>
        </p:txBody>
      </p:sp>
      <p:pic>
        <p:nvPicPr>
          <p:cNvPr id="2050" name="Picture 6" descr="image01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3048000"/>
            <a:ext cx="537210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8921" y="875740"/>
            <a:ext cx="905507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1600" dirty="0" smtClean="0"/>
              <a:t>Thermal shock breaks the container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/>
              <a:t>Water reacts with Tantalum (container and target material) </a:t>
            </a:r>
          </a:p>
          <a:p>
            <a:pPr marL="800100" lvl="1" indent="-342900">
              <a:buFont typeface="Arial"/>
              <a:buChar char="•"/>
            </a:pPr>
            <a:r>
              <a:rPr lang="en-US" sz="1600" dirty="0" smtClean="0"/>
              <a:t>2 Ta + 5 H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 = Ta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O</a:t>
            </a:r>
            <a:r>
              <a:rPr lang="en-US" sz="1600" baseline="-25000" dirty="0" smtClean="0"/>
              <a:t>5  </a:t>
            </a:r>
            <a:r>
              <a:rPr lang="en-US" sz="1600" dirty="0" smtClean="0"/>
              <a:t>+ </a:t>
            </a:r>
            <a:r>
              <a:rPr lang="en-US" sz="1600" dirty="0" smtClean="0">
                <a:solidFill>
                  <a:srgbClr val="FF0000"/>
                </a:solidFill>
              </a:rPr>
              <a:t>5 H</a:t>
            </a:r>
            <a:r>
              <a:rPr lang="en-US" sz="1600" baseline="-25000" dirty="0" smtClean="0">
                <a:solidFill>
                  <a:srgbClr val="FF0000"/>
                </a:solidFill>
              </a:rPr>
              <a:t>2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sym typeface="Wingdings" pitchFamily="2" charset="2"/>
              </a:rPr>
              <a:t>Production of </a:t>
            </a:r>
            <a:r>
              <a:rPr lang="en-US" sz="1600" dirty="0" smtClean="0"/>
              <a:t>H</a:t>
            </a:r>
            <a:r>
              <a:rPr lang="en-US" sz="1600" baseline="-25000" dirty="0" smtClean="0"/>
              <a:t>2 </a:t>
            </a:r>
            <a:r>
              <a:rPr lang="en-US" sz="1600" dirty="0" smtClean="0">
                <a:sym typeface="Wingdings" pitchFamily="2" charset="2"/>
              </a:rPr>
              <a:t>proportional to exchange surface between tantalum and water</a:t>
            </a:r>
          </a:p>
          <a:p>
            <a:pPr marL="342900" indent="-342900">
              <a:buFont typeface="Arial"/>
              <a:buChar char="•"/>
            </a:pPr>
            <a:r>
              <a:rPr lang="en-US" sz="1600" dirty="0" smtClean="0">
                <a:sym typeface="Wingdings" pitchFamily="2" charset="2"/>
              </a:rPr>
              <a:t>Water condenses on cold surfaces of Front-end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1600" dirty="0" smtClean="0">
                <a:sym typeface="Wingdings" pitchFamily="2" charset="2"/>
              </a:rPr>
              <a:t>Pressure increase due to the production of H</a:t>
            </a:r>
            <a:r>
              <a:rPr lang="en-US" sz="1600" baseline="-25000" dirty="0" smtClean="0">
                <a:sym typeface="Wingdings" pitchFamily="2" charset="2"/>
              </a:rPr>
              <a:t>2</a:t>
            </a:r>
            <a:r>
              <a:rPr lang="en-US" sz="1600" dirty="0" smtClean="0">
                <a:sym typeface="Wingdings" pitchFamily="2" charset="2"/>
              </a:rPr>
              <a:t>. </a:t>
            </a:r>
          </a:p>
          <a:p>
            <a:pPr marL="342900" indent="-342900">
              <a:buFont typeface="Arial" pitchFamily="34" charset="0"/>
              <a:buChar char="•"/>
            </a:pPr>
            <a:endParaRPr lang="en-US" sz="1600" dirty="0" smtClean="0">
              <a:sym typeface="Wingdings" pitchFamily="2" charset="2"/>
            </a:endParaRPr>
          </a:p>
          <a:p>
            <a:r>
              <a:rPr lang="en-US" sz="1600" b="1" dirty="0" smtClean="0">
                <a:sym typeface="Wingdings"/>
              </a:rPr>
              <a:t> Objective: remove water circuit from target</a:t>
            </a:r>
            <a:endParaRPr lang="en-US" sz="1600" b="1" dirty="0">
              <a:sym typeface="Wingdings" pitchFamily="2" charset="2"/>
            </a:endParaRPr>
          </a:p>
        </p:txBody>
      </p:sp>
      <p:pic>
        <p:nvPicPr>
          <p:cNvPr id="15" name="Picture 14" descr="Screen shot 2013-06-24 at 14.35.09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21" y="3312628"/>
            <a:ext cx="4816622" cy="314506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510176" y="6457692"/>
            <a:ext cx="22080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&lt; 1 liter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8921" y="3341342"/>
            <a:ext cx="86066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Test 1</a:t>
            </a:r>
            <a:endParaRPr lang="en-US" dirty="0"/>
          </a:p>
        </p:txBody>
      </p:sp>
      <p:pic>
        <p:nvPicPr>
          <p:cNvPr id="4" name="Picture 3" descr="Screen shot 2013-06-24 at 15.00.0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8839" y="2450662"/>
            <a:ext cx="2931687" cy="4376362"/>
          </a:xfrm>
          <a:prstGeom prst="rect">
            <a:avLst/>
          </a:prstGeom>
        </p:spPr>
      </p:pic>
      <p:pic>
        <p:nvPicPr>
          <p:cNvPr id="6" name="Picture 5" descr="Screen shot 2013-06-24 at 15.04.00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6052" y="4533044"/>
            <a:ext cx="1977947" cy="232495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718236" y="6134526"/>
            <a:ext cx="350152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Test 2: 2 tantalum rolls –&gt; H2 &gt; 5l</a:t>
            </a:r>
          </a:p>
          <a:p>
            <a:r>
              <a:rPr lang="en-US" dirty="0" smtClean="0"/>
              <a:t>Test 3: 8 tantalum rolls –&gt; </a:t>
            </a:r>
            <a:r>
              <a:rPr lang="en-US" dirty="0" smtClean="0">
                <a:solidFill>
                  <a:srgbClr val="FF0000"/>
                </a:solidFill>
              </a:rPr>
              <a:t>H2&gt; 20l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Water leak test bench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9497003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Study progress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Ventilation</a:t>
            </a:r>
          </a:p>
          <a:p>
            <a:pPr lvl="1"/>
            <a:r>
              <a:rPr lang="en-US" dirty="0" smtClean="0"/>
              <a:t>User requirement document under approval</a:t>
            </a:r>
          </a:p>
          <a:p>
            <a:pPr lvl="2"/>
            <a:r>
              <a:rPr lang="en-US" dirty="0" smtClean="0"/>
              <a:t>Covers all aspects of ventilation requirements</a:t>
            </a:r>
          </a:p>
          <a:p>
            <a:pPr lvl="2"/>
            <a:r>
              <a:rPr lang="en-US" dirty="0" smtClean="0"/>
              <a:t>Compatible with </a:t>
            </a:r>
            <a:r>
              <a:rPr lang="en-US" dirty="0" err="1" smtClean="0"/>
              <a:t>Medicis</a:t>
            </a:r>
            <a:r>
              <a:rPr lang="en-US" dirty="0" smtClean="0"/>
              <a:t> Project</a:t>
            </a:r>
          </a:p>
          <a:p>
            <a:r>
              <a:rPr lang="en-US" dirty="0" smtClean="0"/>
              <a:t>Double extraction electrode system</a:t>
            </a:r>
          </a:p>
          <a:p>
            <a:pPr lvl="1"/>
            <a:r>
              <a:rPr lang="en-US" dirty="0" smtClean="0"/>
              <a:t>Under test on the off-line separator</a:t>
            </a:r>
          </a:p>
          <a:p>
            <a:r>
              <a:rPr lang="en-US" dirty="0" smtClean="0"/>
              <a:t>New RFQ Cooler</a:t>
            </a:r>
          </a:p>
          <a:p>
            <a:pPr lvl="1"/>
            <a:r>
              <a:rPr lang="en-US" dirty="0" smtClean="0"/>
              <a:t>All parts ordered and assembly started</a:t>
            </a:r>
          </a:p>
          <a:p>
            <a:r>
              <a:rPr lang="en-US" dirty="0" smtClean="0"/>
              <a:t>HT</a:t>
            </a:r>
          </a:p>
          <a:p>
            <a:pPr lvl="1"/>
            <a:r>
              <a:rPr lang="en-US" dirty="0" err="1" smtClean="0"/>
              <a:t>Belke</a:t>
            </a:r>
            <a:r>
              <a:rPr lang="en-US" dirty="0" smtClean="0"/>
              <a:t> switch test stand operational</a:t>
            </a:r>
          </a:p>
          <a:p>
            <a:pPr lvl="2"/>
            <a:endParaRPr lang="en-US" dirty="0" smtClean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FE’s under construction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62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One to be used as a test stand for the design study</a:t>
            </a:r>
          </a:p>
          <a:p>
            <a:pPr lvl="1"/>
            <a:r>
              <a:rPr lang="en-US" dirty="0" smtClean="0"/>
              <a:t>To validate RFQ operation</a:t>
            </a:r>
          </a:p>
          <a:p>
            <a:r>
              <a:rPr lang="en-US" dirty="0" smtClean="0"/>
              <a:t>The other as a spare/off-line FE for UC target testing in B. 179 (Class A labs)</a:t>
            </a:r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000500"/>
            <a:ext cx="3581400" cy="26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019550"/>
            <a:ext cx="3459480" cy="2594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1259" y="5746030"/>
            <a:ext cx="48498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dirty="0" err="1" smtClean="0"/>
              <a:t>TSR@iSOLDE</a:t>
            </a:r>
            <a:r>
              <a:rPr lang="en-GB" dirty="0" smtClean="0"/>
              <a:t> integration study on-going</a:t>
            </a:r>
            <a:endParaRPr lang="en-GB" dirty="0"/>
          </a:p>
          <a:p>
            <a:r>
              <a:rPr lang="en-GB" dirty="0" smtClean="0"/>
              <a:t>* CERN groups in the process of giving feedback</a:t>
            </a:r>
          </a:p>
          <a:p>
            <a:r>
              <a:rPr lang="en-GB" dirty="0" smtClean="0"/>
              <a:t>* Report to be </a:t>
            </a:r>
            <a:r>
              <a:rPr lang="en-GB" smtClean="0"/>
              <a:t>submitted beginning </a:t>
            </a:r>
            <a:r>
              <a:rPr lang="en-GB" dirty="0" smtClean="0"/>
              <a:t>of September</a:t>
            </a:r>
            <a:endParaRPr lang="en-GB" dirty="0"/>
          </a:p>
        </p:txBody>
      </p:sp>
      <p:grpSp>
        <p:nvGrpSpPr>
          <p:cNvPr id="2" name="Group 4"/>
          <p:cNvGrpSpPr/>
          <p:nvPr/>
        </p:nvGrpSpPr>
        <p:grpSpPr>
          <a:xfrm>
            <a:off x="672158" y="620688"/>
            <a:ext cx="5320666" cy="2787015"/>
            <a:chOff x="0" y="0"/>
            <a:chExt cx="5321147" cy="2787267"/>
          </a:xfrm>
        </p:grpSpPr>
        <p:pic>
          <p:nvPicPr>
            <p:cNvPr id="6" name="Picture 5" descr="ebis2 scanned in"/>
            <p:cNvPicPr>
              <a:picLocks noChangeAspect="1"/>
            </p:cNvPicPr>
            <p:nvPr/>
          </p:nvPicPr>
          <p:blipFill rotWithShape="1">
            <a:blip r:embed="rId3" cstate="screen">
              <a:lum bright="12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15941"/>
            <a:stretch/>
          </p:blipFill>
          <p:spPr bwMode="auto">
            <a:xfrm>
              <a:off x="0" y="0"/>
              <a:ext cx="3382178" cy="277625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t="19702"/>
            <a:stretch/>
          </p:blipFill>
          <p:spPr bwMode="auto">
            <a:xfrm>
              <a:off x="3503364" y="0"/>
              <a:ext cx="1817783" cy="2787267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="" xmlns:a14="http://schemas.microsoft.com/office/drawing/2010/main"/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539552" y="3481263"/>
            <a:ext cx="49410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Left. BNL EBIS test stand. Suitable for HEC</a:t>
            </a:r>
            <a:r>
              <a:rPr lang="en-GB" sz="1400" baseline="30000" dirty="0"/>
              <a:t>2</a:t>
            </a:r>
            <a:r>
              <a:rPr lang="en-GB" sz="1400" dirty="0"/>
              <a:t> tests and operational. </a:t>
            </a:r>
            <a:r>
              <a:rPr lang="en-GB" sz="1400" dirty="0" smtClean="0"/>
              <a:t/>
            </a:r>
            <a:br>
              <a:rPr lang="en-GB" sz="1400" dirty="0" smtClean="0"/>
            </a:br>
            <a:r>
              <a:rPr lang="en-GB" sz="1400" dirty="0" smtClean="0"/>
              <a:t>Right</a:t>
            </a:r>
            <a:r>
              <a:rPr lang="en-GB" sz="1400" dirty="0"/>
              <a:t>. HEC</a:t>
            </a:r>
            <a:r>
              <a:rPr lang="en-GB" sz="1400" baseline="30000" dirty="0"/>
              <a:t>2</a:t>
            </a:r>
            <a:r>
              <a:rPr lang="en-GB" sz="1400" dirty="0"/>
              <a:t> electron gun pre-assembled at </a:t>
            </a:r>
            <a:r>
              <a:rPr lang="en-GB" sz="1400" dirty="0" smtClean="0"/>
              <a:t>CERN.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625848" y="4149080"/>
            <a:ext cx="42166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High Energy Current Compression (HEC</a:t>
            </a:r>
            <a:r>
              <a:rPr lang="en-GB" baseline="30000" dirty="0" smtClean="0"/>
              <a:t>2</a:t>
            </a:r>
            <a:r>
              <a:rPr lang="en-GB" dirty="0" smtClean="0"/>
              <a:t>) </a:t>
            </a:r>
            <a:br>
              <a:rPr lang="en-GB" dirty="0" smtClean="0"/>
            </a:br>
            <a:r>
              <a:rPr lang="en-GB" dirty="0" smtClean="0"/>
              <a:t>   gun produced at CERN</a:t>
            </a:r>
          </a:p>
          <a:p>
            <a:r>
              <a:rPr lang="en-GB" dirty="0" smtClean="0"/>
              <a:t>* First gun tests foreseen at BNL test EBIS </a:t>
            </a:r>
            <a:br>
              <a:rPr lang="en-GB" dirty="0" smtClean="0"/>
            </a:br>
            <a:r>
              <a:rPr lang="en-GB" dirty="0" smtClean="0"/>
              <a:t>   summer 2013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327576" y="476672"/>
            <a:ext cx="2465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EBIS upgrade </a:t>
            </a:r>
            <a:endParaRPr lang="en-GB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6382879" y="5877272"/>
            <a:ext cx="23547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200" dirty="0" smtClean="0"/>
              <a:t>TSR@ISOLDE</a:t>
            </a:r>
            <a:endParaRPr lang="en-GB" sz="3200" dirty="0"/>
          </a:p>
        </p:txBody>
      </p:sp>
      <p:pic>
        <p:nvPicPr>
          <p:cNvPr id="1026" name="Picture 2" descr="C:\Users\wenander\AppData\Local\Microsoft\Windows\Temporary Internet Files\Content.IE5\OT5J7W4W\the first sho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7919" y="3873062"/>
            <a:ext cx="3546569" cy="171617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084168" y="3214717"/>
            <a:ext cx="2375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Building up 3D e-beam </a:t>
            </a:r>
          </a:p>
          <a:p>
            <a:r>
              <a:rPr lang="en-GB" dirty="0" smtClean="0"/>
              <a:t>simulation experience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440240" y="1268760"/>
            <a:ext cx="2164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electron gun is the most critical item for the charge breeder upgrade</a:t>
            </a:r>
            <a:endParaRPr lang="en-GB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12610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 l="5000" t="8000" r="5000" b="9333"/>
          <a:stretch>
            <a:fillRect/>
          </a:stretch>
        </p:blipFill>
        <p:spPr bwMode="auto">
          <a:xfrm>
            <a:off x="685800" y="1219200"/>
            <a:ext cx="7848600" cy="5406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HRS </a:t>
            </a:r>
            <a:r>
              <a:rPr lang="fr-CH" dirty="0" err="1" smtClean="0"/>
              <a:t>Beam</a:t>
            </a:r>
            <a:r>
              <a:rPr lang="fr-CH" dirty="0" smtClean="0"/>
              <a:t> Dump</a:t>
            </a:r>
            <a:br>
              <a:rPr lang="fr-CH" dirty="0" smtClean="0"/>
            </a:b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3232165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Following a thermo-mechanical analysis:</a:t>
            </a:r>
          </a:p>
          <a:p>
            <a:pPr lvl="1"/>
            <a:r>
              <a:rPr lang="en-GB" dirty="0" smtClean="0"/>
              <a:t>The present situation seems critical for the HRS dump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n upgrade of the beam intensity at 1.4 </a:t>
            </a:r>
            <a:r>
              <a:rPr lang="en-GB" dirty="0" err="1" smtClean="0"/>
              <a:t>GeV</a:t>
            </a:r>
            <a:r>
              <a:rPr lang="en-GB" dirty="0" smtClean="0"/>
              <a:t> would lead to a failure of the material if no active cooling is added</a:t>
            </a:r>
          </a:p>
          <a:p>
            <a:pPr lvl="1"/>
            <a:r>
              <a:rPr lang="en-GB" dirty="0"/>
              <a:t>A</a:t>
            </a:r>
            <a:r>
              <a:rPr lang="en-GB" dirty="0" smtClean="0"/>
              <a:t>n upgrade of the beam intensity and energy to 2.0 </a:t>
            </a:r>
            <a:r>
              <a:rPr lang="en-GB" dirty="0" err="1" smtClean="0"/>
              <a:t>GeV</a:t>
            </a:r>
            <a:r>
              <a:rPr lang="en-GB" dirty="0" smtClean="0"/>
              <a:t> would lead to a failure of the material</a:t>
            </a:r>
          </a:p>
          <a:p>
            <a:endParaRPr lang="en-GB" dirty="0" smtClean="0"/>
          </a:p>
          <a:p>
            <a:r>
              <a:rPr lang="en-GB" dirty="0" smtClean="0"/>
              <a:t>But it gets worse...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xdr="http://schemas.openxmlformats.org/drawingml/2006/spreadsheetDrawing" xmlns:a14="http://schemas.microsoft.com/office/drawing/2010/main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381000" y="1371600"/>
            <a:ext cx="8364029" cy="5172075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Samples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44463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76200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Soil samples: results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</p:nvPr>
        </p:nvGraphicFramePr>
        <p:xfrm>
          <a:off x="533399" y="1524006"/>
          <a:ext cx="7783017" cy="4857319"/>
        </p:xfrm>
        <a:graphic>
          <a:graphicData uri="http://schemas.openxmlformats.org/drawingml/2006/table">
            <a:tbl>
              <a:tblPr/>
              <a:tblGrid>
                <a:gridCol w="2292559"/>
                <a:gridCol w="700909"/>
                <a:gridCol w="1095171"/>
                <a:gridCol w="1182785"/>
                <a:gridCol w="759319"/>
                <a:gridCol w="1752274"/>
              </a:tblGrid>
              <a:tr h="24057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Echantillon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Nuclide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 Total (Bq/g)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 Total (Bq/kg)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LE (Bq/kg)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Multiple 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19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S10</a:t>
                      </a:r>
                      <a:b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Profondeur carotte 4.55 - 4.70 m</a:t>
                      </a:r>
                      <a:b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Masse échantillon 1.31 kg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Be-7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2.36E-01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2.36E+02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4.00E+05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5.90E-04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Na-22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6.81E-01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6.81E+02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2.27E-01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Sc-46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4.27E-02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6.10E-03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Mn-54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2.90E-02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4.25E-02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4.25E+01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4.25E-02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Y-88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1.75E-03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1.75E+00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2.19E-04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Cs-134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9.79E-03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9.79E+00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1.96E-02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405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Eu-152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4.50E+01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6.43E-03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9119"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Somme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3.31E-01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0574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9119">
                <a:tc rowSpan="9">
                  <a:txBody>
                    <a:bodyPr/>
                    <a:lstStyle/>
                    <a:p>
                      <a:pPr algn="ctr" fontAlgn="ctr"/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BTY IS3</a:t>
                      </a:r>
                      <a:b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Profondeur carotte 4.95 - 5.10 m</a:t>
                      </a:r>
                      <a:b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fr-FR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Masse échantillon 1.535 kg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Be-7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1.95E-01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1.95E+02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4.00E+05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4.88E-04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Na-22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5.78E-01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5.78E+02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1.93E-01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Sc-46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3.47E-02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3.47E+01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4.96E-03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Mn-54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2.74E-01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Co-57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3.81E-03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3.81E+00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5.00E+04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7.62E-05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Co-60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3.94E-02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Y-88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1.61E+00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2.01E-04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2911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Cs-134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8.68E-03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8.68E+00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5.00E+02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1.74E-02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D050"/>
                    </a:solidFill>
                  </a:tcPr>
                </a:tc>
              </a:tr>
              <a:tr h="24057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Eu-152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3.88E-02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3.88E+01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7.00E+03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5.54E-03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</a:tr>
              <a:tr h="229119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Somme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2.88E-01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dumps: Status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An endoscopy will be performed in the beginning of 2014.</a:t>
            </a:r>
          </a:p>
          <a:p>
            <a:r>
              <a:rPr lang="en-US" dirty="0" smtClean="0"/>
              <a:t>Based on the Booster beam dump design, a design for a water cooled copper block to be placed in front of the existing beam dump has been launched</a:t>
            </a:r>
          </a:p>
          <a:p>
            <a:r>
              <a:rPr lang="en-US" dirty="0" err="1" smtClean="0"/>
              <a:t>Fluka</a:t>
            </a:r>
            <a:r>
              <a:rPr lang="en-US" dirty="0" smtClean="0"/>
              <a:t> simulations on dose rates resulting from the above have been launched</a:t>
            </a:r>
          </a:p>
          <a:p>
            <a:pPr lvl="1"/>
            <a:r>
              <a:rPr lang="en-US" dirty="0" smtClean="0"/>
              <a:t>Improvements include: size, collimators, further shielding</a:t>
            </a:r>
          </a:p>
          <a:p>
            <a:r>
              <a:rPr lang="en-US" dirty="0" smtClean="0"/>
              <a:t>Awaiting a reply from RP on their position concerning soil activation.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for your attention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smtClean="0"/>
              <a:t>HIE-ISOLDE workshop will be held on the</a:t>
            </a:r>
          </a:p>
          <a:p>
            <a:pPr lvl="1" algn="ctr">
              <a:buNone/>
            </a:pPr>
            <a:r>
              <a:rPr lang="en-US" b="1" u="sng" dirty="0" smtClean="0">
                <a:solidFill>
                  <a:srgbClr val="FF0000"/>
                </a:solidFill>
              </a:rPr>
              <a:t>28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th</a:t>
            </a:r>
            <a:r>
              <a:rPr lang="en-US" b="1" u="sng" dirty="0" smtClean="0">
                <a:solidFill>
                  <a:srgbClr val="FF0000"/>
                </a:solidFill>
              </a:rPr>
              <a:t> &amp; 29</a:t>
            </a:r>
            <a:r>
              <a:rPr lang="en-US" b="1" u="sng" baseline="30000" dirty="0" smtClean="0">
                <a:solidFill>
                  <a:srgbClr val="FF0000"/>
                </a:solidFill>
              </a:rPr>
              <a:t>th</a:t>
            </a:r>
            <a:r>
              <a:rPr lang="en-US" b="1" u="sng" dirty="0" smtClean="0">
                <a:solidFill>
                  <a:srgbClr val="FF0000"/>
                </a:solidFill>
              </a:rPr>
              <a:t> November 2013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Hall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Cutting of the service trench now in progress</a:t>
            </a:r>
          </a:p>
          <a:p>
            <a:pPr lvl="1"/>
            <a:r>
              <a:rPr lang="en-US" dirty="0" smtClean="0"/>
              <a:t>Protected but still a dust problem</a:t>
            </a:r>
            <a:endParaRPr lang="en-US" dirty="0"/>
          </a:p>
        </p:txBody>
      </p:sp>
      <p:pic>
        <p:nvPicPr>
          <p:cNvPr id="3074" name="Picture 2" descr="image00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895600"/>
            <a:ext cx="48006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14" descr="image00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352800"/>
            <a:ext cx="364568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199: 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Metallic structures in place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floor inside the building</a:t>
            </a:r>
            <a:endParaRPr lang="en-US" dirty="0"/>
          </a:p>
        </p:txBody>
      </p:sp>
      <p:pic>
        <p:nvPicPr>
          <p:cNvPr id="4098" name="Picture 18" descr="image0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2819400"/>
            <a:ext cx="5839239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0" descr="image0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71600" y="4800600"/>
            <a:ext cx="5920408" cy="193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199: CV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support structure and chillers put in place on roof.</a:t>
            </a:r>
            <a:endParaRPr lang="en-US" dirty="0"/>
          </a:p>
        </p:txBody>
      </p:sp>
      <p:pic>
        <p:nvPicPr>
          <p:cNvPr id="5122" name="Picture 26" descr="image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3505200"/>
            <a:ext cx="6290156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438400" y="5638800"/>
            <a:ext cx="7998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867400" y="5638800"/>
            <a:ext cx="634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198: Compressor building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sound-proofing doors done</a:t>
            </a:r>
            <a:endParaRPr lang="en-US" dirty="0"/>
          </a:p>
        </p:txBody>
      </p:sp>
      <p:pic>
        <p:nvPicPr>
          <p:cNvPr id="6146" name="Picture 16" descr="image00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66004" y="2743200"/>
            <a:ext cx="613086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508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505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Demolition to start soon</a:t>
            </a:r>
          </a:p>
          <a:p>
            <a:r>
              <a:rPr lang="en-US" dirty="0" smtClean="0"/>
              <a:t>Tremendous effort by everyone to remove everything from building 507 and 115</a:t>
            </a:r>
          </a:p>
          <a:p>
            <a:r>
              <a:rPr lang="en-US" dirty="0" smtClean="0"/>
              <a:t>To be finished by the end of October</a:t>
            </a:r>
            <a:endParaRPr lang="en-US" dirty="0"/>
          </a:p>
        </p:txBody>
      </p:sp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981200"/>
            <a:ext cx="4991100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91000" y="4343400"/>
            <a:ext cx="48006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7467600" y="2362200"/>
            <a:ext cx="1143000" cy="990600"/>
          </a:xfrm>
          <a:prstGeom prst="rect">
            <a:avLst/>
          </a:prstGeom>
          <a:solidFill>
            <a:srgbClr val="FFFF00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Target Area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Installation of first layer of shielding</a:t>
            </a:r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53200" y="3352800"/>
            <a:ext cx="2133600" cy="2844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1" descr="image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2286000"/>
            <a:ext cx="44958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05200"/>
            <a:ext cx="2057400" cy="27432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04248" y="116632"/>
            <a:ext cx="2136775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04a8Aq06EjY5BJRKxpFjS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mLAEOVajsClYZ8WBPkXt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AGoNWKrOGa9228EHMLc4e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6GXidArHo5a0oR3Ctudpp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tGI4VULmtnBRQtP1mVhXV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0f3j4gvMAeIv7RIBcXkC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RE1W7S9HQJ52DCHn6DI3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cSANgyn41muR73xUeRuTgI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7yN8Cjya7Fa55zkWkpJje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gCfyVzaXeUm2YOwTAZSfn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jPydXOQY32XYRyoGbzRIX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mLKZ7bSZ2lnpp391Kd7b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JrZ3sz4fpF94ZEN6WA5L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uNey5cDzTQcmWKSZWpGtpl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frxCaWIZi5hDK0aoyAGxOQ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OzQe9WX1xVlagX76DhhOM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diRVnNCpaEDLL6qBhb5dTD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RpoIC8Gj5AkGdk281N0kX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Tmpx53MYL37HyZepgR03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jrH9lllLDDzXAYLDDu9eg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EMvqiqA7fx9SzScBODzM1B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dTdtR2Ks38JL4cQRaJuMr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bWWZhT2yLoLUqaUJhzMVI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TjmAvVU2lKUO2Wgtz9IUiK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px5rZ2Sue64hw2vkEaHyna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qiXLJT406Zef8tHqLLbFX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xDMDmUfU5IyKyXF9mfsgXb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814L4rDh6brFMjIiGmYko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2VDI01icCfsgPJyyvIolk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Wn3dfefzgtT7vwvm7HGw7I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10379</TotalTime>
  <Words>1510</Words>
  <Application>Microsoft Office PowerPoint</Application>
  <PresentationFormat>On-screen Show (4:3)</PresentationFormat>
  <Paragraphs>431</Paragraphs>
  <Slides>39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Office Theme</vt:lpstr>
      <vt:lpstr>Photo Editor Photo</vt:lpstr>
      <vt:lpstr>ISOLDE Technical Report</vt:lpstr>
      <vt:lpstr>Outline</vt:lpstr>
      <vt:lpstr>ISOLDE Hall</vt:lpstr>
      <vt:lpstr>ISOLDE Hall</vt:lpstr>
      <vt:lpstr>Building 199: CV</vt:lpstr>
      <vt:lpstr>Building 199: CV</vt:lpstr>
      <vt:lpstr>Building 198: Compressor building</vt:lpstr>
      <vt:lpstr>Building 508</vt:lpstr>
      <vt:lpstr>Target Area</vt:lpstr>
      <vt:lpstr>Target Area</vt:lpstr>
      <vt:lpstr>Target Area</vt:lpstr>
      <vt:lpstr>Now you see them</vt:lpstr>
      <vt:lpstr>Robot upgrade</vt:lpstr>
      <vt:lpstr>Slide 14</vt:lpstr>
      <vt:lpstr>Alpha Gamma Hot Cell</vt:lpstr>
      <vt:lpstr>Old Hot Cell</vt:lpstr>
      <vt:lpstr>RFQ Cooler Alignment</vt:lpstr>
      <vt:lpstr>RILIS at off-line mass separator</vt:lpstr>
      <vt:lpstr>Time structure of laser ionized beam</vt:lpstr>
      <vt:lpstr>RILIS room extension</vt:lpstr>
      <vt:lpstr>RILIS machine protection</vt:lpstr>
      <vt:lpstr>Helicon source</vt:lpstr>
      <vt:lpstr>UCx from CNT+Nano UO2</vt:lpstr>
      <vt:lpstr>Slide 24</vt:lpstr>
      <vt:lpstr>Slide 25</vt:lpstr>
      <vt:lpstr>Slide 26</vt:lpstr>
      <vt:lpstr>Lab refurbishment </vt:lpstr>
      <vt:lpstr>Labo 3-R modifications</vt:lpstr>
      <vt:lpstr>Water leak test bench </vt:lpstr>
      <vt:lpstr>Water leak test bench </vt:lpstr>
      <vt:lpstr>Design Study progress</vt:lpstr>
      <vt:lpstr>New FE’s under construction</vt:lpstr>
      <vt:lpstr>Slide 33</vt:lpstr>
      <vt:lpstr>HRS Beam Dump </vt:lpstr>
      <vt:lpstr>Beam Dumps</vt:lpstr>
      <vt:lpstr>Soil Samples</vt:lpstr>
      <vt:lpstr>Soil samples: results</vt:lpstr>
      <vt:lpstr>Beam dumps: Status</vt:lpstr>
      <vt:lpstr>Thank you for your attention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Shutdown Progress</dc:title>
  <dc:creator>catheral</dc:creator>
  <cp:lastModifiedBy>catheral</cp:lastModifiedBy>
  <cp:revision>12</cp:revision>
  <dcterms:created xsi:type="dcterms:W3CDTF">2013-06-18T07:52:25Z</dcterms:created>
  <dcterms:modified xsi:type="dcterms:W3CDTF">2013-07-09T11:23:51Z</dcterms:modified>
</cp:coreProperties>
</file>