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303" r:id="rId3"/>
    <p:sldId id="326" r:id="rId4"/>
    <p:sldId id="346" r:id="rId5"/>
    <p:sldId id="347" r:id="rId6"/>
    <p:sldId id="298" r:id="rId7"/>
    <p:sldId id="348" r:id="rId8"/>
    <p:sldId id="300" r:id="rId9"/>
    <p:sldId id="339" r:id="rId10"/>
    <p:sldId id="340" r:id="rId11"/>
    <p:sldId id="341" r:id="rId12"/>
    <p:sldId id="314" r:id="rId13"/>
    <p:sldId id="343" r:id="rId14"/>
    <p:sldId id="344" r:id="rId15"/>
    <p:sldId id="345" r:id="rId16"/>
    <p:sldId id="338" r:id="rId17"/>
    <p:sldId id="333" r:id="rId18"/>
    <p:sldId id="29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Sheet1!$H$1</c:f>
              <c:strCache>
                <c:ptCount val="1"/>
                <c:pt idx="0">
                  <c:v>CtC2010</c:v>
                </c:pt>
              </c:strCache>
            </c:strRef>
          </c:tx>
          <c:cat>
            <c:numRef>
              <c:f>Sheet1!$G$2:$G$8</c:f>
              <c:numCache>
                <c:formatCode>General</c:formatCode>
                <c:ptCount val="7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</c:numCache>
            </c:numRef>
          </c:cat>
          <c:val>
            <c:numRef>
              <c:f>Sheet1!$H$2:$H$8</c:f>
              <c:numCache>
                <c:formatCode>General</c:formatCode>
                <c:ptCount val="7"/>
                <c:pt idx="0">
                  <c:v>706.0</c:v>
                </c:pt>
                <c:pt idx="1">
                  <c:v>5593.0</c:v>
                </c:pt>
                <c:pt idx="2">
                  <c:v>15827.0</c:v>
                </c:pt>
                <c:pt idx="3">
                  <c:v>25328.0</c:v>
                </c:pt>
                <c:pt idx="4">
                  <c:v>32881.0</c:v>
                </c:pt>
                <c:pt idx="5">
                  <c:v>35264.0</c:v>
                </c:pt>
                <c:pt idx="6">
                  <c:v>35264.0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Sheet1!$I$1</c:f>
              <c:strCache>
                <c:ptCount val="1"/>
                <c:pt idx="0">
                  <c:v>Current</c:v>
                </c:pt>
              </c:strCache>
            </c:strRef>
          </c:tx>
          <c:cat>
            <c:numRef>
              <c:f>Sheet1!$G$2:$G$8</c:f>
              <c:numCache>
                <c:formatCode>General</c:formatCode>
                <c:ptCount val="7"/>
                <c:pt idx="0">
                  <c:v>2010.0</c:v>
                </c:pt>
                <c:pt idx="1">
                  <c:v>2011.0</c:v>
                </c:pt>
                <c:pt idx="2">
                  <c:v>2012.0</c:v>
                </c:pt>
                <c:pt idx="3">
                  <c:v>2013.0</c:v>
                </c:pt>
                <c:pt idx="4">
                  <c:v>2014.0</c:v>
                </c:pt>
                <c:pt idx="5">
                  <c:v>2015.0</c:v>
                </c:pt>
                <c:pt idx="6">
                  <c:v>2016.0</c:v>
                </c:pt>
              </c:numCache>
            </c:numRef>
          </c:cat>
          <c:val>
            <c:numRef>
              <c:f>Sheet1!$I$2:$I$8</c:f>
              <c:numCache>
                <c:formatCode>General</c:formatCode>
                <c:ptCount val="7"/>
                <c:pt idx="0">
                  <c:v>153.0</c:v>
                </c:pt>
                <c:pt idx="1">
                  <c:v>1343.0</c:v>
                </c:pt>
                <c:pt idx="2">
                  <c:v>4970.0</c:v>
                </c:pt>
                <c:pt idx="3">
                  <c:v>19736.0</c:v>
                </c:pt>
                <c:pt idx="4">
                  <c:v>29244.0</c:v>
                </c:pt>
                <c:pt idx="5">
                  <c:v>34068.0</c:v>
                </c:pt>
                <c:pt idx="6">
                  <c:v>38724.0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21469608"/>
        <c:axId val="2118661752"/>
      </c:lineChart>
      <c:catAx>
        <c:axId val="21214696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2118661752"/>
        <c:crosses val="autoZero"/>
        <c:auto val="1"/>
        <c:lblAlgn val="ctr"/>
        <c:lblOffset val="100"/>
        <c:noMultiLvlLbl val="0"/>
      </c:catAx>
      <c:valAx>
        <c:axId val="2118661752"/>
        <c:scaling>
          <c:orientation val="minMax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400" dirty="0"/>
                  <a:t>Material</a:t>
                </a:r>
                <a:r>
                  <a:rPr lang="en-US" sz="1400" baseline="0" dirty="0"/>
                  <a:t> Costs in KCHF</a:t>
                </a:r>
                <a:endParaRPr lang="en-US" sz="1400" dirty="0"/>
              </a:p>
            </c:rich>
          </c:tx>
          <c:layout>
            <c:manualLayout>
              <c:xMode val="edge"/>
              <c:yMode val="edge"/>
              <c:x val="0.004954866125986"/>
              <c:y val="0.320954180878741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crossAx val="212146960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7/9/13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537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012160" y="116632"/>
            <a:ext cx="2992784" cy="974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995936" y="6428358"/>
            <a:ext cx="2016224" cy="365125"/>
          </a:xfr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908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736304" cy="360363"/>
          </a:xfrm>
        </p:spPr>
        <p:txBody>
          <a:bodyPr>
            <a:noAutofit/>
          </a:bodyPr>
          <a:lstStyle>
            <a:lvl1pPr>
              <a:buFontTx/>
              <a:buNone/>
              <a:defRPr sz="1200" baseline="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ISCC meeting, CERN 9/7/2013, Y. </a:t>
            </a:r>
            <a:r>
              <a:rPr lang="en-US" dirty="0" err="1" smtClean="0"/>
              <a:t>Kadi</a:t>
            </a:r>
            <a:endParaRPr lang="en-US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471320" y="6303943"/>
            <a:ext cx="1565176" cy="509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1" y="1141610"/>
            <a:ext cx="936000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98244" y="-84224"/>
            <a:ext cx="761107" cy="936748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4" Type="http://schemas.openxmlformats.org/officeDocument/2006/relationships/image" Target="../media/image4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2.docx"/><Relationship Id="rId4" Type="http://schemas.openxmlformats.org/officeDocument/2006/relationships/image" Target="../media/image5.png"/><Relationship Id="rId5" Type="http://schemas.openxmlformats.org/officeDocument/2006/relationships/package" Target="../embeddings/Microsoft_Word_Document3.docx"/><Relationship Id="rId6" Type="http://schemas.openxmlformats.org/officeDocument/2006/relationships/image" Target="../media/image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3608" y="2060848"/>
            <a:ext cx="7772400" cy="1872208"/>
          </a:xfrm>
        </p:spPr>
        <p:txBody>
          <a:bodyPr>
            <a:normAutofit/>
          </a:bodyPr>
          <a:lstStyle/>
          <a:p>
            <a:r>
              <a:rPr lang="en-US" dirty="0" smtClean="0"/>
              <a:t>HIE</a:t>
            </a:r>
            <a:r>
              <a:rPr lang="en-US" dirty="0"/>
              <a:t>-ISOLDE </a:t>
            </a:r>
            <a:r>
              <a:rPr lang="en-US" dirty="0" smtClean="0"/>
              <a:t>Project</a:t>
            </a:r>
            <a:br>
              <a:rPr lang="en-US" dirty="0" smtClean="0"/>
            </a:br>
            <a:r>
              <a:rPr lang="en-US" dirty="0" smtClean="0"/>
              <a:t>Status Report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664" y="4052664"/>
            <a:ext cx="7056784" cy="1176536"/>
          </a:xfrm>
        </p:spPr>
        <p:txBody>
          <a:bodyPr>
            <a:normAutofit/>
          </a:bodyPr>
          <a:lstStyle/>
          <a:p>
            <a:r>
              <a:rPr lang="de-DE" dirty="0" smtClean="0">
                <a:solidFill>
                  <a:srgbClr val="29348C"/>
                </a:solidFill>
              </a:rPr>
              <a:t>67th ISCC Meeting</a:t>
            </a:r>
          </a:p>
          <a:p>
            <a:r>
              <a:rPr lang="de-DE" dirty="0" smtClean="0">
                <a:solidFill>
                  <a:srgbClr val="29348C"/>
                </a:solidFill>
              </a:rPr>
              <a:t>CERN, 9 </a:t>
            </a:r>
            <a:r>
              <a:rPr lang="de-DE" dirty="0" err="1" smtClean="0">
                <a:solidFill>
                  <a:srgbClr val="29348C"/>
                </a:solidFill>
              </a:rPr>
              <a:t>July</a:t>
            </a:r>
            <a:r>
              <a:rPr lang="de-DE" dirty="0" smtClean="0">
                <a:solidFill>
                  <a:srgbClr val="29348C"/>
                </a:solidFill>
              </a:rPr>
              <a:t> 2013</a:t>
            </a:r>
          </a:p>
          <a:p>
            <a:r>
              <a:rPr lang="de-DE" dirty="0" err="1" smtClean="0">
                <a:solidFill>
                  <a:srgbClr val="29348C"/>
                </a:solidFill>
              </a:rPr>
              <a:t>Yacine.Kadi@cern.ch</a:t>
            </a:r>
            <a:endParaRPr lang="de-DE" dirty="0" smtClean="0">
              <a:solidFill>
                <a:srgbClr val="29348C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403648" y="5085184"/>
            <a:ext cx="2736304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Wingdings" pitchFamily="2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Clr>
                <a:srgbClr val="7BBA21"/>
              </a:buClr>
              <a:buFont typeface="Wingdings" charset="2"/>
              <a:buChar char="Ø"/>
            </a:pPr>
            <a:r>
              <a:rPr lang="en-IE" dirty="0" smtClean="0">
                <a:cs typeface="Arial" pitchFamily="34" charset="0"/>
              </a:rPr>
              <a:t>Project Organization</a:t>
            </a:r>
          </a:p>
          <a:p>
            <a:pPr algn="l">
              <a:buClr>
                <a:srgbClr val="7BBA21"/>
              </a:buClr>
              <a:buFont typeface="Wingdings" charset="2"/>
              <a:buChar char="Ø"/>
            </a:pPr>
            <a:r>
              <a:rPr lang="en-IE" dirty="0" smtClean="0">
                <a:cs typeface="Arial" pitchFamily="34" charset="0"/>
              </a:rPr>
              <a:t>Budget 2013-2016</a:t>
            </a:r>
          </a:p>
          <a:p>
            <a:pPr algn="l">
              <a:buClr>
                <a:srgbClr val="7BBA21"/>
              </a:buClr>
              <a:buFont typeface="Wingdings" charset="2"/>
              <a:buChar char="Ø"/>
            </a:pPr>
            <a:r>
              <a:rPr lang="en-IE" dirty="0" smtClean="0">
                <a:cs typeface="Arial" pitchFamily="34" charset="0"/>
              </a:rPr>
              <a:t>Main Highlights &amp; Issues</a:t>
            </a:r>
          </a:p>
          <a:p>
            <a:pPr algn="l">
              <a:buClr>
                <a:srgbClr val="7BBA21"/>
              </a:buClr>
              <a:buFont typeface="Wingdings" charset="2"/>
              <a:buChar char="Ø"/>
            </a:pPr>
            <a:r>
              <a:rPr lang="en-US" dirty="0" smtClean="0"/>
              <a:t>Outlook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dirty="0" smtClean="0"/>
              <a:t>Recovery test cryostat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4032448" cy="4968552"/>
          </a:xfrm>
        </p:spPr>
        <p:txBody>
          <a:bodyPr>
            <a:normAutofit fontScale="62500" lnSpcReduction="20000"/>
          </a:bodyPr>
          <a:lstStyle/>
          <a:p>
            <a:r>
              <a:rPr lang="en-GB" sz="2400" dirty="0"/>
              <a:t>Decisions </a:t>
            </a:r>
          </a:p>
          <a:p>
            <a:pPr lvl="1"/>
            <a:r>
              <a:rPr lang="en-GB" sz="2000" dirty="0"/>
              <a:t>Use a spare cryostat and the old copper screen</a:t>
            </a:r>
          </a:p>
          <a:p>
            <a:pPr lvl="1"/>
            <a:r>
              <a:rPr lang="en-GB" sz="2000" dirty="0"/>
              <a:t>Install a vacuum gauge and a pumping port on the insulation vacuum space of the spare cryostat</a:t>
            </a:r>
          </a:p>
          <a:p>
            <a:r>
              <a:rPr lang="en-GB" sz="2400" dirty="0"/>
              <a:t>Timetable</a:t>
            </a:r>
          </a:p>
          <a:p>
            <a:pPr lvl="1"/>
            <a:r>
              <a:rPr lang="en-GB" sz="2000" dirty="0"/>
              <a:t>Friday 2 May 2013: Leak test of shield circuit</a:t>
            </a:r>
            <a:r>
              <a:rPr lang="en-GB" sz="2000" dirty="0">
                <a:sym typeface="Wingdings" pitchFamily="2" charset="2"/>
              </a:rPr>
              <a:t> OK (!); Removal of clean area roof and floor platform, cleaning tests of spare cryostat</a:t>
            </a:r>
          </a:p>
          <a:p>
            <a:pPr lvl="1"/>
            <a:r>
              <a:rPr lang="en-GB" sz="2000" dirty="0">
                <a:sym typeface="Wingdings" pitchFamily="2" charset="2"/>
              </a:rPr>
              <a:t>Monday 6 May: Removal of damaged cryostat and shield, checks and preparation of spare shield </a:t>
            </a:r>
          </a:p>
          <a:p>
            <a:pPr lvl="1"/>
            <a:r>
              <a:rPr lang="en-GB" sz="2000" dirty="0">
                <a:sym typeface="Wingdings" pitchFamily="2" charset="2"/>
              </a:rPr>
              <a:t>Tuesday 7 May: Transport and cleaning of spare cryostat, drying overnight</a:t>
            </a:r>
          </a:p>
          <a:p>
            <a:pPr lvl="1"/>
            <a:r>
              <a:rPr lang="en-GB" sz="2000" dirty="0">
                <a:sym typeface="Wingdings" pitchFamily="2" charset="2"/>
              </a:rPr>
              <a:t>Wednesday 8 May: cryostat back in hall, installation of </a:t>
            </a:r>
            <a:r>
              <a:rPr lang="en-GB" sz="2000" dirty="0" err="1">
                <a:sym typeface="Wingdings" pitchFamily="2" charset="2"/>
              </a:rPr>
              <a:t>Pirani</a:t>
            </a:r>
            <a:r>
              <a:rPr lang="en-GB" sz="2000" dirty="0">
                <a:sym typeface="Wingdings" pitchFamily="2" charset="2"/>
              </a:rPr>
              <a:t> gauge and pumping port, installation of cryostat in pit, </a:t>
            </a:r>
            <a:r>
              <a:rPr lang="en-GB" sz="2000" dirty="0" err="1">
                <a:sym typeface="Wingdings" pitchFamily="2" charset="2"/>
              </a:rPr>
              <a:t>pumdown</a:t>
            </a:r>
            <a:r>
              <a:rPr lang="en-GB" sz="2000" dirty="0">
                <a:sym typeface="Wingdings" pitchFamily="2" charset="2"/>
              </a:rPr>
              <a:t> of vacuum space</a:t>
            </a:r>
          </a:p>
          <a:p>
            <a:pPr lvl="1"/>
            <a:r>
              <a:rPr lang="en-GB" sz="2000" dirty="0">
                <a:sym typeface="Wingdings" pitchFamily="2" charset="2"/>
              </a:rPr>
              <a:t>Friday 10 May: leak test, reinstallation of clean area, conditioning</a:t>
            </a:r>
          </a:p>
          <a:p>
            <a:pPr lvl="1"/>
            <a:r>
              <a:rPr lang="en-GB" sz="2000" dirty="0">
                <a:sym typeface="Wingdings" pitchFamily="2" charset="2"/>
              </a:rPr>
              <a:t>Monday 13 May: Installation of cavity insert (kept clean in meanwhile), </a:t>
            </a:r>
            <a:r>
              <a:rPr lang="en-GB" sz="2000" dirty="0" err="1">
                <a:sym typeface="Wingdings" pitchFamily="2" charset="2"/>
              </a:rPr>
              <a:t>pumpdown</a:t>
            </a:r>
            <a:endParaRPr lang="en-GB" sz="2000" dirty="0">
              <a:sym typeface="Wingdings" pitchFamily="2" charset="2"/>
            </a:endParaRPr>
          </a:p>
          <a:p>
            <a:pPr lvl="1"/>
            <a:r>
              <a:rPr lang="en-GB" sz="2000" dirty="0">
                <a:sym typeface="Wingdings" pitchFamily="2" charset="2"/>
              </a:rPr>
              <a:t>Tuesday 13 May: leak detection, commissioning of cryogenics. Recovery</a:t>
            </a:r>
            <a:r>
              <a:rPr lang="en-GB" sz="2000" dirty="0" smtClean="0">
                <a:sym typeface="Wingdings" pitchFamily="2" charset="2"/>
              </a:rPr>
              <a:t>.</a:t>
            </a:r>
            <a:endParaRPr lang="en-GB" sz="2000" dirty="0">
              <a:sym typeface="Wingdings" pitchFamily="2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728" y="404664"/>
            <a:ext cx="2448272" cy="3261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204864"/>
            <a:ext cx="2150839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.ch\dfs\Users\w\wventuri\Documents\MyDocs\SRF\SM18\new instal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315" y="3580149"/>
            <a:ext cx="2448272" cy="327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3657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lot HIE ISOLDE prototye cavities.jpg"/>
          <p:cNvPicPr>
            <a:picLocks noChangeAspect="1"/>
          </p:cNvPicPr>
          <p:nvPr/>
        </p:nvPicPr>
        <p:blipFill rotWithShape="1"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7" t="8097" r="6434" b="9194"/>
          <a:stretch/>
        </p:blipFill>
        <p:spPr>
          <a:xfrm>
            <a:off x="1478363" y="1152553"/>
            <a:ext cx="7126085" cy="51567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Cavity tests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497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HIGHLIGHTS: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Design of prototype Diagnostic Box</a:t>
            </a:r>
          </a:p>
          <a:p>
            <a:pPr lvl="1"/>
            <a:r>
              <a:rPr lang="en-US" dirty="0"/>
              <a:t>AVS </a:t>
            </a:r>
            <a:r>
              <a:rPr lang="en-US" dirty="0" smtClean="0"/>
              <a:t>delivered Faraday </a:t>
            </a:r>
            <a:r>
              <a:rPr lang="en-US" dirty="0"/>
              <a:t>Cup </a:t>
            </a:r>
            <a:r>
              <a:rPr lang="en-US" dirty="0" smtClean="0"/>
              <a:t>which was tested at REX-ISOLDE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Body of the DB was being tested (</a:t>
            </a:r>
            <a:r>
              <a:rPr lang="en-US" dirty="0" err="1" smtClean="0"/>
              <a:t>particule</a:t>
            </a:r>
            <a:r>
              <a:rPr lang="en-US" dirty="0" smtClean="0"/>
              <a:t> contamination and degassing) when it </a:t>
            </a:r>
            <a:r>
              <a:rPr lang="en-US" b="1" dirty="0" smtClean="0">
                <a:solidFill>
                  <a:srgbClr val="FF0000"/>
                </a:solidFill>
              </a:rPr>
              <a:t>Failed =&gt; need to re-design mechanical part</a:t>
            </a:r>
          </a:p>
          <a:p>
            <a:pPr lvl="1"/>
            <a:r>
              <a:rPr lang="en-US" dirty="0" smtClean="0"/>
              <a:t>Additional Resources needed to develop </a:t>
            </a:r>
            <a:r>
              <a:rPr lang="en-US" dirty="0"/>
              <a:t>the electronics for acquisition and motor </a:t>
            </a:r>
            <a:r>
              <a:rPr lang="en-US" dirty="0" smtClean="0"/>
              <a:t>control but also for the mechanical design =&gt; under review within BE/BI </a:t>
            </a:r>
          </a:p>
          <a:p>
            <a:pPr lvl="1"/>
            <a:r>
              <a:rPr lang="en-US" dirty="0" smtClean="0"/>
              <a:t>MS =&gt; in stand by (7 short and 13 long DBs)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Integration issues (building 170):</a:t>
            </a:r>
          </a:p>
          <a:p>
            <a:pPr lvl="1"/>
            <a:r>
              <a:rPr lang="en-US" dirty="0" smtClean="0"/>
              <a:t>Advance </a:t>
            </a:r>
            <a:r>
              <a:rPr lang="en-US" dirty="0"/>
              <a:t>on tunnel/shielding design and </a:t>
            </a:r>
            <a:r>
              <a:rPr lang="en-US" dirty="0" smtClean="0"/>
              <a:t>integration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Cable routing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808312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5927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Failure of the prototype short DB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052736"/>
            <a:ext cx="3240360" cy="29746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30204" y="980728"/>
            <a:ext cx="4622316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History log of the experimental test done with the HIE DB: </a:t>
            </a:r>
          </a:p>
          <a:p>
            <a:r>
              <a:rPr lang="en-US" sz="1600" dirty="0"/>
              <a:t>– 20 August 2012: Installation of HIE DB in REX-ISOLDE Hall </a:t>
            </a:r>
          </a:p>
          <a:p>
            <a:r>
              <a:rPr lang="en-US" sz="1600" dirty="0"/>
              <a:t>– From 20 August 2012 to 5 February 2013: Experimental measurements with stable beams (A/q = 4 and A/q = 3.5); mainly Faraday cup test but also beam profile measurement including movement of the scanning slit (during this period, about 100 IN-OUT scans of the scanning slit were performed). </a:t>
            </a:r>
          </a:p>
          <a:p>
            <a:r>
              <a:rPr lang="en-US" sz="1600" dirty="0"/>
              <a:t>– 8-9 April 2013: Tests of the scanning slit software, approx. 350 IN-OUT cycles. </a:t>
            </a:r>
          </a:p>
          <a:p>
            <a:r>
              <a:rPr lang="en-US" sz="1600" dirty="0"/>
              <a:t>– 10-15 April 2013: Stress test of the scanning slit mechanism (run of </a:t>
            </a:r>
            <a:r>
              <a:rPr lang="en-US" sz="1600" dirty="0" smtClean="0"/>
              <a:t>1340) </a:t>
            </a:r>
            <a:endParaRPr lang="en-US" sz="1600" dirty="0"/>
          </a:p>
          <a:p>
            <a:r>
              <a:rPr lang="en-US" sz="1600" dirty="0"/>
              <a:t>Total number of IN-OUT cycles of the scanning slit mechanism: approx. 1800. </a:t>
            </a:r>
          </a:p>
          <a:p>
            <a:endParaRPr lang="en-US" sz="1600" dirty="0"/>
          </a:p>
          <a:p>
            <a:pPr algn="r"/>
            <a:r>
              <a:rPr lang="en-US" sz="1600" b="1" dirty="0" smtClean="0">
                <a:solidFill>
                  <a:srgbClr val="FF0000"/>
                </a:solidFill>
              </a:rPr>
              <a:t>HIE-BDB-TN-0001 (</a:t>
            </a:r>
            <a:r>
              <a:rPr lang="en-US" sz="1600" b="1" dirty="0" err="1" smtClean="0">
                <a:solidFill>
                  <a:srgbClr val="FF0000"/>
                </a:solidFill>
              </a:rPr>
              <a:t>edms</a:t>
            </a:r>
            <a:r>
              <a:rPr lang="en-US" sz="1600" b="1" dirty="0" smtClean="0">
                <a:solidFill>
                  <a:srgbClr val="FF0000"/>
                </a:solidFill>
              </a:rPr>
              <a:t># 1284254)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066108"/>
            <a:ext cx="3384358" cy="22432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6939" y="5400600"/>
            <a:ext cx="1595221" cy="134076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39441" y="5517232"/>
            <a:ext cx="3104559" cy="13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0634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HIGHLIGHTS: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Design of prototype Diagnostic Box</a:t>
            </a:r>
          </a:p>
          <a:p>
            <a:pPr lvl="1"/>
            <a:r>
              <a:rPr lang="en-US" dirty="0"/>
              <a:t>AVS </a:t>
            </a:r>
            <a:r>
              <a:rPr lang="en-US" dirty="0" smtClean="0"/>
              <a:t>delivered Faraday </a:t>
            </a:r>
            <a:r>
              <a:rPr lang="en-US" dirty="0"/>
              <a:t>Cup </a:t>
            </a:r>
            <a:r>
              <a:rPr lang="en-US" dirty="0" smtClean="0"/>
              <a:t>which was tested at REX-ISOLDE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Body of the DB was being tested (</a:t>
            </a:r>
            <a:r>
              <a:rPr lang="en-US" dirty="0" err="1" smtClean="0"/>
              <a:t>particule</a:t>
            </a:r>
            <a:r>
              <a:rPr lang="en-US" dirty="0" smtClean="0"/>
              <a:t> contamination and degassing) when it </a:t>
            </a:r>
            <a:r>
              <a:rPr lang="en-US" b="1" dirty="0" smtClean="0">
                <a:solidFill>
                  <a:srgbClr val="FF0000"/>
                </a:solidFill>
              </a:rPr>
              <a:t>Failed =&gt; need to redesign mechanical part</a:t>
            </a:r>
          </a:p>
          <a:p>
            <a:pPr lvl="1"/>
            <a:r>
              <a:rPr lang="en-US" dirty="0" smtClean="0"/>
              <a:t>Additional Resources needed to develop </a:t>
            </a:r>
            <a:r>
              <a:rPr lang="en-US" dirty="0"/>
              <a:t>the electronics for acquisition and motor </a:t>
            </a:r>
            <a:r>
              <a:rPr lang="en-US" dirty="0" smtClean="0"/>
              <a:t>control but also for the mechanical design =&gt; under review within BE/BI </a:t>
            </a:r>
          </a:p>
          <a:p>
            <a:pPr lvl="1"/>
            <a:r>
              <a:rPr lang="en-US" dirty="0" smtClean="0"/>
              <a:t>MS =&gt; in stand by (7 short and 13 long DBs)</a:t>
            </a:r>
          </a:p>
          <a:p>
            <a:pPr lvl="1"/>
            <a:endParaRPr lang="en-US" dirty="0" smtClean="0"/>
          </a:p>
          <a:p>
            <a:r>
              <a:rPr lang="en-US" b="1" dirty="0" smtClean="0"/>
              <a:t>Integration issues (building 170)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Advance </a:t>
            </a:r>
            <a:r>
              <a:rPr lang="en-US" dirty="0"/>
              <a:t>on tunnel/shielding design and </a:t>
            </a:r>
            <a:r>
              <a:rPr lang="en-US" dirty="0" smtClean="0"/>
              <a:t>integration =&gt; blocs ordered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Cable routing =&gt; ongoing finalizing all DICs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808312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250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Shielding of HIE SC </a:t>
            </a:r>
            <a:r>
              <a:rPr lang="en-US" dirty="0" err="1" smtClean="0"/>
              <a:t>Linac</a:t>
            </a:r>
            <a:r>
              <a:rPr lang="en-US" dirty="0" smtClean="0"/>
              <a:t> (EN/HE)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30" b="5430"/>
          <a:stretch/>
        </p:blipFill>
        <p:spPr bwMode="auto">
          <a:xfrm>
            <a:off x="1187624" y="821779"/>
            <a:ext cx="7668344" cy="5559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26666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Schedule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24744"/>
            <a:ext cx="9144000" cy="4638647"/>
          </a:xfrm>
          <a:prstGeom prst="rect">
            <a:avLst/>
          </a:prstGeom>
        </p:spPr>
      </p:pic>
      <p:sp>
        <p:nvSpPr>
          <p:cNvPr id="5" name="Down Arrow 4"/>
          <p:cNvSpPr/>
          <p:nvPr/>
        </p:nvSpPr>
        <p:spPr>
          <a:xfrm>
            <a:off x="3635896" y="980728"/>
            <a:ext cx="21602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10800000">
            <a:off x="3635896" y="2564904"/>
            <a:ext cx="21602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15616" y="5795972"/>
            <a:ext cx="3888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/>
              <a:t>EDMS </a:t>
            </a:r>
            <a:r>
              <a:rPr lang="de-DE" dirty="0" err="1" smtClean="0"/>
              <a:t>No</a:t>
            </a:r>
            <a:r>
              <a:rPr lang="de-DE" dirty="0" smtClean="0"/>
              <a:t>. 1143510 (April 2013 ver.14) </a:t>
            </a:r>
          </a:p>
        </p:txBody>
      </p:sp>
    </p:spTree>
    <p:extLst>
      <p:ext uri="{BB962C8B-B14F-4D97-AF65-F5344CB8AC3E}">
        <p14:creationId xmlns:p14="http://schemas.microsoft.com/office/powerpoint/2010/main" val="1146115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1259632" y="1412776"/>
            <a:ext cx="7653536" cy="4824536"/>
          </a:xfrm>
          <a:ln>
            <a:solidFill>
              <a:srgbClr val="4F81BD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strategic decision to refurbish the </a:t>
            </a:r>
            <a:r>
              <a:rPr lang="en-US" dirty="0"/>
              <a:t>ALEPH </a:t>
            </a:r>
            <a:r>
              <a:rPr lang="en-US" dirty="0" err="1"/>
              <a:t>cryo</a:t>
            </a:r>
            <a:r>
              <a:rPr lang="en-US" dirty="0"/>
              <a:t>-</a:t>
            </a:r>
            <a:r>
              <a:rPr lang="en-US" dirty="0" smtClean="0"/>
              <a:t>plant will bring an additional delay of about 6 months =&gt; already integrated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The identified </a:t>
            </a:r>
            <a:r>
              <a:rPr lang="en-US" b="1" dirty="0" smtClean="0"/>
              <a:t>additional cost of </a:t>
            </a:r>
            <a:r>
              <a:rPr lang="el-GR" b="1" dirty="0" smtClean="0"/>
              <a:t>2.</a:t>
            </a:r>
            <a:r>
              <a:rPr lang="en-US" b="1" dirty="0" smtClean="0"/>
              <a:t>557</a:t>
            </a:r>
            <a:r>
              <a:rPr lang="el-GR" b="1" dirty="0" smtClean="0"/>
              <a:t>.</a:t>
            </a:r>
            <a:r>
              <a:rPr lang="en-US" b="1" dirty="0" smtClean="0"/>
              <a:t>0</a:t>
            </a:r>
            <a:r>
              <a:rPr lang="el-GR" b="1" dirty="0" smtClean="0"/>
              <a:t>00</a:t>
            </a:r>
            <a:r>
              <a:rPr lang="en-US" b="1" dirty="0" smtClean="0"/>
              <a:t> CHF </a:t>
            </a:r>
            <a:r>
              <a:rPr lang="en-US" dirty="0" smtClean="0"/>
              <a:t>to cover Material, Personnel and R&amp;D have been included in the MTP2013 and approved by Council (June 2013).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Re-deployment &amp; allocation of extra resources approved:</a:t>
            </a:r>
            <a:endParaRPr lang="en-US" dirty="0"/>
          </a:p>
          <a:p>
            <a:pPr lvl="1"/>
            <a:r>
              <a:rPr lang="en-US" dirty="0" err="1" smtClean="0"/>
              <a:t>cryo</a:t>
            </a:r>
            <a:r>
              <a:rPr lang="en-US" dirty="0"/>
              <a:t>-module  </a:t>
            </a:r>
            <a:r>
              <a:rPr lang="en-US" dirty="0">
                <a:sym typeface="Wingdings"/>
              </a:rPr>
              <a:t> (in total 5 man years)</a:t>
            </a:r>
          </a:p>
          <a:p>
            <a:pPr lvl="1"/>
            <a:r>
              <a:rPr lang="en-US" dirty="0" smtClean="0"/>
              <a:t>refurbishment </a:t>
            </a:r>
            <a:r>
              <a:rPr lang="en-US" dirty="0"/>
              <a:t>of the ALEPH </a:t>
            </a:r>
            <a:r>
              <a:rPr lang="en-US" dirty="0" err="1"/>
              <a:t>cryo</a:t>
            </a:r>
            <a:r>
              <a:rPr lang="en-US" dirty="0"/>
              <a:t>-plant </a:t>
            </a:r>
            <a:r>
              <a:rPr lang="en-US" dirty="0">
                <a:sym typeface="Wingdings"/>
              </a:rPr>
              <a:t> (in total 8.3 man years</a:t>
            </a:r>
            <a:r>
              <a:rPr lang="en-US" dirty="0" smtClean="0">
                <a:sym typeface="Wingdings"/>
              </a:rPr>
              <a:t>)</a:t>
            </a:r>
          </a:p>
          <a:p>
            <a:pPr lvl="1"/>
            <a:r>
              <a:rPr lang="en-US" dirty="0" smtClean="0"/>
              <a:t>Electronics for Beam diagnostic boxes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However it should be considered that in case extra resources related to:</a:t>
            </a:r>
          </a:p>
          <a:p>
            <a:pPr lvl="1"/>
            <a:r>
              <a:rPr lang="en-US" dirty="0" smtClean="0"/>
              <a:t>beam instrumentation (</a:t>
            </a:r>
            <a:r>
              <a:rPr lang="en-US" dirty="0">
                <a:sym typeface="Wingdings"/>
              </a:rPr>
              <a:t>in total </a:t>
            </a:r>
            <a:r>
              <a:rPr lang="en-US" dirty="0" smtClean="0">
                <a:sym typeface="Wingdings"/>
              </a:rPr>
              <a:t>4 </a:t>
            </a:r>
            <a:r>
              <a:rPr lang="en-US" dirty="0">
                <a:sym typeface="Wingdings"/>
              </a:rPr>
              <a:t>man years</a:t>
            </a:r>
            <a:r>
              <a:rPr lang="en-US" dirty="0" smtClean="0"/>
              <a:t>)</a:t>
            </a:r>
          </a:p>
          <a:p>
            <a:pPr marL="400050" lvl="1" indent="0">
              <a:buNone/>
            </a:pPr>
            <a:r>
              <a:rPr lang="en-US" dirty="0"/>
              <a:t>a</a:t>
            </a:r>
            <a:r>
              <a:rPr lang="en-US" dirty="0" smtClean="0"/>
              <a:t>re not made available, as requested, further delays will apply.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342900" lvl="1" indent="-342900">
              <a:buBlip>
                <a:blip r:embed="rId2"/>
              </a:buBlip>
            </a:pPr>
            <a:r>
              <a:rPr lang="en-GB" sz="1800" dirty="0" smtClean="0"/>
              <a:t>operation budget prepared and submitted for approval</a:t>
            </a:r>
            <a:r>
              <a:rPr lang="en-US" sz="1800" dirty="0" smtClean="0"/>
              <a:t>.</a:t>
            </a:r>
          </a:p>
          <a:p>
            <a:pPr marL="0" lvl="1" indent="0">
              <a:buNone/>
            </a:pPr>
            <a:endParaRPr lang="en-US" sz="1800" b="1" dirty="0"/>
          </a:p>
          <a:p>
            <a:r>
              <a:rPr lang="en-US" dirty="0" smtClean="0"/>
              <a:t>Reviews for 2013:</a:t>
            </a:r>
          </a:p>
          <a:p>
            <a:pPr lvl="1"/>
            <a:r>
              <a:rPr lang="en-US" dirty="0" smtClean="0"/>
              <a:t>Cost and Schedule together with Risk Assessment =&gt; early November</a:t>
            </a:r>
          </a:p>
          <a:p>
            <a:pPr lvl="1"/>
            <a:r>
              <a:rPr lang="en-US" dirty="0" smtClean="0"/>
              <a:t>Safety Review =&gt; early November</a:t>
            </a:r>
          </a:p>
          <a:p>
            <a:pPr lvl="1"/>
            <a:r>
              <a:rPr lang="en-US" dirty="0" smtClean="0"/>
              <a:t>HIE-ISOLDE Technical Workshop =&gt; 28-29 November 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b="1" dirty="0"/>
          </a:p>
          <a:p>
            <a:pPr marL="400050" lvl="1" indent="0">
              <a:buNone/>
            </a:pPr>
            <a:endParaRPr lang="en-US" b="1" dirty="0" smtClean="0"/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880320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92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64704" y="2590800"/>
            <a:ext cx="6781800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defTabSz="914400"/>
            <a:r>
              <a:rPr lang="fr-CH" sz="4000" dirty="0" smtClean="0">
                <a:solidFill>
                  <a:prstClr val="white"/>
                </a:solidFill>
                <a:latin typeface="Calibri"/>
              </a:rPr>
              <a:t>Thank you</a:t>
            </a:r>
            <a:endParaRPr lang="fr-CH" sz="40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7" name="Group 9"/>
          <p:cNvGrpSpPr/>
          <p:nvPr/>
        </p:nvGrpSpPr>
        <p:grpSpPr>
          <a:xfrm>
            <a:off x="1107504" y="749844"/>
            <a:ext cx="2686098" cy="1743052"/>
            <a:chOff x="533400" y="1524000"/>
            <a:chExt cx="8020098" cy="4714852"/>
          </a:xfrm>
        </p:grpSpPr>
        <p:pic>
          <p:nvPicPr>
            <p:cNvPr id="8" name="Picture 7" descr="Screen shot 2010-05-11 at 09.22.23.pn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3400" y="1524000"/>
              <a:ext cx="6324600" cy="4628797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4210098" y="5172052"/>
              <a:ext cx="4343400" cy="1066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fr-CH">
                <a:solidFill>
                  <a:prstClr val="white"/>
                </a:solidFill>
                <a:latin typeface="Calibri"/>
              </a:endParaRPr>
            </a:p>
          </p:txBody>
        </p:sp>
      </p:grpSp>
      <p:pic>
        <p:nvPicPr>
          <p:cNvPr id="10" name="Picture 9" descr="Screen shot 2010-05-20 at 18.33.2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904" y="3717032"/>
            <a:ext cx="2133600" cy="141869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939744" y="5301208"/>
            <a:ext cx="8016360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728"/>
              </a:spcBef>
            </a:pPr>
            <a:r>
              <a:rPr lang="en-US" dirty="0">
                <a:solidFill>
                  <a:srgbClr val="000090"/>
                </a:solidFill>
              </a:rPr>
              <a:t>HIE-ISOLDE web site -&gt; http://</a:t>
            </a:r>
            <a:r>
              <a:rPr lang="en-US" dirty="0" err="1">
                <a:solidFill>
                  <a:srgbClr val="000090"/>
                </a:solidFill>
              </a:rPr>
              <a:t>hie-isolde.web.cern.ch</a:t>
            </a:r>
            <a:r>
              <a:rPr lang="en-US" dirty="0">
                <a:solidFill>
                  <a:srgbClr val="000090"/>
                </a:solidFill>
              </a:rPr>
              <a:t>/</a:t>
            </a:r>
            <a:r>
              <a:rPr lang="en-US" dirty="0" err="1">
                <a:solidFill>
                  <a:srgbClr val="000090"/>
                </a:solidFill>
              </a:rPr>
              <a:t>hie-isolde</a:t>
            </a:r>
            <a:r>
              <a:rPr lang="en-US" dirty="0">
                <a:solidFill>
                  <a:srgbClr val="000090"/>
                </a:solidFill>
              </a:rPr>
              <a:t>/</a:t>
            </a:r>
          </a:p>
          <a:p>
            <a:pPr>
              <a:spcBef>
                <a:spcPts val="1728"/>
              </a:spcBef>
            </a:pPr>
            <a:r>
              <a:rPr lang="en-US" dirty="0">
                <a:solidFill>
                  <a:srgbClr val="000090"/>
                </a:solidFill>
              </a:rPr>
              <a:t>CATHI-ITN web site -&gt; </a:t>
            </a:r>
            <a:r>
              <a:rPr lang="de-DE" dirty="0">
                <a:solidFill>
                  <a:srgbClr val="000090"/>
                </a:solidFill>
              </a:rPr>
              <a:t>https://</a:t>
            </a:r>
            <a:r>
              <a:rPr lang="de-DE" dirty="0" err="1">
                <a:solidFill>
                  <a:srgbClr val="000090"/>
                </a:solidFill>
              </a:rPr>
              <a:t>espace.cern.ch</a:t>
            </a:r>
            <a:r>
              <a:rPr lang="de-DE" dirty="0">
                <a:solidFill>
                  <a:srgbClr val="000090"/>
                </a:solidFill>
              </a:rPr>
              <a:t>/Marie-Curie-CATHI/</a:t>
            </a:r>
            <a:r>
              <a:rPr lang="de-DE" dirty="0" err="1">
                <a:solidFill>
                  <a:srgbClr val="000090"/>
                </a:solidFill>
              </a:rPr>
              <a:t>default.aspx</a:t>
            </a:r>
            <a:endParaRPr lang="en-US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115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5616" y="1052736"/>
            <a:ext cx="7653536" cy="54006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800"/>
              </a:spcBef>
            </a:pPr>
            <a:r>
              <a:rPr lang="en-US" sz="2000" dirty="0" smtClean="0"/>
              <a:t>Nominations:</a:t>
            </a:r>
            <a:endParaRPr lang="en-US" sz="2000" dirty="0"/>
          </a:p>
          <a:p>
            <a:pPr lvl="1"/>
            <a:r>
              <a:rPr lang="en-US" sz="1800" dirty="0" smtClean="0"/>
              <a:t>Walter </a:t>
            </a:r>
            <a:r>
              <a:rPr lang="en-US" sz="1800" dirty="0" err="1" smtClean="0"/>
              <a:t>Venturini</a:t>
            </a:r>
            <a:r>
              <a:rPr lang="en-US" sz="1800" dirty="0" smtClean="0"/>
              <a:t> </a:t>
            </a:r>
            <a:r>
              <a:rPr lang="en-US" sz="1800" dirty="0" err="1" smtClean="0"/>
              <a:t>Delsolaro</a:t>
            </a:r>
            <a:r>
              <a:rPr lang="en-US" sz="1800" dirty="0" smtClean="0"/>
              <a:t> (BE/RF) = &gt; DPL</a:t>
            </a:r>
          </a:p>
          <a:p>
            <a:pPr lvl="1"/>
            <a:r>
              <a:rPr lang="en-US" sz="1800" dirty="0" smtClean="0"/>
              <a:t>EMC coordinator ?</a:t>
            </a:r>
            <a:endParaRPr lang="en-US" sz="2000" dirty="0" smtClean="0"/>
          </a:p>
          <a:p>
            <a:pPr>
              <a:spcBef>
                <a:spcPts val="800"/>
              </a:spcBef>
            </a:pPr>
            <a:r>
              <a:rPr lang="en-US" sz="2000" dirty="0" smtClean="0"/>
              <a:t>Quality Assurance Plan:</a:t>
            </a:r>
          </a:p>
          <a:p>
            <a:pPr lvl="1"/>
            <a:r>
              <a:rPr lang="en-US" sz="1800" dirty="0" smtClean="0"/>
              <a:t>Hardware Baseline in place (EDMS) and now Operational </a:t>
            </a:r>
          </a:p>
          <a:p>
            <a:pPr lvl="1"/>
            <a:r>
              <a:rPr lang="en-US" sz="1800" dirty="0" smtClean="0"/>
              <a:t>Product Breakdown Structure finalized =&gt; equipment and document numbering</a:t>
            </a:r>
            <a:endParaRPr lang="en-US" sz="1800" dirty="0"/>
          </a:p>
          <a:p>
            <a:pPr lvl="1"/>
            <a:r>
              <a:rPr lang="en-US" sz="1800" dirty="0" smtClean="0"/>
              <a:t>Configuration Management =</a:t>
            </a:r>
            <a:r>
              <a:rPr lang="en-US" sz="1800" dirty="0"/>
              <a:t>&gt; </a:t>
            </a:r>
            <a:r>
              <a:rPr lang="en-US" sz="1800" dirty="0" smtClean="0"/>
              <a:t>EN/MEF</a:t>
            </a:r>
          </a:p>
          <a:p>
            <a:pPr lvl="1"/>
            <a:r>
              <a:rPr lang="en-US" sz="1800" dirty="0" smtClean="0"/>
              <a:t>Follow-up of budget and work progress reporting =&gt; EVM set-up</a:t>
            </a:r>
          </a:p>
          <a:p>
            <a:pPr lvl="1"/>
            <a:r>
              <a:rPr lang="en-US" sz="1800" dirty="0" smtClean="0"/>
              <a:t>Technical Specs handled by CERN Project Office</a:t>
            </a:r>
            <a:endParaRPr lang="en-US" sz="1800" dirty="0"/>
          </a:p>
          <a:p>
            <a:pPr>
              <a:spcBef>
                <a:spcPts val="800"/>
              </a:spcBef>
            </a:pPr>
            <a:r>
              <a:rPr lang="en-US" sz="2000" dirty="0" smtClean="0"/>
              <a:t>Documentation:</a:t>
            </a:r>
            <a:endParaRPr lang="en-US" sz="2000" dirty="0"/>
          </a:p>
          <a:p>
            <a:pPr lvl="1"/>
            <a:r>
              <a:rPr lang="en-US" sz="1800" dirty="0" smtClean="0"/>
              <a:t>HIE-ISOLDE website under re-construction =</a:t>
            </a:r>
            <a:r>
              <a:rPr lang="en-US" sz="1800" dirty="0"/>
              <a:t>&gt; </a:t>
            </a:r>
            <a:r>
              <a:rPr lang="en-US" sz="1800" dirty="0" smtClean="0"/>
              <a:t>help of CATHI fellows</a:t>
            </a:r>
            <a:endParaRPr lang="en-US" sz="1800" dirty="0"/>
          </a:p>
          <a:p>
            <a:pPr lvl="1"/>
            <a:r>
              <a:rPr lang="en-US" sz="1800" dirty="0" smtClean="0"/>
              <a:t>EDMS =&gt; more then 600 documents produced</a:t>
            </a:r>
            <a:endParaRPr lang="en-US" sz="1800" dirty="0"/>
          </a:p>
          <a:p>
            <a:pPr lvl="1"/>
            <a:r>
              <a:rPr lang="en-US" sz="1800" dirty="0" smtClean="0"/>
              <a:t>HIE-ISOLDE project notes =&gt; 22 accessible through CDS</a:t>
            </a:r>
          </a:p>
          <a:p>
            <a:pPr>
              <a:spcBef>
                <a:spcPts val="800"/>
              </a:spcBef>
            </a:pPr>
            <a:r>
              <a:rPr lang="en-US" sz="2000" dirty="0" smtClean="0"/>
              <a:t>Safety File:</a:t>
            </a:r>
            <a:endParaRPr lang="en-US" sz="2000" dirty="0"/>
          </a:p>
          <a:p>
            <a:pPr lvl="1"/>
            <a:r>
              <a:rPr lang="en-US" sz="1800" dirty="0" smtClean="0"/>
              <a:t>Descriptive </a:t>
            </a:r>
            <a:r>
              <a:rPr lang="en-US" sz="1800" dirty="0"/>
              <a:t>Part of the Safety File has been checked and will be circulated for approval </a:t>
            </a:r>
          </a:p>
          <a:p>
            <a:pPr lvl="1"/>
            <a:r>
              <a:rPr lang="en-US" sz="1800" dirty="0" smtClean="0"/>
              <a:t>Hazard </a:t>
            </a:r>
            <a:r>
              <a:rPr lang="en-US" sz="1800" dirty="0"/>
              <a:t>Inventory section and the Demonstrative Part are currently being checked. </a:t>
            </a:r>
          </a:p>
          <a:p>
            <a:pPr lvl="1"/>
            <a:r>
              <a:rPr lang="en-US" sz="1800" dirty="0" smtClean="0"/>
              <a:t>Operation </a:t>
            </a:r>
            <a:r>
              <a:rPr lang="en-US" sz="1800" dirty="0"/>
              <a:t>Part and the Feedback Part are being drafted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7500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2013-2016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70107321"/>
              </p:ext>
            </p:extLst>
          </p:nvPr>
        </p:nvGraphicFramePr>
        <p:xfrm>
          <a:off x="2063750" y="1795909"/>
          <a:ext cx="6419158" cy="328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18" name="Document" r:id="rId3" imgW="5626100" imgH="2882900" progId="Word.Document.12">
                  <p:embed/>
                </p:oleObj>
              </mc:Choice>
              <mc:Fallback>
                <p:oleObj name="Document" r:id="rId3" imgW="5626100" imgH="2882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63750" y="1795909"/>
                        <a:ext cx="6419158" cy="3289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27784" y="1124744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Summary of the request for funding from CERN approved in the MTP2013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83768" y="4996914"/>
            <a:ext cx="5335415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600" dirty="0" smtClean="0"/>
              <a:t>Evolution of the Cost-to-Completion:</a:t>
            </a:r>
          </a:p>
          <a:p>
            <a:pPr lvl="1"/>
            <a:r>
              <a:rPr lang="en-GB" sz="1600" dirty="0" err="1" smtClean="0"/>
              <a:t>CtC</a:t>
            </a:r>
            <a:r>
              <a:rPr lang="en-GB" sz="1600" dirty="0" smtClean="0"/>
              <a:t> </a:t>
            </a:r>
            <a:r>
              <a:rPr lang="en-GB" sz="1600" dirty="0"/>
              <a:t>2010 = 35.3 MCHF</a:t>
            </a:r>
            <a:endParaRPr lang="en-US" sz="1600" dirty="0"/>
          </a:p>
          <a:p>
            <a:pPr lvl="1"/>
            <a:r>
              <a:rPr lang="en-GB" sz="1600" dirty="0" err="1"/>
              <a:t>CtC</a:t>
            </a:r>
            <a:r>
              <a:rPr lang="en-GB" sz="1600" dirty="0"/>
              <a:t> 2011 = 35.7 MCHF</a:t>
            </a:r>
            <a:endParaRPr lang="en-US" sz="1600" dirty="0"/>
          </a:p>
          <a:p>
            <a:pPr lvl="1"/>
            <a:r>
              <a:rPr lang="en-GB" sz="1600" dirty="0" err="1"/>
              <a:t>CtC</a:t>
            </a:r>
            <a:r>
              <a:rPr lang="en-GB" sz="1600" dirty="0"/>
              <a:t> 2012 = 36.5 MCHF approved (38.3 MCHF requested)</a:t>
            </a:r>
            <a:endParaRPr lang="en-US" sz="1600" dirty="0"/>
          </a:p>
          <a:p>
            <a:pPr lvl="1"/>
            <a:r>
              <a:rPr lang="en-GB" sz="1600" b="1" dirty="0" err="1"/>
              <a:t>CtC</a:t>
            </a:r>
            <a:r>
              <a:rPr lang="en-GB" sz="1600" b="1" dirty="0"/>
              <a:t> 2013 = </a:t>
            </a:r>
            <a:r>
              <a:rPr lang="en-GB" sz="1600" b="1" dirty="0" smtClean="0"/>
              <a:t>38.7 </a:t>
            </a:r>
            <a:r>
              <a:rPr lang="en-GB" sz="1600" b="1" dirty="0"/>
              <a:t>MCHF requested</a:t>
            </a:r>
            <a:endParaRPr lang="en-US" sz="1600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647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Spending Profile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00448489"/>
              </p:ext>
            </p:extLst>
          </p:nvPr>
        </p:nvGraphicFramePr>
        <p:xfrm>
          <a:off x="1331640" y="1196752"/>
          <a:ext cx="756084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839141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Cost: External Funding Phase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4725144"/>
            <a:ext cx="7848872" cy="151216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dirty="0" smtClean="0"/>
              <a:t>The missing income of </a:t>
            </a:r>
            <a:r>
              <a:rPr lang="en-US" b="1" dirty="0" smtClean="0"/>
              <a:t>0.7 MCHF </a:t>
            </a:r>
            <a:r>
              <a:rPr lang="en-US" dirty="0" smtClean="0"/>
              <a:t>=&gt; loan from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7324714"/>
              </p:ext>
            </p:extLst>
          </p:nvPr>
        </p:nvGraphicFramePr>
        <p:xfrm>
          <a:off x="1943708" y="1124744"/>
          <a:ext cx="5435600" cy="1384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9" name="Document" r:id="rId3" imgW="5435600" imgH="1384300" progId="Word.Document.12">
                  <p:embed/>
                </p:oleObj>
              </mc:Choice>
              <mc:Fallback>
                <p:oleObj name="Document" r:id="rId3" imgW="5435600" imgH="1384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43708" y="1124744"/>
                        <a:ext cx="5435600" cy="1384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9454538"/>
              </p:ext>
            </p:extLst>
          </p:nvPr>
        </p:nvGraphicFramePr>
        <p:xfrm>
          <a:off x="1943100" y="2528888"/>
          <a:ext cx="5435600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10" name="Document" r:id="rId5" imgW="5435600" imgH="1511300" progId="Word.Document.12">
                  <p:embed/>
                </p:oleObj>
              </mc:Choice>
              <mc:Fallback>
                <p:oleObj name="Document" r:id="rId5" imgW="5435600" imgH="1511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943100" y="2528888"/>
                        <a:ext cx="5435600" cy="151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87624" y="4005064"/>
            <a:ext cx="734481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(*) to be considered additional expenses on salaries of </a:t>
            </a:r>
            <a:r>
              <a:rPr lang="en-US" sz="1600" b="1" dirty="0" smtClean="0">
                <a:solidFill>
                  <a:srgbClr val="FF0000"/>
                </a:solidFill>
              </a:rPr>
              <a:t>6.0 MCHF </a:t>
            </a:r>
            <a:r>
              <a:rPr lang="en-US" sz="1600" dirty="0" smtClean="0"/>
              <a:t>(2011-2014) already covered </a:t>
            </a:r>
            <a:r>
              <a:rPr lang="en-US" sz="1600" dirty="0"/>
              <a:t>by EU-FP7-</a:t>
            </a:r>
            <a:r>
              <a:rPr lang="en-US" sz="1600" dirty="0" smtClean="0"/>
              <a:t>ITN Marie-Curie program: CATHI</a:t>
            </a:r>
            <a:endParaRPr lang="en-US" sz="1600" dirty="0"/>
          </a:p>
        </p:txBody>
      </p:sp>
      <p:sp>
        <p:nvSpPr>
          <p:cNvPr id="8" name="Rounded Rectangular Callout 7"/>
          <p:cNvSpPr/>
          <p:nvPr/>
        </p:nvSpPr>
        <p:spPr>
          <a:xfrm>
            <a:off x="467544" y="2204864"/>
            <a:ext cx="1058416" cy="648072"/>
          </a:xfrm>
          <a:prstGeom prst="wedgeRoundRectCallout">
            <a:avLst>
              <a:gd name="adj1" fmla="val 243049"/>
              <a:gd name="adj2" fmla="val 101292"/>
              <a:gd name="adj3" fmla="val 16667"/>
            </a:avLst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67544" y="2339588"/>
            <a:ext cx="1120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1.097.162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2" name="Rounded Rectangular Callout 11"/>
          <p:cNvSpPr/>
          <p:nvPr/>
        </p:nvSpPr>
        <p:spPr>
          <a:xfrm>
            <a:off x="395536" y="3429000"/>
            <a:ext cx="1058416" cy="648072"/>
          </a:xfrm>
          <a:prstGeom prst="wedgeRoundRectCallout">
            <a:avLst>
              <a:gd name="adj1" fmla="val 247187"/>
              <a:gd name="adj2" fmla="val -54145"/>
              <a:gd name="adj3" fmla="val 16667"/>
            </a:avLst>
          </a:prstGeom>
          <a:gradFill flip="none" rotWithShape="1">
            <a:gsLst>
              <a:gs pos="0">
                <a:schemeClr val="accent1">
                  <a:shade val="51000"/>
                  <a:satMod val="130000"/>
                </a:schemeClr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95536" y="3573016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4.506.838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1889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HIGHLIGHTS: Procurement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96752"/>
            <a:ext cx="7653536" cy="5112568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800"/>
              </a:spcBef>
            </a:pPr>
            <a:r>
              <a:rPr lang="en-US" sz="2000" dirty="0"/>
              <a:t>Civil Engineering =&gt; metallic structures (</a:t>
            </a:r>
            <a:r>
              <a:rPr lang="en-US" sz="2000" dirty="0" err="1"/>
              <a:t>bldg</a:t>
            </a:r>
            <a:r>
              <a:rPr lang="en-US" sz="2000" dirty="0"/>
              <a:t> 170, 198 and 199)</a:t>
            </a:r>
          </a:p>
          <a:p>
            <a:pPr>
              <a:spcBef>
                <a:spcPts val="800"/>
              </a:spcBef>
            </a:pPr>
            <a:r>
              <a:rPr lang="en-US" sz="2000" dirty="0"/>
              <a:t>CV </a:t>
            </a:r>
            <a:r>
              <a:rPr lang="en-US" sz="2000" dirty="0" smtClean="0"/>
              <a:t>and EL Systems </a:t>
            </a:r>
            <a:r>
              <a:rPr lang="en-US" sz="2000" dirty="0"/>
              <a:t>=&gt; </a:t>
            </a:r>
            <a:r>
              <a:rPr lang="en-US" sz="2000" dirty="0" smtClean="0"/>
              <a:t>installation work on-going until Q1 2014</a:t>
            </a:r>
            <a:endParaRPr lang="en-US" sz="2000" dirty="0"/>
          </a:p>
          <a:p>
            <a:pPr>
              <a:spcBef>
                <a:spcPts val="800"/>
              </a:spcBef>
            </a:pPr>
            <a:r>
              <a:rPr lang="en-US" sz="2100" dirty="0" smtClean="0"/>
              <a:t>Copper forgings =&gt; all high-beta cavities + 5 options (15 for 2013)</a:t>
            </a:r>
          </a:p>
          <a:p>
            <a:pPr>
              <a:spcBef>
                <a:spcPts val="800"/>
              </a:spcBef>
            </a:pPr>
            <a:r>
              <a:rPr lang="en-US" sz="2100" dirty="0" smtClean="0"/>
              <a:t>Cavity substrate =&gt; 5 for 2013, 15 + 5 options (2014-2015) =&gt; 2 pre-series by EN/MME</a:t>
            </a:r>
          </a:p>
          <a:p>
            <a:pPr>
              <a:spcBef>
                <a:spcPts val="800"/>
              </a:spcBef>
            </a:pPr>
            <a:r>
              <a:rPr lang="en-US" sz="2100" dirty="0" smtClean="0"/>
              <a:t>SC solenoid =&gt; 4 high-beta </a:t>
            </a:r>
            <a:r>
              <a:rPr lang="en-US" sz="2100" dirty="0" err="1" smtClean="0"/>
              <a:t>cryomodules</a:t>
            </a:r>
            <a:r>
              <a:rPr lang="en-US" sz="2100" dirty="0" smtClean="0"/>
              <a:t> + 2 options (first 2 by March 2014)</a:t>
            </a:r>
          </a:p>
          <a:p>
            <a:pPr marL="342900" lvl="3" indent="-342900">
              <a:spcBef>
                <a:spcPts val="800"/>
              </a:spcBef>
              <a:buBlip>
                <a:blip r:embed="rId2"/>
              </a:buBlip>
            </a:pPr>
            <a:r>
              <a:rPr lang="en-US" sz="2100" dirty="0" smtClean="0">
                <a:solidFill>
                  <a:srgbClr val="000000"/>
                </a:solidFill>
              </a:rPr>
              <a:t>Cavity  Alignment system design and fabrication =&gt;</a:t>
            </a:r>
            <a:r>
              <a:rPr lang="en-US" sz="2100" dirty="0" smtClean="0">
                <a:solidFill>
                  <a:srgbClr val="FF0000"/>
                </a:solidFill>
              </a:rPr>
              <a:t> CATE , </a:t>
            </a:r>
            <a:r>
              <a:rPr lang="en-US" sz="2100" dirty="0">
                <a:solidFill>
                  <a:srgbClr val="FF0000"/>
                </a:solidFill>
              </a:rPr>
              <a:t>2</a:t>
            </a:r>
            <a:r>
              <a:rPr lang="en-US" sz="2100" dirty="0" smtClean="0">
                <a:solidFill>
                  <a:srgbClr val="FF0000"/>
                </a:solidFill>
              </a:rPr>
              <a:t> </a:t>
            </a:r>
            <a:r>
              <a:rPr lang="en-US" sz="2100" dirty="0" err="1" smtClean="0">
                <a:solidFill>
                  <a:srgbClr val="FF0000"/>
                </a:solidFill>
              </a:rPr>
              <a:t>cryomodules</a:t>
            </a:r>
            <a:endParaRPr lang="en-US" sz="2100" dirty="0" smtClean="0">
              <a:solidFill>
                <a:srgbClr val="FF0000"/>
              </a:solidFill>
            </a:endParaRPr>
          </a:p>
          <a:p>
            <a:pPr marL="342900" lvl="3" indent="-342900">
              <a:spcBef>
                <a:spcPts val="800"/>
              </a:spcBef>
              <a:buBlip>
                <a:blip r:embed="rId2"/>
              </a:buBlip>
            </a:pPr>
            <a:r>
              <a:rPr lang="en-US" sz="2000" dirty="0"/>
              <a:t>Clean room at SM18 =&gt; </a:t>
            </a:r>
            <a:r>
              <a:rPr lang="en-US" sz="2000" dirty="0" smtClean="0"/>
              <a:t>to be delivered </a:t>
            </a:r>
            <a:r>
              <a:rPr lang="en-US" sz="2000" dirty="0" smtClean="0"/>
              <a:t>in August </a:t>
            </a:r>
            <a:r>
              <a:rPr lang="en-US" sz="2000" dirty="0" smtClean="0"/>
              <a:t>2013</a:t>
            </a:r>
          </a:p>
          <a:p>
            <a:pPr marL="342900" lvl="3" indent="-342900">
              <a:spcBef>
                <a:spcPts val="800"/>
              </a:spcBef>
              <a:buBlip>
                <a:blip r:embed="rId2"/>
              </a:buBlip>
            </a:pPr>
            <a:r>
              <a:rPr lang="en-US" sz="2000" dirty="0" smtClean="0"/>
              <a:t>Beam Instrumentation =&gt; contract negotiation for the short boxes</a:t>
            </a:r>
            <a:endParaRPr lang="en-US" sz="2000" dirty="0"/>
          </a:p>
          <a:p>
            <a:pPr>
              <a:spcBef>
                <a:spcPts val="1800"/>
              </a:spcBef>
            </a:pPr>
            <a:r>
              <a:rPr lang="en-US" sz="2000" dirty="0"/>
              <a:t>Invitation for </a:t>
            </a:r>
            <a:r>
              <a:rPr lang="en-US" sz="2000" dirty="0" smtClean="0"/>
              <a:t>Tenders</a:t>
            </a:r>
            <a:r>
              <a:rPr lang="en-US" dirty="0"/>
              <a:t>	</a:t>
            </a:r>
          </a:p>
          <a:p>
            <a:pPr lvl="3"/>
            <a:r>
              <a:rPr lang="en-US" sz="1600" dirty="0"/>
              <a:t>Cryogenic </a:t>
            </a:r>
            <a:r>
              <a:rPr lang="en-US" sz="1600" dirty="0" smtClean="0"/>
              <a:t>Distribution System (</a:t>
            </a:r>
            <a:r>
              <a:rPr lang="en-US" sz="1600" dirty="0" smtClean="0">
                <a:solidFill>
                  <a:srgbClr val="FF0000"/>
                </a:solidFill>
              </a:rPr>
              <a:t>September FC</a:t>
            </a:r>
            <a:r>
              <a:rPr lang="en-US" sz="1600" dirty="0" smtClean="0"/>
              <a:t>) =&gt; launched</a:t>
            </a:r>
            <a:endParaRPr lang="en-US" sz="1600" dirty="0"/>
          </a:p>
          <a:p>
            <a:pPr lvl="3"/>
            <a:r>
              <a:rPr lang="en-US" sz="1600" dirty="0" smtClean="0"/>
              <a:t>CM1 and CM2 vacuum + He vessels (</a:t>
            </a:r>
            <a:r>
              <a:rPr lang="en-US" sz="1600" dirty="0" smtClean="0">
                <a:solidFill>
                  <a:srgbClr val="FF0000"/>
                </a:solidFill>
              </a:rPr>
              <a:t>Price Enquiry</a:t>
            </a:r>
            <a:r>
              <a:rPr lang="en-US" sz="1600" dirty="0" smtClean="0"/>
              <a:t>) =&gt; launched via CERN, 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3"/>
            <a:r>
              <a:rPr lang="en-US" sz="1600" dirty="0" err="1" smtClean="0">
                <a:solidFill>
                  <a:srgbClr val="000000"/>
                </a:solidFill>
              </a:rPr>
              <a:t>Quadrupole</a:t>
            </a:r>
            <a:r>
              <a:rPr lang="en-US" sz="1600" dirty="0" smtClean="0">
                <a:solidFill>
                  <a:srgbClr val="000000"/>
                </a:solidFill>
              </a:rPr>
              <a:t> &amp; Dipole magnets with associated power supplies and supports</a:t>
            </a:r>
            <a:endParaRPr lang="en-US" sz="1600" dirty="0">
              <a:solidFill>
                <a:srgbClr val="000000"/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000" dirty="0"/>
              <a:t>Market </a:t>
            </a:r>
            <a:r>
              <a:rPr lang="en-US" sz="2000" dirty="0" smtClean="0"/>
              <a:t>surveys</a:t>
            </a:r>
            <a:r>
              <a:rPr lang="en-US" dirty="0"/>
              <a:t>	</a:t>
            </a:r>
          </a:p>
          <a:p>
            <a:pPr lvl="3"/>
            <a:r>
              <a:rPr lang="en-US" sz="1600" dirty="0" smtClean="0"/>
              <a:t>HEBT lines (vacuum system, long instrumentation boxes, inter-</a:t>
            </a:r>
            <a:r>
              <a:rPr lang="en-US" sz="1600" dirty="0" err="1" smtClean="0"/>
              <a:t>cryomodule</a:t>
            </a:r>
            <a:r>
              <a:rPr lang="en-US" sz="1600" dirty="0" smtClean="0"/>
              <a:t> supports, etc…) =&gt; </a:t>
            </a:r>
            <a:r>
              <a:rPr lang="en-US" sz="1600" dirty="0" smtClean="0">
                <a:solidFill>
                  <a:srgbClr val="FF0000"/>
                </a:solidFill>
              </a:rPr>
              <a:t>in progress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228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HIGHLIGHTS: Procurement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96752"/>
            <a:ext cx="7653536" cy="5112568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n-US" sz="2000" dirty="0" smtClean="0"/>
              <a:t>Already engaged for Phase-2 (10 MeV/u):</a:t>
            </a:r>
          </a:p>
          <a:p>
            <a:pPr lvl="3">
              <a:spcBef>
                <a:spcPts val="800"/>
              </a:spcBef>
            </a:pPr>
            <a:r>
              <a:rPr lang="en-US" sz="1600" dirty="0" smtClean="0"/>
              <a:t>High-beta cavities =&gt; (45+16kCHF)*10 = 610 </a:t>
            </a:r>
            <a:r>
              <a:rPr lang="en-US" sz="1600" dirty="0" err="1" smtClean="0"/>
              <a:t>kCHF</a:t>
            </a:r>
            <a:endParaRPr lang="en-US" sz="1600" dirty="0" smtClean="0"/>
          </a:p>
          <a:p>
            <a:pPr lvl="3">
              <a:spcBef>
                <a:spcPts val="800"/>
              </a:spcBef>
            </a:pPr>
            <a:r>
              <a:rPr lang="en-US" sz="1600" dirty="0" smtClean="0"/>
              <a:t>SC solenoids =&gt; (85 </a:t>
            </a:r>
            <a:r>
              <a:rPr lang="en-US" sz="1600" dirty="0" err="1" smtClean="0"/>
              <a:t>kCHF</a:t>
            </a:r>
            <a:r>
              <a:rPr lang="en-US" sz="1600" dirty="0" smtClean="0"/>
              <a:t> * 2) = 170 </a:t>
            </a:r>
            <a:r>
              <a:rPr lang="en-US" sz="1600" dirty="0" err="1" smtClean="0"/>
              <a:t>kCHF</a:t>
            </a:r>
            <a:endParaRPr lang="en-US" sz="1600" dirty="0" smtClean="0"/>
          </a:p>
          <a:p>
            <a:pPr lvl="3">
              <a:spcBef>
                <a:spcPts val="800"/>
              </a:spcBef>
            </a:pPr>
            <a:r>
              <a:rPr lang="en-US" sz="1600" dirty="0" smtClean="0"/>
              <a:t>Beam Instrumentation =&gt; (45 </a:t>
            </a:r>
            <a:r>
              <a:rPr lang="en-US" sz="1600" dirty="0" err="1" smtClean="0"/>
              <a:t>kCHF</a:t>
            </a:r>
            <a:r>
              <a:rPr lang="en-US" sz="1600" dirty="0" smtClean="0"/>
              <a:t> * 4) = 180 </a:t>
            </a:r>
            <a:r>
              <a:rPr lang="en-US" sz="1600" dirty="0" err="1" smtClean="0"/>
              <a:t>kCHF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129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HIGHLIGHTS: Technical Advances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968552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</a:pPr>
            <a:r>
              <a:rPr lang="en-US" sz="2000" dirty="0" smtClean="0"/>
              <a:t>HEBT activities =&gt; Integration and EMC issues being checked</a:t>
            </a:r>
            <a:endParaRPr lang="en-US" sz="2000" dirty="0"/>
          </a:p>
          <a:p>
            <a:pPr>
              <a:spcBef>
                <a:spcPts val="1800"/>
              </a:spcBef>
            </a:pPr>
            <a:r>
              <a:rPr lang="en-US" sz="2000" dirty="0" smtClean="0"/>
              <a:t>Design </a:t>
            </a:r>
            <a:r>
              <a:rPr lang="en-US" sz="2000" dirty="0"/>
              <a:t>Study for the Intensity </a:t>
            </a:r>
            <a:r>
              <a:rPr lang="en-US" sz="2000" dirty="0" smtClean="0"/>
              <a:t>Upgrade well underway</a:t>
            </a:r>
            <a:endParaRPr lang="en-US" dirty="0"/>
          </a:p>
          <a:p>
            <a:pPr lvl="3"/>
            <a:r>
              <a:rPr lang="en-US" sz="1600" dirty="0" smtClean="0"/>
              <a:t>Target + Front-end (FE8 and 9)</a:t>
            </a:r>
            <a:endParaRPr lang="en-US" sz="1600" dirty="0"/>
          </a:p>
          <a:p>
            <a:pPr lvl="3"/>
            <a:r>
              <a:rPr lang="en-US" sz="1600" dirty="0" smtClean="0"/>
              <a:t>Offline separator test bench</a:t>
            </a:r>
          </a:p>
          <a:p>
            <a:pPr lvl="3"/>
            <a:r>
              <a:rPr lang="en-US" sz="1600" dirty="0" smtClean="0"/>
              <a:t>HVAC + Cooling =&gt; </a:t>
            </a:r>
            <a:r>
              <a:rPr lang="en-US" sz="1600" dirty="0" err="1" smtClean="0"/>
              <a:t>nuclearization</a:t>
            </a:r>
            <a:endParaRPr lang="en-US" sz="1600" dirty="0" smtClean="0"/>
          </a:p>
          <a:p>
            <a:pPr lvl="3"/>
            <a:r>
              <a:rPr lang="en-US" sz="1600" dirty="0" smtClean="0"/>
              <a:t>Charge Breeder =&gt; assembly of electron gun, test at BNL (US)</a:t>
            </a:r>
          </a:p>
          <a:p>
            <a:pPr lvl="3"/>
            <a:r>
              <a:rPr lang="en-US" sz="1600" dirty="0" smtClean="0"/>
              <a:t>Technical Workshop Nov. 28-29, 2013</a:t>
            </a:r>
          </a:p>
          <a:p>
            <a:pPr>
              <a:spcBef>
                <a:spcPts val="1800"/>
              </a:spcBef>
            </a:pPr>
            <a:r>
              <a:rPr lang="en-US" sz="2000" dirty="0" smtClean="0"/>
              <a:t>SRF activities</a:t>
            </a:r>
            <a:r>
              <a:rPr lang="en-US" dirty="0"/>
              <a:t>	</a:t>
            </a:r>
          </a:p>
          <a:p>
            <a:pPr lvl="3"/>
            <a:r>
              <a:rPr lang="en-US" sz="1600" dirty="0" smtClean="0"/>
              <a:t>Cavity tests (more substrate, improved sputtering, procurement, etc…)</a:t>
            </a:r>
            <a:endParaRPr lang="en-US" sz="1600" dirty="0">
              <a:solidFill>
                <a:srgbClr val="FF0000"/>
              </a:solidFill>
            </a:endParaRPr>
          </a:p>
          <a:p>
            <a:pPr lvl="3"/>
            <a:r>
              <a:rPr lang="en-US" sz="1600" dirty="0" smtClean="0"/>
              <a:t>Cavity ancillaries (RF coupler and </a:t>
            </a:r>
            <a:r>
              <a:rPr lang="en-US" sz="1600" b="1" dirty="0" smtClean="0"/>
              <a:t>tuner</a:t>
            </a:r>
            <a:r>
              <a:rPr lang="en-US" sz="1600" dirty="0" smtClean="0"/>
              <a:t>)</a:t>
            </a:r>
            <a:endParaRPr lang="en-US" sz="1600" dirty="0" smtClean="0">
              <a:solidFill>
                <a:srgbClr val="FF0000"/>
              </a:solidFill>
            </a:endParaRPr>
          </a:p>
          <a:p>
            <a:pPr lvl="3"/>
            <a:r>
              <a:rPr lang="en-US" sz="1600" dirty="0" smtClean="0"/>
              <a:t>LLRF (prototype, integration, etc…)</a:t>
            </a:r>
          </a:p>
          <a:p>
            <a:pPr lvl="3"/>
            <a:r>
              <a:rPr lang="en-US" sz="1600" dirty="0" smtClean="0"/>
              <a:t>RF controls and interlocks</a:t>
            </a:r>
          </a:p>
          <a:p>
            <a:endParaRPr lang="en-US" sz="2000" dirty="0" smtClean="0"/>
          </a:p>
          <a:p>
            <a:r>
              <a:rPr lang="en-US" sz="2000" dirty="0" smtClean="0"/>
              <a:t>Installation Coordination and Co-activity Planning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736304" cy="360363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066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Collapse of test cryostat in SM18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124744"/>
            <a:ext cx="4197152" cy="273630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Insulation vacuum space was at atmospheric pressure when inner vessel was </a:t>
            </a:r>
            <a:r>
              <a:rPr lang="en-GB" dirty="0" smtClean="0"/>
              <a:t>pumped</a:t>
            </a:r>
            <a:endParaRPr lang="en-GB" dirty="0"/>
          </a:p>
          <a:p>
            <a:r>
              <a:rPr lang="en-GB" dirty="0"/>
              <a:t>Inner vessel did not withstand the external pressure and </a:t>
            </a:r>
            <a:r>
              <a:rPr lang="en-GB" dirty="0" smtClean="0"/>
              <a:t>collapsed</a:t>
            </a:r>
            <a:endParaRPr lang="en-GB" dirty="0"/>
          </a:p>
          <a:p>
            <a:r>
              <a:rPr lang="en-GB" dirty="0"/>
              <a:t>Copper screen and stainless steel threaded bars were </a:t>
            </a:r>
            <a:r>
              <a:rPr lang="en-GB" dirty="0" smtClean="0"/>
              <a:t>deformed</a:t>
            </a:r>
            <a:endParaRPr lang="en-GB" dirty="0"/>
          </a:p>
          <a:p>
            <a:r>
              <a:rPr lang="en-GB" dirty="0"/>
              <a:t>Cavity and insert remained </a:t>
            </a:r>
            <a:r>
              <a:rPr lang="en-GB" dirty="0" smtClean="0"/>
              <a:t>untouched</a:t>
            </a:r>
            <a:endParaRPr lang="en-GB" dirty="0"/>
          </a:p>
          <a:p>
            <a:r>
              <a:rPr lang="en-GB" dirty="0"/>
              <a:t>(Likely) time of the event: sometime during first pump down, 27 April 2013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33664"/>
            <a:ext cx="4045049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02146"/>
            <a:ext cx="3312368" cy="41150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4881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</TotalTime>
  <Words>1385</Words>
  <Application>Microsoft Macintosh PowerPoint</Application>
  <PresentationFormat>On-screen Show (4:3)</PresentationFormat>
  <Paragraphs>167</Paragraphs>
  <Slides>18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Office Theme</vt:lpstr>
      <vt:lpstr>Document</vt:lpstr>
      <vt:lpstr>HIE-ISOLDE Project Status Report</vt:lpstr>
      <vt:lpstr>Project Organization</vt:lpstr>
      <vt:lpstr>Budget 2013-2016</vt:lpstr>
      <vt:lpstr>Spending Profile</vt:lpstr>
      <vt:lpstr>Cost: External Funding Phase 1</vt:lpstr>
      <vt:lpstr>HIGHLIGHTS: Procurement</vt:lpstr>
      <vt:lpstr>HIGHLIGHTS: Procurement</vt:lpstr>
      <vt:lpstr>HIGHLIGHTS: Technical Advances</vt:lpstr>
      <vt:lpstr>Collapse of test cryostat in SM18</vt:lpstr>
      <vt:lpstr>Recovery test cryostat</vt:lpstr>
      <vt:lpstr>Cavity tests</vt:lpstr>
      <vt:lpstr>HIGHLIGHTS: Issues</vt:lpstr>
      <vt:lpstr>Failure of the prototype short DB</vt:lpstr>
      <vt:lpstr>HIGHLIGHTS: Issues</vt:lpstr>
      <vt:lpstr>Shielding of HIE SC Linac (EN/HE)</vt:lpstr>
      <vt:lpstr>Project Schedule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Yacine KADI</cp:lastModifiedBy>
  <cp:revision>420</cp:revision>
  <dcterms:created xsi:type="dcterms:W3CDTF">2012-03-08T16:06:15Z</dcterms:created>
  <dcterms:modified xsi:type="dcterms:W3CDTF">2013-07-09T11:27:52Z</dcterms:modified>
</cp:coreProperties>
</file>