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7" r:id="rId1"/>
    <p:sldMasterId id="2147484031" r:id="rId2"/>
  </p:sldMasterIdLst>
  <p:notesMasterIdLst>
    <p:notesMasterId r:id="rId32"/>
  </p:notesMasterIdLst>
  <p:handoutMasterIdLst>
    <p:handoutMasterId r:id="rId33"/>
  </p:handoutMasterIdLst>
  <p:sldIdLst>
    <p:sldId id="256" r:id="rId3"/>
    <p:sldId id="669" r:id="rId4"/>
    <p:sldId id="466" r:id="rId5"/>
    <p:sldId id="645" r:id="rId6"/>
    <p:sldId id="644" r:id="rId7"/>
    <p:sldId id="675" r:id="rId8"/>
    <p:sldId id="672" r:id="rId9"/>
    <p:sldId id="673" r:id="rId10"/>
    <p:sldId id="674" r:id="rId11"/>
    <p:sldId id="676" r:id="rId12"/>
    <p:sldId id="677" r:id="rId13"/>
    <p:sldId id="678" r:id="rId14"/>
    <p:sldId id="679" r:id="rId15"/>
    <p:sldId id="681" r:id="rId16"/>
    <p:sldId id="682" r:id="rId17"/>
    <p:sldId id="683" r:id="rId18"/>
    <p:sldId id="684" r:id="rId19"/>
    <p:sldId id="685" r:id="rId20"/>
    <p:sldId id="570" r:id="rId21"/>
    <p:sldId id="688" r:id="rId22"/>
    <p:sldId id="689" r:id="rId23"/>
    <p:sldId id="687" r:id="rId24"/>
    <p:sldId id="690" r:id="rId25"/>
    <p:sldId id="691" r:id="rId26"/>
    <p:sldId id="686" r:id="rId27"/>
    <p:sldId id="692" r:id="rId28"/>
    <p:sldId id="666" r:id="rId29"/>
    <p:sldId id="680" r:id="rId30"/>
    <p:sldId id="553" r:id="rId31"/>
  </p:sldIdLst>
  <p:sldSz cx="9144000" cy="6858000" type="screen4x3"/>
  <p:notesSz cx="7315200" cy="9601200"/>
  <p:defaultTextStyle>
    <a:defPPr>
      <a:defRPr lang="en-US"/>
    </a:defPPr>
    <a:lvl1pPr algn="l" rtl="0" fontAlgn="base">
      <a:spcBef>
        <a:spcPct val="20000"/>
      </a:spcBef>
      <a:spcAft>
        <a:spcPct val="0"/>
      </a:spcAft>
      <a:defRPr sz="2400" kern="1200">
        <a:solidFill>
          <a:schemeClr val="tx1"/>
        </a:solidFill>
        <a:latin typeface="Times New Roman" pitchFamily="18" charset="0"/>
        <a:ea typeface="MS PGothic" pitchFamily="34" charset="-128"/>
        <a:cs typeface="+mn-cs"/>
      </a:defRPr>
    </a:lvl1pPr>
    <a:lvl2pPr marL="457200" algn="l" rtl="0" fontAlgn="base">
      <a:spcBef>
        <a:spcPct val="20000"/>
      </a:spcBef>
      <a:spcAft>
        <a:spcPct val="0"/>
      </a:spcAft>
      <a:defRPr sz="2400" kern="1200">
        <a:solidFill>
          <a:schemeClr val="tx1"/>
        </a:solidFill>
        <a:latin typeface="Times New Roman" pitchFamily="18" charset="0"/>
        <a:ea typeface="MS PGothic" pitchFamily="34" charset="-128"/>
        <a:cs typeface="+mn-cs"/>
      </a:defRPr>
    </a:lvl2pPr>
    <a:lvl3pPr marL="914400" algn="l" rtl="0" fontAlgn="base">
      <a:spcBef>
        <a:spcPct val="20000"/>
      </a:spcBef>
      <a:spcAft>
        <a:spcPct val="0"/>
      </a:spcAft>
      <a:defRPr sz="2400" kern="1200">
        <a:solidFill>
          <a:schemeClr val="tx1"/>
        </a:solidFill>
        <a:latin typeface="Times New Roman" pitchFamily="18" charset="0"/>
        <a:ea typeface="MS PGothic" pitchFamily="34" charset="-128"/>
        <a:cs typeface="+mn-cs"/>
      </a:defRPr>
    </a:lvl3pPr>
    <a:lvl4pPr marL="1371600" algn="l" rtl="0" fontAlgn="base">
      <a:spcBef>
        <a:spcPct val="20000"/>
      </a:spcBef>
      <a:spcAft>
        <a:spcPct val="0"/>
      </a:spcAft>
      <a:defRPr sz="2400" kern="1200">
        <a:solidFill>
          <a:schemeClr val="tx1"/>
        </a:solidFill>
        <a:latin typeface="Times New Roman" pitchFamily="18" charset="0"/>
        <a:ea typeface="MS PGothic" pitchFamily="34" charset="-128"/>
        <a:cs typeface="+mn-cs"/>
      </a:defRPr>
    </a:lvl4pPr>
    <a:lvl5pPr marL="1828800" algn="l" rtl="0" fontAlgn="base">
      <a:spcBef>
        <a:spcPct val="20000"/>
      </a:spcBef>
      <a:spcAft>
        <a:spcPct val="0"/>
      </a:spcAft>
      <a:defRPr sz="24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24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24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24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2400" kern="1200">
        <a:solidFill>
          <a:schemeClr val="tx1"/>
        </a:solidFill>
        <a:latin typeface="Times New Roman" pitchFamily="18"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771" autoAdjust="0"/>
    <p:restoredTop sz="94290" autoAdjust="0"/>
  </p:normalViewPr>
  <p:slideViewPr>
    <p:cSldViewPr>
      <p:cViewPr varScale="1">
        <p:scale>
          <a:sx n="61" d="100"/>
          <a:sy n="61" d="100"/>
        </p:scale>
        <p:origin x="-1142" y="-86"/>
      </p:cViewPr>
      <p:guideLst>
        <p:guide orient="horz" pos="2160"/>
        <p:guide pos="2880"/>
      </p:guideLst>
    </p:cSldViewPr>
  </p:slideViewPr>
  <p:outlineViewPr>
    <p:cViewPr>
      <p:scale>
        <a:sx n="33" d="100"/>
        <a:sy n="33" d="100"/>
      </p:scale>
      <p:origin x="0" y="16840"/>
    </p:cViewPr>
    <p:sldLst>
      <p:sld r:id="rId1" collapse="1"/>
    </p:sldLst>
  </p:outlineViewPr>
  <p:notesTextViewPr>
    <p:cViewPr>
      <p:scale>
        <a:sx n="75" d="100"/>
        <a:sy n="75" d="100"/>
      </p:scale>
      <p:origin x="0" y="0"/>
    </p:cViewPr>
  </p:notesTextViewPr>
  <p:sorterViewPr>
    <p:cViewPr>
      <p:scale>
        <a:sx n="38" d="100"/>
        <a:sy n="38" d="100"/>
      </p:scale>
      <p:origin x="0" y="0"/>
    </p:cViewPr>
  </p:sorterViewPr>
  <p:notesViewPr>
    <p:cSldViewPr>
      <p:cViewPr varScale="1">
        <p:scale>
          <a:sx n="72" d="100"/>
          <a:sy n="72" d="100"/>
        </p:scale>
        <p:origin x="-2112"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5" Type="http://schemas.openxmlformats.org/officeDocument/2006/relationships/image" Target="../media/image16.wmf"/><Relationship Id="rId4"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168650" cy="481013"/>
          </a:xfrm>
          <a:prstGeom prst="rect">
            <a:avLst/>
          </a:prstGeom>
          <a:noFill/>
          <a:ln w="9525">
            <a:noFill/>
            <a:miter lim="800000"/>
            <a:headEnd/>
            <a:tailEnd/>
          </a:ln>
          <a:effectLst/>
        </p:spPr>
        <p:txBody>
          <a:bodyPr vert="horz" wrap="square" lIns="90833" tIns="45418" rIns="90833" bIns="45418" numCol="1" anchor="t" anchorCtr="0" compatLnSpc="1">
            <a:prstTxWarp prst="textNoShape">
              <a:avLst/>
            </a:prstTxWarp>
          </a:bodyPr>
          <a:lstStyle>
            <a:lvl1pPr defTabSz="908050">
              <a:spcBef>
                <a:spcPct val="0"/>
              </a:spcBef>
              <a:defRPr sz="1200">
                <a:latin typeface="Times New Roman" pitchFamily="18" charset="0"/>
                <a:ea typeface="+mn-ea"/>
              </a:defRPr>
            </a:lvl1pPr>
          </a:lstStyle>
          <a:p>
            <a:pPr>
              <a:defRPr/>
            </a:pPr>
            <a:endParaRPr lang="en-US"/>
          </a:p>
        </p:txBody>
      </p:sp>
      <p:sp>
        <p:nvSpPr>
          <p:cNvPr id="9219" name="Rectangle 3"/>
          <p:cNvSpPr>
            <a:spLocks noGrp="1" noChangeArrowheads="1"/>
          </p:cNvSpPr>
          <p:nvPr>
            <p:ph type="dt" sz="quarter" idx="1"/>
          </p:nvPr>
        </p:nvSpPr>
        <p:spPr bwMode="auto">
          <a:xfrm>
            <a:off x="4146550" y="0"/>
            <a:ext cx="3168650" cy="481013"/>
          </a:xfrm>
          <a:prstGeom prst="rect">
            <a:avLst/>
          </a:prstGeom>
          <a:noFill/>
          <a:ln w="9525">
            <a:noFill/>
            <a:miter lim="800000"/>
            <a:headEnd/>
            <a:tailEnd/>
          </a:ln>
          <a:effectLst/>
        </p:spPr>
        <p:txBody>
          <a:bodyPr vert="horz" wrap="square" lIns="90833" tIns="45418" rIns="90833" bIns="45418" numCol="1" anchor="t" anchorCtr="0" compatLnSpc="1">
            <a:prstTxWarp prst="textNoShape">
              <a:avLst/>
            </a:prstTxWarp>
          </a:bodyPr>
          <a:lstStyle>
            <a:lvl1pPr algn="r" defTabSz="908050">
              <a:spcBef>
                <a:spcPct val="0"/>
              </a:spcBef>
              <a:defRPr sz="1200">
                <a:latin typeface="Times New Roman" pitchFamily="18" charset="0"/>
                <a:ea typeface="+mn-ea"/>
              </a:defRPr>
            </a:lvl1pPr>
          </a:lstStyle>
          <a:p>
            <a:pPr>
              <a:defRPr/>
            </a:pPr>
            <a:endParaRPr lang="en-US"/>
          </a:p>
        </p:txBody>
      </p:sp>
      <p:sp>
        <p:nvSpPr>
          <p:cNvPr id="9220" name="Rectangle 4"/>
          <p:cNvSpPr>
            <a:spLocks noGrp="1" noChangeArrowheads="1"/>
          </p:cNvSpPr>
          <p:nvPr>
            <p:ph type="ftr" sz="quarter" idx="2"/>
          </p:nvPr>
        </p:nvSpPr>
        <p:spPr bwMode="auto">
          <a:xfrm>
            <a:off x="0" y="9120188"/>
            <a:ext cx="3168650" cy="481012"/>
          </a:xfrm>
          <a:prstGeom prst="rect">
            <a:avLst/>
          </a:prstGeom>
          <a:noFill/>
          <a:ln w="9525">
            <a:noFill/>
            <a:miter lim="800000"/>
            <a:headEnd/>
            <a:tailEnd/>
          </a:ln>
          <a:effectLst/>
        </p:spPr>
        <p:txBody>
          <a:bodyPr vert="horz" wrap="square" lIns="90833" tIns="45418" rIns="90833" bIns="45418" numCol="1" anchor="b" anchorCtr="0" compatLnSpc="1">
            <a:prstTxWarp prst="textNoShape">
              <a:avLst/>
            </a:prstTxWarp>
          </a:bodyPr>
          <a:lstStyle>
            <a:lvl1pPr defTabSz="908050">
              <a:spcBef>
                <a:spcPct val="0"/>
              </a:spcBef>
              <a:defRPr sz="1200">
                <a:latin typeface="Times New Roman" pitchFamily="18" charset="0"/>
                <a:ea typeface="+mn-ea"/>
              </a:defRPr>
            </a:lvl1pPr>
          </a:lstStyle>
          <a:p>
            <a:pPr>
              <a:defRPr/>
            </a:pPr>
            <a:r>
              <a:rPr lang="en-US"/>
              <a:t>Philippe baudrenghien</a:t>
            </a:r>
          </a:p>
        </p:txBody>
      </p:sp>
      <p:sp>
        <p:nvSpPr>
          <p:cNvPr id="9221" name="Rectangle 5"/>
          <p:cNvSpPr>
            <a:spLocks noGrp="1" noChangeArrowheads="1"/>
          </p:cNvSpPr>
          <p:nvPr>
            <p:ph type="sldNum" sz="quarter" idx="3"/>
          </p:nvPr>
        </p:nvSpPr>
        <p:spPr bwMode="auto">
          <a:xfrm>
            <a:off x="4146550" y="9120188"/>
            <a:ext cx="3168650" cy="481012"/>
          </a:xfrm>
          <a:prstGeom prst="rect">
            <a:avLst/>
          </a:prstGeom>
          <a:noFill/>
          <a:ln w="9525">
            <a:noFill/>
            <a:miter lim="800000"/>
            <a:headEnd/>
            <a:tailEnd/>
          </a:ln>
          <a:effectLst/>
        </p:spPr>
        <p:txBody>
          <a:bodyPr vert="horz" wrap="square" lIns="90833" tIns="45418" rIns="90833" bIns="45418" numCol="1" anchor="b" anchorCtr="0" compatLnSpc="1">
            <a:prstTxWarp prst="textNoShape">
              <a:avLst/>
            </a:prstTxWarp>
          </a:bodyPr>
          <a:lstStyle>
            <a:lvl1pPr algn="r" defTabSz="908050">
              <a:spcBef>
                <a:spcPct val="0"/>
              </a:spcBef>
              <a:defRPr sz="1200"/>
            </a:lvl1pPr>
          </a:lstStyle>
          <a:p>
            <a:pPr>
              <a:defRPr/>
            </a:pPr>
            <a:fld id="{A651F987-9F51-460D-B393-F026E1B5771F}" type="slidenum">
              <a:rPr lang="en-US"/>
              <a:pPr>
                <a:defRPr/>
              </a:pPr>
              <a:t>‹#›</a:t>
            </a:fld>
            <a:endParaRPr lang="en-US"/>
          </a:p>
        </p:txBody>
      </p:sp>
    </p:spTree>
    <p:extLst>
      <p:ext uri="{BB962C8B-B14F-4D97-AF65-F5344CB8AC3E}">
        <p14:creationId xmlns:p14="http://schemas.microsoft.com/office/powerpoint/2010/main" val="257323277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1026"/>
          <p:cNvSpPr>
            <a:spLocks noGrp="1" noChangeArrowheads="1"/>
          </p:cNvSpPr>
          <p:nvPr>
            <p:ph type="hdr" sz="quarter"/>
          </p:nvPr>
        </p:nvSpPr>
        <p:spPr bwMode="auto">
          <a:xfrm>
            <a:off x="0" y="0"/>
            <a:ext cx="3205163" cy="515938"/>
          </a:xfrm>
          <a:prstGeom prst="rect">
            <a:avLst/>
          </a:prstGeom>
          <a:noFill/>
          <a:ln w="9525">
            <a:noFill/>
            <a:miter lim="800000"/>
            <a:headEnd/>
            <a:tailEnd/>
          </a:ln>
          <a:effectLst/>
        </p:spPr>
        <p:txBody>
          <a:bodyPr vert="horz" wrap="square" lIns="90857" tIns="45430" rIns="90857" bIns="45430" numCol="1" anchor="t" anchorCtr="0" compatLnSpc="1">
            <a:prstTxWarp prst="textNoShape">
              <a:avLst/>
            </a:prstTxWarp>
          </a:bodyPr>
          <a:lstStyle>
            <a:lvl1pPr defTabSz="908050">
              <a:spcBef>
                <a:spcPct val="0"/>
              </a:spcBef>
              <a:defRPr sz="1200">
                <a:latin typeface="Times New Roman" pitchFamily="18" charset="0"/>
                <a:ea typeface="+mn-ea"/>
              </a:defRPr>
            </a:lvl1pPr>
          </a:lstStyle>
          <a:p>
            <a:pPr>
              <a:defRPr/>
            </a:pPr>
            <a:endParaRPr lang="en-US"/>
          </a:p>
        </p:txBody>
      </p:sp>
      <p:sp>
        <p:nvSpPr>
          <p:cNvPr id="88067" name="Rectangle 1027"/>
          <p:cNvSpPr>
            <a:spLocks noGrp="1" noChangeArrowheads="1"/>
          </p:cNvSpPr>
          <p:nvPr>
            <p:ph type="dt" idx="1"/>
          </p:nvPr>
        </p:nvSpPr>
        <p:spPr bwMode="auto">
          <a:xfrm>
            <a:off x="4111625" y="0"/>
            <a:ext cx="3205163" cy="515938"/>
          </a:xfrm>
          <a:prstGeom prst="rect">
            <a:avLst/>
          </a:prstGeom>
          <a:noFill/>
          <a:ln w="9525">
            <a:noFill/>
            <a:miter lim="800000"/>
            <a:headEnd/>
            <a:tailEnd/>
          </a:ln>
          <a:effectLst/>
        </p:spPr>
        <p:txBody>
          <a:bodyPr vert="horz" wrap="square" lIns="90857" tIns="45430" rIns="90857" bIns="45430" numCol="1" anchor="t" anchorCtr="0" compatLnSpc="1">
            <a:prstTxWarp prst="textNoShape">
              <a:avLst/>
            </a:prstTxWarp>
          </a:bodyPr>
          <a:lstStyle>
            <a:lvl1pPr algn="r" defTabSz="908050">
              <a:spcBef>
                <a:spcPct val="0"/>
              </a:spcBef>
              <a:defRPr sz="1200">
                <a:latin typeface="Times New Roman" pitchFamily="18" charset="0"/>
                <a:ea typeface="+mn-ea"/>
              </a:defRPr>
            </a:lvl1pPr>
          </a:lstStyle>
          <a:p>
            <a:pPr>
              <a:defRPr/>
            </a:pPr>
            <a:endParaRPr lang="en-US"/>
          </a:p>
        </p:txBody>
      </p:sp>
      <p:sp>
        <p:nvSpPr>
          <p:cNvPr id="65540" name="Rectangle 1028"/>
          <p:cNvSpPr>
            <a:spLocks noGrp="1" noRot="1" noChangeAspect="1" noChangeArrowheads="1" noTextEdit="1"/>
          </p:cNvSpPr>
          <p:nvPr>
            <p:ph type="sldImg" idx="2"/>
          </p:nvPr>
        </p:nvSpPr>
        <p:spPr bwMode="auto">
          <a:xfrm>
            <a:off x="1246188" y="736600"/>
            <a:ext cx="4826000" cy="36195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9" name="Rectangle 1029"/>
          <p:cNvSpPr>
            <a:spLocks noGrp="1" noChangeArrowheads="1"/>
          </p:cNvSpPr>
          <p:nvPr>
            <p:ph type="body" sz="quarter" idx="3"/>
          </p:nvPr>
        </p:nvSpPr>
        <p:spPr bwMode="auto">
          <a:xfrm>
            <a:off x="985838" y="4576763"/>
            <a:ext cx="5345112" cy="4283075"/>
          </a:xfrm>
          <a:prstGeom prst="rect">
            <a:avLst/>
          </a:prstGeom>
          <a:noFill/>
          <a:ln w="9525">
            <a:noFill/>
            <a:miter lim="800000"/>
            <a:headEnd/>
            <a:tailEnd/>
          </a:ln>
          <a:effectLst/>
        </p:spPr>
        <p:txBody>
          <a:bodyPr vert="horz" wrap="square" lIns="90857" tIns="45430" rIns="90857" bIns="4543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8070" name="Rectangle 1030"/>
          <p:cNvSpPr>
            <a:spLocks noGrp="1" noChangeArrowheads="1"/>
          </p:cNvSpPr>
          <p:nvPr>
            <p:ph type="ftr" sz="quarter" idx="4"/>
          </p:nvPr>
        </p:nvSpPr>
        <p:spPr bwMode="auto">
          <a:xfrm>
            <a:off x="0" y="9155113"/>
            <a:ext cx="3205163" cy="441325"/>
          </a:xfrm>
          <a:prstGeom prst="rect">
            <a:avLst/>
          </a:prstGeom>
          <a:noFill/>
          <a:ln w="9525">
            <a:noFill/>
            <a:miter lim="800000"/>
            <a:headEnd/>
            <a:tailEnd/>
          </a:ln>
          <a:effectLst/>
        </p:spPr>
        <p:txBody>
          <a:bodyPr vert="horz" wrap="square" lIns="90857" tIns="45430" rIns="90857" bIns="45430" numCol="1" anchor="b" anchorCtr="0" compatLnSpc="1">
            <a:prstTxWarp prst="textNoShape">
              <a:avLst/>
            </a:prstTxWarp>
          </a:bodyPr>
          <a:lstStyle>
            <a:lvl1pPr defTabSz="908050">
              <a:spcBef>
                <a:spcPct val="0"/>
              </a:spcBef>
              <a:defRPr sz="1200">
                <a:latin typeface="Times New Roman" pitchFamily="18" charset="0"/>
                <a:ea typeface="+mn-ea"/>
              </a:defRPr>
            </a:lvl1pPr>
          </a:lstStyle>
          <a:p>
            <a:pPr>
              <a:defRPr/>
            </a:pPr>
            <a:r>
              <a:rPr lang="en-US"/>
              <a:t>Philippe baudrenghien</a:t>
            </a:r>
          </a:p>
        </p:txBody>
      </p:sp>
      <p:sp>
        <p:nvSpPr>
          <p:cNvPr id="88071" name="Rectangle 1031"/>
          <p:cNvSpPr>
            <a:spLocks noGrp="1" noChangeArrowheads="1"/>
          </p:cNvSpPr>
          <p:nvPr>
            <p:ph type="sldNum" sz="quarter" idx="5"/>
          </p:nvPr>
        </p:nvSpPr>
        <p:spPr bwMode="auto">
          <a:xfrm>
            <a:off x="4111625" y="9155113"/>
            <a:ext cx="3205163" cy="441325"/>
          </a:xfrm>
          <a:prstGeom prst="rect">
            <a:avLst/>
          </a:prstGeom>
          <a:noFill/>
          <a:ln w="9525">
            <a:noFill/>
            <a:miter lim="800000"/>
            <a:headEnd/>
            <a:tailEnd/>
          </a:ln>
          <a:effectLst/>
        </p:spPr>
        <p:txBody>
          <a:bodyPr vert="horz" wrap="square" lIns="90857" tIns="45430" rIns="90857" bIns="45430" numCol="1" anchor="b" anchorCtr="0" compatLnSpc="1">
            <a:prstTxWarp prst="textNoShape">
              <a:avLst/>
            </a:prstTxWarp>
          </a:bodyPr>
          <a:lstStyle>
            <a:lvl1pPr algn="r" defTabSz="908050">
              <a:spcBef>
                <a:spcPct val="0"/>
              </a:spcBef>
              <a:defRPr sz="1200"/>
            </a:lvl1pPr>
          </a:lstStyle>
          <a:p>
            <a:pPr>
              <a:defRPr/>
            </a:pPr>
            <a:fld id="{2B9C4200-229D-4980-8DAD-CBEAE960EFBA}" type="slidenum">
              <a:rPr lang="en-US"/>
              <a:pPr>
                <a:defRPr/>
              </a:pPr>
              <a:t>‹#›</a:t>
            </a:fld>
            <a:endParaRPr lang="en-US"/>
          </a:p>
        </p:txBody>
      </p:sp>
    </p:spTree>
    <p:extLst>
      <p:ext uri="{BB962C8B-B14F-4D97-AF65-F5344CB8AC3E}">
        <p14:creationId xmlns:p14="http://schemas.microsoft.com/office/powerpoint/2010/main" val="231261520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lvl1pPr>
              <a:defRPr/>
            </a:lvl1pPr>
          </a:lstStyle>
          <a:p>
            <a:pPr>
              <a:defRPr/>
            </a:pPr>
            <a:fld id="{CAC273A0-6D73-49E5-AEDD-DFEDE288C355}" type="slidenum">
              <a:rPr lang="en-US"/>
              <a:pPr>
                <a:defRPr/>
              </a:pPr>
              <a:t>‹#›</a:t>
            </a:fld>
            <a:endParaRPr lang="en-US"/>
          </a:p>
        </p:txBody>
      </p:sp>
    </p:spTree>
    <p:extLst>
      <p:ext uri="{BB962C8B-B14F-4D97-AF65-F5344CB8AC3E}">
        <p14:creationId xmlns:p14="http://schemas.microsoft.com/office/powerpoint/2010/main" val="143970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lvl1pPr>
              <a:defRPr/>
            </a:lvl1pPr>
          </a:lstStyle>
          <a:p>
            <a:pPr>
              <a:defRPr/>
            </a:pPr>
            <a:fld id="{C91B7C62-A4D5-4243-8924-6985E9504D11}" type="slidenum">
              <a:rPr lang="en-US"/>
              <a:pPr>
                <a:defRPr/>
              </a:pPr>
              <a:t>‹#›</a:t>
            </a:fld>
            <a:endParaRPr lang="en-US"/>
          </a:p>
        </p:txBody>
      </p:sp>
    </p:spTree>
    <p:extLst>
      <p:ext uri="{BB962C8B-B14F-4D97-AF65-F5344CB8AC3E}">
        <p14:creationId xmlns:p14="http://schemas.microsoft.com/office/powerpoint/2010/main" val="2525042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lvl1pPr>
              <a:defRPr/>
            </a:lvl1pPr>
          </a:lstStyle>
          <a:p>
            <a:pPr>
              <a:defRPr/>
            </a:pPr>
            <a:fld id="{C91A5A83-B444-4C02-8DCF-5F2ACBBEE6FF}" type="slidenum">
              <a:rPr lang="en-US"/>
              <a:pPr>
                <a:defRPr/>
              </a:pPr>
              <a:t>‹#›</a:t>
            </a:fld>
            <a:endParaRPr lang="en-US"/>
          </a:p>
        </p:txBody>
      </p:sp>
    </p:spTree>
    <p:extLst>
      <p:ext uri="{BB962C8B-B14F-4D97-AF65-F5344CB8AC3E}">
        <p14:creationId xmlns:p14="http://schemas.microsoft.com/office/powerpoint/2010/main" val="3461344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7" name="Slide Number Placeholder 5"/>
          <p:cNvSpPr>
            <a:spLocks noGrp="1"/>
          </p:cNvSpPr>
          <p:nvPr>
            <p:ph type="sldNum" sz="quarter" idx="12"/>
          </p:nvPr>
        </p:nvSpPr>
        <p:spPr/>
        <p:txBody>
          <a:bodyPr/>
          <a:lstStyle>
            <a:lvl1pPr>
              <a:defRPr/>
            </a:lvl1pPr>
          </a:lstStyle>
          <a:p>
            <a:pPr>
              <a:defRPr/>
            </a:pPr>
            <a:fld id="{D14A7110-6E8A-4D35-B12B-51AC501F77DF}" type="slidenum">
              <a:rPr lang="en-US"/>
              <a:pPr>
                <a:defRPr/>
              </a:pPr>
              <a:t>‹#›</a:t>
            </a:fld>
            <a:r>
              <a:rPr lang="en-US"/>
              <a:t>P. Baudrenghien CERn</a:t>
            </a:r>
          </a:p>
        </p:txBody>
      </p:sp>
    </p:spTree>
    <p:extLst>
      <p:ext uri="{BB962C8B-B14F-4D97-AF65-F5344CB8AC3E}">
        <p14:creationId xmlns:p14="http://schemas.microsoft.com/office/powerpoint/2010/main" val="2738103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lvl1pPr>
              <a:defRPr/>
            </a:lvl1pPr>
          </a:lstStyle>
          <a:p>
            <a:pPr>
              <a:defRPr/>
            </a:pPr>
            <a:fld id="{4F506C87-03B3-43A4-8BFC-F6CFD9425D04}" type="slidenum">
              <a:rPr lang="en-US"/>
              <a:pPr>
                <a:defRPr/>
              </a:pPr>
              <a:t>‹#›</a:t>
            </a:fld>
            <a:r>
              <a:rPr lang="en-US"/>
              <a:t>P. Baudrenghien CERn</a:t>
            </a:r>
          </a:p>
        </p:txBody>
      </p:sp>
    </p:spTree>
    <p:extLst>
      <p:ext uri="{BB962C8B-B14F-4D97-AF65-F5344CB8AC3E}">
        <p14:creationId xmlns:p14="http://schemas.microsoft.com/office/powerpoint/2010/main" val="618171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7" name="Slide Number Placeholder 5"/>
          <p:cNvSpPr>
            <a:spLocks noGrp="1"/>
          </p:cNvSpPr>
          <p:nvPr>
            <p:ph type="sldNum" sz="quarter" idx="12"/>
          </p:nvPr>
        </p:nvSpPr>
        <p:spPr/>
        <p:txBody>
          <a:bodyPr/>
          <a:lstStyle>
            <a:lvl1pPr>
              <a:defRPr/>
            </a:lvl1pPr>
          </a:lstStyle>
          <a:p>
            <a:pPr>
              <a:defRPr/>
            </a:pPr>
            <a:fld id="{5C634BBA-7D0D-45CC-9676-08BAAB062B87}" type="slidenum">
              <a:rPr lang="en-US"/>
              <a:pPr>
                <a:defRPr/>
              </a:pPr>
              <a:t>‹#›</a:t>
            </a:fld>
            <a:r>
              <a:rPr lang="en-US"/>
              <a:t>P. Baudrenghien CERn</a:t>
            </a:r>
          </a:p>
        </p:txBody>
      </p:sp>
    </p:spTree>
    <p:extLst>
      <p:ext uri="{BB962C8B-B14F-4D97-AF65-F5344CB8AC3E}">
        <p14:creationId xmlns:p14="http://schemas.microsoft.com/office/powerpoint/2010/main" val="325123854"/>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r>
              <a:rPr lang="en-US" smtClean="0"/>
              <a:t>May 27, 2013</a:t>
            </a:r>
            <a:endParaRPr lang="en-US"/>
          </a:p>
        </p:txBody>
      </p:sp>
      <p:sp>
        <p:nvSpPr>
          <p:cNvPr id="6" name="Footer Placeholder 5"/>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7" name="Slide Number Placeholder 6"/>
          <p:cNvSpPr>
            <a:spLocks noGrp="1"/>
          </p:cNvSpPr>
          <p:nvPr>
            <p:ph type="sldNum" sz="quarter" idx="12"/>
          </p:nvPr>
        </p:nvSpPr>
        <p:spPr/>
        <p:txBody>
          <a:bodyPr/>
          <a:lstStyle>
            <a:lvl1pPr>
              <a:defRPr/>
            </a:lvl1pPr>
          </a:lstStyle>
          <a:p>
            <a:pPr>
              <a:defRPr/>
            </a:pPr>
            <a:fld id="{B41DCF8D-11A5-40B7-A96A-A1CB447B4BCD}" type="slidenum">
              <a:rPr lang="en-US"/>
              <a:pPr>
                <a:defRPr/>
              </a:pPr>
              <a:t>‹#›</a:t>
            </a:fld>
            <a:r>
              <a:rPr lang="en-US"/>
              <a:t>P. Baudrenghien CERn</a:t>
            </a:r>
          </a:p>
        </p:txBody>
      </p:sp>
    </p:spTree>
    <p:extLst>
      <p:ext uri="{BB962C8B-B14F-4D97-AF65-F5344CB8AC3E}">
        <p14:creationId xmlns:p14="http://schemas.microsoft.com/office/powerpoint/2010/main" val="1557476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pPr>
              <a:defRPr/>
            </a:pPr>
            <a:r>
              <a:rPr lang="en-US" smtClean="0"/>
              <a:t>May 27, 2013</a:t>
            </a:r>
            <a:endParaRPr lang="en-US"/>
          </a:p>
        </p:txBody>
      </p:sp>
      <p:sp>
        <p:nvSpPr>
          <p:cNvPr id="9" name="Footer Placeholder 7"/>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10" name="Slide Number Placeholder 8"/>
          <p:cNvSpPr>
            <a:spLocks noGrp="1"/>
          </p:cNvSpPr>
          <p:nvPr>
            <p:ph type="sldNum" sz="quarter" idx="12"/>
          </p:nvPr>
        </p:nvSpPr>
        <p:spPr/>
        <p:txBody>
          <a:bodyPr/>
          <a:lstStyle>
            <a:lvl1pPr>
              <a:defRPr/>
            </a:lvl1pPr>
          </a:lstStyle>
          <a:p>
            <a:pPr>
              <a:defRPr/>
            </a:pPr>
            <a:fld id="{BB3636DE-120E-48CC-94B0-D46430A7DFA0}" type="slidenum">
              <a:rPr lang="en-US"/>
              <a:pPr>
                <a:defRPr/>
              </a:pPr>
              <a:t>‹#›</a:t>
            </a:fld>
            <a:r>
              <a:rPr lang="en-US"/>
              <a:t>P. Baudrenghien CERn</a:t>
            </a:r>
          </a:p>
        </p:txBody>
      </p:sp>
    </p:spTree>
    <p:extLst>
      <p:ext uri="{BB962C8B-B14F-4D97-AF65-F5344CB8AC3E}">
        <p14:creationId xmlns:p14="http://schemas.microsoft.com/office/powerpoint/2010/main" val="2820850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smtClean="0"/>
              <a:t>May 27, 2013</a:t>
            </a:r>
            <a:endParaRPr lang="en-US"/>
          </a:p>
        </p:txBody>
      </p:sp>
      <p:sp>
        <p:nvSpPr>
          <p:cNvPr id="4" name="Footer Placeholder 3"/>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5" name="Slide Number Placeholder 4"/>
          <p:cNvSpPr>
            <a:spLocks noGrp="1"/>
          </p:cNvSpPr>
          <p:nvPr>
            <p:ph type="sldNum" sz="quarter" idx="12"/>
          </p:nvPr>
        </p:nvSpPr>
        <p:spPr/>
        <p:txBody>
          <a:bodyPr/>
          <a:lstStyle>
            <a:lvl1pPr>
              <a:defRPr/>
            </a:lvl1pPr>
          </a:lstStyle>
          <a:p>
            <a:pPr>
              <a:defRPr/>
            </a:pPr>
            <a:fld id="{563B0A83-D7B0-4D92-86DE-2C26AD55EC98}" type="slidenum">
              <a:rPr lang="en-US"/>
              <a:pPr>
                <a:defRPr/>
              </a:pPr>
              <a:t>‹#›</a:t>
            </a:fld>
            <a:r>
              <a:rPr lang="en-US"/>
              <a:t>P. Baudrenghien CERn</a:t>
            </a:r>
          </a:p>
        </p:txBody>
      </p:sp>
    </p:spTree>
    <p:extLst>
      <p:ext uri="{BB962C8B-B14F-4D97-AF65-F5344CB8AC3E}">
        <p14:creationId xmlns:p14="http://schemas.microsoft.com/office/powerpoint/2010/main" val="6989245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4" name="Slide Number Placeholder 5"/>
          <p:cNvSpPr>
            <a:spLocks noGrp="1"/>
          </p:cNvSpPr>
          <p:nvPr>
            <p:ph type="sldNum" sz="quarter" idx="12"/>
          </p:nvPr>
        </p:nvSpPr>
        <p:spPr/>
        <p:txBody>
          <a:bodyPr/>
          <a:lstStyle>
            <a:lvl1pPr>
              <a:defRPr/>
            </a:lvl1pPr>
          </a:lstStyle>
          <a:p>
            <a:pPr>
              <a:defRPr/>
            </a:pPr>
            <a:fld id="{FB6CFD39-DEB1-4C1F-A830-071C7C025764}" type="slidenum">
              <a:rPr lang="en-US"/>
              <a:pPr>
                <a:defRPr/>
              </a:pPr>
              <a:t>‹#›</a:t>
            </a:fld>
            <a:endParaRPr lang="en-US"/>
          </a:p>
        </p:txBody>
      </p:sp>
    </p:spTree>
    <p:extLst>
      <p:ext uri="{BB962C8B-B14F-4D97-AF65-F5344CB8AC3E}">
        <p14:creationId xmlns:p14="http://schemas.microsoft.com/office/powerpoint/2010/main" val="3427174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r>
              <a:rPr lang="en-US" smtClean="0"/>
              <a:t>May 27, 2013</a:t>
            </a:r>
            <a:endParaRPr lang="en-US"/>
          </a:p>
        </p:txBody>
      </p:sp>
      <p:sp>
        <p:nvSpPr>
          <p:cNvPr id="7" name="Footer Placeholder 5"/>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8" name="Slide Number Placeholder 6"/>
          <p:cNvSpPr>
            <a:spLocks noGrp="1"/>
          </p:cNvSpPr>
          <p:nvPr>
            <p:ph type="sldNum" sz="quarter" idx="12"/>
          </p:nvPr>
        </p:nvSpPr>
        <p:spPr/>
        <p:txBody>
          <a:bodyPr/>
          <a:lstStyle>
            <a:lvl1pPr>
              <a:defRPr/>
            </a:lvl1pPr>
          </a:lstStyle>
          <a:p>
            <a:pPr>
              <a:defRPr/>
            </a:pPr>
            <a:fld id="{C8540F3F-2EB1-4684-9948-7FCCBD209130}" type="slidenum">
              <a:rPr lang="en-US"/>
              <a:pPr>
                <a:defRPr/>
              </a:pPr>
              <a:t>‹#›</a:t>
            </a:fld>
            <a:r>
              <a:rPr lang="en-US"/>
              <a:t>P. Baudrenghien CERn</a:t>
            </a:r>
          </a:p>
        </p:txBody>
      </p:sp>
    </p:spTree>
    <p:extLst>
      <p:ext uri="{BB962C8B-B14F-4D97-AF65-F5344CB8AC3E}">
        <p14:creationId xmlns:p14="http://schemas.microsoft.com/office/powerpoint/2010/main" val="840494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lvl1pPr>
              <a:defRPr/>
            </a:lvl1pPr>
          </a:lstStyle>
          <a:p>
            <a:pPr>
              <a:defRPr/>
            </a:pPr>
            <a:fld id="{0B061F2B-2613-488C-81AD-E9BDA80CF3F2}" type="slidenum">
              <a:rPr lang="en-US"/>
              <a:pPr>
                <a:defRPr/>
              </a:pPr>
              <a:t>‹#›</a:t>
            </a:fld>
            <a:endParaRPr lang="en-US"/>
          </a:p>
        </p:txBody>
      </p:sp>
    </p:spTree>
    <p:extLst>
      <p:ext uri="{BB962C8B-B14F-4D97-AF65-F5344CB8AC3E}">
        <p14:creationId xmlns:p14="http://schemas.microsoft.com/office/powerpoint/2010/main" val="36714415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t>May 27, 2013</a:t>
            </a:r>
            <a:endParaRPr lang="en-US"/>
          </a:p>
        </p:txBody>
      </p:sp>
      <p:sp>
        <p:nvSpPr>
          <p:cNvPr id="6" name="Footer Placeholder 5"/>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7" name="Slide Number Placeholder 6"/>
          <p:cNvSpPr>
            <a:spLocks noGrp="1"/>
          </p:cNvSpPr>
          <p:nvPr>
            <p:ph type="sldNum" sz="quarter" idx="12"/>
          </p:nvPr>
        </p:nvSpPr>
        <p:spPr/>
        <p:txBody>
          <a:bodyPr/>
          <a:lstStyle>
            <a:lvl1pPr>
              <a:defRPr/>
            </a:lvl1pPr>
          </a:lstStyle>
          <a:p>
            <a:pPr>
              <a:defRPr/>
            </a:pPr>
            <a:fld id="{95019A76-F307-4145-8F25-681E96BB2C8C}" type="slidenum">
              <a:rPr lang="en-US"/>
              <a:pPr>
                <a:defRPr/>
              </a:pPr>
              <a:t>‹#›</a:t>
            </a:fld>
            <a:r>
              <a:rPr lang="en-US"/>
              <a:t>P. Baudrenghien CERn</a:t>
            </a:r>
          </a:p>
        </p:txBody>
      </p:sp>
    </p:spTree>
    <p:extLst>
      <p:ext uri="{BB962C8B-B14F-4D97-AF65-F5344CB8AC3E}">
        <p14:creationId xmlns:p14="http://schemas.microsoft.com/office/powerpoint/2010/main" val="9135036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lvl1pPr>
              <a:defRPr/>
            </a:lvl1pPr>
          </a:lstStyle>
          <a:p>
            <a:pPr>
              <a:defRPr/>
            </a:pPr>
            <a:fld id="{51F4B5B6-84B0-423E-8128-EA183A5CD2F5}" type="slidenum">
              <a:rPr lang="en-US"/>
              <a:pPr>
                <a:defRPr/>
              </a:pPr>
              <a:t>‹#›</a:t>
            </a:fld>
            <a:r>
              <a:rPr lang="en-US"/>
              <a:t>P. Baudrenghien CERn</a:t>
            </a:r>
          </a:p>
        </p:txBody>
      </p:sp>
    </p:spTree>
    <p:extLst>
      <p:ext uri="{BB962C8B-B14F-4D97-AF65-F5344CB8AC3E}">
        <p14:creationId xmlns:p14="http://schemas.microsoft.com/office/powerpoint/2010/main" val="3515818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lvl1pPr>
              <a:defRPr/>
            </a:lvl1pPr>
          </a:lstStyle>
          <a:p>
            <a:pPr>
              <a:defRPr/>
            </a:pPr>
            <a:fld id="{4C921FD4-D760-4FF2-9005-C52FC955027B}" type="slidenum">
              <a:rPr lang="en-US"/>
              <a:pPr>
                <a:defRPr/>
              </a:pPr>
              <a:t>‹#›</a:t>
            </a:fld>
            <a:r>
              <a:rPr lang="en-US"/>
              <a:t>P. Baudrenghien CERn</a:t>
            </a:r>
          </a:p>
        </p:txBody>
      </p:sp>
    </p:spTree>
    <p:extLst>
      <p:ext uri="{BB962C8B-B14F-4D97-AF65-F5344CB8AC3E}">
        <p14:creationId xmlns:p14="http://schemas.microsoft.com/office/powerpoint/2010/main" val="2496621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lvl1pPr>
              <a:defRPr/>
            </a:lvl1pPr>
          </a:lstStyle>
          <a:p>
            <a:pPr>
              <a:defRPr/>
            </a:pPr>
            <a:fld id="{04DB78D7-BC67-46CD-89B3-3BA3CA0958AA}" type="slidenum">
              <a:rPr lang="en-US"/>
              <a:pPr>
                <a:defRPr/>
              </a:pPr>
              <a:t>‹#›</a:t>
            </a:fld>
            <a:endParaRPr lang="en-US"/>
          </a:p>
        </p:txBody>
      </p:sp>
    </p:spTree>
    <p:extLst>
      <p:ext uri="{BB962C8B-B14F-4D97-AF65-F5344CB8AC3E}">
        <p14:creationId xmlns:p14="http://schemas.microsoft.com/office/powerpoint/2010/main" val="1198559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7" name="Slide Number Placeholder 5"/>
          <p:cNvSpPr>
            <a:spLocks noGrp="1"/>
          </p:cNvSpPr>
          <p:nvPr>
            <p:ph type="sldNum" sz="quarter" idx="12"/>
          </p:nvPr>
        </p:nvSpPr>
        <p:spPr/>
        <p:txBody>
          <a:bodyPr/>
          <a:lstStyle>
            <a:lvl1pPr>
              <a:defRPr/>
            </a:lvl1pPr>
          </a:lstStyle>
          <a:p>
            <a:pPr>
              <a:defRPr/>
            </a:pPr>
            <a:fld id="{2695C21F-25AF-4A22-B3F1-69984354351B}" type="slidenum">
              <a:rPr lang="en-US"/>
              <a:pPr>
                <a:defRPr/>
              </a:pPr>
              <a:t>‹#›</a:t>
            </a:fld>
            <a:endParaRPr lang="en-US"/>
          </a:p>
        </p:txBody>
      </p:sp>
    </p:spTree>
    <p:extLst>
      <p:ext uri="{BB962C8B-B14F-4D97-AF65-F5344CB8AC3E}">
        <p14:creationId xmlns:p14="http://schemas.microsoft.com/office/powerpoint/2010/main" val="1280735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9" name="Slide Number Placeholder 5"/>
          <p:cNvSpPr>
            <a:spLocks noGrp="1"/>
          </p:cNvSpPr>
          <p:nvPr>
            <p:ph type="sldNum" sz="quarter" idx="12"/>
          </p:nvPr>
        </p:nvSpPr>
        <p:spPr/>
        <p:txBody>
          <a:bodyPr/>
          <a:lstStyle>
            <a:lvl1pPr>
              <a:defRPr/>
            </a:lvl1pPr>
          </a:lstStyle>
          <a:p>
            <a:pPr>
              <a:defRPr/>
            </a:pPr>
            <a:fld id="{26BA0332-5DD4-4976-A699-88B9DCFAD1C6}" type="slidenum">
              <a:rPr lang="en-US"/>
              <a:pPr>
                <a:defRPr/>
              </a:pPr>
              <a:t>‹#›</a:t>
            </a:fld>
            <a:endParaRPr lang="en-US"/>
          </a:p>
        </p:txBody>
      </p:sp>
    </p:spTree>
    <p:extLst>
      <p:ext uri="{BB962C8B-B14F-4D97-AF65-F5344CB8AC3E}">
        <p14:creationId xmlns:p14="http://schemas.microsoft.com/office/powerpoint/2010/main" val="1365952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5" name="Slide Number Placeholder 5"/>
          <p:cNvSpPr>
            <a:spLocks noGrp="1"/>
          </p:cNvSpPr>
          <p:nvPr>
            <p:ph type="sldNum" sz="quarter" idx="12"/>
          </p:nvPr>
        </p:nvSpPr>
        <p:spPr/>
        <p:txBody>
          <a:bodyPr/>
          <a:lstStyle>
            <a:lvl1pPr>
              <a:defRPr/>
            </a:lvl1pPr>
          </a:lstStyle>
          <a:p>
            <a:pPr>
              <a:defRPr/>
            </a:pPr>
            <a:fld id="{1988EA4F-6229-48F9-9EDB-8FF7BA516083}" type="slidenum">
              <a:rPr lang="en-US"/>
              <a:pPr>
                <a:defRPr/>
              </a:pPr>
              <a:t>‹#›</a:t>
            </a:fld>
            <a:endParaRPr lang="en-US"/>
          </a:p>
        </p:txBody>
      </p:sp>
    </p:spTree>
    <p:extLst>
      <p:ext uri="{BB962C8B-B14F-4D97-AF65-F5344CB8AC3E}">
        <p14:creationId xmlns:p14="http://schemas.microsoft.com/office/powerpoint/2010/main" val="563501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4" name="Slide Number Placeholder 5"/>
          <p:cNvSpPr>
            <a:spLocks noGrp="1"/>
          </p:cNvSpPr>
          <p:nvPr>
            <p:ph type="sldNum" sz="quarter" idx="12"/>
          </p:nvPr>
        </p:nvSpPr>
        <p:spPr/>
        <p:txBody>
          <a:bodyPr/>
          <a:lstStyle>
            <a:lvl1pPr>
              <a:defRPr/>
            </a:lvl1pPr>
          </a:lstStyle>
          <a:p>
            <a:pPr>
              <a:defRPr/>
            </a:pPr>
            <a:fld id="{95C22FB1-87E9-4DF9-9020-1B70B82DB2B1}" type="slidenum">
              <a:rPr lang="en-US"/>
              <a:pPr>
                <a:defRPr/>
              </a:pPr>
              <a:t>‹#›</a:t>
            </a:fld>
            <a:endParaRPr lang="en-US"/>
          </a:p>
        </p:txBody>
      </p:sp>
    </p:spTree>
    <p:extLst>
      <p:ext uri="{BB962C8B-B14F-4D97-AF65-F5344CB8AC3E}">
        <p14:creationId xmlns:p14="http://schemas.microsoft.com/office/powerpoint/2010/main" val="437783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7" name="Slide Number Placeholder 5"/>
          <p:cNvSpPr>
            <a:spLocks noGrp="1"/>
          </p:cNvSpPr>
          <p:nvPr>
            <p:ph type="sldNum" sz="quarter" idx="12"/>
          </p:nvPr>
        </p:nvSpPr>
        <p:spPr/>
        <p:txBody>
          <a:bodyPr/>
          <a:lstStyle>
            <a:lvl1pPr>
              <a:defRPr/>
            </a:lvl1pPr>
          </a:lstStyle>
          <a:p>
            <a:pPr>
              <a:defRPr/>
            </a:pPr>
            <a:fld id="{44C7B480-4D29-45A6-9326-08C6312B5836}" type="slidenum">
              <a:rPr lang="en-US"/>
              <a:pPr>
                <a:defRPr/>
              </a:pPr>
              <a:t>‹#›</a:t>
            </a:fld>
            <a:endParaRPr lang="en-US"/>
          </a:p>
        </p:txBody>
      </p:sp>
    </p:spTree>
    <p:extLst>
      <p:ext uri="{BB962C8B-B14F-4D97-AF65-F5344CB8AC3E}">
        <p14:creationId xmlns:p14="http://schemas.microsoft.com/office/powerpoint/2010/main" val="2994610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May 27, 2013</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Requirements for an Harmonic RF system in LHC</a:t>
            </a:r>
            <a:endParaRPr lang="en-US"/>
          </a:p>
        </p:txBody>
      </p:sp>
      <p:sp>
        <p:nvSpPr>
          <p:cNvPr id="7" name="Slide Number Placeholder 5"/>
          <p:cNvSpPr>
            <a:spLocks noGrp="1"/>
          </p:cNvSpPr>
          <p:nvPr>
            <p:ph type="sldNum" sz="quarter" idx="12"/>
          </p:nvPr>
        </p:nvSpPr>
        <p:spPr/>
        <p:txBody>
          <a:bodyPr/>
          <a:lstStyle>
            <a:lvl1pPr>
              <a:defRPr/>
            </a:lvl1pPr>
          </a:lstStyle>
          <a:p>
            <a:pPr>
              <a:defRPr/>
            </a:pPr>
            <a:fld id="{0D8F0E5D-AC1A-4B2A-AD03-FEAD7219359D}" type="slidenum">
              <a:rPr lang="en-US"/>
              <a:pPr>
                <a:defRPr/>
              </a:pPr>
              <a:t>‹#›</a:t>
            </a:fld>
            <a:endParaRPr lang="en-US"/>
          </a:p>
        </p:txBody>
      </p:sp>
    </p:spTree>
    <p:extLst>
      <p:ext uri="{BB962C8B-B14F-4D97-AF65-F5344CB8AC3E}">
        <p14:creationId xmlns:p14="http://schemas.microsoft.com/office/powerpoint/2010/main" val="3143120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Times New Roman" pitchFamily="18" charset="0"/>
                <a:ea typeface="+mn-ea"/>
              </a:defRPr>
            </a:lvl1pPr>
          </a:lstStyle>
          <a:p>
            <a:pPr>
              <a:defRPr/>
            </a:pPr>
            <a:r>
              <a:rPr lang="en-US" smtClean="0"/>
              <a:t>May 27, 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pitchFamily="18" charset="0"/>
                <a:ea typeface="+mn-ea"/>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62A8AD5D-DDCB-4687-88EA-95927D4D212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858" r:id="rId1"/>
    <p:sldLayoutId id="2147484859" r:id="rId2"/>
    <p:sldLayoutId id="2147484860" r:id="rId3"/>
    <p:sldLayoutId id="2147484861" r:id="rId4"/>
    <p:sldLayoutId id="2147484862" r:id="rId5"/>
    <p:sldLayoutId id="2147484863" r:id="rId6"/>
    <p:sldLayoutId id="2147484864" r:id="rId7"/>
    <p:sldLayoutId id="2147484865" r:id="rId8"/>
    <p:sldLayoutId id="2147484866" r:id="rId9"/>
    <p:sldLayoutId id="2147484867" r:id="rId10"/>
    <p:sldLayoutId id="2147484868" r:id="rId11"/>
  </p:sldLayoutIdLst>
  <p:hf hdr="0"/>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j-cs"/>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2052"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latin typeface="Times New Roman" pitchFamily="18" charset="0"/>
                <a:ea typeface="+mn-ea"/>
              </a:defRPr>
            </a:lvl1pPr>
          </a:lstStyle>
          <a:p>
            <a:pPr>
              <a:defRPr/>
            </a:pPr>
            <a:r>
              <a:rPr lang="en-US" smtClean="0"/>
              <a:t>May 27, 2013</a:t>
            </a: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latin typeface="Times New Roman" pitchFamily="18" charset="0"/>
                <a:ea typeface="+mn-ea"/>
              </a:defRPr>
            </a:lvl1pPr>
          </a:lstStyle>
          <a:p>
            <a:pPr>
              <a:defRPr/>
            </a:pPr>
            <a:r>
              <a:rPr lang="en-US" smtClean="0"/>
              <a:t>Power Requirements for an Harmonic RF system in LHC</a:t>
            </a: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wrap="square" lIns="91440" tIns="45720" rIns="91440" bIns="45720" numCol="1" anchor="ctr" anchorCtr="0" compatLnSpc="1">
            <a:prstTxWarp prst="textNoShape">
              <a:avLst/>
            </a:prstTxWarp>
          </a:bodyPr>
          <a:lstStyle>
            <a:lvl1pPr>
              <a:defRPr sz="1400" b="1">
                <a:solidFill>
                  <a:srgbClr val="FFFFFF"/>
                </a:solidFill>
              </a:defRPr>
            </a:lvl1pPr>
          </a:lstStyle>
          <a:p>
            <a:pPr>
              <a:defRPr/>
            </a:pPr>
            <a:fld id="{0B31463B-EEAE-45E2-B915-0AE77F4026C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871" r:id="rId1"/>
    <p:sldLayoutId id="2147484872" r:id="rId2"/>
    <p:sldLayoutId id="2147484873" r:id="rId3"/>
    <p:sldLayoutId id="2147484874" r:id="rId4"/>
    <p:sldLayoutId id="2147484875" r:id="rId5"/>
    <p:sldLayoutId id="2147484876" r:id="rId6"/>
    <p:sldLayoutId id="2147484869" r:id="rId7"/>
    <p:sldLayoutId id="2147484877" r:id="rId8"/>
    <p:sldLayoutId id="2147484878" r:id="rId9"/>
    <p:sldLayoutId id="2147484879" r:id="rId10"/>
    <p:sldLayoutId id="2147484880" r:id="rId11"/>
  </p:sldLayoutIdLst>
  <p:hf hdr="0"/>
  <p:txStyles>
    <p:titleStyle>
      <a:lvl1pPr algn="l" rtl="0" eaLnBrk="0" fontAlgn="base" hangingPunct="0">
        <a:spcBef>
          <a:spcPct val="0"/>
        </a:spcBef>
        <a:spcAft>
          <a:spcPct val="0"/>
        </a:spcAft>
        <a:defRPr sz="4000" kern="1200" spc="-100">
          <a:solidFill>
            <a:schemeClr val="tx2"/>
          </a:solidFill>
          <a:latin typeface="+mj-lt"/>
          <a:ea typeface="MS PGothic" pitchFamily="34" charset="-128"/>
          <a:cs typeface="+mj-cs"/>
        </a:defRPr>
      </a:lvl1pPr>
      <a:lvl2pPr algn="l" rtl="0" eaLnBrk="0" fontAlgn="base" hangingPunct="0">
        <a:spcBef>
          <a:spcPct val="0"/>
        </a:spcBef>
        <a:spcAft>
          <a:spcPct val="0"/>
        </a:spcAft>
        <a:defRPr sz="4000">
          <a:solidFill>
            <a:schemeClr val="tx2"/>
          </a:solidFill>
          <a:latin typeface="Arial" charset="0"/>
          <a:ea typeface="MS PGothic" pitchFamily="34" charset="-128"/>
        </a:defRPr>
      </a:lvl2pPr>
      <a:lvl3pPr algn="l" rtl="0" eaLnBrk="0" fontAlgn="base" hangingPunct="0">
        <a:spcBef>
          <a:spcPct val="0"/>
        </a:spcBef>
        <a:spcAft>
          <a:spcPct val="0"/>
        </a:spcAft>
        <a:defRPr sz="4000">
          <a:solidFill>
            <a:schemeClr val="tx2"/>
          </a:solidFill>
          <a:latin typeface="Arial" charset="0"/>
          <a:ea typeface="MS PGothic" pitchFamily="34" charset="-128"/>
        </a:defRPr>
      </a:lvl3pPr>
      <a:lvl4pPr algn="l" rtl="0" eaLnBrk="0" fontAlgn="base" hangingPunct="0">
        <a:spcBef>
          <a:spcPct val="0"/>
        </a:spcBef>
        <a:spcAft>
          <a:spcPct val="0"/>
        </a:spcAft>
        <a:defRPr sz="4000">
          <a:solidFill>
            <a:schemeClr val="tx2"/>
          </a:solidFill>
          <a:latin typeface="Arial" charset="0"/>
          <a:ea typeface="MS PGothic" pitchFamily="34" charset="-128"/>
        </a:defRPr>
      </a:lvl4pPr>
      <a:lvl5pPr algn="l" rtl="0" eaLnBrk="0" fontAlgn="base" hangingPunct="0">
        <a:spcBef>
          <a:spcPct val="0"/>
        </a:spcBef>
        <a:spcAft>
          <a:spcPct val="0"/>
        </a:spcAft>
        <a:defRPr sz="4000">
          <a:solidFill>
            <a:schemeClr val="tx2"/>
          </a:solidFill>
          <a:latin typeface="Arial" charset="0"/>
          <a:ea typeface="MS PGothic" pitchFamily="34" charset="-128"/>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image" Target="../media/image22.wmf"/><Relationship Id="rId5" Type="http://schemas.openxmlformats.org/officeDocument/2006/relationships/oleObject" Target="../embeddings/oleObject15.bin"/><Relationship Id="rId4" Type="http://schemas.openxmlformats.org/officeDocument/2006/relationships/image" Target="../media/image21.wmf"/></Relationships>
</file>

<file path=ppt/slides/_rels/slide12.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13.xml"/><Relationship Id="rId1" Type="http://schemas.openxmlformats.org/officeDocument/2006/relationships/vmlDrawing" Target="../drawings/vmlDrawing7.vml"/><Relationship Id="rId6" Type="http://schemas.openxmlformats.org/officeDocument/2006/relationships/image" Target="../media/image24.wmf"/><Relationship Id="rId5" Type="http://schemas.openxmlformats.org/officeDocument/2006/relationships/oleObject" Target="../embeddings/oleObject17.bin"/><Relationship Id="rId4" Type="http://schemas.openxmlformats.org/officeDocument/2006/relationships/image" Target="../media/image23.wmf"/></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13.xml"/><Relationship Id="rId1" Type="http://schemas.openxmlformats.org/officeDocument/2006/relationships/vmlDrawing" Target="../drawings/vmlDrawing8.vml"/><Relationship Id="rId6" Type="http://schemas.openxmlformats.org/officeDocument/2006/relationships/image" Target="../media/image29.wmf"/><Relationship Id="rId5" Type="http://schemas.openxmlformats.org/officeDocument/2006/relationships/oleObject" Target="../embeddings/oleObject20.bin"/><Relationship Id="rId4" Type="http://schemas.openxmlformats.org/officeDocument/2006/relationships/image" Target="../media/image28.wmf"/></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oleObject" Target="../embeddings/oleObject22.bin"/><Relationship Id="rId7" Type="http://schemas.openxmlformats.org/officeDocument/2006/relationships/image" Target="../media/image32.wmf"/><Relationship Id="rId2" Type="http://schemas.openxmlformats.org/officeDocument/2006/relationships/slideLayout" Target="../slideLayouts/slideLayout13.xml"/><Relationship Id="rId1" Type="http://schemas.openxmlformats.org/officeDocument/2006/relationships/vmlDrawing" Target="../drawings/vmlDrawing9.vml"/><Relationship Id="rId6" Type="http://schemas.openxmlformats.org/officeDocument/2006/relationships/oleObject" Target="../embeddings/oleObject23.bin"/><Relationship Id="rId5" Type="http://schemas.openxmlformats.org/officeDocument/2006/relationships/image" Target="../media/image18.png"/><Relationship Id="rId10" Type="http://schemas.openxmlformats.org/officeDocument/2006/relationships/image" Target="../media/image33.wmf"/><Relationship Id="rId4" Type="http://schemas.openxmlformats.org/officeDocument/2006/relationships/image" Target="../media/image31.wmf"/><Relationship Id="rId9" Type="http://schemas.openxmlformats.org/officeDocument/2006/relationships/oleObject" Target="../embeddings/oleObject24.bin"/></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0.png"/><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25.bin"/><Relationship Id="rId7" Type="http://schemas.openxmlformats.org/officeDocument/2006/relationships/oleObject" Target="../embeddings/oleObject26.bin"/><Relationship Id="rId2" Type="http://schemas.openxmlformats.org/officeDocument/2006/relationships/slideLayout" Target="../slideLayouts/slideLayout13.xml"/><Relationship Id="rId1" Type="http://schemas.openxmlformats.org/officeDocument/2006/relationships/vmlDrawing" Target="../drawings/vmlDrawing10.v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1.wmf"/><Relationship Id="rId9" Type="http://schemas.openxmlformats.org/officeDocument/2006/relationships/oleObject" Target="../embeddings/oleObject27.bin"/></Relationships>
</file>

<file path=ppt/slides/_rels/slide18.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13.xml"/><Relationship Id="rId1" Type="http://schemas.openxmlformats.org/officeDocument/2006/relationships/vmlDrawing" Target="../drawings/vmlDrawing11.vml"/><Relationship Id="rId6" Type="http://schemas.openxmlformats.org/officeDocument/2006/relationships/image" Target="../media/image41.wmf"/><Relationship Id="rId5" Type="http://schemas.openxmlformats.org/officeDocument/2006/relationships/oleObject" Target="../embeddings/oleObject29.bin"/><Relationship Id="rId10" Type="http://schemas.openxmlformats.org/officeDocument/2006/relationships/image" Target="../media/image42.wmf"/><Relationship Id="rId4" Type="http://schemas.openxmlformats.org/officeDocument/2006/relationships/image" Target="../media/image40.wmf"/><Relationship Id="rId9" Type="http://schemas.openxmlformats.org/officeDocument/2006/relationships/oleObject" Target="../embeddings/oleObject31.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13.xml"/><Relationship Id="rId1" Type="http://schemas.openxmlformats.org/officeDocument/2006/relationships/vmlDrawing" Target="../drawings/vmlDrawing12.vml"/><Relationship Id="rId4" Type="http://schemas.openxmlformats.org/officeDocument/2006/relationships/image" Target="../media/image43.wmf"/></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 Id="rId4" Type="http://schemas.openxmlformats.org/officeDocument/2006/relationships/image" Target="../media/image4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3.bin"/><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10.wmf"/><Relationship Id="rId5" Type="http://schemas.openxmlformats.org/officeDocument/2006/relationships/oleObject" Target="../embeddings/oleObject6.bin"/><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16.wmf"/><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image" Target="../media/image13.wmf"/><Relationship Id="rId11" Type="http://schemas.openxmlformats.org/officeDocument/2006/relationships/oleObject" Target="../embeddings/oleObject12.bin"/><Relationship Id="rId5" Type="http://schemas.openxmlformats.org/officeDocument/2006/relationships/oleObject" Target="../embeddings/oleObject9.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11.bin"/></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7.wmf"/><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990600" y="39624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9pPr>
          </a:lstStyle>
          <a:p>
            <a:pPr eaLnBrk="1" hangingPunct="1">
              <a:spcBef>
                <a:spcPct val="0"/>
              </a:spcBef>
            </a:pPr>
            <a:endParaRPr lang="ru-RU" sz="2800"/>
          </a:p>
        </p:txBody>
      </p:sp>
      <p:sp>
        <p:nvSpPr>
          <p:cNvPr id="19458" name="Rectangle 2"/>
          <p:cNvSpPr>
            <a:spLocks noGrp="1" noChangeArrowheads="1"/>
          </p:cNvSpPr>
          <p:nvPr>
            <p:ph type="ctrTitle"/>
          </p:nvPr>
        </p:nvSpPr>
        <p:spPr>
          <a:xfrm>
            <a:off x="-1" y="5410200"/>
            <a:ext cx="7010401" cy="1447800"/>
          </a:xfrm>
          <a:solidFill>
            <a:schemeClr val="accent1">
              <a:alpha val="50000"/>
            </a:schemeClr>
          </a:solidFill>
        </p:spPr>
        <p:txBody>
          <a:bodyPr/>
          <a:lstStyle/>
          <a:p>
            <a:pPr eaLnBrk="1" fontAlgn="auto" hangingPunct="1">
              <a:spcAft>
                <a:spcPts val="0"/>
              </a:spcAft>
              <a:defRPr/>
            </a:pPr>
            <a:r>
              <a:rPr lang="en-US" sz="3200" b="1" dirty="0" smtClean="0">
                <a:solidFill>
                  <a:schemeClr val="bg1"/>
                </a:solidFill>
                <a:latin typeface="Helvetica" pitchFamily="34" charset="0"/>
                <a:ea typeface="+mj-ea"/>
              </a:rPr>
              <a:t>Power </a:t>
            </a:r>
            <a:r>
              <a:rPr lang="en-US" sz="3200" b="1" dirty="0" err="1" smtClean="0">
                <a:solidFill>
                  <a:schemeClr val="bg1"/>
                </a:solidFill>
                <a:latin typeface="Helvetica" pitchFamily="34" charset="0"/>
                <a:ea typeface="+mj-ea"/>
              </a:rPr>
              <a:t>requirementS</a:t>
            </a:r>
            <a:r>
              <a:rPr lang="en-US" sz="3200" b="1" dirty="0" smtClean="0">
                <a:solidFill>
                  <a:schemeClr val="bg1"/>
                </a:solidFill>
                <a:latin typeface="Helvetica" pitchFamily="34" charset="0"/>
                <a:ea typeface="+mj-ea"/>
              </a:rPr>
              <a:t> for the LHC harmonic cavities with the full-detuning scheme</a:t>
            </a:r>
            <a:endParaRPr lang="en-US" sz="3200" b="1" dirty="0" smtClean="0">
              <a:solidFill>
                <a:schemeClr val="bg1"/>
              </a:solidFill>
              <a:ea typeface="+mj-ea"/>
            </a:endParaRPr>
          </a:p>
        </p:txBody>
      </p:sp>
      <p:sp>
        <p:nvSpPr>
          <p:cNvPr id="8" name="Rectangle 6"/>
          <p:cNvSpPr txBox="1">
            <a:spLocks noChangeArrowheads="1"/>
          </p:cNvSpPr>
          <p:nvPr/>
        </p:nvSpPr>
        <p:spPr bwMode="auto">
          <a:xfrm>
            <a:off x="2209800" y="304800"/>
            <a:ext cx="6477000" cy="761999"/>
          </a:xfrm>
          <a:prstGeom prst="rect">
            <a:avLst/>
          </a:prstGeom>
          <a:solidFill>
            <a:schemeClr val="accent1"/>
          </a:solidFill>
          <a:ln>
            <a:solidFill>
              <a:schemeClr val="accent1"/>
            </a:solidFill>
          </a:ln>
          <a:extLst/>
        </p:spPr>
        <p:txBody>
          <a:bodyPr vert="horz" wrap="square" lIns="91440" tIns="45720" rIns="91440" bIns="45720" numCol="1" rtlCol="0" anchor="t" anchorCtr="0" compatLnSpc="1">
            <a:prstTxWarp prst="textNoShape">
              <a:avLst/>
            </a:prstTxWarp>
            <a:noAutofit/>
          </a:bodyPr>
          <a:lstStyle>
            <a:lvl1pPr marL="0" indent="0" algn="l" rtl="0" eaLnBrk="0" fontAlgn="base" hangingPunct="0">
              <a:spcBef>
                <a:spcPct val="20000"/>
              </a:spcBef>
              <a:spcAft>
                <a:spcPct val="0"/>
              </a:spcAft>
              <a:buClr>
                <a:schemeClr val="accent1"/>
              </a:buClr>
              <a:buSzPct val="85000"/>
              <a:buFont typeface="Arial" pitchFamily="34" charset="0"/>
              <a:buNone/>
              <a:defRPr sz="2400" kern="1200">
                <a:solidFill>
                  <a:schemeClr val="tx1">
                    <a:lumMod val="75000"/>
                    <a:lumOff val="25000"/>
                  </a:schemeClr>
                </a:solidFill>
                <a:latin typeface="+mn-lt"/>
                <a:ea typeface="MS PGothic" pitchFamily="34" charset="-128"/>
                <a:cs typeface="+mn-cs"/>
              </a:defRPr>
            </a:lvl1pPr>
            <a:lvl2pPr marL="457200" indent="0" algn="ctr" rtl="0" eaLnBrk="0" fontAlgn="base" hangingPunct="0">
              <a:spcBef>
                <a:spcPct val="20000"/>
              </a:spcBef>
              <a:spcAft>
                <a:spcPct val="0"/>
              </a:spcAft>
              <a:buClr>
                <a:schemeClr val="accent1"/>
              </a:buClr>
              <a:buSzPct val="85000"/>
              <a:buFont typeface="Arial" pitchFamily="34" charset="0"/>
              <a:buNone/>
              <a:defRPr sz="2000" kern="1200">
                <a:solidFill>
                  <a:schemeClr val="tx1">
                    <a:tint val="75000"/>
                  </a:schemeClr>
                </a:solidFill>
                <a:latin typeface="+mn-lt"/>
                <a:ea typeface="MS PGothic" pitchFamily="34" charset="-128"/>
                <a:cs typeface="+mn-cs"/>
              </a:defRPr>
            </a:lvl2pPr>
            <a:lvl3pPr marL="914400" indent="0" algn="ctr" rtl="0" eaLnBrk="0" fontAlgn="base" hangingPunct="0">
              <a:spcBef>
                <a:spcPct val="20000"/>
              </a:spcBef>
              <a:spcAft>
                <a:spcPct val="0"/>
              </a:spcAft>
              <a:buClr>
                <a:schemeClr val="accent1"/>
              </a:buClr>
              <a:buSzPct val="90000"/>
              <a:buFont typeface="Arial" pitchFamily="34" charset="0"/>
              <a:buNone/>
              <a:defRPr kern="1200">
                <a:solidFill>
                  <a:schemeClr val="tx1">
                    <a:tint val="75000"/>
                  </a:schemeClr>
                </a:solidFill>
                <a:latin typeface="+mn-lt"/>
                <a:ea typeface="MS PGothic" pitchFamily="34" charset="-128"/>
                <a:cs typeface="+mn-cs"/>
              </a:defRPr>
            </a:lvl3pPr>
            <a:lvl4pPr marL="1371600" indent="0" algn="ctr" rtl="0" eaLnBrk="0" fontAlgn="base" hangingPunct="0">
              <a:spcBef>
                <a:spcPct val="20000"/>
              </a:spcBef>
              <a:spcAft>
                <a:spcPct val="0"/>
              </a:spcAft>
              <a:buClr>
                <a:schemeClr val="accent1"/>
              </a:buClr>
              <a:buFont typeface="Arial" pitchFamily="34" charset="0"/>
              <a:buNone/>
              <a:defRPr sz="1600" kern="1200">
                <a:solidFill>
                  <a:schemeClr val="tx1">
                    <a:tint val="75000"/>
                  </a:schemeClr>
                </a:solidFill>
                <a:latin typeface="+mn-lt"/>
                <a:ea typeface="MS PGothic" pitchFamily="34" charset="-128"/>
                <a:cs typeface="+mn-cs"/>
              </a:defRPr>
            </a:lvl4pPr>
            <a:lvl5pPr marL="1828800" indent="0" algn="ctr" rtl="0" eaLnBrk="0" fontAlgn="base" hangingPunct="0">
              <a:spcBef>
                <a:spcPct val="20000"/>
              </a:spcBef>
              <a:spcAft>
                <a:spcPct val="0"/>
              </a:spcAft>
              <a:buClr>
                <a:schemeClr val="accent1"/>
              </a:buClr>
              <a:buSzPct val="100000"/>
              <a:buFont typeface="Arial" pitchFamily="34" charset="0"/>
              <a:buNone/>
              <a:defRPr sz="1400" kern="1200">
                <a:solidFill>
                  <a:schemeClr val="tx1">
                    <a:tint val="75000"/>
                  </a:schemeClr>
                </a:solidFill>
                <a:latin typeface="+mn-lt"/>
                <a:ea typeface="MS PGothic" pitchFamily="34" charset="-128"/>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pPr eaLnBrk="1" fontAlgn="auto" hangingPunct="1">
              <a:spcAft>
                <a:spcPts val="0"/>
              </a:spcAft>
              <a:defRPr/>
            </a:pPr>
            <a:r>
              <a:rPr lang="en-US" sz="2000" dirty="0">
                <a:solidFill>
                  <a:schemeClr val="bg1">
                    <a:lumMod val="95000"/>
                  </a:schemeClr>
                </a:solidFill>
                <a:latin typeface="Helvetica" pitchFamily="34" charset="0"/>
                <a:ea typeface="+mn-ea"/>
              </a:rPr>
              <a:t>P. </a:t>
            </a:r>
            <a:r>
              <a:rPr lang="en-US" sz="2000" dirty="0" err="1" smtClean="0">
                <a:solidFill>
                  <a:schemeClr val="bg1">
                    <a:lumMod val="95000"/>
                  </a:schemeClr>
                </a:solidFill>
                <a:latin typeface="Helvetica" pitchFamily="34" charset="0"/>
                <a:ea typeface="+mn-ea"/>
              </a:rPr>
              <a:t>Baudrenghien</a:t>
            </a:r>
            <a:r>
              <a:rPr lang="en-US" sz="2000" dirty="0" smtClean="0">
                <a:solidFill>
                  <a:schemeClr val="bg1">
                    <a:lumMod val="95000"/>
                  </a:schemeClr>
                </a:solidFill>
                <a:latin typeface="Helvetica" pitchFamily="34" charset="0"/>
                <a:ea typeface="+mn-ea"/>
              </a:rPr>
              <a:t>, T. Mastoridis, CERN BE-RF</a:t>
            </a:r>
          </a:p>
          <a:p>
            <a:pPr eaLnBrk="1" fontAlgn="auto" hangingPunct="1">
              <a:spcAft>
                <a:spcPts val="0"/>
              </a:spcAft>
              <a:defRPr/>
            </a:pPr>
            <a:r>
              <a:rPr lang="en-US" sz="2000" smtClean="0">
                <a:solidFill>
                  <a:schemeClr val="bg1">
                    <a:lumMod val="95000"/>
                  </a:schemeClr>
                </a:solidFill>
                <a:latin typeface="Helvetica" pitchFamily="34" charset="0"/>
                <a:ea typeface="+mn-ea"/>
              </a:rPr>
              <a:t>2nd </a:t>
            </a:r>
            <a:r>
              <a:rPr lang="en-US" sz="2000" dirty="0" smtClean="0">
                <a:solidFill>
                  <a:schemeClr val="bg1">
                    <a:lumMod val="95000"/>
                  </a:schemeClr>
                </a:solidFill>
                <a:latin typeface="Helvetica" pitchFamily="34" charset="0"/>
                <a:ea typeface="+mn-ea"/>
              </a:rPr>
              <a:t>LHC Harmonic Cavity meeting, </a:t>
            </a:r>
            <a:r>
              <a:rPr lang="en-US" sz="2000" dirty="0">
                <a:solidFill>
                  <a:schemeClr val="bg1">
                    <a:lumMod val="95000"/>
                  </a:schemeClr>
                </a:solidFill>
                <a:latin typeface="Helvetica" pitchFamily="34" charset="0"/>
                <a:ea typeface="+mn-ea"/>
              </a:rPr>
              <a:t>May </a:t>
            </a:r>
            <a:r>
              <a:rPr lang="en-US" sz="2000" dirty="0" smtClean="0">
                <a:solidFill>
                  <a:schemeClr val="bg1">
                    <a:lumMod val="95000"/>
                  </a:schemeClr>
                </a:solidFill>
                <a:latin typeface="Helvetica" pitchFamily="34" charset="0"/>
                <a:ea typeface="+mn-ea"/>
              </a:rPr>
              <a:t>27</a:t>
            </a:r>
            <a:r>
              <a:rPr lang="en-US" sz="2000" baseline="30000" dirty="0" smtClean="0">
                <a:solidFill>
                  <a:schemeClr val="bg1">
                    <a:lumMod val="95000"/>
                  </a:schemeClr>
                </a:solidFill>
                <a:latin typeface="Helvetica" pitchFamily="34" charset="0"/>
                <a:ea typeface="+mn-ea"/>
              </a:rPr>
              <a:t>th</a:t>
            </a:r>
            <a:r>
              <a:rPr lang="en-US" sz="2000" dirty="0" smtClean="0">
                <a:solidFill>
                  <a:schemeClr val="bg1">
                    <a:lumMod val="95000"/>
                  </a:schemeClr>
                </a:solidFill>
                <a:latin typeface="Helvetica" pitchFamily="34" charset="0"/>
                <a:ea typeface="+mn-ea"/>
              </a:rPr>
              <a:t> ,2013 </a:t>
            </a:r>
            <a:endParaRPr lang="en-US" sz="2000" dirty="0">
              <a:solidFill>
                <a:schemeClr val="bg1">
                  <a:lumMod val="95000"/>
                </a:schemeClr>
              </a:solidFill>
              <a:latin typeface="Helvetica" pitchFamily="34" charset="0"/>
              <a:ea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722313" y="1981200"/>
            <a:ext cx="7772400" cy="2581275"/>
          </a:xfrm>
        </p:spPr>
        <p:txBody>
          <a:bodyPr/>
          <a:lstStyle/>
          <a:p>
            <a:pPr eaLnBrk="1" fontAlgn="auto" hangingPunct="1">
              <a:spcAft>
                <a:spcPts val="0"/>
              </a:spcAft>
              <a:defRPr/>
            </a:pPr>
            <a:r>
              <a:rPr lang="en-US" dirty="0" smtClean="0">
                <a:ea typeface="+mj-ea"/>
              </a:rPr>
              <a:t>The harmonic system</a:t>
            </a:r>
          </a:p>
        </p:txBody>
      </p:sp>
      <p:sp>
        <p:nvSpPr>
          <p:cNvPr id="15363" name="Text Placeholder 1"/>
          <p:cNvSpPr>
            <a:spLocks noGrp="1"/>
          </p:cNvSpPr>
          <p:nvPr>
            <p:ph type="body" idx="1"/>
          </p:nvPr>
        </p:nvSpPr>
        <p:spPr/>
        <p:txBody>
          <a:bodyPr/>
          <a:lstStyle/>
          <a:p>
            <a:endParaRPr lang="en-US" dirty="0" smtClean="0"/>
          </a:p>
        </p:txBody>
      </p:sp>
      <p:sp>
        <p:nvSpPr>
          <p:cNvPr id="2" name="Date Placeholder 1"/>
          <p:cNvSpPr>
            <a:spLocks noGrp="1"/>
          </p:cNvSpPr>
          <p:nvPr>
            <p:ph type="dt" sz="half" idx="10"/>
          </p:nvPr>
        </p:nvSpPr>
        <p:spPr/>
        <p:txBody>
          <a:bodyPr/>
          <a:lstStyle/>
          <a:p>
            <a:pPr>
              <a:defRPr/>
            </a:pPr>
            <a:r>
              <a:rPr lang="en-US" smtClean="0"/>
              <a:t>May 27, 2013</a:t>
            </a:r>
            <a:endParaRPr lang="en-US"/>
          </a:p>
        </p:txBody>
      </p:sp>
      <p:sp>
        <p:nvSpPr>
          <p:cNvPr id="3" name="Footer Placeholder 2"/>
          <p:cNvSpPr>
            <a:spLocks noGrp="1"/>
          </p:cNvSpPr>
          <p:nvPr>
            <p:ph type="ftr" sz="quarter" idx="11"/>
          </p:nvPr>
        </p:nvSpPr>
        <p:spPr/>
        <p:txBody>
          <a:bodyPr/>
          <a:lstStyle/>
          <a:p>
            <a:pPr>
              <a:defRPr/>
            </a:pPr>
            <a:r>
              <a:rPr lang="en-US" smtClean="0"/>
              <a:t>Power Requirements for an Harmonic RF system in LHC</a:t>
            </a:r>
            <a:endParaRPr lang="en-US"/>
          </a:p>
        </p:txBody>
      </p:sp>
      <p:sp>
        <p:nvSpPr>
          <p:cNvPr id="4" name="Slide Number Placeholder 3"/>
          <p:cNvSpPr>
            <a:spLocks noGrp="1"/>
          </p:cNvSpPr>
          <p:nvPr>
            <p:ph type="sldNum" sz="quarter" idx="12"/>
          </p:nvPr>
        </p:nvSpPr>
        <p:spPr/>
        <p:txBody>
          <a:bodyPr/>
          <a:lstStyle/>
          <a:p>
            <a:pPr>
              <a:defRPr/>
            </a:pPr>
            <a:fld id="{5C634BBA-7D0D-45CC-9676-08BAAB062B87}" type="slidenum">
              <a:rPr lang="en-US" smtClean="0"/>
              <a:pPr>
                <a:defRPr/>
              </a:pPr>
              <a:t>10</a:t>
            </a:fld>
            <a:endParaRPr lang="en-US" dirty="0"/>
          </a:p>
        </p:txBody>
      </p:sp>
    </p:spTree>
    <p:extLst>
      <p:ext uri="{BB962C8B-B14F-4D97-AF65-F5344CB8AC3E}">
        <p14:creationId xmlns:p14="http://schemas.microsoft.com/office/powerpoint/2010/main" val="3994875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533400"/>
            <a:ext cx="8458200" cy="4953000"/>
          </a:xfrm>
        </p:spPr>
        <p:txBody>
          <a:bodyPr/>
          <a:lstStyle/>
          <a:p>
            <a:r>
              <a:rPr lang="en-US" sz="2000" dirty="0" smtClean="0"/>
              <a:t>We now consider the harmonic cavities at frequency </a:t>
            </a:r>
            <a:r>
              <a:rPr lang="en-US" sz="2000" i="1" dirty="0" smtClean="0">
                <a:latin typeface="Symbol" pitchFamily="18" charset="2"/>
              </a:rPr>
              <a:t>w</a:t>
            </a:r>
            <a:r>
              <a:rPr lang="en-US" sz="2000" i="1" baseline="-25000" dirty="0" smtClean="0"/>
              <a:t>1</a:t>
            </a:r>
            <a:r>
              <a:rPr lang="en-US" sz="2000" i="1" dirty="0" smtClean="0"/>
              <a:t>= n</a:t>
            </a:r>
            <a:r>
              <a:rPr lang="en-US" sz="2000" i="1" baseline="-25000" dirty="0" smtClean="0"/>
              <a:t> </a:t>
            </a:r>
            <a:r>
              <a:rPr lang="en-US" sz="2000" i="1" dirty="0" smtClean="0">
                <a:latin typeface="Symbol" pitchFamily="18" charset="2"/>
              </a:rPr>
              <a:t>w</a:t>
            </a:r>
            <a:endParaRPr lang="en-US" sz="2000" i="1" baseline="-25000" dirty="0" smtClean="0"/>
          </a:p>
          <a:p>
            <a:r>
              <a:rPr lang="en-GB" sz="2000" dirty="0"/>
              <a:t>T</a:t>
            </a:r>
            <a:r>
              <a:rPr lang="en-GB" sz="2000" dirty="0" smtClean="0"/>
              <a:t>he </a:t>
            </a:r>
            <a:r>
              <a:rPr lang="en-GB" sz="2000" dirty="0"/>
              <a:t>bunch phase is defined by the Master ACS system </a:t>
            </a:r>
            <a:r>
              <a:rPr lang="en-GB" sz="2000" dirty="0" smtClean="0"/>
              <a:t>(4). The </a:t>
            </a:r>
            <a:r>
              <a:rPr lang="en-GB" sz="2000" dirty="0"/>
              <a:t>beam current at the frequency of the harmonic </a:t>
            </a:r>
            <a:r>
              <a:rPr lang="en-GB" sz="2000" dirty="0" smtClean="0"/>
              <a:t>cavities is </a:t>
            </a:r>
          </a:p>
          <a:p>
            <a:endParaRPr lang="en-GB" sz="2000" dirty="0" smtClean="0"/>
          </a:p>
          <a:p>
            <a:endParaRPr lang="en-GB" sz="2000" dirty="0"/>
          </a:p>
          <a:p>
            <a:pPr marL="0" indent="0">
              <a:buNone/>
            </a:pPr>
            <a:r>
              <a:rPr lang="en-GB" sz="2000" dirty="0" smtClean="0"/>
              <a:t>	with </a:t>
            </a:r>
            <a:r>
              <a:rPr lang="en-GB" sz="2000" i="1" dirty="0"/>
              <a:t>i</a:t>
            </a:r>
            <a:r>
              <a:rPr lang="en-GB" sz="2000" i="1" baseline="-25000" dirty="0"/>
              <a:t>b,1</a:t>
            </a:r>
            <a:r>
              <a:rPr lang="en-GB" sz="2000" i="1" dirty="0"/>
              <a:t>(t) </a:t>
            </a:r>
            <a:r>
              <a:rPr lang="en-GB" sz="2000" dirty="0" smtClean="0"/>
              <a:t>a </a:t>
            </a:r>
            <a:r>
              <a:rPr lang="en-GB" sz="2000" dirty="0"/>
              <a:t>scalar representing the beam current modulation </a:t>
            </a:r>
            <a:r>
              <a:rPr lang="en-GB" sz="2000" dirty="0" smtClean="0"/>
              <a:t>	at </a:t>
            </a:r>
            <a:r>
              <a:rPr lang="en-GB" sz="2000" dirty="0"/>
              <a:t>the harmonic frequency. Given the bunch length and resulting </a:t>
            </a:r>
            <a:r>
              <a:rPr lang="en-GB" sz="2000" dirty="0" smtClean="0"/>
              <a:t>	bunching </a:t>
            </a:r>
            <a:r>
              <a:rPr lang="en-GB" sz="2000" dirty="0"/>
              <a:t>factor, it will be significantly smaller than </a:t>
            </a:r>
            <a:r>
              <a:rPr lang="en-GB" sz="2000" i="1" dirty="0" err="1"/>
              <a:t>i</a:t>
            </a:r>
            <a:r>
              <a:rPr lang="en-GB" sz="2000" i="1" baseline="-25000" dirty="0" err="1"/>
              <a:t>b</a:t>
            </a:r>
            <a:r>
              <a:rPr lang="en-GB" sz="2000" i="1" dirty="0"/>
              <a:t>(t)</a:t>
            </a:r>
            <a:endParaRPr lang="en-GB" sz="2000" dirty="0" smtClean="0"/>
          </a:p>
          <a:p>
            <a:r>
              <a:rPr lang="en-GB" sz="2000" dirty="0"/>
              <a:t>The harmonic cavity voltage must be locked to the fundamental RF </a:t>
            </a:r>
            <a:endParaRPr lang="en-GB" sz="2000" dirty="0" smtClean="0"/>
          </a:p>
          <a:p>
            <a:endParaRPr lang="en-GB" sz="2000" dirty="0" smtClean="0"/>
          </a:p>
          <a:p>
            <a:endParaRPr lang="en-GB" sz="2000" dirty="0"/>
          </a:p>
          <a:p>
            <a:pPr marL="0" indent="0">
              <a:buNone/>
            </a:pPr>
            <a:r>
              <a:rPr lang="en-GB" sz="2000" dirty="0" smtClean="0"/>
              <a:t>	with </a:t>
            </a:r>
            <a:r>
              <a:rPr lang="en-GB" sz="2000" i="1" dirty="0">
                <a:latin typeface="Symbol" pitchFamily="18" charset="2"/>
              </a:rPr>
              <a:t>f</a:t>
            </a:r>
            <a:r>
              <a:rPr lang="en-GB" sz="2000" i="1" baseline="-25000" dirty="0"/>
              <a:t>1</a:t>
            </a:r>
            <a:r>
              <a:rPr lang="en-GB" sz="2000" dirty="0"/>
              <a:t> a constant phase offset between fundamental and </a:t>
            </a:r>
            <a:r>
              <a:rPr lang="en-GB" sz="2000" dirty="0" smtClean="0"/>
              <a:t>	harmonic </a:t>
            </a:r>
            <a:r>
              <a:rPr lang="en-GB" sz="2000" dirty="0"/>
              <a:t>systems. This parameter will be different for Bunch </a:t>
            </a:r>
            <a:r>
              <a:rPr lang="en-GB" sz="2000" dirty="0" smtClean="0"/>
              <a:t>	Lengthening </a:t>
            </a:r>
            <a:r>
              <a:rPr lang="en-GB" sz="2000" dirty="0"/>
              <a:t>and Bunch Shortening modes</a:t>
            </a:r>
            <a:r>
              <a:rPr lang="en-GB" sz="2000" dirty="0" smtClean="0"/>
              <a:t>.</a:t>
            </a:r>
            <a:endParaRPr lang="en-US" sz="2000" dirty="0" smtClean="0"/>
          </a:p>
        </p:txBody>
      </p:sp>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3635758009"/>
              </p:ext>
            </p:extLst>
          </p:nvPr>
        </p:nvGraphicFramePr>
        <p:xfrm>
          <a:off x="2170113" y="1600200"/>
          <a:ext cx="4510087" cy="609600"/>
        </p:xfrm>
        <a:graphic>
          <a:graphicData uri="http://schemas.openxmlformats.org/presentationml/2006/ole">
            <mc:AlternateContent xmlns:mc="http://schemas.openxmlformats.org/markup-compatibility/2006">
              <mc:Choice xmlns:v="urn:schemas-microsoft-com:vml" Requires="v">
                <p:oleObj spid="_x0000_s104567" name="Equation" r:id="rId3" imgW="2819160" imgH="380880" progId="Equation.DSMT4">
                  <p:embed/>
                </p:oleObj>
              </mc:Choice>
              <mc:Fallback>
                <p:oleObj name="Equation" r:id="rId3" imgW="2819160" imgH="380880" progId="Equation.DSMT4">
                  <p:embed/>
                  <p:pic>
                    <p:nvPicPr>
                      <p:cNvPr id="0" name=""/>
                      <p:cNvPicPr>
                        <a:picLocks noChangeAspect="1" noChangeArrowheads="1"/>
                      </p:cNvPicPr>
                      <p:nvPr/>
                    </p:nvPicPr>
                    <p:blipFill>
                      <a:blip r:embed="rId4"/>
                      <a:srcRect/>
                      <a:stretch>
                        <a:fillRect/>
                      </a:stretch>
                    </p:blipFill>
                    <p:spPr bwMode="auto">
                      <a:xfrm>
                        <a:off x="2170113" y="1600200"/>
                        <a:ext cx="4510087"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322350069"/>
              </p:ext>
            </p:extLst>
          </p:nvPr>
        </p:nvGraphicFramePr>
        <p:xfrm>
          <a:off x="2592388" y="3810000"/>
          <a:ext cx="3960812" cy="447675"/>
        </p:xfrm>
        <a:graphic>
          <a:graphicData uri="http://schemas.openxmlformats.org/presentationml/2006/ole">
            <mc:AlternateContent xmlns:mc="http://schemas.openxmlformats.org/markup-compatibility/2006">
              <mc:Choice xmlns:v="urn:schemas-microsoft-com:vml" Requires="v">
                <p:oleObj spid="_x0000_s104568" name="Equation" r:id="rId5" imgW="2476440" imgH="279360" progId="Equation.DSMT4">
                  <p:embed/>
                </p:oleObj>
              </mc:Choice>
              <mc:Fallback>
                <p:oleObj name="Equation" r:id="rId5" imgW="2476440" imgH="279360" progId="Equation.DSMT4">
                  <p:embed/>
                  <p:pic>
                    <p:nvPicPr>
                      <p:cNvPr id="0" name="Object 6"/>
                      <p:cNvPicPr>
                        <a:picLocks noChangeAspect="1" noChangeArrowheads="1"/>
                      </p:cNvPicPr>
                      <p:nvPr/>
                    </p:nvPicPr>
                    <p:blipFill>
                      <a:blip r:embed="rId6"/>
                      <a:srcRect/>
                      <a:stretch>
                        <a:fillRect/>
                      </a:stretch>
                    </p:blipFill>
                    <p:spPr bwMode="auto">
                      <a:xfrm>
                        <a:off x="2592388" y="3810000"/>
                        <a:ext cx="3960812" cy="447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pPr>
              <a:defRPr/>
            </a:pPr>
            <a:fld id="{4F506C87-03B3-43A4-8BFC-F6CFD9425D04}" type="slidenum">
              <a:rPr lang="en-US" smtClean="0"/>
              <a:pPr>
                <a:defRPr/>
              </a:pPr>
              <a:t>11</a:t>
            </a:fld>
            <a:endParaRPr lang="en-US" dirty="0"/>
          </a:p>
        </p:txBody>
      </p:sp>
    </p:spTree>
    <p:extLst>
      <p:ext uri="{BB962C8B-B14F-4D97-AF65-F5344CB8AC3E}">
        <p14:creationId xmlns:p14="http://schemas.microsoft.com/office/powerpoint/2010/main" val="19283582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533400"/>
            <a:ext cx="8458200" cy="5181600"/>
          </a:xfrm>
        </p:spPr>
        <p:txBody>
          <a:bodyPr/>
          <a:lstStyle/>
          <a:p>
            <a:r>
              <a:rPr lang="en-US" sz="2000" dirty="0" smtClean="0"/>
              <a:t>Let us consider the RF-beam phase</a:t>
            </a:r>
          </a:p>
          <a:p>
            <a:r>
              <a:rPr lang="en-US" sz="2000" dirty="0" smtClean="0"/>
              <a:t>For the fundamental we have</a:t>
            </a:r>
          </a:p>
          <a:p>
            <a:endParaRPr lang="en-US" sz="2000" dirty="0"/>
          </a:p>
          <a:p>
            <a:r>
              <a:rPr lang="en-US" sz="2000" dirty="0"/>
              <a:t>F</a:t>
            </a:r>
            <a:r>
              <a:rPr lang="en-US" sz="2000" dirty="0" smtClean="0"/>
              <a:t>or the harmonic system</a:t>
            </a:r>
          </a:p>
          <a:p>
            <a:endParaRPr lang="en-US" sz="2000" dirty="0" smtClean="0"/>
          </a:p>
          <a:p>
            <a:endParaRPr lang="en-US" sz="2000" dirty="0"/>
          </a:p>
          <a:p>
            <a:r>
              <a:rPr lang="en-GB" sz="2000" dirty="0"/>
              <a:t>We have bunch shortening when the two gradients add, i.e. when the two arguments are equal. Bunch lengthening corresponds to opposite gradients, i.e. when the two arguments differ by </a:t>
            </a:r>
            <a:r>
              <a:rPr lang="en-GB" sz="2000" dirty="0">
                <a:latin typeface="Symbol" pitchFamily="18" charset="2"/>
              </a:rPr>
              <a:t>p</a:t>
            </a:r>
            <a:r>
              <a:rPr lang="en-GB" sz="2000" dirty="0"/>
              <a:t> </a:t>
            </a:r>
          </a:p>
          <a:p>
            <a:endParaRPr lang="en-GB" sz="2000" dirty="0"/>
          </a:p>
          <a:p>
            <a:pPr marL="0" indent="0">
              <a:buNone/>
            </a:pPr>
            <a:r>
              <a:rPr lang="en-GB" sz="2000" dirty="0" smtClean="0"/>
              <a:t>	</a:t>
            </a:r>
            <a:endParaRPr lang="en-US" sz="2000" dirty="0" smtClean="0"/>
          </a:p>
        </p:txBody>
      </p:sp>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2982803063"/>
              </p:ext>
            </p:extLst>
          </p:nvPr>
        </p:nvGraphicFramePr>
        <p:xfrm>
          <a:off x="4191000" y="914400"/>
          <a:ext cx="1706880" cy="812800"/>
        </p:xfrm>
        <a:graphic>
          <a:graphicData uri="http://schemas.openxmlformats.org/presentationml/2006/ole">
            <mc:AlternateContent xmlns:mc="http://schemas.openxmlformats.org/markup-compatibility/2006">
              <mc:Choice xmlns:v="urn:schemas-microsoft-com:vml" Requires="v">
                <p:oleObj spid="_x0000_s105630" name="Equation" r:id="rId3" imgW="1066800" imgH="508000" progId="Equation.DSMT4">
                  <p:embed/>
                </p:oleObj>
              </mc:Choice>
              <mc:Fallback>
                <p:oleObj name="Equation" r:id="rId3" imgW="1066800" imgH="508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914400"/>
                        <a:ext cx="1706880"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186633510"/>
              </p:ext>
            </p:extLst>
          </p:nvPr>
        </p:nvGraphicFramePr>
        <p:xfrm>
          <a:off x="4191000" y="1905000"/>
          <a:ext cx="2377440" cy="812800"/>
        </p:xfrm>
        <a:graphic>
          <a:graphicData uri="http://schemas.openxmlformats.org/presentationml/2006/ole">
            <mc:AlternateContent xmlns:mc="http://schemas.openxmlformats.org/markup-compatibility/2006">
              <mc:Choice xmlns:v="urn:schemas-microsoft-com:vml" Requires="v">
                <p:oleObj spid="_x0000_s105631" name="Equation" r:id="rId5" imgW="1485900" imgH="508000" progId="Equation.DSMT4">
                  <p:embed/>
                </p:oleObj>
              </mc:Choice>
              <mc:Fallback>
                <p:oleObj name="Equation" r:id="rId5" imgW="1485900" imgH="5080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1905000"/>
                        <a:ext cx="2377440"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p:cNvGraphicFramePr>
            <a:graphicFrameLocks noChangeAspect="1"/>
          </p:cNvGraphicFramePr>
          <p:nvPr>
            <p:extLst>
              <p:ext uri="{D42A27DB-BD31-4B8C-83A1-F6EECF244321}">
                <p14:modId xmlns:p14="http://schemas.microsoft.com/office/powerpoint/2010/main" val="3903882547"/>
              </p:ext>
            </p:extLst>
          </p:nvPr>
        </p:nvGraphicFramePr>
        <p:xfrm>
          <a:off x="2743200" y="4038600"/>
          <a:ext cx="4287520" cy="1341120"/>
        </p:xfrm>
        <a:graphic>
          <a:graphicData uri="http://schemas.openxmlformats.org/presentationml/2006/ole">
            <mc:AlternateContent xmlns:mc="http://schemas.openxmlformats.org/markup-compatibility/2006">
              <mc:Choice xmlns:v="urn:schemas-microsoft-com:vml" Requires="v">
                <p:oleObj spid="_x0000_s105632" name="Equation" r:id="rId7" imgW="2679700" imgH="838200" progId="Equation.DSMT4">
                  <p:embed/>
                </p:oleObj>
              </mc:Choice>
              <mc:Fallback>
                <p:oleObj name="Equation" r:id="rId7" imgW="2679700" imgH="8382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4038600"/>
                        <a:ext cx="4287520" cy="13411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Slide Number Placeholder 7"/>
          <p:cNvSpPr>
            <a:spLocks noGrp="1"/>
          </p:cNvSpPr>
          <p:nvPr>
            <p:ph type="sldNum" sz="quarter" idx="12"/>
          </p:nvPr>
        </p:nvSpPr>
        <p:spPr/>
        <p:txBody>
          <a:bodyPr/>
          <a:lstStyle/>
          <a:p>
            <a:pPr>
              <a:defRPr/>
            </a:pPr>
            <a:fld id="{4F506C87-03B3-43A4-8BFC-F6CFD9425D04}" type="slidenum">
              <a:rPr lang="en-US" smtClean="0"/>
              <a:pPr>
                <a:defRPr/>
              </a:pPr>
              <a:t>12</a:t>
            </a:fld>
            <a:endParaRPr lang="en-US" dirty="0"/>
          </a:p>
        </p:txBody>
      </p:sp>
    </p:spTree>
    <p:extLst>
      <p:ext uri="{BB962C8B-B14F-4D97-AF65-F5344CB8AC3E}">
        <p14:creationId xmlns:p14="http://schemas.microsoft.com/office/powerpoint/2010/main" val="39112808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2400" y="609600"/>
            <a:ext cx="4177462" cy="2286000"/>
          </a:xfrm>
        </p:spPr>
      </p:pic>
      <p:pic>
        <p:nvPicPr>
          <p:cNvPr id="10"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198" y="609600"/>
            <a:ext cx="4183380" cy="2289239"/>
          </a:xfrm>
        </p:spPr>
      </p:pic>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11" name="TextBox 24"/>
          <p:cNvSpPr txBox="1">
            <a:spLocks noChangeArrowheads="1"/>
          </p:cNvSpPr>
          <p:nvPr/>
        </p:nvSpPr>
        <p:spPr bwMode="auto">
          <a:xfrm>
            <a:off x="420687" y="5181600"/>
            <a:ext cx="8531226" cy="1514261"/>
          </a:xfrm>
          <a:prstGeom prst="rect">
            <a:avLst/>
          </a:prstGeom>
          <a:solidFill>
            <a:schemeClr val="bg1">
              <a:lumMod val="95000"/>
            </a:schemeClr>
          </a:solidFill>
          <a:ln w="9525">
            <a:solidFill>
              <a:srgbClr val="002060"/>
            </a:solidFill>
            <a:miter lim="800000"/>
            <a:headEnd/>
            <a:tailEnd/>
          </a:ln>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9pPr>
          </a:lstStyle>
          <a:p>
            <a:pPr eaLnBrk="1" hangingPunct="1">
              <a:defRPr/>
            </a:pPr>
            <a:r>
              <a:rPr lang="en-US" sz="1400" dirty="0">
                <a:solidFill>
                  <a:srgbClr val="002060"/>
                </a:solidFill>
                <a:latin typeface="Comic Sans MS" pitchFamily="66" charset="0"/>
              </a:rPr>
              <a:t>Real parts of the fundamental (blue) and harmonic (red) voltages given by equations (2) and (21), plus real parts of the component of beam current at fundamental (yellow) and harmonic (green</a:t>
            </a:r>
            <a:r>
              <a:rPr lang="en-US" sz="1400" dirty="0" smtClean="0">
                <a:solidFill>
                  <a:srgbClr val="002060"/>
                </a:solidFill>
                <a:latin typeface="Comic Sans MS" pitchFamily="66" charset="0"/>
              </a:rPr>
              <a:t>). Harmonic </a:t>
            </a:r>
            <a:r>
              <a:rPr lang="en-US" sz="1400" dirty="0">
                <a:solidFill>
                  <a:srgbClr val="002060"/>
                </a:solidFill>
                <a:latin typeface="Comic Sans MS" pitchFamily="66" charset="0"/>
              </a:rPr>
              <a:t>at twice fundamental frequency (n=2). </a:t>
            </a:r>
            <a:endParaRPr lang="en-US" sz="1400" dirty="0" smtClean="0">
              <a:solidFill>
                <a:srgbClr val="002060"/>
              </a:solidFill>
              <a:latin typeface="Comic Sans MS" pitchFamily="66" charset="0"/>
            </a:endParaRPr>
          </a:p>
          <a:p>
            <a:pPr eaLnBrk="1" hangingPunct="1">
              <a:defRPr/>
            </a:pPr>
            <a:r>
              <a:rPr lang="en-US" sz="1400" dirty="0" smtClean="0">
                <a:solidFill>
                  <a:srgbClr val="002060"/>
                </a:solidFill>
                <a:latin typeface="Comic Sans MS" pitchFamily="66" charset="0"/>
              </a:rPr>
              <a:t>Left</a:t>
            </a:r>
            <a:r>
              <a:rPr lang="en-US" sz="1400" dirty="0">
                <a:solidFill>
                  <a:srgbClr val="002060"/>
                </a:solidFill>
                <a:latin typeface="Comic Sans MS" pitchFamily="66" charset="0"/>
              </a:rPr>
              <a:t>: Bunch shortening mode (</a:t>
            </a:r>
            <a:r>
              <a:rPr lang="en-US" sz="1400" dirty="0">
                <a:solidFill>
                  <a:srgbClr val="002060"/>
                </a:solidFill>
                <a:latin typeface="Symbol" pitchFamily="18" charset="2"/>
              </a:rPr>
              <a:t></a:t>
            </a:r>
            <a:r>
              <a:rPr lang="en-US" sz="1400" dirty="0">
                <a:solidFill>
                  <a:srgbClr val="002060"/>
                </a:solidFill>
                <a:latin typeface="Comic Sans MS" pitchFamily="66" charset="0"/>
              </a:rPr>
              <a:t>1 = -</a:t>
            </a:r>
            <a:r>
              <a:rPr lang="en-US" sz="1400" dirty="0">
                <a:solidFill>
                  <a:srgbClr val="002060"/>
                </a:solidFill>
                <a:latin typeface="Symbol" pitchFamily="18" charset="2"/>
              </a:rPr>
              <a:t></a:t>
            </a:r>
            <a:r>
              <a:rPr lang="en-US" sz="1400" dirty="0">
                <a:solidFill>
                  <a:srgbClr val="002060"/>
                </a:solidFill>
                <a:latin typeface="Comic Sans MS" pitchFamily="66" charset="0"/>
              </a:rPr>
              <a:t>/</a:t>
            </a:r>
            <a:r>
              <a:rPr lang="en-US" sz="1400" dirty="0" smtClean="0">
                <a:solidFill>
                  <a:srgbClr val="002060"/>
                </a:solidFill>
                <a:latin typeface="Comic Sans MS" pitchFamily="66" charset="0"/>
              </a:rPr>
              <a:t>2)</a:t>
            </a:r>
          </a:p>
          <a:p>
            <a:pPr eaLnBrk="1" hangingPunct="1">
              <a:defRPr/>
            </a:pPr>
            <a:r>
              <a:rPr lang="en-US" sz="1400" dirty="0">
                <a:solidFill>
                  <a:srgbClr val="002060"/>
                </a:solidFill>
                <a:latin typeface="Comic Sans MS" pitchFamily="66" charset="0"/>
              </a:rPr>
              <a:t>Right: Bunch lengthening mode (</a:t>
            </a:r>
            <a:r>
              <a:rPr lang="en-US" sz="1400" dirty="0">
                <a:solidFill>
                  <a:srgbClr val="002060"/>
                </a:solidFill>
                <a:latin typeface="Symbol" pitchFamily="18" charset="2"/>
              </a:rPr>
              <a:t></a:t>
            </a:r>
            <a:r>
              <a:rPr lang="en-US" sz="1400" dirty="0">
                <a:solidFill>
                  <a:srgbClr val="002060"/>
                </a:solidFill>
                <a:latin typeface="Comic Sans MS" pitchFamily="66" charset="0"/>
              </a:rPr>
              <a:t>1 = </a:t>
            </a:r>
            <a:r>
              <a:rPr lang="en-US" sz="1400" dirty="0">
                <a:solidFill>
                  <a:srgbClr val="002060"/>
                </a:solidFill>
                <a:latin typeface="Symbol" pitchFamily="18" charset="2"/>
              </a:rPr>
              <a:t></a:t>
            </a:r>
            <a:r>
              <a:rPr lang="en-US" sz="1400" dirty="0" smtClean="0">
                <a:solidFill>
                  <a:srgbClr val="002060"/>
                </a:solidFill>
                <a:latin typeface="Comic Sans MS" pitchFamily="66" charset="0"/>
              </a:rPr>
              <a:t>/2)</a:t>
            </a:r>
          </a:p>
          <a:p>
            <a:pPr eaLnBrk="1" hangingPunct="1">
              <a:defRPr/>
            </a:pPr>
            <a:r>
              <a:rPr lang="en-US" sz="1400" dirty="0" smtClean="0">
                <a:solidFill>
                  <a:srgbClr val="002060"/>
                </a:solidFill>
                <a:latin typeface="Comic Sans MS" pitchFamily="66" charset="0"/>
              </a:rPr>
              <a:t>Assumes a </a:t>
            </a:r>
            <a:r>
              <a:rPr lang="en-US" sz="1400" b="1" dirty="0" smtClean="0">
                <a:solidFill>
                  <a:srgbClr val="002060"/>
                </a:solidFill>
                <a:latin typeface="Comic Sans MS" pitchFamily="66" charset="0"/>
              </a:rPr>
              <a:t>positive bunching factor </a:t>
            </a:r>
            <a:r>
              <a:rPr lang="en-US" sz="1400" dirty="0" smtClean="0">
                <a:solidFill>
                  <a:srgbClr val="002060"/>
                </a:solidFill>
                <a:latin typeface="Comic Sans MS" pitchFamily="66" charset="0"/>
              </a:rPr>
              <a:t>at the harmonic frequency.</a:t>
            </a:r>
          </a:p>
        </p:txBody>
      </p:sp>
      <p:cxnSp>
        <p:nvCxnSpPr>
          <p:cNvPr id="13" name="Straight Connector 12"/>
          <p:cNvCxnSpPr/>
          <p:nvPr/>
        </p:nvCxnSpPr>
        <p:spPr>
          <a:xfrm flipV="1">
            <a:off x="1444935" y="1905000"/>
            <a:ext cx="0" cy="1600200"/>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048000" y="1905000"/>
            <a:ext cx="0" cy="1600200"/>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5943600" y="1905000"/>
            <a:ext cx="0" cy="1600200"/>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543800" y="1905000"/>
            <a:ext cx="0" cy="1600200"/>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20687" y="3505200"/>
            <a:ext cx="3998913" cy="1200329"/>
          </a:xfrm>
          <a:prstGeom prst="rect">
            <a:avLst/>
          </a:prstGeom>
          <a:solidFill>
            <a:schemeClr val="bg1">
              <a:lumMod val="95000"/>
            </a:schemeClr>
          </a:solidFill>
          <a:ln w="9525">
            <a:solidFill>
              <a:srgbClr val="C00000"/>
            </a:solidFill>
          </a:ln>
        </p:spPr>
        <p:txBody>
          <a:bodyPr wrap="square" rtlCol="0">
            <a:spAutoFit/>
          </a:bodyPr>
          <a:lstStyle/>
          <a:p>
            <a:r>
              <a:rPr lang="en-US" sz="1800" dirty="0" smtClean="0">
                <a:solidFill>
                  <a:srgbClr val="0070C0"/>
                </a:solidFill>
                <a:latin typeface="Comic Sans MS" pitchFamily="66" charset="0"/>
              </a:rPr>
              <a:t>Possible buckets in BS mode</a:t>
            </a:r>
            <a:r>
              <a:rPr lang="en-US" sz="1800" dirty="0">
                <a:solidFill>
                  <a:srgbClr val="0070C0"/>
                </a:solidFill>
                <a:latin typeface="Comic Sans MS" pitchFamily="66" charset="0"/>
              </a:rPr>
              <a:t>: the beam current peaks on the zero crossing, </a:t>
            </a:r>
            <a:r>
              <a:rPr lang="en-US" sz="1800" b="1" dirty="0">
                <a:solidFill>
                  <a:srgbClr val="0070C0"/>
                </a:solidFill>
                <a:latin typeface="Comic Sans MS" pitchFamily="66" charset="0"/>
              </a:rPr>
              <a:t>negative</a:t>
            </a:r>
            <a:r>
              <a:rPr lang="en-US" sz="1800" dirty="0">
                <a:solidFill>
                  <a:srgbClr val="0070C0"/>
                </a:solidFill>
                <a:latin typeface="Comic Sans MS" pitchFamily="66" charset="0"/>
              </a:rPr>
              <a:t> slope of </a:t>
            </a:r>
            <a:r>
              <a:rPr lang="en-US" sz="1800" b="1" dirty="0">
                <a:solidFill>
                  <a:srgbClr val="0070C0"/>
                </a:solidFill>
                <a:latin typeface="Comic Sans MS" pitchFamily="66" charset="0"/>
              </a:rPr>
              <a:t>both</a:t>
            </a:r>
            <a:r>
              <a:rPr lang="en-US" sz="1800" dirty="0">
                <a:solidFill>
                  <a:srgbClr val="0070C0"/>
                </a:solidFill>
                <a:latin typeface="Comic Sans MS" pitchFamily="66" charset="0"/>
              </a:rPr>
              <a:t> fundamental and harmonic RF</a:t>
            </a:r>
            <a:r>
              <a:rPr lang="en-US" sz="1800" dirty="0" smtClean="0">
                <a:solidFill>
                  <a:srgbClr val="0070C0"/>
                </a:solidFill>
                <a:latin typeface="Comic Sans MS" pitchFamily="66" charset="0"/>
              </a:rPr>
              <a:t> </a:t>
            </a:r>
          </a:p>
        </p:txBody>
      </p:sp>
      <p:sp>
        <p:nvSpPr>
          <p:cNvPr id="20" name="TextBox 19"/>
          <p:cNvSpPr txBox="1"/>
          <p:nvPr/>
        </p:nvSpPr>
        <p:spPr>
          <a:xfrm>
            <a:off x="4953000" y="3505200"/>
            <a:ext cx="3998913" cy="1477328"/>
          </a:xfrm>
          <a:prstGeom prst="rect">
            <a:avLst/>
          </a:prstGeom>
          <a:solidFill>
            <a:schemeClr val="bg1">
              <a:lumMod val="95000"/>
            </a:schemeClr>
          </a:solidFill>
          <a:ln w="9525">
            <a:solidFill>
              <a:srgbClr val="C00000"/>
            </a:solidFill>
          </a:ln>
        </p:spPr>
        <p:txBody>
          <a:bodyPr wrap="square" rtlCol="0">
            <a:spAutoFit/>
          </a:bodyPr>
          <a:lstStyle/>
          <a:p>
            <a:r>
              <a:rPr lang="en-US" sz="1800" dirty="0" smtClean="0">
                <a:solidFill>
                  <a:srgbClr val="0070C0"/>
                </a:solidFill>
                <a:latin typeface="Comic Sans MS" pitchFamily="66" charset="0"/>
              </a:rPr>
              <a:t>Possible buckets in BL mode</a:t>
            </a:r>
            <a:r>
              <a:rPr lang="en-US" sz="1800" dirty="0">
                <a:solidFill>
                  <a:srgbClr val="0070C0"/>
                </a:solidFill>
                <a:latin typeface="Comic Sans MS" pitchFamily="66" charset="0"/>
              </a:rPr>
              <a:t>: the beam current peaks on the zero crossing, </a:t>
            </a:r>
            <a:r>
              <a:rPr lang="en-US" sz="1800" b="1" dirty="0">
                <a:solidFill>
                  <a:srgbClr val="0070C0"/>
                </a:solidFill>
                <a:latin typeface="Comic Sans MS" pitchFamily="66" charset="0"/>
              </a:rPr>
              <a:t>negative</a:t>
            </a:r>
            <a:r>
              <a:rPr lang="en-US" sz="1800" dirty="0">
                <a:solidFill>
                  <a:srgbClr val="0070C0"/>
                </a:solidFill>
                <a:latin typeface="Comic Sans MS" pitchFamily="66" charset="0"/>
              </a:rPr>
              <a:t> slope </a:t>
            </a:r>
            <a:r>
              <a:rPr lang="en-US" sz="1800" dirty="0" smtClean="0">
                <a:solidFill>
                  <a:srgbClr val="0070C0"/>
                </a:solidFill>
                <a:latin typeface="Comic Sans MS" pitchFamily="66" charset="0"/>
              </a:rPr>
              <a:t>of </a:t>
            </a:r>
            <a:r>
              <a:rPr lang="en-US" sz="1800" b="1" dirty="0">
                <a:solidFill>
                  <a:srgbClr val="0070C0"/>
                </a:solidFill>
                <a:latin typeface="Comic Sans MS" pitchFamily="66" charset="0"/>
              </a:rPr>
              <a:t>fundamental</a:t>
            </a:r>
            <a:r>
              <a:rPr lang="en-US" sz="1800" dirty="0">
                <a:solidFill>
                  <a:srgbClr val="0070C0"/>
                </a:solidFill>
                <a:latin typeface="Comic Sans MS" pitchFamily="66" charset="0"/>
              </a:rPr>
              <a:t> and </a:t>
            </a:r>
            <a:r>
              <a:rPr lang="en-US" sz="1800" b="1" dirty="0" smtClean="0">
                <a:solidFill>
                  <a:srgbClr val="0070C0"/>
                </a:solidFill>
                <a:latin typeface="Comic Sans MS" pitchFamily="66" charset="0"/>
              </a:rPr>
              <a:t>positive</a:t>
            </a:r>
            <a:r>
              <a:rPr lang="en-US" sz="1800" dirty="0" smtClean="0">
                <a:solidFill>
                  <a:srgbClr val="0070C0"/>
                </a:solidFill>
                <a:latin typeface="Comic Sans MS" pitchFamily="66" charset="0"/>
              </a:rPr>
              <a:t> slope of the </a:t>
            </a:r>
            <a:r>
              <a:rPr lang="en-US" sz="1800" b="1" dirty="0" smtClean="0">
                <a:solidFill>
                  <a:srgbClr val="0070C0"/>
                </a:solidFill>
                <a:latin typeface="Comic Sans MS" pitchFamily="66" charset="0"/>
              </a:rPr>
              <a:t>harmonic</a:t>
            </a:r>
            <a:r>
              <a:rPr lang="en-US" sz="1800" dirty="0" smtClean="0">
                <a:solidFill>
                  <a:srgbClr val="0070C0"/>
                </a:solidFill>
                <a:latin typeface="Comic Sans MS" pitchFamily="66" charset="0"/>
              </a:rPr>
              <a:t> </a:t>
            </a:r>
            <a:r>
              <a:rPr lang="en-US" sz="1800" dirty="0">
                <a:solidFill>
                  <a:srgbClr val="0070C0"/>
                </a:solidFill>
                <a:latin typeface="Comic Sans MS" pitchFamily="66" charset="0"/>
              </a:rPr>
              <a:t>RF</a:t>
            </a:r>
            <a:r>
              <a:rPr lang="en-US" sz="1800" dirty="0" smtClean="0">
                <a:solidFill>
                  <a:srgbClr val="0070C0"/>
                </a:solidFill>
                <a:latin typeface="Comic Sans MS" pitchFamily="66" charset="0"/>
              </a:rPr>
              <a:t> </a:t>
            </a:r>
            <a:endParaRPr lang="en-US" sz="1800" dirty="0">
              <a:solidFill>
                <a:srgbClr val="0070C0"/>
              </a:solidFill>
              <a:latin typeface="Symbol" pitchFamily="18" charset="2"/>
            </a:endParaRPr>
          </a:p>
        </p:txBody>
      </p:sp>
      <p:sp>
        <p:nvSpPr>
          <p:cNvPr id="2" name="Slide Number Placeholder 1"/>
          <p:cNvSpPr>
            <a:spLocks noGrp="1"/>
          </p:cNvSpPr>
          <p:nvPr>
            <p:ph type="sldNum" sz="quarter" idx="12"/>
          </p:nvPr>
        </p:nvSpPr>
        <p:spPr/>
        <p:txBody>
          <a:bodyPr/>
          <a:lstStyle/>
          <a:p>
            <a:pPr>
              <a:defRPr/>
            </a:pPr>
            <a:fld id="{B41DCF8D-11A5-40B7-A96A-A1CB447B4BCD}" type="slidenum">
              <a:rPr lang="en-US" smtClean="0"/>
              <a:pPr>
                <a:defRPr/>
              </a:pPr>
              <a:t>13</a:t>
            </a:fld>
            <a:endParaRPr lang="en-US" dirty="0"/>
          </a:p>
        </p:txBody>
      </p:sp>
    </p:spTree>
    <p:extLst>
      <p:ext uri="{BB962C8B-B14F-4D97-AF65-F5344CB8AC3E}">
        <p14:creationId xmlns:p14="http://schemas.microsoft.com/office/powerpoint/2010/main" val="16273497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533400"/>
            <a:ext cx="8458200" cy="5943600"/>
          </a:xfrm>
        </p:spPr>
        <p:txBody>
          <a:bodyPr/>
          <a:lstStyle/>
          <a:p>
            <a:r>
              <a:rPr lang="en-US" sz="2000" dirty="0" smtClean="0"/>
              <a:t>We now apply Joachim’s formula to the harmonic cavity in order to derive the required generator current</a:t>
            </a:r>
          </a:p>
          <a:p>
            <a:endParaRPr lang="en-US" sz="2000" dirty="0" smtClean="0"/>
          </a:p>
          <a:p>
            <a:endParaRPr lang="en-US" sz="2000" dirty="0"/>
          </a:p>
          <a:p>
            <a:endParaRPr lang="en-US" sz="2000" dirty="0" smtClean="0"/>
          </a:p>
          <a:p>
            <a:r>
              <a:rPr lang="en-US" sz="2000" dirty="0" smtClean="0"/>
              <a:t>With </a:t>
            </a:r>
            <a:r>
              <a:rPr lang="en-US" sz="2000" i="1" dirty="0" smtClean="0"/>
              <a:t>I</a:t>
            </a:r>
            <a:r>
              <a:rPr lang="en-US" sz="2000" i="1" baseline="-25000" dirty="0" smtClean="0"/>
              <a:t>b1</a:t>
            </a:r>
            <a:r>
              <a:rPr lang="en-US" sz="2000" i="1" dirty="0" smtClean="0"/>
              <a:t>(t)</a:t>
            </a:r>
            <a:r>
              <a:rPr lang="en-US" sz="2000" dirty="0" smtClean="0"/>
              <a:t> following the phase modulation </a:t>
            </a:r>
            <a:r>
              <a:rPr lang="en-US" sz="2000" i="1" dirty="0" smtClean="0">
                <a:latin typeface="Symbol" pitchFamily="18" charset="2"/>
              </a:rPr>
              <a:t>f</a:t>
            </a:r>
            <a:r>
              <a:rPr lang="en-US" sz="2000" i="1" dirty="0" smtClean="0"/>
              <a:t>(t) </a:t>
            </a:r>
            <a:r>
              <a:rPr lang="en-US" sz="2000" dirty="0" smtClean="0"/>
              <a:t>imposed by the fundamental cavities (4),(5) and </a:t>
            </a:r>
            <a:r>
              <a:rPr lang="en-US" sz="2000" i="1" dirty="0" smtClean="0"/>
              <a:t>V</a:t>
            </a:r>
            <a:r>
              <a:rPr lang="en-US" sz="2000" i="1" baseline="-25000" dirty="0" smtClean="0"/>
              <a:t>1</a:t>
            </a:r>
            <a:r>
              <a:rPr lang="en-US" sz="2000" i="1" dirty="0" smtClean="0"/>
              <a:t>(t)</a:t>
            </a:r>
            <a:r>
              <a:rPr lang="en-US" sz="2000" dirty="0" smtClean="0"/>
              <a:t> locked to the fundamental system (6) at optimal detuning </a:t>
            </a:r>
            <a:r>
              <a:rPr lang="en-US" sz="2000" i="1" dirty="0" smtClean="0">
                <a:latin typeface="Symbol" pitchFamily="18" charset="2"/>
              </a:rPr>
              <a:t>Dw</a:t>
            </a:r>
            <a:r>
              <a:rPr lang="en-US" sz="2000" i="1" baseline="-25000" dirty="0" smtClean="0"/>
              <a:t>0</a:t>
            </a:r>
            <a:r>
              <a:rPr lang="en-US" sz="2000" dirty="0" smtClean="0"/>
              <a:t>, we get, after some calculations</a:t>
            </a:r>
          </a:p>
          <a:p>
            <a:endParaRPr lang="en-US" sz="2000" dirty="0"/>
          </a:p>
          <a:p>
            <a:endParaRPr lang="en-US" sz="2000" dirty="0" smtClean="0"/>
          </a:p>
          <a:p>
            <a:pPr marL="0" indent="0">
              <a:buNone/>
            </a:pPr>
            <a:r>
              <a:rPr lang="en-US" sz="2000" dirty="0"/>
              <a:t>	</a:t>
            </a:r>
            <a:r>
              <a:rPr lang="en-US" sz="2000" dirty="0" smtClean="0"/>
              <a:t>the minus sign in BS mode, the plus sign in BL mode. </a:t>
            </a:r>
            <a:r>
              <a:rPr lang="en-US" sz="2000" i="1" dirty="0" smtClean="0">
                <a:latin typeface="Symbol" pitchFamily="18" charset="2"/>
              </a:rPr>
              <a:t>Dw</a:t>
            </a:r>
            <a:r>
              <a:rPr lang="en-US" sz="2000" i="1" baseline="-25000" dirty="0" smtClean="0"/>
              <a:t>1</a:t>
            </a:r>
            <a:r>
              <a:rPr lang="en-US" sz="2000" dirty="0" smtClean="0"/>
              <a:t>  is the 	detuning of the harmonic cavity, and</a:t>
            </a:r>
          </a:p>
          <a:p>
            <a:pPr marL="0" indent="0">
              <a:buNone/>
            </a:pPr>
            <a:r>
              <a:rPr lang="en-US" sz="2000" dirty="0" smtClean="0"/>
              <a:t> </a:t>
            </a:r>
          </a:p>
        </p:txBody>
      </p:sp>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745589254"/>
              </p:ext>
            </p:extLst>
          </p:nvPr>
        </p:nvGraphicFramePr>
        <p:xfrm>
          <a:off x="1565275" y="1371600"/>
          <a:ext cx="6013450" cy="792163"/>
        </p:xfrm>
        <a:graphic>
          <a:graphicData uri="http://schemas.openxmlformats.org/presentationml/2006/ole">
            <mc:AlternateContent xmlns:mc="http://schemas.openxmlformats.org/markup-compatibility/2006">
              <mc:Choice xmlns:v="urn:schemas-microsoft-com:vml" Requires="v">
                <p:oleObj spid="_x0000_s107652" name="Equation" r:id="rId3" imgW="3759120" imgH="495000" progId="Equation.DSMT4">
                  <p:embed/>
                </p:oleObj>
              </mc:Choice>
              <mc:Fallback>
                <p:oleObj name="Equation" r:id="rId3" imgW="3759120" imgH="495000" progId="Equation.DSMT4">
                  <p:embed/>
                  <p:pic>
                    <p:nvPicPr>
                      <p:cNvPr id="0" name="Object 1"/>
                      <p:cNvPicPr>
                        <a:picLocks noChangeAspect="1" noChangeArrowheads="1"/>
                      </p:cNvPicPr>
                      <p:nvPr/>
                    </p:nvPicPr>
                    <p:blipFill>
                      <a:blip r:embed="rId4"/>
                      <a:srcRect/>
                      <a:stretch>
                        <a:fillRect/>
                      </a:stretch>
                    </p:blipFill>
                    <p:spPr bwMode="auto">
                      <a:xfrm>
                        <a:off x="1565275" y="1371600"/>
                        <a:ext cx="6013450" cy="792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320665445"/>
              </p:ext>
            </p:extLst>
          </p:nvPr>
        </p:nvGraphicFramePr>
        <p:xfrm>
          <a:off x="533400" y="3276600"/>
          <a:ext cx="8391525" cy="812800"/>
        </p:xfrm>
        <a:graphic>
          <a:graphicData uri="http://schemas.openxmlformats.org/presentationml/2006/ole">
            <mc:AlternateContent xmlns:mc="http://schemas.openxmlformats.org/markup-compatibility/2006">
              <mc:Choice xmlns:v="urn:schemas-microsoft-com:vml" Requires="v">
                <p:oleObj spid="_x0000_s107653" name="Equation" r:id="rId5" imgW="5244840" imgH="507960" progId="Equation.DSMT4">
                  <p:embed/>
                </p:oleObj>
              </mc:Choice>
              <mc:Fallback>
                <p:oleObj name="Equation" r:id="rId5" imgW="5244840" imgH="507960" progId="Equation.DSMT4">
                  <p:embed/>
                  <p:pic>
                    <p:nvPicPr>
                      <p:cNvPr id="0" name="Object 4"/>
                      <p:cNvPicPr>
                        <a:picLocks noChangeAspect="1" noChangeArrowheads="1"/>
                      </p:cNvPicPr>
                      <p:nvPr/>
                    </p:nvPicPr>
                    <p:blipFill>
                      <a:blip r:embed="rId6"/>
                      <a:srcRect/>
                      <a:stretch>
                        <a:fillRect/>
                      </a:stretch>
                    </p:blipFill>
                    <p:spPr bwMode="auto">
                      <a:xfrm>
                        <a:off x="533400" y="3276600"/>
                        <a:ext cx="8391525"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3343109469"/>
              </p:ext>
            </p:extLst>
          </p:nvPr>
        </p:nvGraphicFramePr>
        <p:xfrm>
          <a:off x="1066800" y="4724400"/>
          <a:ext cx="7824788" cy="1544638"/>
        </p:xfrm>
        <a:graphic>
          <a:graphicData uri="http://schemas.openxmlformats.org/presentationml/2006/ole">
            <mc:AlternateContent xmlns:mc="http://schemas.openxmlformats.org/markup-compatibility/2006">
              <mc:Choice xmlns:v="urn:schemas-microsoft-com:vml" Requires="v">
                <p:oleObj spid="_x0000_s107654" name="Equation" r:id="rId7" imgW="4889160" imgH="965160" progId="Equation.DSMT4">
                  <p:embed/>
                </p:oleObj>
              </mc:Choice>
              <mc:Fallback>
                <p:oleObj name="Equation" r:id="rId7" imgW="4889160" imgH="965160" progId="Equation.DSMT4">
                  <p:embed/>
                  <p:pic>
                    <p:nvPicPr>
                      <p:cNvPr id="0" name="Object 13"/>
                      <p:cNvPicPr>
                        <a:picLocks noChangeAspect="1" noChangeArrowheads="1"/>
                      </p:cNvPicPr>
                      <p:nvPr/>
                    </p:nvPicPr>
                    <p:blipFill>
                      <a:blip r:embed="rId8"/>
                      <a:srcRect/>
                      <a:stretch>
                        <a:fillRect/>
                      </a:stretch>
                    </p:blipFill>
                    <p:spPr bwMode="auto">
                      <a:xfrm>
                        <a:off x="1066800" y="4724400"/>
                        <a:ext cx="7824788" cy="1544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4F506C87-03B3-43A4-8BFC-F6CFD9425D04}" type="slidenum">
              <a:rPr lang="en-US" smtClean="0"/>
              <a:pPr>
                <a:defRPr/>
              </a:pPr>
              <a:t>14</a:t>
            </a:fld>
            <a:endParaRPr lang="en-US" dirty="0"/>
          </a:p>
        </p:txBody>
      </p:sp>
    </p:spTree>
    <p:extLst>
      <p:ext uri="{BB962C8B-B14F-4D97-AF65-F5344CB8AC3E}">
        <p14:creationId xmlns:p14="http://schemas.microsoft.com/office/powerpoint/2010/main" val="3817192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42900" y="609600"/>
            <a:ext cx="8458200" cy="533400"/>
          </a:xfrm>
        </p:spPr>
        <p:txBody>
          <a:bodyPr/>
          <a:lstStyle/>
          <a:p>
            <a:r>
              <a:rPr lang="en-US" sz="2000" dirty="0" smtClean="0"/>
              <a:t>We now want to minimize the peak modulus of </a:t>
            </a:r>
            <a:r>
              <a:rPr lang="en-US" sz="2000" i="1" dirty="0" smtClean="0"/>
              <a:t>I</a:t>
            </a:r>
            <a:r>
              <a:rPr lang="en-US" sz="2000" i="1" baseline="-25000" dirty="0" smtClean="0"/>
              <a:t>g1</a:t>
            </a:r>
            <a:r>
              <a:rPr lang="en-US" sz="2000" i="1" dirty="0" smtClean="0"/>
              <a:t>(t) </a:t>
            </a:r>
            <a:r>
              <a:rPr lang="en-US" sz="2000" dirty="0" smtClean="0"/>
              <a:t>over a turn</a:t>
            </a:r>
          </a:p>
          <a:p>
            <a:endParaRPr lang="en-US" sz="2000" dirty="0"/>
          </a:p>
          <a:p>
            <a:endParaRPr lang="en-US" sz="2000" dirty="0" smtClean="0"/>
          </a:p>
        </p:txBody>
      </p:sp>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2176094123"/>
              </p:ext>
            </p:extLst>
          </p:nvPr>
        </p:nvGraphicFramePr>
        <p:xfrm>
          <a:off x="304800" y="1219200"/>
          <a:ext cx="8391525" cy="812800"/>
        </p:xfrm>
        <a:graphic>
          <a:graphicData uri="http://schemas.openxmlformats.org/presentationml/2006/ole">
            <mc:AlternateContent xmlns:mc="http://schemas.openxmlformats.org/markup-compatibility/2006">
              <mc:Choice xmlns:v="urn:schemas-microsoft-com:vml" Requires="v">
                <p:oleObj spid="_x0000_s108665" name="Equation" r:id="rId3" imgW="5244840" imgH="507960" progId="Equation.DSMT4">
                  <p:embed/>
                </p:oleObj>
              </mc:Choice>
              <mc:Fallback>
                <p:oleObj name="Equation" r:id="rId3" imgW="5244840" imgH="507960" progId="Equation.DSMT4">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219200"/>
                        <a:ext cx="8391525" cy="812800"/>
                      </a:xfrm>
                      <a:prstGeom prst="rect">
                        <a:avLst/>
                      </a:prstGeom>
                      <a:noFill/>
                      <a:ln>
                        <a:solidFill>
                          <a:schemeClr val="tx1"/>
                        </a:solidFill>
                      </a:ln>
                    </p:spPr>
                  </p:pic>
                </p:oleObj>
              </mc:Fallback>
            </mc:AlternateContent>
          </a:graphicData>
        </a:graphic>
      </p:graphicFrame>
      <p:grpSp>
        <p:nvGrpSpPr>
          <p:cNvPr id="23" name="Group 22"/>
          <p:cNvGrpSpPr/>
          <p:nvPr/>
        </p:nvGrpSpPr>
        <p:grpSpPr>
          <a:xfrm>
            <a:off x="152400" y="1828800"/>
            <a:ext cx="2398713" cy="1041975"/>
            <a:chOff x="152400" y="1828800"/>
            <a:chExt cx="2398713" cy="1041975"/>
          </a:xfrm>
        </p:grpSpPr>
        <p:sp>
          <p:nvSpPr>
            <p:cNvPr id="10" name="TextBox 9"/>
            <p:cNvSpPr txBox="1"/>
            <p:nvPr/>
          </p:nvSpPr>
          <p:spPr>
            <a:xfrm>
              <a:off x="152400" y="2286000"/>
              <a:ext cx="2398713" cy="584775"/>
            </a:xfrm>
            <a:prstGeom prst="rect">
              <a:avLst/>
            </a:prstGeom>
            <a:solidFill>
              <a:schemeClr val="bg1">
                <a:lumMod val="95000"/>
              </a:schemeClr>
            </a:solidFill>
            <a:ln w="9525">
              <a:solidFill>
                <a:srgbClr val="C00000"/>
              </a:solidFill>
            </a:ln>
          </p:spPr>
          <p:txBody>
            <a:bodyPr wrap="square" rtlCol="0">
              <a:spAutoFit/>
            </a:bodyPr>
            <a:lstStyle/>
            <a:p>
              <a:r>
                <a:rPr lang="en-US" sz="1600" dirty="0" smtClean="0">
                  <a:solidFill>
                    <a:srgbClr val="0070C0"/>
                  </a:solidFill>
                  <a:latin typeface="Comic Sans MS" pitchFamily="66" charset="0"/>
                </a:rPr>
                <a:t>Real-valued term. Independent of beam. </a:t>
              </a:r>
            </a:p>
          </p:txBody>
        </p:sp>
        <p:cxnSp>
          <p:nvCxnSpPr>
            <p:cNvPr id="12" name="Straight Connector 11"/>
            <p:cNvCxnSpPr/>
            <p:nvPr/>
          </p:nvCxnSpPr>
          <p:spPr>
            <a:xfrm flipV="1">
              <a:off x="1351756" y="1828800"/>
              <a:ext cx="705644" cy="457200"/>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6476999" y="1905000"/>
            <a:ext cx="2398713" cy="4171319"/>
            <a:chOff x="6477000" y="1905000"/>
            <a:chExt cx="2398713" cy="4171319"/>
          </a:xfrm>
        </p:grpSpPr>
        <p:cxnSp>
          <p:nvCxnSpPr>
            <p:cNvPr id="15" name="Straight Connector 14"/>
            <p:cNvCxnSpPr/>
            <p:nvPr/>
          </p:nvCxnSpPr>
          <p:spPr>
            <a:xfrm flipV="1">
              <a:off x="7676356" y="1905000"/>
              <a:ext cx="96044" cy="533400"/>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6477000" y="2438400"/>
              <a:ext cx="2398713" cy="3637919"/>
              <a:chOff x="6477000" y="2438400"/>
              <a:chExt cx="2398713" cy="3637919"/>
            </a:xfrm>
          </p:grpSpPr>
          <p:sp>
            <p:nvSpPr>
              <p:cNvPr id="14" name="TextBox 13"/>
              <p:cNvSpPr txBox="1"/>
              <p:nvPr/>
            </p:nvSpPr>
            <p:spPr>
              <a:xfrm>
                <a:off x="6477000" y="2438400"/>
                <a:ext cx="2398713" cy="3637919"/>
              </a:xfrm>
              <a:prstGeom prst="rect">
                <a:avLst/>
              </a:prstGeom>
              <a:solidFill>
                <a:schemeClr val="bg1">
                  <a:lumMod val="95000"/>
                </a:schemeClr>
              </a:solidFill>
              <a:ln w="9525">
                <a:solidFill>
                  <a:srgbClr val="C00000"/>
                </a:solidFill>
              </a:ln>
            </p:spPr>
            <p:txBody>
              <a:bodyPr wrap="square" rtlCol="0">
                <a:spAutoFit/>
              </a:bodyPr>
              <a:lstStyle/>
              <a:p>
                <a:r>
                  <a:rPr lang="en-US" sz="1600" dirty="0" smtClean="0">
                    <a:solidFill>
                      <a:srgbClr val="0070C0"/>
                    </a:solidFill>
                    <a:latin typeface="Comic Sans MS" pitchFamily="66" charset="0"/>
                  </a:rPr>
                  <a:t>This term toggles between beam and no-beam segment. </a:t>
                </a:r>
              </a:p>
              <a:p>
                <a:endParaRPr lang="en-US" sz="1600" dirty="0">
                  <a:solidFill>
                    <a:srgbClr val="0070C0"/>
                  </a:solidFill>
                  <a:latin typeface="Comic Sans MS" pitchFamily="66" charset="0"/>
                </a:endParaRPr>
              </a:p>
              <a:p>
                <a:endParaRPr lang="en-US" sz="1600" dirty="0" smtClean="0">
                  <a:solidFill>
                    <a:srgbClr val="0070C0"/>
                  </a:solidFill>
                  <a:latin typeface="Comic Sans MS" pitchFamily="66" charset="0"/>
                </a:endParaRPr>
              </a:p>
              <a:p>
                <a:endParaRPr lang="en-US" sz="1600" dirty="0">
                  <a:solidFill>
                    <a:srgbClr val="0070C0"/>
                  </a:solidFill>
                  <a:latin typeface="Comic Sans MS" pitchFamily="66" charset="0"/>
                </a:endParaRPr>
              </a:p>
              <a:p>
                <a:r>
                  <a:rPr lang="en-US" sz="1600" dirty="0" smtClean="0">
                    <a:solidFill>
                      <a:srgbClr val="0070C0"/>
                    </a:solidFill>
                    <a:latin typeface="Comic Sans MS" pitchFamily="66" charset="0"/>
                  </a:rPr>
                  <a:t>In BL mode it will be large (+ sign). In BS mode it can be made small by choosing</a:t>
                </a:r>
              </a:p>
              <a:p>
                <a:endParaRPr lang="en-US" sz="1600" dirty="0">
                  <a:solidFill>
                    <a:srgbClr val="0070C0"/>
                  </a:solidFill>
                  <a:latin typeface="Comic Sans MS" pitchFamily="66" charset="0"/>
                </a:endParaRPr>
              </a:p>
              <a:p>
                <a:endParaRPr lang="en-US" sz="1600" dirty="0" smtClean="0">
                  <a:solidFill>
                    <a:srgbClr val="0070C0"/>
                  </a:solidFill>
                  <a:latin typeface="Comic Sans MS" pitchFamily="66" charset="0"/>
                </a:endParaRPr>
              </a:p>
              <a:p>
                <a:endParaRPr lang="en-US" sz="1600" dirty="0" smtClean="0">
                  <a:solidFill>
                    <a:srgbClr val="0070C0"/>
                  </a:solidFill>
                  <a:latin typeface="Comic Sans MS" pitchFamily="66" charset="0"/>
                </a:endParaRP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81800" y="3276600"/>
                <a:ext cx="1657349" cy="871072"/>
              </a:xfrm>
              <a:prstGeom prst="rect">
                <a:avLst/>
              </a:prstGeom>
              <a:ln>
                <a:solidFill>
                  <a:srgbClr val="0070C0"/>
                </a:solidFill>
              </a:ln>
            </p:spPr>
          </p:pic>
          <p:graphicFrame>
            <p:nvGraphicFramePr>
              <p:cNvPr id="18" name="Object 17"/>
              <p:cNvGraphicFramePr>
                <a:graphicFrameLocks noChangeAspect="1"/>
              </p:cNvGraphicFramePr>
              <p:nvPr>
                <p:extLst>
                  <p:ext uri="{D42A27DB-BD31-4B8C-83A1-F6EECF244321}">
                    <p14:modId xmlns:p14="http://schemas.microsoft.com/office/powerpoint/2010/main" val="247407040"/>
                  </p:ext>
                </p:extLst>
              </p:nvPr>
            </p:nvGraphicFramePr>
            <p:xfrm>
              <a:off x="6962546" y="5105400"/>
              <a:ext cx="1523664" cy="853200"/>
            </p:xfrm>
            <a:graphic>
              <a:graphicData uri="http://schemas.openxmlformats.org/presentationml/2006/ole">
                <mc:AlternateContent xmlns:mc="http://schemas.openxmlformats.org/markup-compatibility/2006">
                  <mc:Choice xmlns:v="urn:schemas-microsoft-com:vml" Requires="v">
                    <p:oleObj spid="_x0000_s108666" name="Equation" r:id="rId6" imgW="1269720" imgH="711000" progId="Equation.DSMT4">
                      <p:embed/>
                    </p:oleObj>
                  </mc:Choice>
                  <mc:Fallback>
                    <p:oleObj name="Equation" r:id="rId6" imgW="1269720" imgH="711000" progId="Equation.DSMT4">
                      <p:embed/>
                      <p:pic>
                        <p:nvPicPr>
                          <p:cNvPr id="0" name="Object 13"/>
                          <p:cNvPicPr>
                            <a:picLocks noChangeAspect="1" noChangeArrowheads="1"/>
                          </p:cNvPicPr>
                          <p:nvPr/>
                        </p:nvPicPr>
                        <p:blipFill>
                          <a:blip r:embed="rId7"/>
                          <a:srcRect/>
                          <a:stretch>
                            <a:fillRect/>
                          </a:stretch>
                        </p:blipFill>
                        <p:spPr bwMode="auto">
                          <a:xfrm>
                            <a:off x="6962546" y="5105400"/>
                            <a:ext cx="1523664" cy="8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grpSp>
        <p:nvGrpSpPr>
          <p:cNvPr id="27" name="Group 26"/>
          <p:cNvGrpSpPr/>
          <p:nvPr/>
        </p:nvGrpSpPr>
        <p:grpSpPr>
          <a:xfrm>
            <a:off x="4190998" y="1731516"/>
            <a:ext cx="2170113" cy="3458406"/>
            <a:chOff x="4190998" y="1731516"/>
            <a:chExt cx="2170113" cy="3458406"/>
          </a:xfrm>
        </p:grpSpPr>
        <p:sp>
          <p:nvSpPr>
            <p:cNvPr id="19" name="TextBox 18"/>
            <p:cNvSpPr txBox="1"/>
            <p:nvPr/>
          </p:nvSpPr>
          <p:spPr>
            <a:xfrm>
              <a:off x="4190998" y="2438400"/>
              <a:ext cx="2170113" cy="2751522"/>
            </a:xfrm>
            <a:prstGeom prst="rect">
              <a:avLst/>
            </a:prstGeom>
            <a:solidFill>
              <a:schemeClr val="bg1">
                <a:lumMod val="95000"/>
              </a:schemeClr>
            </a:solidFill>
            <a:ln w="9525">
              <a:solidFill>
                <a:srgbClr val="C00000"/>
              </a:solidFill>
            </a:ln>
          </p:spPr>
          <p:txBody>
            <a:bodyPr wrap="square" rtlCol="0">
              <a:spAutoFit/>
            </a:bodyPr>
            <a:lstStyle/>
            <a:p>
              <a:r>
                <a:rPr lang="en-US" sz="1600" dirty="0" smtClean="0">
                  <a:solidFill>
                    <a:srgbClr val="0070C0"/>
                  </a:solidFill>
                  <a:latin typeface="Comic Sans MS" pitchFamily="66" charset="0"/>
                </a:rPr>
                <a:t>This term </a:t>
              </a:r>
              <a:r>
                <a:rPr lang="en-US" sz="1600" dirty="0">
                  <a:solidFill>
                    <a:srgbClr val="0070C0"/>
                  </a:solidFill>
                  <a:latin typeface="Comic Sans MS" pitchFamily="66" charset="0"/>
                </a:rPr>
                <a:t>makes a small excursion, symmetric around zero, in both beam </a:t>
              </a:r>
              <a:r>
                <a:rPr lang="en-US" sz="1600" dirty="0" smtClean="0">
                  <a:solidFill>
                    <a:srgbClr val="0070C0"/>
                  </a:solidFill>
                  <a:latin typeface="Comic Sans MS" pitchFamily="66" charset="0"/>
                </a:rPr>
                <a:t>and no-beam segment</a:t>
              </a:r>
              <a:endParaRPr lang="en-US" sz="1600" dirty="0">
                <a:solidFill>
                  <a:srgbClr val="0070C0"/>
                </a:solidFill>
                <a:latin typeface="Comic Sans MS" pitchFamily="66" charset="0"/>
              </a:endParaRPr>
            </a:p>
            <a:p>
              <a:endParaRPr lang="en-US" sz="1600" dirty="0" smtClean="0">
                <a:solidFill>
                  <a:srgbClr val="0070C0"/>
                </a:solidFill>
                <a:latin typeface="Comic Sans MS" pitchFamily="66" charset="0"/>
              </a:endParaRPr>
            </a:p>
            <a:p>
              <a:endParaRPr lang="en-US" sz="1600" dirty="0" smtClean="0">
                <a:solidFill>
                  <a:srgbClr val="0070C0"/>
                </a:solidFill>
                <a:latin typeface="Comic Sans MS" pitchFamily="66" charset="0"/>
              </a:endParaRPr>
            </a:p>
            <a:p>
              <a:endParaRPr lang="en-US" sz="1600" dirty="0">
                <a:solidFill>
                  <a:srgbClr val="0070C0"/>
                </a:solidFill>
                <a:latin typeface="Comic Sans MS" pitchFamily="66" charset="0"/>
              </a:endParaRPr>
            </a:p>
            <a:p>
              <a:endParaRPr lang="en-US" sz="1600" dirty="0" smtClean="0">
                <a:solidFill>
                  <a:srgbClr val="0070C0"/>
                </a:solidFill>
                <a:latin typeface="Comic Sans MS" pitchFamily="66" charset="0"/>
              </a:endParaRPr>
            </a:p>
          </p:txBody>
        </p:sp>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55001" y="4038600"/>
              <a:ext cx="1642110" cy="925830"/>
            </a:xfrm>
            <a:prstGeom prst="rect">
              <a:avLst/>
            </a:prstGeom>
            <a:ln>
              <a:solidFill>
                <a:srgbClr val="002060"/>
              </a:solidFill>
            </a:ln>
          </p:spPr>
        </p:pic>
        <p:cxnSp>
          <p:nvCxnSpPr>
            <p:cNvPr id="24" name="Straight Connector 23"/>
            <p:cNvCxnSpPr>
              <a:stCxn id="19" idx="0"/>
            </p:cNvCxnSpPr>
            <p:nvPr/>
          </p:nvCxnSpPr>
          <p:spPr>
            <a:xfrm flipV="1">
              <a:off x="5276055" y="1731516"/>
              <a:ext cx="591343" cy="706884"/>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990600" y="3114561"/>
            <a:ext cx="2836069" cy="1668149"/>
          </a:xfrm>
          <a:prstGeom prst="rect">
            <a:avLst/>
          </a:prstGeom>
          <a:solidFill>
            <a:schemeClr val="bg1">
              <a:lumMod val="95000"/>
            </a:schemeClr>
          </a:solidFill>
          <a:ln w="9525">
            <a:solidFill>
              <a:srgbClr val="C00000"/>
            </a:solidFill>
          </a:ln>
        </p:spPr>
        <p:txBody>
          <a:bodyPr wrap="square" rtlCol="0">
            <a:spAutoFit/>
          </a:bodyPr>
          <a:lstStyle/>
          <a:p>
            <a:r>
              <a:rPr lang="en-US" sz="1600" dirty="0" smtClean="0">
                <a:solidFill>
                  <a:srgbClr val="0070C0"/>
                </a:solidFill>
                <a:latin typeface="Comic Sans MS" pitchFamily="66" charset="0"/>
              </a:rPr>
              <a:t>The cavity tune can be chosen to minimize peak generator current. After some calculations we get</a:t>
            </a:r>
          </a:p>
          <a:p>
            <a:endParaRPr lang="en-US" sz="1600" dirty="0">
              <a:solidFill>
                <a:srgbClr val="0070C0"/>
              </a:solidFill>
              <a:latin typeface="Comic Sans MS" pitchFamily="66" charset="0"/>
            </a:endParaRPr>
          </a:p>
          <a:p>
            <a:endParaRPr lang="en-US" sz="1600" dirty="0" smtClean="0">
              <a:solidFill>
                <a:srgbClr val="0070C0"/>
              </a:solidFill>
              <a:latin typeface="Comic Sans MS" pitchFamily="66" charset="0"/>
            </a:endParaRPr>
          </a:p>
        </p:txBody>
      </p:sp>
      <p:cxnSp>
        <p:nvCxnSpPr>
          <p:cNvPr id="29" name="Straight Connector 28"/>
          <p:cNvCxnSpPr>
            <a:stCxn id="28" idx="0"/>
          </p:cNvCxnSpPr>
          <p:nvPr/>
        </p:nvCxnSpPr>
        <p:spPr>
          <a:xfrm flipV="1">
            <a:off x="2408635" y="1791811"/>
            <a:ext cx="1954609" cy="1322750"/>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p:cNvGraphicFramePr>
            <a:graphicFrameLocks noChangeAspect="1"/>
          </p:cNvGraphicFramePr>
          <p:nvPr>
            <p:extLst>
              <p:ext uri="{D42A27DB-BD31-4B8C-83A1-F6EECF244321}">
                <p14:modId xmlns:p14="http://schemas.microsoft.com/office/powerpoint/2010/main" val="592246518"/>
              </p:ext>
            </p:extLst>
          </p:nvPr>
        </p:nvGraphicFramePr>
        <p:xfrm>
          <a:off x="995779" y="4123537"/>
          <a:ext cx="2743200" cy="563880"/>
        </p:xfrm>
        <a:graphic>
          <a:graphicData uri="http://schemas.openxmlformats.org/presentationml/2006/ole">
            <mc:AlternateContent xmlns:mc="http://schemas.openxmlformats.org/markup-compatibility/2006">
              <mc:Choice xmlns:v="urn:schemas-microsoft-com:vml" Requires="v">
                <p:oleObj spid="_x0000_s108667" name="Equation" r:id="rId9" imgW="2286000" imgH="469900" progId="Equation.DSMT4">
                  <p:embed/>
                </p:oleObj>
              </mc:Choice>
              <mc:Fallback>
                <p:oleObj name="Equation" r:id="rId9" imgW="2286000" imgH="469900" progId="Equation.DSMT4">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95779" y="4123537"/>
                        <a:ext cx="2743200" cy="5638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Slide Number Placeholder 34"/>
          <p:cNvSpPr>
            <a:spLocks noGrp="1"/>
          </p:cNvSpPr>
          <p:nvPr>
            <p:ph type="sldNum" sz="quarter" idx="12"/>
          </p:nvPr>
        </p:nvSpPr>
        <p:spPr/>
        <p:txBody>
          <a:bodyPr/>
          <a:lstStyle/>
          <a:p>
            <a:pPr>
              <a:defRPr/>
            </a:pPr>
            <a:fld id="{4F506C87-03B3-43A4-8BFC-F6CFD9425D04}" type="slidenum">
              <a:rPr lang="en-US" smtClean="0"/>
              <a:pPr>
                <a:defRPr/>
              </a:pPr>
              <a:t>15</a:t>
            </a:fld>
            <a:endParaRPr lang="en-US" dirty="0"/>
          </a:p>
        </p:txBody>
      </p:sp>
    </p:spTree>
    <p:extLst>
      <p:ext uri="{BB962C8B-B14F-4D97-AF65-F5344CB8AC3E}">
        <p14:creationId xmlns:p14="http://schemas.microsoft.com/office/powerpoint/2010/main" val="758941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6" name="Content Placeholder 6"/>
          <p:cNvSpPr txBox="1">
            <a:spLocks noGrp="1"/>
          </p:cNvSpPr>
          <p:nvPr>
            <p:ph idx="1"/>
          </p:nvPr>
        </p:nvSpPr>
        <p:spPr bwMode="auto">
          <a:xfrm>
            <a:off x="25758" y="5310877"/>
            <a:ext cx="90678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sz="1600" dirty="0" smtClean="0"/>
              <a:t>In </a:t>
            </a:r>
            <a:r>
              <a:rPr lang="en-US" sz="1600" b="1" dirty="0" smtClean="0"/>
              <a:t>BS mode</a:t>
            </a:r>
            <a:r>
              <a:rPr lang="en-US" sz="1600" b="1" dirty="0" smtClean="0"/>
              <a:t>, both systems have 180 degree stable phase</a:t>
            </a:r>
            <a:r>
              <a:rPr lang="en-US" sz="1600" dirty="0" smtClean="0"/>
              <a:t>. The </a:t>
            </a:r>
            <a:r>
              <a:rPr lang="en-US" sz="1600" dirty="0" smtClean="0"/>
              <a:t>beam phase </a:t>
            </a:r>
            <a:r>
              <a:rPr lang="en-US" sz="1600" dirty="0"/>
              <a:t>modulation </a:t>
            </a:r>
            <a:r>
              <a:rPr lang="en-US" sz="1600" dirty="0" smtClean="0"/>
              <a:t>produces a voltage transient </a:t>
            </a:r>
            <a:r>
              <a:rPr lang="en-US" sz="1600" dirty="0" smtClean="0"/>
              <a:t>that </a:t>
            </a:r>
            <a:r>
              <a:rPr lang="en-US" sz="1600" dirty="0" smtClean="0"/>
              <a:t>“helps” the harmonic </a:t>
            </a:r>
            <a:r>
              <a:rPr lang="en-US" sz="1600" dirty="0" smtClean="0"/>
              <a:t>cavity </a:t>
            </a:r>
            <a:r>
              <a:rPr lang="en-US" sz="1600" dirty="0" smtClean="0"/>
              <a:t>track the voltage of the fundamental cavity -&gt; </a:t>
            </a:r>
            <a:r>
              <a:rPr lang="en-US" sz="1600" b="1" dirty="0" smtClean="0"/>
              <a:t>required power is reduced</a:t>
            </a:r>
          </a:p>
          <a:p>
            <a:r>
              <a:rPr lang="en-US" sz="1600" dirty="0" smtClean="0"/>
              <a:t>In </a:t>
            </a:r>
            <a:r>
              <a:rPr lang="en-US" sz="1600" b="1" dirty="0" smtClean="0"/>
              <a:t>BL mode</a:t>
            </a:r>
            <a:r>
              <a:rPr lang="en-US" sz="1600" dirty="0" smtClean="0"/>
              <a:t>, the </a:t>
            </a:r>
            <a:r>
              <a:rPr lang="en-US" sz="1600" dirty="0"/>
              <a:t>beam </a:t>
            </a:r>
            <a:r>
              <a:rPr lang="en-US" sz="1600" dirty="0" smtClean="0"/>
              <a:t>phase </a:t>
            </a:r>
            <a:r>
              <a:rPr lang="en-US" sz="1600" dirty="0"/>
              <a:t>modulation </a:t>
            </a:r>
            <a:r>
              <a:rPr lang="en-US" sz="1600" dirty="0" smtClean="0"/>
              <a:t>with the 0 degree stable phase in the harmonic system produces </a:t>
            </a:r>
            <a:r>
              <a:rPr lang="en-US" sz="1600" dirty="0" smtClean="0"/>
              <a:t>a </a:t>
            </a:r>
            <a:r>
              <a:rPr lang="en-US" sz="1600" b="1" dirty="0" smtClean="0"/>
              <a:t>voltage slip opposite </a:t>
            </a:r>
            <a:r>
              <a:rPr lang="en-US" sz="1600" b="1" dirty="0"/>
              <a:t>to the </a:t>
            </a:r>
            <a:r>
              <a:rPr lang="en-US" sz="1600" b="1" dirty="0" smtClean="0"/>
              <a:t>desired RF phase modulation </a:t>
            </a:r>
            <a:r>
              <a:rPr lang="en-US" sz="1600" dirty="0" smtClean="0"/>
              <a:t>imposed by the ACS system -&gt; </a:t>
            </a:r>
            <a:r>
              <a:rPr lang="en-US" sz="1600" b="1" dirty="0" smtClean="0"/>
              <a:t>much larger power required</a:t>
            </a:r>
          </a:p>
          <a:p>
            <a:endParaRPr lang="en-US" sz="1600" dirty="0"/>
          </a:p>
          <a:p>
            <a:endParaRPr lang="en-US" sz="1600" dirty="0" smtClean="0"/>
          </a:p>
          <a:p>
            <a:endParaRPr lang="en-US" sz="1600" dirty="0"/>
          </a:p>
          <a:p>
            <a:endParaRPr lang="en-US" sz="1600" dirty="0" smtClean="0"/>
          </a:p>
          <a:p>
            <a:endParaRPr lang="en-US" sz="1600" dirty="0"/>
          </a:p>
          <a:p>
            <a:endParaRPr lang="en-US" sz="1600" dirty="0" smtClean="0"/>
          </a:p>
          <a:p>
            <a:endParaRPr lang="en-US" sz="1600" dirty="0"/>
          </a:p>
          <a:p>
            <a:endParaRPr lang="en-US" sz="1600" dirty="0" smtClean="0"/>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Slide Number Placeholder 15"/>
          <p:cNvSpPr>
            <a:spLocks noGrp="1"/>
          </p:cNvSpPr>
          <p:nvPr>
            <p:ph type="sldNum" sz="quarter" idx="12"/>
          </p:nvPr>
        </p:nvSpPr>
        <p:spPr/>
        <p:txBody>
          <a:bodyPr/>
          <a:lstStyle/>
          <a:p>
            <a:pPr>
              <a:defRPr/>
            </a:pPr>
            <a:fld id="{4F506C87-03B3-43A4-8BFC-F6CFD9425D04}" type="slidenum">
              <a:rPr lang="en-US" smtClean="0"/>
              <a:pPr>
                <a:defRPr/>
              </a:pPr>
              <a:t>16</a:t>
            </a:fld>
            <a:endParaRPr lang="en-US" dirty="0"/>
          </a:p>
        </p:txBody>
      </p:sp>
      <p:grpSp>
        <p:nvGrpSpPr>
          <p:cNvPr id="2" name="Group 1"/>
          <p:cNvGrpSpPr/>
          <p:nvPr/>
        </p:nvGrpSpPr>
        <p:grpSpPr>
          <a:xfrm>
            <a:off x="201708" y="418424"/>
            <a:ext cx="8942292" cy="4866620"/>
            <a:chOff x="152400" y="1828800"/>
            <a:chExt cx="8942292" cy="4866620"/>
          </a:xfrm>
        </p:grpSpPr>
        <p:sp>
          <p:nvSpPr>
            <p:cNvPr id="10" name="TextBox 24"/>
            <p:cNvSpPr txBox="1">
              <a:spLocks noChangeArrowheads="1"/>
            </p:cNvSpPr>
            <p:nvPr/>
          </p:nvSpPr>
          <p:spPr bwMode="auto">
            <a:xfrm>
              <a:off x="152400" y="6172200"/>
              <a:ext cx="8915400" cy="523220"/>
            </a:xfrm>
            <a:prstGeom prst="rect">
              <a:avLst/>
            </a:prstGeom>
            <a:solidFill>
              <a:schemeClr val="bg1">
                <a:lumMod val="95000"/>
              </a:schemeClr>
            </a:solidFill>
            <a:ln w="9525">
              <a:solidFill>
                <a:srgbClr val="002060"/>
              </a:solidFill>
              <a:miter lim="800000"/>
              <a:headEnd/>
              <a:tailEnd/>
            </a:ln>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9pPr>
            </a:lstStyle>
            <a:p>
              <a:pPr eaLnBrk="1" hangingPunct="1">
                <a:defRPr/>
              </a:pPr>
              <a:r>
                <a:rPr lang="en-US" sz="1400" b="1" dirty="0" smtClean="0">
                  <a:solidFill>
                    <a:srgbClr val="002060"/>
                  </a:solidFill>
                  <a:latin typeface="Comic Sans MS" pitchFamily="66" charset="0"/>
                </a:rPr>
                <a:t>Left</a:t>
              </a:r>
              <a:r>
                <a:rPr lang="en-US" sz="1400" dirty="0" smtClean="0">
                  <a:solidFill>
                    <a:srgbClr val="002060"/>
                  </a:solidFill>
                  <a:latin typeface="Comic Sans MS" pitchFamily="66" charset="0"/>
                </a:rPr>
                <a:t>: Phase modulation  caused by abort gap in </a:t>
              </a:r>
              <a:r>
                <a:rPr lang="en-US" sz="1400" dirty="0">
                  <a:solidFill>
                    <a:srgbClr val="002060"/>
                  </a:solidFill>
                  <a:latin typeface="Comic Sans MS" pitchFamily="66" charset="0"/>
                </a:rPr>
                <a:t>a</a:t>
              </a:r>
              <a:r>
                <a:rPr lang="en-US" sz="1400" dirty="0" smtClean="0">
                  <a:solidFill>
                    <a:srgbClr val="002060"/>
                  </a:solidFill>
                  <a:latin typeface="Comic Sans MS" pitchFamily="66" charset="0"/>
                </a:rPr>
                <a:t> cavity at </a:t>
              </a:r>
              <a:r>
                <a:rPr lang="en-US" sz="1400" b="1" dirty="0" smtClean="0">
                  <a:solidFill>
                    <a:srgbClr val="002060"/>
                  </a:solidFill>
                  <a:latin typeface="Comic Sans MS" pitchFamily="66" charset="0"/>
                </a:rPr>
                <a:t>180 degree </a:t>
              </a:r>
              <a:r>
                <a:rPr lang="en-US" sz="1400" dirty="0" smtClean="0">
                  <a:solidFill>
                    <a:srgbClr val="002060"/>
                  </a:solidFill>
                  <a:latin typeface="Comic Sans MS" pitchFamily="66" charset="0"/>
                </a:rPr>
                <a:t>stable phase, with fixed klystron drive. </a:t>
              </a:r>
              <a:r>
                <a:rPr lang="en-US" sz="1400" b="1" dirty="0" smtClean="0">
                  <a:solidFill>
                    <a:srgbClr val="002060"/>
                  </a:solidFill>
                  <a:latin typeface="Comic Sans MS" pitchFamily="66" charset="0"/>
                </a:rPr>
                <a:t>Right</a:t>
              </a:r>
              <a:r>
                <a:rPr lang="en-US" sz="1400" dirty="0" smtClean="0">
                  <a:solidFill>
                    <a:srgbClr val="002060"/>
                  </a:solidFill>
                  <a:latin typeface="Comic Sans MS" pitchFamily="66" charset="0"/>
                </a:rPr>
                <a:t>: idem with </a:t>
              </a:r>
              <a:r>
                <a:rPr lang="en-US" sz="1400" b="1" dirty="0" smtClean="0">
                  <a:solidFill>
                    <a:srgbClr val="002060"/>
                  </a:solidFill>
                  <a:latin typeface="Comic Sans MS" pitchFamily="66" charset="0"/>
                </a:rPr>
                <a:t>0 degree </a:t>
              </a:r>
              <a:r>
                <a:rPr lang="en-US" sz="1400" dirty="0" smtClean="0">
                  <a:solidFill>
                    <a:srgbClr val="002060"/>
                  </a:solidFill>
                  <a:latin typeface="Comic Sans MS" pitchFamily="66" charset="0"/>
                </a:rPr>
                <a:t>stable phase. </a:t>
              </a:r>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478" y="4419600"/>
              <a:ext cx="2955798" cy="1666494"/>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4398878"/>
              <a:ext cx="2955798" cy="1666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6777" y="1828800"/>
              <a:ext cx="2743200" cy="153924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3638" y="1828800"/>
              <a:ext cx="2743200" cy="1539240"/>
            </a:xfrm>
            <a:prstGeom prst="rect">
              <a:avLst/>
            </a:prstGeom>
          </p:spPr>
        </p:pic>
        <p:sp>
          <p:nvSpPr>
            <p:cNvPr id="13" name="TextBox 24"/>
            <p:cNvSpPr txBox="1">
              <a:spLocks noChangeArrowheads="1"/>
            </p:cNvSpPr>
            <p:nvPr/>
          </p:nvSpPr>
          <p:spPr bwMode="auto">
            <a:xfrm>
              <a:off x="179292" y="3444771"/>
              <a:ext cx="8915400" cy="954107"/>
            </a:xfrm>
            <a:prstGeom prst="rect">
              <a:avLst/>
            </a:prstGeom>
            <a:solidFill>
              <a:schemeClr val="bg1">
                <a:lumMod val="95000"/>
              </a:schemeClr>
            </a:solidFill>
            <a:ln w="9525">
              <a:solidFill>
                <a:srgbClr val="002060"/>
              </a:solidFill>
              <a:miter lim="800000"/>
              <a:headEnd/>
              <a:tailEnd/>
            </a:ln>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9pPr>
            </a:lstStyle>
            <a:p>
              <a:pPr eaLnBrk="1" hangingPunct="1">
                <a:defRPr/>
              </a:pPr>
              <a:r>
                <a:rPr lang="en-US" sz="1400" b="1" dirty="0" smtClean="0">
                  <a:solidFill>
                    <a:srgbClr val="002060"/>
                  </a:solidFill>
                  <a:latin typeface="Comic Sans MS" pitchFamily="66" charset="0"/>
                </a:rPr>
                <a:t>Left</a:t>
              </a:r>
              <a:r>
                <a:rPr lang="en-US" sz="1400" dirty="0" smtClean="0">
                  <a:solidFill>
                    <a:srgbClr val="002060"/>
                  </a:solidFill>
                  <a:latin typeface="Comic Sans MS" pitchFamily="66" charset="0"/>
                </a:rPr>
                <a:t>: Beam induced voltage caused by a bunch passage at </a:t>
              </a:r>
              <a:r>
                <a:rPr lang="en-US" sz="1400" b="1" dirty="0" smtClean="0">
                  <a:solidFill>
                    <a:srgbClr val="002060"/>
                  </a:solidFill>
                  <a:latin typeface="Comic Sans MS" pitchFamily="66" charset="0"/>
                </a:rPr>
                <a:t>180 degree</a:t>
              </a:r>
              <a:r>
                <a:rPr lang="en-US" sz="1400" dirty="0" smtClean="0">
                  <a:solidFill>
                    <a:srgbClr val="002060"/>
                  </a:solidFill>
                  <a:latin typeface="Comic Sans MS" pitchFamily="66" charset="0"/>
                </a:rPr>
                <a:t> stable phase. Generator driven voltage in blue, bunch induced voltage in red, total voltage in yellow. The bunch causes a positive phase shift (phase advance). </a:t>
              </a:r>
              <a:r>
                <a:rPr lang="en-US" sz="1400" b="1" dirty="0" smtClean="0">
                  <a:solidFill>
                    <a:srgbClr val="002060"/>
                  </a:solidFill>
                  <a:latin typeface="Comic Sans MS" pitchFamily="66" charset="0"/>
                </a:rPr>
                <a:t>Right</a:t>
              </a:r>
              <a:r>
                <a:rPr lang="en-US" sz="1400" dirty="0" smtClean="0">
                  <a:solidFill>
                    <a:srgbClr val="002060"/>
                  </a:solidFill>
                  <a:latin typeface="Comic Sans MS" pitchFamily="66" charset="0"/>
                </a:rPr>
                <a:t>: Idem with a bunch passage at </a:t>
              </a:r>
              <a:r>
                <a:rPr lang="en-US" sz="1400" b="1" dirty="0" smtClean="0">
                  <a:solidFill>
                    <a:srgbClr val="002060"/>
                  </a:solidFill>
                  <a:latin typeface="Comic Sans MS" pitchFamily="66" charset="0"/>
                </a:rPr>
                <a:t>0 degree </a:t>
              </a:r>
              <a:r>
                <a:rPr lang="en-US" sz="1400" dirty="0" smtClean="0">
                  <a:solidFill>
                    <a:srgbClr val="002060"/>
                  </a:solidFill>
                  <a:latin typeface="Comic Sans MS" pitchFamily="66" charset="0"/>
                </a:rPr>
                <a:t>stable phase resulting in a negative phase shift (phase lag). </a:t>
              </a:r>
            </a:p>
          </p:txBody>
        </p:sp>
      </p:grpSp>
    </p:spTree>
    <p:extLst>
      <p:ext uri="{BB962C8B-B14F-4D97-AF65-F5344CB8AC3E}">
        <p14:creationId xmlns:p14="http://schemas.microsoft.com/office/powerpoint/2010/main" val="3243808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6" name="Content Placeholder 6"/>
          <p:cNvSpPr txBox="1">
            <a:spLocks noGrp="1"/>
          </p:cNvSpPr>
          <p:nvPr>
            <p:ph idx="1"/>
          </p:nvPr>
        </p:nvSpPr>
        <p:spPr bwMode="auto">
          <a:xfrm>
            <a:off x="76200" y="381000"/>
            <a:ext cx="9067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sz="2000" dirty="0" smtClean="0"/>
              <a:t>In both modes, the detuning must be chosen to minimize the peak generator current</a:t>
            </a:r>
          </a:p>
        </p:txBody>
      </p:sp>
      <p:graphicFrame>
        <p:nvGraphicFramePr>
          <p:cNvPr id="7" name="Object 6"/>
          <p:cNvGraphicFramePr>
            <a:graphicFrameLocks noChangeAspect="1"/>
          </p:cNvGraphicFramePr>
          <p:nvPr>
            <p:extLst>
              <p:ext uri="{D42A27DB-BD31-4B8C-83A1-F6EECF244321}">
                <p14:modId xmlns:p14="http://schemas.microsoft.com/office/powerpoint/2010/main" val="3248042467"/>
              </p:ext>
            </p:extLst>
          </p:nvPr>
        </p:nvGraphicFramePr>
        <p:xfrm>
          <a:off x="413289" y="1066800"/>
          <a:ext cx="8391525" cy="812800"/>
        </p:xfrm>
        <a:graphic>
          <a:graphicData uri="http://schemas.openxmlformats.org/presentationml/2006/ole">
            <mc:AlternateContent xmlns:mc="http://schemas.openxmlformats.org/markup-compatibility/2006">
              <mc:Choice xmlns:v="urn:schemas-microsoft-com:vml" Requires="v">
                <p:oleObj spid="_x0000_s111710" name="Equation" r:id="rId3" imgW="5245100" imgH="508000" progId="Equation.DSMT4">
                  <p:embed/>
                </p:oleObj>
              </mc:Choice>
              <mc:Fallback>
                <p:oleObj name="Equation" r:id="rId3" imgW="5245100" imgH="508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289" y="1066800"/>
                        <a:ext cx="8391525" cy="812800"/>
                      </a:xfrm>
                      <a:prstGeom prst="rect">
                        <a:avLst/>
                      </a:prstGeom>
                      <a:noFill/>
                      <a:ln w="9525">
                        <a:noFill/>
                        <a:miter lim="800000"/>
                        <a:headEnd/>
                        <a:tailEnd/>
                      </a:ln>
                      <a:extLst/>
                    </p:spPr>
                  </p:pic>
                </p:oleObj>
              </mc:Fallback>
            </mc:AlternateContent>
          </a:graphicData>
        </a:graphic>
      </p:graphicFrame>
      <p:pic>
        <p:nvPicPr>
          <p:cNvPr id="8" name="Picture 7"/>
          <p:cNvPicPr/>
          <p:nvPr/>
        </p:nvPicPr>
        <p:blipFill>
          <a:blip r:embed="rId5">
            <a:extLst>
              <a:ext uri="{28A0092B-C50C-407E-A947-70E740481C1C}">
                <a14:useLocalDpi xmlns:a14="http://schemas.microsoft.com/office/drawing/2010/main" val="0"/>
              </a:ext>
            </a:extLst>
          </a:blip>
          <a:stretch>
            <a:fillRect/>
          </a:stretch>
        </p:blipFill>
        <p:spPr>
          <a:xfrm>
            <a:off x="1143000" y="2362200"/>
            <a:ext cx="2743200" cy="2437130"/>
          </a:xfrm>
          <a:prstGeom prst="rect">
            <a:avLst/>
          </a:prstGeom>
        </p:spPr>
      </p:pic>
      <p:pic>
        <p:nvPicPr>
          <p:cNvPr id="9" name="Picture 8"/>
          <p:cNvPicPr/>
          <p:nvPr/>
        </p:nvPicPr>
        <p:blipFill>
          <a:blip r:embed="rId6">
            <a:extLst>
              <a:ext uri="{28A0092B-C50C-407E-A947-70E740481C1C}">
                <a14:useLocalDpi xmlns:a14="http://schemas.microsoft.com/office/drawing/2010/main" val="0"/>
              </a:ext>
            </a:extLst>
          </a:blip>
          <a:stretch>
            <a:fillRect/>
          </a:stretch>
        </p:blipFill>
        <p:spPr>
          <a:xfrm>
            <a:off x="5510814" y="2324575"/>
            <a:ext cx="2743200" cy="2437130"/>
          </a:xfrm>
          <a:prstGeom prst="rect">
            <a:avLst/>
          </a:prstGeom>
        </p:spPr>
      </p:pic>
      <p:sp>
        <p:nvSpPr>
          <p:cNvPr id="10" name="TextBox 24"/>
          <p:cNvSpPr txBox="1">
            <a:spLocks noChangeArrowheads="1"/>
          </p:cNvSpPr>
          <p:nvPr/>
        </p:nvSpPr>
        <p:spPr bwMode="auto">
          <a:xfrm>
            <a:off x="472440" y="4953000"/>
            <a:ext cx="8531226" cy="954107"/>
          </a:xfrm>
          <a:prstGeom prst="rect">
            <a:avLst/>
          </a:prstGeom>
          <a:solidFill>
            <a:schemeClr val="bg1">
              <a:lumMod val="95000"/>
            </a:schemeClr>
          </a:solidFill>
          <a:ln w="9525">
            <a:solidFill>
              <a:srgbClr val="002060"/>
            </a:solidFill>
            <a:miter lim="800000"/>
            <a:headEnd/>
            <a:tailEnd/>
          </a:ln>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9pPr>
          </a:lstStyle>
          <a:p>
            <a:pPr eaLnBrk="1" hangingPunct="1">
              <a:defRPr/>
            </a:pPr>
            <a:r>
              <a:rPr lang="en-US" sz="1400" dirty="0" smtClean="0">
                <a:solidFill>
                  <a:srgbClr val="002060"/>
                </a:solidFill>
                <a:latin typeface="Comic Sans MS" pitchFamily="66" charset="0"/>
              </a:rPr>
              <a:t>The </a:t>
            </a:r>
            <a:r>
              <a:rPr lang="en-US" sz="1400" dirty="0">
                <a:solidFill>
                  <a:srgbClr val="002060"/>
                </a:solidFill>
                <a:latin typeface="Comic Sans MS" pitchFamily="66" charset="0"/>
              </a:rPr>
              <a:t>amplitude of the vector is proportional to the klystron current. Beam-on segment in red, beam-off segment in blue. The figure on the right corresponds to the optimal detuning (-15.4 kHz), minimizing the peak klystron current. On the left the detuning (-13 kHz) is almost perfect for the beam segment but will make the klystron power significantly larger in the no-beam segment</a:t>
            </a:r>
            <a:r>
              <a:rPr lang="en-US" sz="1400" dirty="0" smtClean="0">
                <a:solidFill>
                  <a:srgbClr val="002060"/>
                </a:solidFill>
                <a:latin typeface="Comic Sans MS" pitchFamily="66" charset="0"/>
              </a:rPr>
              <a:t>. </a:t>
            </a:r>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510323372"/>
              </p:ext>
            </p:extLst>
          </p:nvPr>
        </p:nvGraphicFramePr>
        <p:xfrm>
          <a:off x="1828800" y="2755623"/>
          <a:ext cx="1188204" cy="319901"/>
        </p:xfrm>
        <a:graphic>
          <a:graphicData uri="http://schemas.openxmlformats.org/presentationml/2006/ole">
            <mc:AlternateContent xmlns:mc="http://schemas.openxmlformats.org/markup-compatibility/2006">
              <mc:Choice xmlns:v="urn:schemas-microsoft-com:vml" Requires="v">
                <p:oleObj spid="_x0000_s111711" name="Equation" r:id="rId7" imgW="990170" imgH="266584" progId="Equation.DSMT4">
                  <p:embed/>
                </p:oleObj>
              </mc:Choice>
              <mc:Fallback>
                <p:oleObj name="Equation" r:id="rId7" imgW="990170" imgH="266584"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2755623"/>
                        <a:ext cx="1188204" cy="3199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600819454"/>
              </p:ext>
            </p:extLst>
          </p:nvPr>
        </p:nvGraphicFramePr>
        <p:xfrm>
          <a:off x="6096000" y="2819400"/>
          <a:ext cx="1187450" cy="320675"/>
        </p:xfrm>
        <a:graphic>
          <a:graphicData uri="http://schemas.openxmlformats.org/presentationml/2006/ole">
            <mc:AlternateContent xmlns:mc="http://schemas.openxmlformats.org/markup-compatibility/2006">
              <mc:Choice xmlns:v="urn:schemas-microsoft-com:vml" Requires="v">
                <p:oleObj spid="_x0000_s111712" name="Equation" r:id="rId9" imgW="990170" imgH="266584" progId="Equation.DSMT4">
                  <p:embed/>
                </p:oleObj>
              </mc:Choice>
              <mc:Fallback>
                <p:oleObj name="Equation" r:id="rId9" imgW="990170" imgH="266584"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0" y="2819400"/>
                        <a:ext cx="11874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4F506C87-03B3-43A4-8BFC-F6CFD9425D04}" type="slidenum">
              <a:rPr lang="en-US" smtClean="0"/>
              <a:pPr>
                <a:defRPr/>
              </a:pPr>
              <a:t>17</a:t>
            </a:fld>
            <a:endParaRPr lang="en-US" dirty="0"/>
          </a:p>
        </p:txBody>
      </p:sp>
      <p:sp>
        <p:nvSpPr>
          <p:cNvPr id="14" name="Oval 13"/>
          <p:cNvSpPr/>
          <p:nvPr/>
        </p:nvSpPr>
        <p:spPr>
          <a:xfrm>
            <a:off x="4038600" y="990600"/>
            <a:ext cx="800100" cy="533400"/>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32852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6" name="Content Placeholder 6"/>
          <p:cNvSpPr txBox="1">
            <a:spLocks noGrp="1"/>
          </p:cNvSpPr>
          <p:nvPr>
            <p:ph idx="1"/>
          </p:nvPr>
        </p:nvSpPr>
        <p:spPr bwMode="auto">
          <a:xfrm>
            <a:off x="76200" y="381000"/>
            <a:ext cx="90678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sz="2000" dirty="0" smtClean="0"/>
              <a:t>We now optimize the main coupling to minimize generator peak power</a:t>
            </a:r>
          </a:p>
          <a:p>
            <a:endParaRPr lang="en-US" sz="2000" dirty="0"/>
          </a:p>
          <a:p>
            <a:endParaRPr lang="en-US" sz="2000" dirty="0" smtClean="0"/>
          </a:p>
          <a:p>
            <a:r>
              <a:rPr lang="en-US" sz="2000" dirty="0" smtClean="0"/>
              <a:t>We get</a:t>
            </a:r>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653475094"/>
              </p:ext>
            </p:extLst>
          </p:nvPr>
        </p:nvGraphicFramePr>
        <p:xfrm>
          <a:off x="2244004" y="762000"/>
          <a:ext cx="4676140" cy="551180"/>
        </p:xfrm>
        <a:graphic>
          <a:graphicData uri="http://schemas.openxmlformats.org/presentationml/2006/ole">
            <mc:AlternateContent xmlns:mc="http://schemas.openxmlformats.org/markup-compatibility/2006">
              <mc:Choice xmlns:v="urn:schemas-microsoft-com:vml" Requires="v">
                <p:oleObj spid="_x0000_s110738" name="Equation" r:id="rId3" imgW="3340100" imgH="393700" progId="Equation.DSMT4">
                  <p:embed/>
                </p:oleObj>
              </mc:Choice>
              <mc:Fallback>
                <p:oleObj name="Equation" r:id="rId3" imgW="3340100" imgH="3937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4004" y="762000"/>
                        <a:ext cx="4676140" cy="5511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2777782594"/>
              </p:ext>
            </p:extLst>
          </p:nvPr>
        </p:nvGraphicFramePr>
        <p:xfrm>
          <a:off x="1381125" y="1477963"/>
          <a:ext cx="6505575" cy="1614487"/>
        </p:xfrm>
        <a:graphic>
          <a:graphicData uri="http://schemas.openxmlformats.org/presentationml/2006/ole">
            <mc:AlternateContent xmlns:mc="http://schemas.openxmlformats.org/markup-compatibility/2006">
              <mc:Choice xmlns:v="urn:schemas-microsoft-com:vml" Requires="v">
                <p:oleObj spid="_x0000_s110739" name="Equation" r:id="rId5" imgW="5422680" imgH="1346040" progId="Equation.DSMT4">
                  <p:embed/>
                </p:oleObj>
              </mc:Choice>
              <mc:Fallback>
                <p:oleObj name="Equation" r:id="rId5" imgW="5422680" imgH="1346040" progId="Equation.DSMT4">
                  <p:embed/>
                  <p:pic>
                    <p:nvPicPr>
                      <p:cNvPr id="0" name="Object 6"/>
                      <p:cNvPicPr>
                        <a:picLocks noChangeAspect="1" noChangeArrowheads="1"/>
                      </p:cNvPicPr>
                      <p:nvPr/>
                    </p:nvPicPr>
                    <p:blipFill>
                      <a:blip r:embed="rId6"/>
                      <a:srcRect/>
                      <a:stretch>
                        <a:fillRect/>
                      </a:stretch>
                    </p:blipFill>
                    <p:spPr bwMode="auto">
                      <a:xfrm>
                        <a:off x="1381125" y="1477963"/>
                        <a:ext cx="6505575" cy="1614487"/>
                      </a:xfrm>
                      <a:prstGeom prst="rect">
                        <a:avLst/>
                      </a:prstGeom>
                      <a:noFill/>
                      <a:ln>
                        <a:solidFill>
                          <a:schemeClr val="tx1"/>
                        </a:solidFill>
                      </a:ln>
                    </p:spPr>
                  </p:pic>
                </p:oleObj>
              </mc:Fallback>
            </mc:AlternateContent>
          </a:graphicData>
        </a:graphic>
      </p:graphicFrame>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Content Placeholder 6"/>
          <p:cNvSpPr txBox="1">
            <a:spLocks/>
          </p:cNvSpPr>
          <p:nvPr/>
        </p:nvSpPr>
        <p:spPr bwMode="auto">
          <a:xfrm>
            <a:off x="227860" y="3285476"/>
            <a:ext cx="4344140" cy="32677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sz="2000" dirty="0" smtClean="0"/>
              <a:t>BS mode: minus sign</a:t>
            </a:r>
          </a:p>
          <a:p>
            <a:r>
              <a:rPr lang="en-US" sz="2000" dirty="0" smtClean="0"/>
              <a:t>A good design selects (8)</a:t>
            </a:r>
          </a:p>
          <a:p>
            <a:endParaRPr lang="en-US" sz="2000" dirty="0" smtClean="0"/>
          </a:p>
          <a:p>
            <a:endParaRPr lang="en-US" sz="2000" dirty="0"/>
          </a:p>
          <a:p>
            <a:endParaRPr lang="en-US" sz="2000" dirty="0" smtClean="0"/>
          </a:p>
          <a:p>
            <a:r>
              <a:rPr lang="en-US" sz="2000" dirty="0" smtClean="0"/>
              <a:t>A large loaded </a:t>
            </a:r>
            <a:r>
              <a:rPr lang="en-US" sz="2000" i="1" dirty="0" smtClean="0"/>
              <a:t>Q</a:t>
            </a:r>
            <a:r>
              <a:rPr lang="en-US" sz="2000" i="1" baseline="-25000" dirty="0" smtClean="0"/>
              <a:t>L1 </a:t>
            </a:r>
            <a:r>
              <a:rPr lang="en-US" sz="2000" dirty="0" smtClean="0"/>
              <a:t>is favorable (7)</a:t>
            </a:r>
          </a:p>
          <a:p>
            <a:r>
              <a:rPr lang="en-US" sz="2000" dirty="0" smtClean="0"/>
              <a:t>The required power can be much smaller than with half detuning scheme</a:t>
            </a:r>
          </a:p>
        </p:txBody>
      </p:sp>
      <p:graphicFrame>
        <p:nvGraphicFramePr>
          <p:cNvPr id="19" name="Object 18"/>
          <p:cNvGraphicFramePr>
            <a:graphicFrameLocks noChangeAspect="1"/>
          </p:cNvGraphicFramePr>
          <p:nvPr>
            <p:extLst>
              <p:ext uri="{D42A27DB-BD31-4B8C-83A1-F6EECF244321}">
                <p14:modId xmlns:p14="http://schemas.microsoft.com/office/powerpoint/2010/main" val="3731248710"/>
              </p:ext>
            </p:extLst>
          </p:nvPr>
        </p:nvGraphicFramePr>
        <p:xfrm>
          <a:off x="1295400" y="4191000"/>
          <a:ext cx="1523664" cy="853200"/>
        </p:xfrm>
        <a:graphic>
          <a:graphicData uri="http://schemas.openxmlformats.org/presentationml/2006/ole">
            <mc:AlternateContent xmlns:mc="http://schemas.openxmlformats.org/markup-compatibility/2006">
              <mc:Choice xmlns:v="urn:schemas-microsoft-com:vml" Requires="v">
                <p:oleObj spid="_x0000_s110740" name="Equation" r:id="rId7" imgW="1269720" imgH="711000" progId="Equation.DSMT4">
                  <p:embed/>
                </p:oleObj>
              </mc:Choice>
              <mc:Fallback>
                <p:oleObj name="Equation" r:id="rId7" imgW="1269720" imgH="711000" progId="Equation.DSMT4">
                  <p:embed/>
                  <p:pic>
                    <p:nvPicPr>
                      <p:cNvPr id="0" name=""/>
                      <p:cNvPicPr>
                        <a:picLocks noChangeAspect="1" noChangeArrowheads="1"/>
                      </p:cNvPicPr>
                      <p:nvPr/>
                    </p:nvPicPr>
                    <p:blipFill>
                      <a:blip r:embed="rId8"/>
                      <a:srcRect/>
                      <a:stretch>
                        <a:fillRect/>
                      </a:stretch>
                    </p:blipFill>
                    <p:spPr bwMode="auto">
                      <a:xfrm>
                        <a:off x="1295400" y="4191000"/>
                        <a:ext cx="1523664" cy="8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Content Placeholder 6"/>
          <p:cNvSpPr txBox="1">
            <a:spLocks/>
          </p:cNvSpPr>
          <p:nvPr/>
        </p:nvSpPr>
        <p:spPr bwMode="auto">
          <a:xfrm>
            <a:off x="4724400" y="3264023"/>
            <a:ext cx="4115540" cy="344157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sz="2000" dirty="0" smtClean="0"/>
              <a:t>BL mode: plus sign</a:t>
            </a:r>
          </a:p>
          <a:p>
            <a:r>
              <a:rPr lang="en-US" sz="2000" dirty="0" smtClean="0"/>
              <a:t>A good design selects a large </a:t>
            </a:r>
            <a:r>
              <a:rPr lang="en-US" sz="2000" i="1" dirty="0" smtClean="0">
                <a:latin typeface="Symbol" pitchFamily="18" charset="2"/>
              </a:rPr>
              <a:t>Dw</a:t>
            </a:r>
            <a:r>
              <a:rPr lang="en-US" sz="2000" i="1" baseline="-25000" dirty="0" smtClean="0"/>
              <a:t>01, </a:t>
            </a:r>
            <a:r>
              <a:rPr lang="en-US" sz="2000" dirty="0" smtClean="0"/>
              <a:t>that is large </a:t>
            </a:r>
            <a:r>
              <a:rPr lang="en-US" sz="2000" i="1" dirty="0" smtClean="0"/>
              <a:t>(R/Q)</a:t>
            </a:r>
            <a:r>
              <a:rPr lang="en-US" sz="2000" i="1" baseline="-25000" dirty="0" smtClean="0"/>
              <a:t>1</a:t>
            </a:r>
            <a:r>
              <a:rPr lang="en-US" sz="2000" i="1" dirty="0" smtClean="0"/>
              <a:t> </a:t>
            </a:r>
            <a:r>
              <a:rPr lang="en-US" sz="2000" dirty="0" smtClean="0"/>
              <a:t>and low voltage per cavity</a:t>
            </a:r>
          </a:p>
          <a:p>
            <a:endParaRPr lang="en-US" sz="2000" dirty="0" smtClean="0"/>
          </a:p>
          <a:p>
            <a:pPr marL="0" indent="0">
              <a:buNone/>
            </a:pPr>
            <a:endParaRPr lang="en-US" sz="2000" dirty="0" smtClean="0"/>
          </a:p>
          <a:p>
            <a:r>
              <a:rPr lang="en-US" sz="2000" dirty="0" smtClean="0"/>
              <a:t>A small loaded </a:t>
            </a:r>
            <a:r>
              <a:rPr lang="en-US" sz="2000" i="1" dirty="0" smtClean="0"/>
              <a:t>Q</a:t>
            </a:r>
            <a:r>
              <a:rPr lang="en-US" sz="2000" i="1" baseline="-25000" dirty="0" smtClean="0"/>
              <a:t>L1</a:t>
            </a:r>
            <a:r>
              <a:rPr lang="en-US" sz="2000" dirty="0"/>
              <a:t> is favorable</a:t>
            </a:r>
            <a:endParaRPr lang="en-US" sz="2000" i="1" baseline="-25000" dirty="0" smtClean="0"/>
          </a:p>
          <a:p>
            <a:r>
              <a:rPr lang="en-US" sz="2000" dirty="0" smtClean="0"/>
              <a:t>The required power will always be larger than with the half detuning scheme</a:t>
            </a:r>
          </a:p>
        </p:txBody>
      </p:sp>
      <p:graphicFrame>
        <p:nvGraphicFramePr>
          <p:cNvPr id="21" name="Object 20"/>
          <p:cNvGraphicFramePr>
            <a:graphicFrameLocks noChangeAspect="1"/>
          </p:cNvGraphicFramePr>
          <p:nvPr>
            <p:extLst>
              <p:ext uri="{D42A27DB-BD31-4B8C-83A1-F6EECF244321}">
                <p14:modId xmlns:p14="http://schemas.microsoft.com/office/powerpoint/2010/main" val="1617810666"/>
              </p:ext>
            </p:extLst>
          </p:nvPr>
        </p:nvGraphicFramePr>
        <p:xfrm>
          <a:off x="5943600" y="4695177"/>
          <a:ext cx="1843776" cy="563760"/>
        </p:xfrm>
        <a:graphic>
          <a:graphicData uri="http://schemas.openxmlformats.org/presentationml/2006/ole">
            <mc:AlternateContent xmlns:mc="http://schemas.openxmlformats.org/markup-compatibility/2006">
              <mc:Choice xmlns:v="urn:schemas-microsoft-com:vml" Requires="v">
                <p:oleObj spid="_x0000_s110741" name="Equation" r:id="rId9" imgW="1536480" imgH="469800" progId="Equation.DSMT4">
                  <p:embed/>
                </p:oleObj>
              </mc:Choice>
              <mc:Fallback>
                <p:oleObj name="Equation" r:id="rId9" imgW="1536480" imgH="469800" progId="Equation.DSMT4">
                  <p:embed/>
                  <p:pic>
                    <p:nvPicPr>
                      <p:cNvPr id="0" name="Object 13"/>
                      <p:cNvPicPr>
                        <a:picLocks noChangeAspect="1" noChangeArrowheads="1"/>
                      </p:cNvPicPr>
                      <p:nvPr/>
                    </p:nvPicPr>
                    <p:blipFill>
                      <a:blip r:embed="rId10"/>
                      <a:srcRect/>
                      <a:stretch>
                        <a:fillRect/>
                      </a:stretch>
                    </p:blipFill>
                    <p:spPr bwMode="auto">
                      <a:xfrm>
                        <a:off x="5943600" y="4695177"/>
                        <a:ext cx="1843776" cy="56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 name="Slide Number Placeholder 21"/>
          <p:cNvSpPr>
            <a:spLocks noGrp="1"/>
          </p:cNvSpPr>
          <p:nvPr>
            <p:ph type="sldNum" sz="quarter" idx="12"/>
          </p:nvPr>
        </p:nvSpPr>
        <p:spPr/>
        <p:txBody>
          <a:bodyPr/>
          <a:lstStyle/>
          <a:p>
            <a:pPr>
              <a:defRPr/>
            </a:pPr>
            <a:fld id="{4F506C87-03B3-43A4-8BFC-F6CFD9425D04}" type="slidenum">
              <a:rPr lang="en-US" smtClean="0"/>
              <a:pPr>
                <a:defRPr/>
              </a:pPr>
              <a:t>18</a:t>
            </a:fld>
            <a:endParaRPr lang="en-US" dirty="0"/>
          </a:p>
        </p:txBody>
      </p:sp>
      <p:sp>
        <p:nvSpPr>
          <p:cNvPr id="7" name="Oval 6"/>
          <p:cNvSpPr/>
          <p:nvPr/>
        </p:nvSpPr>
        <p:spPr>
          <a:xfrm>
            <a:off x="6386905" y="2362200"/>
            <a:ext cx="838200" cy="685800"/>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186750" y="1028488"/>
            <a:ext cx="1904999" cy="830997"/>
          </a:xfrm>
          <a:prstGeom prst="rect">
            <a:avLst/>
          </a:prstGeom>
          <a:noFill/>
          <a:ln w="9525">
            <a:solidFill>
              <a:srgbClr val="C00000"/>
            </a:solidFill>
          </a:ln>
        </p:spPr>
        <p:txBody>
          <a:bodyPr wrap="square" rtlCol="0">
            <a:spAutoFit/>
          </a:bodyPr>
          <a:lstStyle/>
          <a:p>
            <a:r>
              <a:rPr lang="en-US" sz="1600" dirty="0" smtClean="0">
                <a:solidFill>
                  <a:srgbClr val="0070C0"/>
                </a:solidFill>
                <a:latin typeface="Comic Sans MS" pitchFamily="66" charset="0"/>
              </a:rPr>
              <a:t>Power needed with half-detuning scheme</a:t>
            </a:r>
          </a:p>
        </p:txBody>
      </p:sp>
      <p:cxnSp>
        <p:nvCxnSpPr>
          <p:cNvPr id="24" name="Straight Connector 23"/>
          <p:cNvCxnSpPr>
            <a:endCxn id="7" idx="7"/>
          </p:cNvCxnSpPr>
          <p:nvPr/>
        </p:nvCxnSpPr>
        <p:spPr>
          <a:xfrm flipH="1">
            <a:off x="7102353" y="1859860"/>
            <a:ext cx="984902" cy="602773"/>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2993571" y="2291109"/>
            <a:ext cx="1600200" cy="843644"/>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34834" y="1991969"/>
            <a:ext cx="1904999" cy="338554"/>
          </a:xfrm>
          <a:prstGeom prst="rect">
            <a:avLst/>
          </a:prstGeom>
          <a:noFill/>
          <a:ln w="9525">
            <a:solidFill>
              <a:srgbClr val="C00000"/>
            </a:solidFill>
          </a:ln>
        </p:spPr>
        <p:txBody>
          <a:bodyPr wrap="square" rtlCol="0">
            <a:spAutoFit/>
          </a:bodyPr>
          <a:lstStyle/>
          <a:p>
            <a:r>
              <a:rPr lang="en-US" sz="1600" dirty="0" smtClean="0">
                <a:solidFill>
                  <a:srgbClr val="0070C0"/>
                </a:solidFill>
                <a:latin typeface="Comic Sans MS" pitchFamily="66" charset="0"/>
              </a:rPr>
              <a:t>Small for high </a:t>
            </a:r>
            <a:r>
              <a:rPr lang="en-US" sz="1600" i="1" dirty="0" smtClean="0">
                <a:solidFill>
                  <a:srgbClr val="0070C0"/>
                </a:solidFill>
                <a:latin typeface="Comic Sans MS" pitchFamily="66" charset="0"/>
              </a:rPr>
              <a:t>Q</a:t>
            </a:r>
            <a:r>
              <a:rPr lang="en-US" sz="1600" i="1" baseline="-25000" dirty="0" smtClean="0">
                <a:solidFill>
                  <a:srgbClr val="0070C0"/>
                </a:solidFill>
                <a:latin typeface="Comic Sans MS" pitchFamily="66" charset="0"/>
              </a:rPr>
              <a:t>L</a:t>
            </a:r>
          </a:p>
        </p:txBody>
      </p:sp>
      <p:cxnSp>
        <p:nvCxnSpPr>
          <p:cNvPr id="27" name="Straight Connector 26"/>
          <p:cNvCxnSpPr>
            <a:stCxn id="26" idx="3"/>
            <a:endCxn id="25" idx="1"/>
          </p:cNvCxnSpPr>
          <p:nvPr/>
        </p:nvCxnSpPr>
        <p:spPr>
          <a:xfrm>
            <a:off x="1939833" y="2161246"/>
            <a:ext cx="1288082" cy="253412"/>
          </a:xfrm>
          <a:prstGeom prst="line">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42517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ea typeface="+mj-ea"/>
              </a:rPr>
              <a:t>CASE STUDY 1</a:t>
            </a:r>
            <a:endParaRPr lang="en-US" dirty="0">
              <a:ea typeface="+mj-ea"/>
            </a:endParaRPr>
          </a:p>
        </p:txBody>
      </p:sp>
      <p:sp>
        <p:nvSpPr>
          <p:cNvPr id="58371" name="Text Placeholder 5"/>
          <p:cNvSpPr>
            <a:spLocks noGrp="1"/>
          </p:cNvSpPr>
          <p:nvPr>
            <p:ph type="body" idx="1"/>
          </p:nvPr>
        </p:nvSpPr>
        <p:spPr/>
        <p:txBody>
          <a:bodyPr/>
          <a:lstStyle/>
          <a:p>
            <a:r>
              <a:rPr lang="en-US" dirty="0" smtClean="0"/>
              <a:t>Bunch shortening mode, 800 MHz cavity</a:t>
            </a:r>
          </a:p>
        </p:txBody>
      </p:sp>
      <p:sp>
        <p:nvSpPr>
          <p:cNvPr id="2" name="Date Placeholder 1"/>
          <p:cNvSpPr>
            <a:spLocks noGrp="1"/>
          </p:cNvSpPr>
          <p:nvPr>
            <p:ph type="dt" sz="half" idx="10"/>
          </p:nvPr>
        </p:nvSpPr>
        <p:spPr/>
        <p:txBody>
          <a:bodyPr/>
          <a:lstStyle/>
          <a:p>
            <a:pPr>
              <a:defRPr/>
            </a:pPr>
            <a:r>
              <a:rPr lang="en-US" smtClean="0"/>
              <a:t>May 27, 2013</a:t>
            </a:r>
            <a:endParaRPr lang="en-US" dirty="0"/>
          </a:p>
        </p:txBody>
      </p:sp>
      <p:sp>
        <p:nvSpPr>
          <p:cNvPr id="3" name="Footer Placeholder 2"/>
          <p:cNvSpPr>
            <a:spLocks noGrp="1"/>
          </p:cNvSpPr>
          <p:nvPr>
            <p:ph type="ftr" sz="quarter" idx="11"/>
          </p:nvPr>
        </p:nvSpPr>
        <p:spPr/>
        <p:txBody>
          <a:bodyPr/>
          <a:lstStyle/>
          <a:p>
            <a:pPr>
              <a:defRPr/>
            </a:pPr>
            <a:r>
              <a:rPr lang="en-US" smtClean="0"/>
              <a:t>Power Requirements for an Harmonic RF system in LHC</a:t>
            </a:r>
            <a:endParaRPr lang="en-US" dirty="0"/>
          </a:p>
        </p:txBody>
      </p:sp>
      <p:sp>
        <p:nvSpPr>
          <p:cNvPr id="4" name="Slide Number Placeholder 3"/>
          <p:cNvSpPr>
            <a:spLocks noGrp="1"/>
          </p:cNvSpPr>
          <p:nvPr>
            <p:ph type="sldNum" sz="quarter" idx="12"/>
          </p:nvPr>
        </p:nvSpPr>
        <p:spPr/>
        <p:txBody>
          <a:bodyPr/>
          <a:lstStyle/>
          <a:p>
            <a:pPr>
              <a:defRPr/>
            </a:pPr>
            <a:fld id="{5C634BBA-7D0D-45CC-9676-08BAAB062B87}" type="slidenum">
              <a:rPr lang="en-US" smtClean="0"/>
              <a:pPr>
                <a:defRPr/>
              </a:pPr>
              <a:t>19</a:t>
            </a:fld>
            <a:endParaRPr lang="en-US" dirty="0"/>
          </a:p>
        </p:txBody>
      </p:sp>
    </p:spTree>
    <p:extLst>
      <p:ext uri="{BB962C8B-B14F-4D97-AF65-F5344CB8AC3E}">
        <p14:creationId xmlns:p14="http://schemas.microsoft.com/office/powerpoint/2010/main" val="592640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r>
              <a:rPr lang="en-US" sz="2800" dirty="0" smtClean="0"/>
              <a:t>Beam-Cavity-TX interaction formula</a:t>
            </a:r>
          </a:p>
          <a:p>
            <a:r>
              <a:rPr lang="en-US" sz="2800" dirty="0" smtClean="0"/>
              <a:t>ACS system with fixed klystron phase and resulting beam phase modulation</a:t>
            </a:r>
          </a:p>
          <a:p>
            <a:r>
              <a:rPr lang="en-US" sz="2800" dirty="0" smtClean="0"/>
              <a:t>Resulting power requirements for the harmonic system</a:t>
            </a:r>
          </a:p>
          <a:p>
            <a:r>
              <a:rPr lang="en-US" sz="2800" dirty="0" smtClean="0"/>
              <a:t>Case study 1: Bunch shortening mode</a:t>
            </a:r>
          </a:p>
          <a:p>
            <a:r>
              <a:rPr lang="en-US" sz="2800" dirty="0" smtClean="0"/>
              <a:t>Case study 2: Bunch lengthening mode</a:t>
            </a:r>
          </a:p>
          <a:p>
            <a:r>
              <a:rPr lang="en-US" sz="2800" dirty="0" smtClean="0"/>
              <a:t>Conclusions</a:t>
            </a:r>
          </a:p>
        </p:txBody>
      </p:sp>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p>
            <a:pPr>
              <a:defRPr/>
            </a:pPr>
            <a:fld id="{4F506C87-03B3-43A4-8BFC-F6CFD9425D04}" type="slidenum">
              <a:rPr lang="en-US" smtClean="0"/>
              <a:pPr>
                <a:defRPr/>
              </a:pPr>
              <a:t>2</a:t>
            </a:fld>
            <a:endParaRPr lang="en-US" dirty="0"/>
          </a:p>
        </p:txBody>
      </p:sp>
    </p:spTree>
    <p:extLst>
      <p:ext uri="{BB962C8B-B14F-4D97-AF65-F5344CB8AC3E}">
        <p14:creationId xmlns:p14="http://schemas.microsoft.com/office/powerpoint/2010/main" val="287111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6" name="Content Placeholder 6"/>
          <p:cNvSpPr txBox="1">
            <a:spLocks noGrp="1"/>
          </p:cNvSpPr>
          <p:nvPr>
            <p:ph idx="1"/>
          </p:nvPr>
        </p:nvSpPr>
        <p:spPr bwMode="auto">
          <a:xfrm>
            <a:off x="76200" y="381000"/>
            <a:ext cx="90678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GB" sz="2000" dirty="0"/>
              <a:t>B</a:t>
            </a:r>
            <a:r>
              <a:rPr lang="en-GB" sz="2000" dirty="0" smtClean="0"/>
              <a:t>eam </a:t>
            </a:r>
            <a:r>
              <a:rPr lang="en-GB" sz="2000" dirty="0"/>
              <a:t>and fundamental cavity </a:t>
            </a:r>
            <a:r>
              <a:rPr lang="en-GB" sz="2000" dirty="0" smtClean="0"/>
              <a:t>parameters: 3.2 </a:t>
            </a:r>
            <a:r>
              <a:rPr lang="en-GB" sz="2000" dirty="0" err="1">
                <a:latin typeface="Symbol" pitchFamily="18" charset="2"/>
              </a:rPr>
              <a:t>m</a:t>
            </a:r>
            <a:r>
              <a:rPr lang="en-GB" sz="2000" dirty="0" err="1"/>
              <a:t>s</a:t>
            </a:r>
            <a:r>
              <a:rPr lang="en-GB" sz="2000" dirty="0"/>
              <a:t> long abort gap, 1.11 A DC , 1 ns Cosine square line density bunch, 2 MV per ACS </a:t>
            </a:r>
            <a:r>
              <a:rPr lang="en-GB" sz="2000" dirty="0" smtClean="0"/>
              <a:t>cavity (16 MV total)</a:t>
            </a:r>
          </a:p>
          <a:p>
            <a:r>
              <a:rPr lang="en-GB" sz="2000" dirty="0" smtClean="0"/>
              <a:t>2 </a:t>
            </a:r>
            <a:r>
              <a:rPr lang="en-GB" sz="2000" dirty="0"/>
              <a:t>A RF component of beam current at 400 MHz </a:t>
            </a:r>
            <a:r>
              <a:rPr lang="en-GB" sz="2000" dirty="0" smtClean="0"/>
              <a:t>and 1.44 </a:t>
            </a:r>
            <a:r>
              <a:rPr lang="en-GB" sz="2000" dirty="0"/>
              <a:t>A at 800 </a:t>
            </a:r>
            <a:r>
              <a:rPr lang="en-GB" sz="2000" dirty="0" smtClean="0"/>
              <a:t>MHz </a:t>
            </a:r>
          </a:p>
          <a:p>
            <a:r>
              <a:rPr lang="en-GB" sz="2000" dirty="0" smtClean="0"/>
              <a:t>Assuming </a:t>
            </a:r>
            <a:r>
              <a:rPr lang="en-GB" sz="2000" dirty="0"/>
              <a:t>8 MV total at 800 MHz, and 45 </a:t>
            </a:r>
            <a:r>
              <a:rPr lang="en-GB" sz="2000" dirty="0">
                <a:latin typeface="Symbol" pitchFamily="18" charset="2"/>
              </a:rPr>
              <a:t>W</a:t>
            </a:r>
            <a:r>
              <a:rPr lang="en-GB" sz="2000" dirty="0"/>
              <a:t> </a:t>
            </a:r>
            <a:r>
              <a:rPr lang="en-GB" sz="2000" i="1" dirty="0"/>
              <a:t>(R/Q)</a:t>
            </a:r>
            <a:r>
              <a:rPr lang="en-GB" sz="2000" i="1" baseline="-25000" dirty="0"/>
              <a:t>1</a:t>
            </a:r>
            <a:r>
              <a:rPr lang="en-GB" sz="2000" dirty="0"/>
              <a:t>, </a:t>
            </a:r>
            <a:r>
              <a:rPr lang="en-GB" sz="2000" dirty="0" smtClean="0"/>
              <a:t>the </a:t>
            </a:r>
            <a:r>
              <a:rPr lang="en-GB" sz="2000" b="1" dirty="0" smtClean="0"/>
              <a:t>beam phase modulation matches the harmonic cavity perfect </a:t>
            </a:r>
            <a:r>
              <a:rPr lang="en-GB" sz="2000" dirty="0" smtClean="0"/>
              <a:t>for</a:t>
            </a:r>
          </a:p>
          <a:p>
            <a:endParaRPr lang="en-GB" sz="2000" dirty="0"/>
          </a:p>
          <a:p>
            <a:endParaRPr lang="en-GB" sz="2000" dirty="0" smtClean="0"/>
          </a:p>
          <a:p>
            <a:r>
              <a:rPr lang="en-GB" sz="2000" dirty="0"/>
              <a:t>W</a:t>
            </a:r>
            <a:r>
              <a:rPr lang="en-GB" sz="2000" dirty="0" smtClean="0"/>
              <a:t>e </a:t>
            </a:r>
            <a:r>
              <a:rPr lang="en-GB" sz="2000" dirty="0"/>
              <a:t>get 1.44 MV  ideal voltage per harmonic </a:t>
            </a:r>
            <a:r>
              <a:rPr lang="en-GB" sz="2000" dirty="0" smtClean="0"/>
              <a:t>cavity. </a:t>
            </a:r>
            <a:r>
              <a:rPr lang="en-GB" sz="2000" dirty="0"/>
              <a:t>I consider 1.6 MV/cavity (5 cavities </a:t>
            </a:r>
            <a:r>
              <a:rPr lang="en-GB" sz="2000" dirty="0" smtClean="0"/>
              <a:t>total)</a:t>
            </a:r>
          </a:p>
          <a:p>
            <a:r>
              <a:rPr lang="en-GB" sz="2000" dirty="0" smtClean="0"/>
              <a:t>The </a:t>
            </a:r>
            <a:r>
              <a:rPr lang="en-GB" sz="2000" dirty="0"/>
              <a:t>absolute minimal required power </a:t>
            </a:r>
            <a:r>
              <a:rPr lang="en-GB" sz="2000" dirty="0" smtClean="0"/>
              <a:t>is </a:t>
            </a:r>
            <a:r>
              <a:rPr lang="en-GB" sz="2000" b="1" dirty="0"/>
              <a:t>55 kW </a:t>
            </a:r>
            <a:r>
              <a:rPr lang="en-GB" sz="2000" dirty="0"/>
              <a:t>with a </a:t>
            </a:r>
            <a:r>
              <a:rPr lang="en-GB" sz="2000" i="1" dirty="0" smtClean="0"/>
              <a:t>Q</a:t>
            </a:r>
            <a:r>
              <a:rPr lang="en-GB" sz="2000" i="1" baseline="-25000" dirty="0" smtClean="0"/>
              <a:t>L1,opt</a:t>
            </a:r>
            <a:r>
              <a:rPr lang="en-GB" sz="2000" dirty="0" smtClean="0"/>
              <a:t>=260000</a:t>
            </a:r>
            <a:r>
              <a:rPr lang="en-GB" sz="2000" dirty="0"/>
              <a:t>. </a:t>
            </a:r>
            <a:r>
              <a:rPr lang="en-GB" sz="2000" dirty="0" smtClean="0"/>
              <a:t>Much reduced from the </a:t>
            </a:r>
            <a:r>
              <a:rPr lang="en-GB" sz="2000" b="1" dirty="0" smtClean="0"/>
              <a:t>300 kW </a:t>
            </a:r>
            <a:r>
              <a:rPr lang="en-GB" sz="2000" dirty="0" smtClean="0"/>
              <a:t>(1/8 </a:t>
            </a:r>
            <a:r>
              <a:rPr lang="en-GB" sz="2000" i="1" dirty="0" smtClean="0"/>
              <a:t>V</a:t>
            </a:r>
            <a:r>
              <a:rPr lang="en-GB" sz="2000" i="1" baseline="-25000" dirty="0" smtClean="0"/>
              <a:t>1</a:t>
            </a:r>
            <a:r>
              <a:rPr lang="en-GB" sz="2000" i="1" dirty="0" smtClean="0"/>
              <a:t> I</a:t>
            </a:r>
            <a:r>
              <a:rPr lang="en-GB" sz="2000" i="1" baseline="-25000" dirty="0" smtClean="0"/>
              <a:t>b,pk1</a:t>
            </a:r>
            <a:r>
              <a:rPr lang="en-GB" sz="2000" dirty="0" smtClean="0"/>
              <a:t>) required without beam phase modulation</a:t>
            </a:r>
          </a:p>
          <a:p>
            <a:r>
              <a:rPr lang="en-GB" sz="2000" dirty="0"/>
              <a:t>Let us use a </a:t>
            </a:r>
            <a:r>
              <a:rPr lang="en-GB" sz="2000" i="1" dirty="0" smtClean="0"/>
              <a:t>Q</a:t>
            </a:r>
            <a:r>
              <a:rPr lang="en-GB" sz="2000" i="1" baseline="-25000" dirty="0" smtClean="0"/>
              <a:t>L1</a:t>
            </a:r>
            <a:r>
              <a:rPr lang="en-GB" sz="2000" dirty="0" smtClean="0"/>
              <a:t>=100000 </a:t>
            </a:r>
            <a:r>
              <a:rPr lang="en-GB" sz="2000" dirty="0"/>
              <a:t>instead to make beam loading compensation easier when deviating from the 1 ns bunch length </a:t>
            </a:r>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Slide Number Placeholder 1"/>
          <p:cNvSpPr>
            <a:spLocks noGrp="1"/>
          </p:cNvSpPr>
          <p:nvPr>
            <p:ph type="sldNum" sz="quarter" idx="12"/>
          </p:nvPr>
        </p:nvSpPr>
        <p:spPr/>
        <p:txBody>
          <a:bodyPr/>
          <a:lstStyle/>
          <a:p>
            <a:pPr>
              <a:defRPr/>
            </a:pPr>
            <a:fld id="{4F506C87-03B3-43A4-8BFC-F6CFD9425D04}" type="slidenum">
              <a:rPr lang="en-US" smtClean="0"/>
              <a:pPr>
                <a:defRPr/>
              </a:pPr>
              <a:t>20</a:t>
            </a:fld>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526940372"/>
              </p:ext>
            </p:extLst>
          </p:nvPr>
        </p:nvGraphicFramePr>
        <p:xfrm>
          <a:off x="3674124" y="2133600"/>
          <a:ext cx="1795752" cy="657720"/>
        </p:xfrm>
        <a:graphic>
          <a:graphicData uri="http://schemas.openxmlformats.org/presentationml/2006/ole">
            <mc:AlternateContent xmlns:mc="http://schemas.openxmlformats.org/markup-compatibility/2006">
              <mc:Choice xmlns:v="urn:schemas-microsoft-com:vml" Requires="v">
                <p:oleObj spid="_x0000_s112672" name="Equation" r:id="rId3" imgW="1282680" imgH="469800" progId="Equation.DSMT4">
                  <p:embed/>
                </p:oleObj>
              </mc:Choice>
              <mc:Fallback>
                <p:oleObj name="Equation" r:id="rId3" imgW="1282680" imgH="469800" progId="Equation.DSMT4">
                  <p:embed/>
                  <p:pic>
                    <p:nvPicPr>
                      <p:cNvPr id="0" name="Object 18"/>
                      <p:cNvPicPr>
                        <a:picLocks noChangeAspect="1" noChangeArrowheads="1"/>
                      </p:cNvPicPr>
                      <p:nvPr/>
                    </p:nvPicPr>
                    <p:blipFill>
                      <a:blip r:embed="rId4"/>
                      <a:srcRect/>
                      <a:stretch>
                        <a:fillRect/>
                      </a:stretch>
                    </p:blipFill>
                    <p:spPr bwMode="auto">
                      <a:xfrm>
                        <a:off x="3674124" y="2133600"/>
                        <a:ext cx="1795752" cy="657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6272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p>
            <a:pPr>
              <a:defRPr/>
            </a:pPr>
            <a:fld id="{4F506C87-03B3-43A4-8BFC-F6CFD9425D04}" type="slidenum">
              <a:rPr lang="en-US" smtClean="0"/>
              <a:pPr>
                <a:defRPr/>
              </a:pPr>
              <a:t>21</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926" y="661850"/>
            <a:ext cx="3840480" cy="2144268"/>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562600" y="685799"/>
            <a:ext cx="3081020" cy="2144268"/>
          </a:xfrm>
          <a:prstGeom prst="rect">
            <a:avLst/>
          </a:prstGeom>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5638800" y="3276600"/>
            <a:ext cx="3081020" cy="2144268"/>
          </a:xfrm>
          <a:prstGeom prst="rect">
            <a:avLst/>
          </a:prstGeom>
        </p:spPr>
      </p:pic>
      <p:sp>
        <p:nvSpPr>
          <p:cNvPr id="10" name="TextBox 24"/>
          <p:cNvSpPr txBox="1">
            <a:spLocks noChangeArrowheads="1"/>
          </p:cNvSpPr>
          <p:nvPr/>
        </p:nvSpPr>
        <p:spPr bwMode="auto">
          <a:xfrm>
            <a:off x="472440" y="3137118"/>
            <a:ext cx="4709160" cy="1083374"/>
          </a:xfrm>
          <a:prstGeom prst="rect">
            <a:avLst/>
          </a:prstGeom>
          <a:solidFill>
            <a:schemeClr val="bg1">
              <a:lumMod val="95000"/>
            </a:schemeClr>
          </a:solidFill>
          <a:ln w="9525">
            <a:solidFill>
              <a:srgbClr val="002060"/>
            </a:solidFill>
            <a:miter lim="800000"/>
            <a:headEnd/>
            <a:tailEnd/>
          </a:ln>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9pPr>
          </a:lstStyle>
          <a:p>
            <a:pPr eaLnBrk="1" hangingPunct="1">
              <a:defRPr/>
            </a:pPr>
            <a:r>
              <a:rPr lang="en-US" sz="1400" dirty="0" smtClean="0">
                <a:solidFill>
                  <a:srgbClr val="002060"/>
                </a:solidFill>
                <a:latin typeface="Comic Sans MS" pitchFamily="66" charset="0"/>
              </a:rPr>
              <a:t>1.6 MV/</a:t>
            </a:r>
            <a:r>
              <a:rPr lang="en-US" sz="1400" dirty="0" err="1" smtClean="0">
                <a:solidFill>
                  <a:srgbClr val="002060"/>
                </a:solidFill>
                <a:latin typeface="Comic Sans MS" pitchFamily="66" charset="0"/>
              </a:rPr>
              <a:t>cav</a:t>
            </a:r>
            <a:r>
              <a:rPr lang="en-US" sz="1400" dirty="0" smtClean="0">
                <a:solidFill>
                  <a:srgbClr val="002060"/>
                </a:solidFill>
                <a:latin typeface="Comic Sans MS" pitchFamily="66" charset="0"/>
              </a:rPr>
              <a:t>, </a:t>
            </a:r>
            <a:r>
              <a:rPr lang="en-US" sz="1400" i="1" dirty="0" smtClean="0">
                <a:solidFill>
                  <a:srgbClr val="002060"/>
                </a:solidFill>
                <a:latin typeface="Comic Sans MS" pitchFamily="66" charset="0"/>
              </a:rPr>
              <a:t>Q</a:t>
            </a:r>
            <a:r>
              <a:rPr lang="en-US" sz="1400" i="1" baseline="-25000" dirty="0" smtClean="0">
                <a:solidFill>
                  <a:srgbClr val="002060"/>
                </a:solidFill>
                <a:latin typeface="Comic Sans MS" pitchFamily="66" charset="0"/>
              </a:rPr>
              <a:t>L1</a:t>
            </a:r>
            <a:r>
              <a:rPr lang="en-US" sz="1400" dirty="0" smtClean="0">
                <a:solidFill>
                  <a:srgbClr val="002060"/>
                </a:solidFill>
                <a:latin typeface="Comic Sans MS" pitchFamily="66" charset="0"/>
              </a:rPr>
              <a:t>=100000</a:t>
            </a:r>
          </a:p>
          <a:p>
            <a:pPr eaLnBrk="1" hangingPunct="1">
              <a:defRPr/>
            </a:pPr>
            <a:r>
              <a:rPr lang="en-US" sz="1400" dirty="0" smtClean="0">
                <a:solidFill>
                  <a:srgbClr val="002060"/>
                </a:solidFill>
                <a:latin typeface="Comic Sans MS" pitchFamily="66" charset="0"/>
              </a:rPr>
              <a:t>Top </a:t>
            </a:r>
            <a:r>
              <a:rPr lang="en-US" sz="1400" dirty="0" smtClean="0">
                <a:solidFill>
                  <a:srgbClr val="002060"/>
                </a:solidFill>
                <a:latin typeface="Comic Sans MS" pitchFamily="66" charset="0"/>
              </a:rPr>
              <a:t>left: Generator power with the 1 ns bunch length</a:t>
            </a:r>
          </a:p>
          <a:p>
            <a:pPr eaLnBrk="1" hangingPunct="1">
              <a:defRPr/>
            </a:pPr>
            <a:r>
              <a:rPr lang="en-US" sz="1400" dirty="0" smtClean="0">
                <a:solidFill>
                  <a:srgbClr val="002060"/>
                </a:solidFill>
                <a:latin typeface="Comic Sans MS" pitchFamily="66" charset="0"/>
              </a:rPr>
              <a:t>Top right: Idem with 0.8 ns bunch length</a:t>
            </a:r>
          </a:p>
          <a:p>
            <a:pPr eaLnBrk="1" hangingPunct="1">
              <a:defRPr/>
            </a:pPr>
            <a:r>
              <a:rPr lang="en-US" sz="1400" dirty="0" smtClean="0">
                <a:solidFill>
                  <a:srgbClr val="002060"/>
                </a:solidFill>
                <a:latin typeface="Comic Sans MS" pitchFamily="66" charset="0"/>
              </a:rPr>
              <a:t>Bottom right: Idem with 1.4 ns bunch length</a:t>
            </a:r>
          </a:p>
        </p:txBody>
      </p:sp>
      <p:sp>
        <p:nvSpPr>
          <p:cNvPr id="11" name="Content Placeholder 6"/>
          <p:cNvSpPr txBox="1">
            <a:spLocks noGrp="1"/>
          </p:cNvSpPr>
          <p:nvPr>
            <p:ph idx="1"/>
          </p:nvPr>
        </p:nvSpPr>
        <p:spPr bwMode="auto">
          <a:xfrm>
            <a:off x="472440" y="4363974"/>
            <a:ext cx="4937760" cy="1960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GB" sz="2000" dirty="0"/>
              <a:t>I</a:t>
            </a:r>
            <a:r>
              <a:rPr lang="en-GB" sz="2000" dirty="0" smtClean="0"/>
              <a:t>n BS </a:t>
            </a:r>
            <a:r>
              <a:rPr lang="en-GB" sz="2000" dirty="0"/>
              <a:t>mode, phase modulation significantly reduces the needed RF power if the cavity parameters </a:t>
            </a:r>
            <a:r>
              <a:rPr lang="en-GB" sz="2000" dirty="0" smtClean="0"/>
              <a:t>(</a:t>
            </a:r>
            <a:r>
              <a:rPr lang="en-GB" sz="2000" i="1" dirty="0" smtClean="0"/>
              <a:t>R/Q</a:t>
            </a:r>
            <a:r>
              <a:rPr lang="en-GB" sz="2000" dirty="0" smtClean="0"/>
              <a:t> and </a:t>
            </a:r>
            <a:r>
              <a:rPr lang="en-GB" sz="2000" i="1" dirty="0" smtClean="0"/>
              <a:t>V</a:t>
            </a:r>
            <a:r>
              <a:rPr lang="en-GB" sz="2000" dirty="0" smtClean="0"/>
              <a:t>) are </a:t>
            </a:r>
            <a:r>
              <a:rPr lang="en-GB" sz="2000" dirty="0"/>
              <a:t>selected </a:t>
            </a:r>
            <a:r>
              <a:rPr lang="en-GB" sz="2000" dirty="0" smtClean="0"/>
              <a:t>properly </a:t>
            </a:r>
          </a:p>
          <a:p>
            <a:r>
              <a:rPr lang="en-GB" sz="2000" dirty="0" smtClean="0"/>
              <a:t>The </a:t>
            </a:r>
            <a:r>
              <a:rPr lang="en-GB" sz="2000" dirty="0"/>
              <a:t>scheme is not very sensitive to bunch </a:t>
            </a:r>
            <a:r>
              <a:rPr lang="en-GB" sz="2000" dirty="0" smtClean="0"/>
              <a:t>length</a:t>
            </a:r>
            <a:endParaRPr lang="en-GB" sz="2000" dirty="0"/>
          </a:p>
        </p:txBody>
      </p:sp>
      <p:sp>
        <p:nvSpPr>
          <p:cNvPr id="12" name="TextBox 11"/>
          <p:cNvSpPr txBox="1"/>
          <p:nvPr/>
        </p:nvSpPr>
        <p:spPr>
          <a:xfrm>
            <a:off x="1524000" y="686130"/>
            <a:ext cx="1904999" cy="338554"/>
          </a:xfrm>
          <a:prstGeom prst="rect">
            <a:avLst/>
          </a:prstGeom>
          <a:noFill/>
          <a:ln w="9525">
            <a:solidFill>
              <a:srgbClr val="C00000"/>
            </a:solidFill>
          </a:ln>
        </p:spPr>
        <p:txBody>
          <a:bodyPr wrap="square" rtlCol="0">
            <a:spAutoFit/>
          </a:bodyPr>
          <a:lstStyle/>
          <a:p>
            <a:r>
              <a:rPr lang="en-US" sz="1600" dirty="0" smtClean="0">
                <a:solidFill>
                  <a:srgbClr val="0070C0"/>
                </a:solidFill>
                <a:latin typeface="Comic Sans MS" pitchFamily="66" charset="0"/>
              </a:rPr>
              <a:t>1 ns, 82 kW peak</a:t>
            </a:r>
            <a:endParaRPr lang="en-US" sz="1600" i="1" baseline="-25000" dirty="0" smtClean="0">
              <a:solidFill>
                <a:srgbClr val="0070C0"/>
              </a:solidFill>
              <a:latin typeface="Comic Sans MS" pitchFamily="66" charset="0"/>
            </a:endParaRPr>
          </a:p>
        </p:txBody>
      </p:sp>
      <p:sp>
        <p:nvSpPr>
          <p:cNvPr id="13" name="TextBox 12"/>
          <p:cNvSpPr txBox="1"/>
          <p:nvPr/>
        </p:nvSpPr>
        <p:spPr>
          <a:xfrm>
            <a:off x="6735488" y="518461"/>
            <a:ext cx="2179912" cy="338554"/>
          </a:xfrm>
          <a:prstGeom prst="rect">
            <a:avLst/>
          </a:prstGeom>
          <a:noFill/>
          <a:ln w="9525">
            <a:solidFill>
              <a:srgbClr val="C00000"/>
            </a:solidFill>
          </a:ln>
        </p:spPr>
        <p:txBody>
          <a:bodyPr wrap="square" rtlCol="0">
            <a:spAutoFit/>
          </a:bodyPr>
          <a:lstStyle/>
          <a:p>
            <a:r>
              <a:rPr lang="en-US" sz="1600" dirty="0" smtClean="0">
                <a:solidFill>
                  <a:srgbClr val="0070C0"/>
                </a:solidFill>
                <a:latin typeface="Comic Sans MS" pitchFamily="66" charset="0"/>
              </a:rPr>
              <a:t>0.8 ns, 74 kW peak</a:t>
            </a:r>
            <a:endParaRPr lang="en-US" sz="1600" i="1" baseline="-25000" dirty="0" smtClean="0">
              <a:solidFill>
                <a:srgbClr val="0070C0"/>
              </a:solidFill>
              <a:latin typeface="Comic Sans MS" pitchFamily="66" charset="0"/>
            </a:endParaRPr>
          </a:p>
        </p:txBody>
      </p:sp>
      <p:sp>
        <p:nvSpPr>
          <p:cNvPr id="14" name="TextBox 13"/>
          <p:cNvSpPr txBox="1"/>
          <p:nvPr/>
        </p:nvSpPr>
        <p:spPr>
          <a:xfrm>
            <a:off x="6735488" y="3210984"/>
            <a:ext cx="2179912" cy="338554"/>
          </a:xfrm>
          <a:prstGeom prst="rect">
            <a:avLst/>
          </a:prstGeom>
          <a:noFill/>
          <a:ln w="9525">
            <a:solidFill>
              <a:srgbClr val="C00000"/>
            </a:solidFill>
          </a:ln>
        </p:spPr>
        <p:txBody>
          <a:bodyPr wrap="square" rtlCol="0">
            <a:spAutoFit/>
          </a:bodyPr>
          <a:lstStyle/>
          <a:p>
            <a:r>
              <a:rPr lang="en-US" sz="1600" dirty="0" smtClean="0">
                <a:solidFill>
                  <a:srgbClr val="0070C0"/>
                </a:solidFill>
                <a:latin typeface="Comic Sans MS" pitchFamily="66" charset="0"/>
              </a:rPr>
              <a:t>1.4 ns, 130 kW peak</a:t>
            </a:r>
            <a:endParaRPr lang="en-US" sz="1600" i="1" baseline="-25000" dirty="0" smtClean="0">
              <a:solidFill>
                <a:srgbClr val="0070C0"/>
              </a:solidFill>
              <a:latin typeface="Comic Sans MS" pitchFamily="66" charset="0"/>
            </a:endParaRPr>
          </a:p>
        </p:txBody>
      </p:sp>
    </p:spTree>
    <p:extLst>
      <p:ext uri="{BB962C8B-B14F-4D97-AF65-F5344CB8AC3E}">
        <p14:creationId xmlns:p14="http://schemas.microsoft.com/office/powerpoint/2010/main" val="24621130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ea typeface="+mj-ea"/>
              </a:rPr>
              <a:t>CASE STUDY 2</a:t>
            </a:r>
            <a:endParaRPr lang="en-US" dirty="0">
              <a:ea typeface="+mj-ea"/>
            </a:endParaRPr>
          </a:p>
        </p:txBody>
      </p:sp>
      <p:sp>
        <p:nvSpPr>
          <p:cNvPr id="58371" name="Text Placeholder 5"/>
          <p:cNvSpPr>
            <a:spLocks noGrp="1"/>
          </p:cNvSpPr>
          <p:nvPr>
            <p:ph type="body" idx="1"/>
          </p:nvPr>
        </p:nvSpPr>
        <p:spPr/>
        <p:txBody>
          <a:bodyPr/>
          <a:lstStyle/>
          <a:p>
            <a:r>
              <a:rPr lang="en-US" dirty="0" smtClean="0"/>
              <a:t>Bunch lengthening mode, 800 MHz cavity</a:t>
            </a:r>
          </a:p>
        </p:txBody>
      </p:sp>
      <p:sp>
        <p:nvSpPr>
          <p:cNvPr id="2" name="Date Placeholder 1"/>
          <p:cNvSpPr>
            <a:spLocks noGrp="1"/>
          </p:cNvSpPr>
          <p:nvPr>
            <p:ph type="dt" sz="half" idx="10"/>
          </p:nvPr>
        </p:nvSpPr>
        <p:spPr/>
        <p:txBody>
          <a:bodyPr/>
          <a:lstStyle/>
          <a:p>
            <a:pPr>
              <a:defRPr/>
            </a:pPr>
            <a:r>
              <a:rPr lang="en-US" smtClean="0"/>
              <a:t>May 27, 2013</a:t>
            </a:r>
            <a:endParaRPr lang="en-US" dirty="0"/>
          </a:p>
        </p:txBody>
      </p:sp>
      <p:sp>
        <p:nvSpPr>
          <p:cNvPr id="3" name="Footer Placeholder 2"/>
          <p:cNvSpPr>
            <a:spLocks noGrp="1"/>
          </p:cNvSpPr>
          <p:nvPr>
            <p:ph type="ftr" sz="quarter" idx="11"/>
          </p:nvPr>
        </p:nvSpPr>
        <p:spPr/>
        <p:txBody>
          <a:bodyPr/>
          <a:lstStyle/>
          <a:p>
            <a:pPr>
              <a:defRPr/>
            </a:pPr>
            <a:r>
              <a:rPr lang="en-US" smtClean="0"/>
              <a:t>Power Requirements for an Harmonic RF system in LHC</a:t>
            </a:r>
            <a:endParaRPr lang="en-US" dirty="0"/>
          </a:p>
        </p:txBody>
      </p:sp>
      <p:sp>
        <p:nvSpPr>
          <p:cNvPr id="4" name="Slide Number Placeholder 3"/>
          <p:cNvSpPr>
            <a:spLocks noGrp="1"/>
          </p:cNvSpPr>
          <p:nvPr>
            <p:ph type="sldNum" sz="quarter" idx="12"/>
          </p:nvPr>
        </p:nvSpPr>
        <p:spPr/>
        <p:txBody>
          <a:bodyPr/>
          <a:lstStyle/>
          <a:p>
            <a:pPr>
              <a:defRPr/>
            </a:pPr>
            <a:fld id="{5C634BBA-7D0D-45CC-9676-08BAAB062B87}" type="slidenum">
              <a:rPr lang="en-US" smtClean="0"/>
              <a:pPr>
                <a:defRPr/>
              </a:pPr>
              <a:t>22</a:t>
            </a:fld>
            <a:endParaRPr lang="en-US" dirty="0"/>
          </a:p>
        </p:txBody>
      </p:sp>
    </p:spTree>
    <p:extLst>
      <p:ext uri="{BB962C8B-B14F-4D97-AF65-F5344CB8AC3E}">
        <p14:creationId xmlns:p14="http://schemas.microsoft.com/office/powerpoint/2010/main" val="13697576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6" name="Content Placeholder 6"/>
          <p:cNvSpPr txBox="1">
            <a:spLocks noGrp="1"/>
          </p:cNvSpPr>
          <p:nvPr>
            <p:ph idx="1"/>
          </p:nvPr>
        </p:nvSpPr>
        <p:spPr bwMode="auto">
          <a:xfrm>
            <a:off x="17417" y="1143000"/>
            <a:ext cx="9067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GB" sz="2000" dirty="0"/>
              <a:t>B</a:t>
            </a:r>
            <a:r>
              <a:rPr lang="en-GB" sz="2000" dirty="0" smtClean="0"/>
              <a:t>eam </a:t>
            </a:r>
            <a:r>
              <a:rPr lang="en-GB" sz="2000" dirty="0"/>
              <a:t>and fundamental cavity </a:t>
            </a:r>
            <a:r>
              <a:rPr lang="en-GB" sz="2000" dirty="0" smtClean="0"/>
              <a:t>parameters as before</a:t>
            </a:r>
          </a:p>
          <a:p>
            <a:r>
              <a:rPr lang="en-GB" sz="2000" dirty="0" smtClean="0"/>
              <a:t>To minimize the required power we want to </a:t>
            </a:r>
            <a:r>
              <a:rPr lang="en-GB" sz="2000" dirty="0"/>
              <a:t>maximize </a:t>
            </a:r>
            <a:r>
              <a:rPr lang="en-GB" sz="2000" i="1" dirty="0" smtClean="0">
                <a:latin typeface="Symbol" pitchFamily="18" charset="2"/>
              </a:rPr>
              <a:t>Dw</a:t>
            </a:r>
            <a:r>
              <a:rPr lang="en-GB" sz="2000" i="1" baseline="-25000" dirty="0" smtClean="0"/>
              <a:t>01</a:t>
            </a:r>
            <a:r>
              <a:rPr lang="en-GB" sz="2000" dirty="0" smtClean="0"/>
              <a:t>, </a:t>
            </a:r>
            <a:r>
              <a:rPr lang="en-GB" sz="2000" dirty="0"/>
              <a:t>that is a large </a:t>
            </a:r>
            <a:r>
              <a:rPr lang="en-GB" sz="2000" i="1" dirty="0"/>
              <a:t>(R/Q)</a:t>
            </a:r>
            <a:r>
              <a:rPr lang="en-GB" sz="2000" i="1" baseline="-25000" dirty="0"/>
              <a:t>1</a:t>
            </a:r>
            <a:r>
              <a:rPr lang="en-GB" sz="2000" dirty="0"/>
              <a:t> and low voltage per </a:t>
            </a:r>
            <a:r>
              <a:rPr lang="en-GB" sz="2000" dirty="0" smtClean="0"/>
              <a:t>cavity (8)</a:t>
            </a:r>
          </a:p>
          <a:p>
            <a:r>
              <a:rPr lang="en-GB" sz="2000" dirty="0" smtClean="0"/>
              <a:t>With </a:t>
            </a:r>
            <a:r>
              <a:rPr lang="en-GB" sz="2000" dirty="0"/>
              <a:t>90 </a:t>
            </a:r>
            <a:r>
              <a:rPr lang="en-GB" sz="2000" dirty="0">
                <a:latin typeface="Symbol" pitchFamily="18" charset="2"/>
              </a:rPr>
              <a:t>W</a:t>
            </a:r>
            <a:r>
              <a:rPr lang="en-GB" sz="2000" dirty="0"/>
              <a:t> </a:t>
            </a:r>
            <a:r>
              <a:rPr lang="en-GB" sz="2000" i="1" dirty="0"/>
              <a:t>(R/Q)</a:t>
            </a:r>
            <a:r>
              <a:rPr lang="en-GB" sz="2000" i="1" baseline="-25000" dirty="0"/>
              <a:t>1</a:t>
            </a:r>
            <a:r>
              <a:rPr lang="en-GB" sz="2000" dirty="0"/>
              <a:t>, and 1 MV per cavity (8 cavities total), the absolute minimal required power is </a:t>
            </a:r>
            <a:r>
              <a:rPr lang="en-GB" sz="2000" b="1" dirty="0"/>
              <a:t>260 kW </a:t>
            </a:r>
            <a:r>
              <a:rPr lang="en-GB" sz="2000" dirty="0"/>
              <a:t>with </a:t>
            </a:r>
            <a:r>
              <a:rPr lang="en-GB" sz="2000" i="1" dirty="0" smtClean="0"/>
              <a:t>Q</a:t>
            </a:r>
            <a:r>
              <a:rPr lang="en-GB" sz="2000" i="1" baseline="-25000" dirty="0" smtClean="0"/>
              <a:t>L1</a:t>
            </a:r>
            <a:r>
              <a:rPr lang="en-GB" sz="2000" dirty="0" smtClean="0"/>
              <a:t>=11000</a:t>
            </a:r>
          </a:p>
          <a:p>
            <a:r>
              <a:rPr lang="en-GB" sz="2000" dirty="0" smtClean="0"/>
              <a:t>Alternatively</a:t>
            </a:r>
            <a:r>
              <a:rPr lang="en-GB" sz="2000" dirty="0"/>
              <a:t>, with 45 </a:t>
            </a:r>
            <a:r>
              <a:rPr lang="en-GB" sz="2000" dirty="0">
                <a:latin typeface="Symbol" pitchFamily="18" charset="2"/>
              </a:rPr>
              <a:t>W</a:t>
            </a:r>
            <a:r>
              <a:rPr lang="en-GB" sz="2000" dirty="0"/>
              <a:t> </a:t>
            </a:r>
            <a:r>
              <a:rPr lang="en-GB" sz="2000" i="1" dirty="0"/>
              <a:t>(R/Q)</a:t>
            </a:r>
            <a:r>
              <a:rPr lang="en-GB" sz="2000" i="1" baseline="-25000" dirty="0"/>
              <a:t>1 </a:t>
            </a:r>
            <a:r>
              <a:rPr lang="en-GB" sz="2000" dirty="0"/>
              <a:t>we need 330 kW with an optimal </a:t>
            </a:r>
            <a:r>
              <a:rPr lang="en-GB" sz="2000" i="1" dirty="0" smtClean="0"/>
              <a:t>Q</a:t>
            </a:r>
            <a:r>
              <a:rPr lang="en-GB" sz="2000" i="1" baseline="-25000" dirty="0" smtClean="0"/>
              <a:t>L1</a:t>
            </a:r>
            <a:r>
              <a:rPr lang="en-GB" sz="2000" dirty="0" smtClean="0"/>
              <a:t>=17000</a:t>
            </a:r>
            <a:endParaRPr lang="en-US" sz="2000" i="1" baseline="-25000" dirty="0" smtClean="0"/>
          </a:p>
          <a:p>
            <a:r>
              <a:rPr lang="en-GB" sz="2000" dirty="0"/>
              <a:t>Without modulation, we would need </a:t>
            </a:r>
            <a:r>
              <a:rPr lang="en-GB" sz="2000" b="1" dirty="0"/>
              <a:t>190 kW </a:t>
            </a:r>
            <a:r>
              <a:rPr lang="en-GB" sz="2000" dirty="0"/>
              <a:t>per cavity </a:t>
            </a:r>
            <a:r>
              <a:rPr lang="en-GB" sz="2000" dirty="0" smtClean="0"/>
              <a:t>(1/8 </a:t>
            </a:r>
            <a:r>
              <a:rPr lang="en-GB" sz="2000" i="1" dirty="0" smtClean="0"/>
              <a:t>V</a:t>
            </a:r>
            <a:r>
              <a:rPr lang="en-GB" sz="2000" i="1" baseline="-25000" dirty="0" smtClean="0"/>
              <a:t>1</a:t>
            </a:r>
            <a:r>
              <a:rPr lang="en-GB" sz="2000" i="1" dirty="0" smtClean="0"/>
              <a:t> I</a:t>
            </a:r>
            <a:r>
              <a:rPr lang="en-GB" sz="2000" i="1" baseline="-25000" dirty="0" smtClean="0"/>
              <a:t>b,pk1</a:t>
            </a:r>
            <a:r>
              <a:rPr lang="en-GB" sz="2000" dirty="0" smtClean="0"/>
              <a:t>)</a:t>
            </a:r>
            <a:endParaRPr lang="en-GB" sz="2000" dirty="0"/>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Slide Number Placeholder 1"/>
          <p:cNvSpPr>
            <a:spLocks noGrp="1"/>
          </p:cNvSpPr>
          <p:nvPr>
            <p:ph type="sldNum" sz="quarter" idx="12"/>
          </p:nvPr>
        </p:nvSpPr>
        <p:spPr/>
        <p:txBody>
          <a:bodyPr/>
          <a:lstStyle/>
          <a:p>
            <a:pPr>
              <a:defRPr/>
            </a:pPr>
            <a:fld id="{4F506C87-03B3-43A4-8BFC-F6CFD9425D04}" type="slidenum">
              <a:rPr lang="en-US" smtClean="0"/>
              <a:pPr>
                <a:defRPr/>
              </a:pPr>
              <a:t>23</a:t>
            </a:fld>
            <a:endParaRPr lang="en-US" dirty="0"/>
          </a:p>
        </p:txBody>
      </p:sp>
    </p:spTree>
    <p:extLst>
      <p:ext uri="{BB962C8B-B14F-4D97-AF65-F5344CB8AC3E}">
        <p14:creationId xmlns:p14="http://schemas.microsoft.com/office/powerpoint/2010/main" val="20940411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6" name="Slide Number Placeholder 5"/>
          <p:cNvSpPr>
            <a:spLocks noGrp="1"/>
          </p:cNvSpPr>
          <p:nvPr>
            <p:ph type="sldNum" sz="quarter" idx="12"/>
          </p:nvPr>
        </p:nvSpPr>
        <p:spPr/>
        <p:txBody>
          <a:bodyPr/>
          <a:lstStyle/>
          <a:p>
            <a:pPr>
              <a:defRPr/>
            </a:pPr>
            <a:fld id="{4F506C87-03B3-43A4-8BFC-F6CFD9425D04}" type="slidenum">
              <a:rPr lang="en-US" smtClean="0"/>
              <a:pPr>
                <a:defRPr/>
              </a:pPr>
              <a:t>24</a:t>
            </a:fld>
            <a:endParaRPr lang="en-US" dirty="0"/>
          </a:p>
        </p:txBody>
      </p:sp>
      <p:sp>
        <p:nvSpPr>
          <p:cNvPr id="10" name="TextBox 24"/>
          <p:cNvSpPr txBox="1">
            <a:spLocks noChangeArrowheads="1"/>
          </p:cNvSpPr>
          <p:nvPr/>
        </p:nvSpPr>
        <p:spPr bwMode="auto">
          <a:xfrm>
            <a:off x="304800" y="3137118"/>
            <a:ext cx="4709160" cy="1083374"/>
          </a:xfrm>
          <a:prstGeom prst="rect">
            <a:avLst/>
          </a:prstGeom>
          <a:solidFill>
            <a:schemeClr val="bg1">
              <a:lumMod val="95000"/>
            </a:schemeClr>
          </a:solidFill>
          <a:ln w="9525">
            <a:solidFill>
              <a:srgbClr val="002060"/>
            </a:solidFill>
            <a:miter lim="800000"/>
            <a:headEnd/>
            <a:tailEnd/>
          </a:ln>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9pPr>
          </a:lstStyle>
          <a:p>
            <a:pPr eaLnBrk="1" hangingPunct="1">
              <a:defRPr/>
            </a:pPr>
            <a:r>
              <a:rPr lang="en-US" sz="1400" dirty="0" smtClean="0">
                <a:solidFill>
                  <a:srgbClr val="002060"/>
                </a:solidFill>
                <a:latin typeface="Comic Sans MS" pitchFamily="66" charset="0"/>
              </a:rPr>
              <a:t>1 MV/</a:t>
            </a:r>
            <a:r>
              <a:rPr lang="en-US" sz="1400" dirty="0" err="1" smtClean="0">
                <a:solidFill>
                  <a:srgbClr val="002060"/>
                </a:solidFill>
                <a:latin typeface="Comic Sans MS" pitchFamily="66" charset="0"/>
              </a:rPr>
              <a:t>cav</a:t>
            </a:r>
            <a:r>
              <a:rPr lang="en-US" sz="1400" dirty="0" smtClean="0">
                <a:solidFill>
                  <a:srgbClr val="002060"/>
                </a:solidFill>
                <a:latin typeface="Comic Sans MS" pitchFamily="66" charset="0"/>
              </a:rPr>
              <a:t> , </a:t>
            </a:r>
            <a:r>
              <a:rPr lang="en-US" sz="1400" i="1" dirty="0" smtClean="0">
                <a:solidFill>
                  <a:srgbClr val="002060"/>
                </a:solidFill>
                <a:latin typeface="Comic Sans MS" pitchFamily="66" charset="0"/>
              </a:rPr>
              <a:t>Q</a:t>
            </a:r>
            <a:r>
              <a:rPr lang="en-US" sz="1400" i="1" baseline="-25000" dirty="0" smtClean="0">
                <a:solidFill>
                  <a:srgbClr val="002060"/>
                </a:solidFill>
                <a:latin typeface="Comic Sans MS" pitchFamily="66" charset="0"/>
              </a:rPr>
              <a:t>L1</a:t>
            </a:r>
            <a:r>
              <a:rPr lang="en-US" sz="1400" dirty="0" smtClean="0">
                <a:solidFill>
                  <a:srgbClr val="002060"/>
                </a:solidFill>
                <a:latin typeface="Comic Sans MS" pitchFamily="66" charset="0"/>
              </a:rPr>
              <a:t>=11000</a:t>
            </a:r>
            <a:endParaRPr lang="en-US" sz="1400" dirty="0">
              <a:solidFill>
                <a:srgbClr val="002060"/>
              </a:solidFill>
              <a:latin typeface="Comic Sans MS" pitchFamily="66" charset="0"/>
            </a:endParaRPr>
          </a:p>
          <a:p>
            <a:pPr eaLnBrk="1" hangingPunct="1">
              <a:defRPr/>
            </a:pPr>
            <a:r>
              <a:rPr lang="en-US" sz="1400" dirty="0" smtClean="0">
                <a:solidFill>
                  <a:srgbClr val="002060"/>
                </a:solidFill>
                <a:latin typeface="Comic Sans MS" pitchFamily="66" charset="0"/>
              </a:rPr>
              <a:t>Top </a:t>
            </a:r>
            <a:r>
              <a:rPr lang="en-US" sz="1400" dirty="0" smtClean="0">
                <a:solidFill>
                  <a:srgbClr val="002060"/>
                </a:solidFill>
                <a:latin typeface="Comic Sans MS" pitchFamily="66" charset="0"/>
              </a:rPr>
              <a:t>left: Generator power with the 1 ns bunch length</a:t>
            </a:r>
          </a:p>
          <a:p>
            <a:pPr eaLnBrk="1" hangingPunct="1">
              <a:defRPr/>
            </a:pPr>
            <a:r>
              <a:rPr lang="en-US" sz="1400" dirty="0" smtClean="0">
                <a:solidFill>
                  <a:srgbClr val="002060"/>
                </a:solidFill>
                <a:latin typeface="Comic Sans MS" pitchFamily="66" charset="0"/>
              </a:rPr>
              <a:t>Top right: Idem with 0.8 ns bunch length</a:t>
            </a:r>
          </a:p>
          <a:p>
            <a:pPr eaLnBrk="1" hangingPunct="1">
              <a:defRPr/>
            </a:pPr>
            <a:r>
              <a:rPr lang="en-US" sz="1400" dirty="0" smtClean="0">
                <a:solidFill>
                  <a:srgbClr val="002060"/>
                </a:solidFill>
                <a:latin typeface="Comic Sans MS" pitchFamily="66" charset="0"/>
              </a:rPr>
              <a:t>Bottom right: Idem with 1.4 ns bunch length</a:t>
            </a:r>
          </a:p>
        </p:txBody>
      </p:sp>
      <p:sp>
        <p:nvSpPr>
          <p:cNvPr id="11" name="Content Placeholder 6"/>
          <p:cNvSpPr txBox="1">
            <a:spLocks noGrp="1"/>
          </p:cNvSpPr>
          <p:nvPr>
            <p:ph idx="1"/>
          </p:nvPr>
        </p:nvSpPr>
        <p:spPr bwMode="auto">
          <a:xfrm>
            <a:off x="472440" y="4363974"/>
            <a:ext cx="4937760" cy="1960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GB" sz="2000" dirty="0"/>
              <a:t>I</a:t>
            </a:r>
            <a:r>
              <a:rPr lang="en-GB" sz="2000" dirty="0" smtClean="0"/>
              <a:t>n BL </a:t>
            </a:r>
            <a:r>
              <a:rPr lang="en-GB" sz="2000" dirty="0"/>
              <a:t>mode, phase modulation significantly </a:t>
            </a:r>
            <a:r>
              <a:rPr lang="en-GB" sz="2000" dirty="0" smtClean="0"/>
              <a:t>increases </a:t>
            </a:r>
            <a:r>
              <a:rPr lang="en-GB" sz="2000" dirty="0"/>
              <a:t>the needed </a:t>
            </a:r>
            <a:r>
              <a:rPr lang="en-GB" sz="2000"/>
              <a:t>RF </a:t>
            </a:r>
            <a:r>
              <a:rPr lang="en-GB" sz="2000" smtClean="0"/>
              <a:t>power</a:t>
            </a:r>
            <a:endParaRPr lang="en-GB" sz="2000" dirty="0" smtClean="0"/>
          </a:p>
          <a:p>
            <a:r>
              <a:rPr lang="en-GB" sz="2000" dirty="0" smtClean="0"/>
              <a:t>The </a:t>
            </a:r>
            <a:r>
              <a:rPr lang="en-GB" sz="2000" dirty="0"/>
              <a:t>scheme is not very sensitive to bunch </a:t>
            </a:r>
            <a:r>
              <a:rPr lang="en-GB" sz="2000" dirty="0" smtClean="0"/>
              <a:t>length</a:t>
            </a:r>
            <a:endParaRPr lang="en-GB" sz="2000" dirty="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274" y="734491"/>
            <a:ext cx="3081020" cy="2112264"/>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7726" y="644434"/>
            <a:ext cx="3840480" cy="2144268"/>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3429000"/>
            <a:ext cx="3840480" cy="2144268"/>
          </a:xfrm>
          <a:prstGeom prst="rect">
            <a:avLst/>
          </a:prstGeom>
        </p:spPr>
      </p:pic>
      <p:sp>
        <p:nvSpPr>
          <p:cNvPr id="15" name="TextBox 14"/>
          <p:cNvSpPr txBox="1"/>
          <p:nvPr/>
        </p:nvSpPr>
        <p:spPr>
          <a:xfrm>
            <a:off x="1524000" y="686130"/>
            <a:ext cx="1904999" cy="338554"/>
          </a:xfrm>
          <a:prstGeom prst="rect">
            <a:avLst/>
          </a:prstGeom>
          <a:noFill/>
          <a:ln w="9525">
            <a:solidFill>
              <a:srgbClr val="C00000"/>
            </a:solidFill>
          </a:ln>
        </p:spPr>
        <p:txBody>
          <a:bodyPr wrap="square" rtlCol="0">
            <a:spAutoFit/>
          </a:bodyPr>
          <a:lstStyle/>
          <a:p>
            <a:r>
              <a:rPr lang="en-US" sz="1600" dirty="0" smtClean="0">
                <a:solidFill>
                  <a:srgbClr val="0070C0"/>
                </a:solidFill>
                <a:latin typeface="Comic Sans MS" pitchFamily="66" charset="0"/>
              </a:rPr>
              <a:t>1 ns, 256 kW peak</a:t>
            </a:r>
            <a:endParaRPr lang="en-US" sz="1600" i="1" baseline="-25000" dirty="0" smtClean="0">
              <a:solidFill>
                <a:srgbClr val="0070C0"/>
              </a:solidFill>
              <a:latin typeface="Comic Sans MS" pitchFamily="66" charset="0"/>
            </a:endParaRPr>
          </a:p>
        </p:txBody>
      </p:sp>
      <p:sp>
        <p:nvSpPr>
          <p:cNvPr id="16" name="TextBox 15"/>
          <p:cNvSpPr txBox="1"/>
          <p:nvPr/>
        </p:nvSpPr>
        <p:spPr>
          <a:xfrm>
            <a:off x="6705600" y="644434"/>
            <a:ext cx="2209800" cy="338554"/>
          </a:xfrm>
          <a:prstGeom prst="rect">
            <a:avLst/>
          </a:prstGeom>
          <a:noFill/>
          <a:ln w="9525">
            <a:solidFill>
              <a:srgbClr val="C00000"/>
            </a:solidFill>
          </a:ln>
        </p:spPr>
        <p:txBody>
          <a:bodyPr wrap="square" rtlCol="0">
            <a:spAutoFit/>
          </a:bodyPr>
          <a:lstStyle/>
          <a:p>
            <a:r>
              <a:rPr lang="en-US" sz="1600" dirty="0" smtClean="0">
                <a:solidFill>
                  <a:srgbClr val="0070C0"/>
                </a:solidFill>
                <a:latin typeface="Comic Sans MS" pitchFamily="66" charset="0"/>
              </a:rPr>
              <a:t>0.8 ns, 296 kW peak</a:t>
            </a:r>
            <a:endParaRPr lang="en-US" sz="1600" i="1" baseline="-25000" dirty="0" smtClean="0">
              <a:solidFill>
                <a:srgbClr val="0070C0"/>
              </a:solidFill>
              <a:latin typeface="Comic Sans MS" pitchFamily="66" charset="0"/>
            </a:endParaRPr>
          </a:p>
        </p:txBody>
      </p:sp>
      <p:sp>
        <p:nvSpPr>
          <p:cNvPr id="17" name="TextBox 16"/>
          <p:cNvSpPr txBox="1"/>
          <p:nvPr/>
        </p:nvSpPr>
        <p:spPr>
          <a:xfrm>
            <a:off x="6858000" y="3223029"/>
            <a:ext cx="2057400" cy="338554"/>
          </a:xfrm>
          <a:prstGeom prst="rect">
            <a:avLst/>
          </a:prstGeom>
          <a:noFill/>
          <a:ln w="9525">
            <a:solidFill>
              <a:srgbClr val="C00000"/>
            </a:solidFill>
          </a:ln>
        </p:spPr>
        <p:txBody>
          <a:bodyPr wrap="square" rtlCol="0">
            <a:spAutoFit/>
          </a:bodyPr>
          <a:lstStyle/>
          <a:p>
            <a:r>
              <a:rPr lang="en-US" sz="1600" dirty="0" smtClean="0">
                <a:solidFill>
                  <a:srgbClr val="0070C0"/>
                </a:solidFill>
                <a:latin typeface="Comic Sans MS" pitchFamily="66" charset="0"/>
              </a:rPr>
              <a:t>1.4 ns, 191 kW peak</a:t>
            </a:r>
            <a:endParaRPr lang="en-US" sz="1600" i="1" baseline="-25000" dirty="0" smtClean="0">
              <a:solidFill>
                <a:srgbClr val="0070C0"/>
              </a:solidFill>
              <a:latin typeface="Comic Sans MS" pitchFamily="66" charset="0"/>
            </a:endParaRPr>
          </a:p>
        </p:txBody>
      </p:sp>
    </p:spTree>
    <p:extLst>
      <p:ext uri="{BB962C8B-B14F-4D97-AF65-F5344CB8AC3E}">
        <p14:creationId xmlns:p14="http://schemas.microsoft.com/office/powerpoint/2010/main" val="11312222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ea typeface="+mj-ea"/>
              </a:rPr>
              <a:t>conclusions</a:t>
            </a:r>
            <a:endParaRPr lang="en-US" dirty="0">
              <a:ea typeface="+mj-ea"/>
            </a:endParaRPr>
          </a:p>
        </p:txBody>
      </p:sp>
      <p:sp>
        <p:nvSpPr>
          <p:cNvPr id="58371" name="Text Placeholder 5"/>
          <p:cNvSpPr>
            <a:spLocks noGrp="1"/>
          </p:cNvSpPr>
          <p:nvPr>
            <p:ph type="body" idx="1"/>
          </p:nvPr>
        </p:nvSpPr>
        <p:spPr/>
        <p:txBody>
          <a:bodyPr/>
          <a:lstStyle/>
          <a:p>
            <a:endParaRPr lang="en-US" dirty="0" smtClean="0"/>
          </a:p>
        </p:txBody>
      </p:sp>
      <p:sp>
        <p:nvSpPr>
          <p:cNvPr id="2" name="Date Placeholder 1"/>
          <p:cNvSpPr>
            <a:spLocks noGrp="1"/>
          </p:cNvSpPr>
          <p:nvPr>
            <p:ph type="dt" sz="half" idx="10"/>
          </p:nvPr>
        </p:nvSpPr>
        <p:spPr/>
        <p:txBody>
          <a:bodyPr/>
          <a:lstStyle/>
          <a:p>
            <a:pPr>
              <a:defRPr/>
            </a:pPr>
            <a:r>
              <a:rPr lang="en-US" smtClean="0"/>
              <a:t>May 27, 2013</a:t>
            </a:r>
            <a:endParaRPr lang="en-US" dirty="0"/>
          </a:p>
        </p:txBody>
      </p:sp>
      <p:sp>
        <p:nvSpPr>
          <p:cNvPr id="3" name="Footer Placeholder 2"/>
          <p:cNvSpPr>
            <a:spLocks noGrp="1"/>
          </p:cNvSpPr>
          <p:nvPr>
            <p:ph type="ftr" sz="quarter" idx="11"/>
          </p:nvPr>
        </p:nvSpPr>
        <p:spPr/>
        <p:txBody>
          <a:bodyPr/>
          <a:lstStyle/>
          <a:p>
            <a:pPr>
              <a:defRPr/>
            </a:pPr>
            <a:r>
              <a:rPr lang="en-US" smtClean="0"/>
              <a:t>Power Requirements for an Harmonic RF system in LHC</a:t>
            </a:r>
            <a:endParaRPr lang="en-US" dirty="0"/>
          </a:p>
        </p:txBody>
      </p:sp>
      <p:sp>
        <p:nvSpPr>
          <p:cNvPr id="4" name="Slide Number Placeholder 3"/>
          <p:cNvSpPr>
            <a:spLocks noGrp="1"/>
          </p:cNvSpPr>
          <p:nvPr>
            <p:ph type="sldNum" sz="quarter" idx="12"/>
          </p:nvPr>
        </p:nvSpPr>
        <p:spPr/>
        <p:txBody>
          <a:bodyPr/>
          <a:lstStyle/>
          <a:p>
            <a:pPr>
              <a:defRPr/>
            </a:pPr>
            <a:fld id="{5C634BBA-7D0D-45CC-9676-08BAAB062B87}" type="slidenum">
              <a:rPr lang="en-US" smtClean="0"/>
              <a:pPr>
                <a:defRPr/>
              </a:pPr>
              <a:t>25</a:t>
            </a:fld>
            <a:endParaRPr lang="en-US" dirty="0"/>
          </a:p>
        </p:txBody>
      </p:sp>
    </p:spTree>
    <p:extLst>
      <p:ext uri="{BB962C8B-B14F-4D97-AF65-F5344CB8AC3E}">
        <p14:creationId xmlns:p14="http://schemas.microsoft.com/office/powerpoint/2010/main" val="24252396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6" name="Content Placeholder 6"/>
          <p:cNvSpPr txBox="1">
            <a:spLocks noGrp="1"/>
          </p:cNvSpPr>
          <p:nvPr>
            <p:ph idx="1"/>
          </p:nvPr>
        </p:nvSpPr>
        <p:spPr bwMode="auto">
          <a:xfrm>
            <a:off x="21771" y="533400"/>
            <a:ext cx="90678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GB" sz="2000" dirty="0"/>
              <a:t>In bunch shortening mode (fundamental and harmonic RF in phase at bunch passage), the phase modulation scheme can much reduce the power requirement on the generators of the harmonic cavities, with a proper choice of the RF parameters: </a:t>
            </a:r>
            <a:r>
              <a:rPr lang="en-GB" sz="2000" i="1" dirty="0"/>
              <a:t>R/Q</a:t>
            </a:r>
            <a:r>
              <a:rPr lang="en-GB" sz="2000" dirty="0"/>
              <a:t>, </a:t>
            </a:r>
            <a:r>
              <a:rPr lang="en-GB" sz="2000" i="1" dirty="0"/>
              <a:t>Q</a:t>
            </a:r>
            <a:r>
              <a:rPr lang="en-GB" sz="2000" i="1" baseline="-25000" dirty="0"/>
              <a:t>L</a:t>
            </a:r>
            <a:r>
              <a:rPr lang="en-GB" sz="2000" dirty="0"/>
              <a:t>  and voltage per </a:t>
            </a:r>
            <a:r>
              <a:rPr lang="en-GB" sz="2000" dirty="0" smtClean="0"/>
              <a:t>cavity.</a:t>
            </a:r>
            <a:r>
              <a:rPr lang="en-GB" sz="2000" dirty="0"/>
              <a:t> </a:t>
            </a:r>
            <a:r>
              <a:rPr lang="en-GB" sz="2000" dirty="0" smtClean="0"/>
              <a:t>With this optimal choice a good part of the voltage is induced by the beam passage </a:t>
            </a:r>
          </a:p>
          <a:p>
            <a:r>
              <a:rPr lang="en-GB" sz="2000" dirty="0" smtClean="0"/>
              <a:t>In </a:t>
            </a:r>
            <a:r>
              <a:rPr lang="en-GB" sz="2000" dirty="0"/>
              <a:t>bunch lengthening </a:t>
            </a:r>
            <a:r>
              <a:rPr lang="en-GB" sz="2000" dirty="0" smtClean="0"/>
              <a:t>mode </a:t>
            </a:r>
            <a:r>
              <a:rPr lang="en-GB" sz="2000" dirty="0"/>
              <a:t>(fundamental and harmonic </a:t>
            </a:r>
            <a:r>
              <a:rPr lang="en-GB" sz="2000" dirty="0" smtClean="0"/>
              <a:t>in phase opposition at </a:t>
            </a:r>
            <a:r>
              <a:rPr lang="en-GB" sz="2000" dirty="0"/>
              <a:t>bunch passage)</a:t>
            </a:r>
            <a:r>
              <a:rPr lang="en-GB" sz="2000" dirty="0" smtClean="0"/>
              <a:t>, </a:t>
            </a:r>
            <a:r>
              <a:rPr lang="en-GB" sz="2000" dirty="0"/>
              <a:t>the scheme will significantly increase the </a:t>
            </a:r>
            <a:r>
              <a:rPr lang="en-GB" sz="2000" dirty="0" smtClean="0"/>
              <a:t>required RF power, </a:t>
            </a:r>
            <a:r>
              <a:rPr lang="en-GB" sz="2000" dirty="0"/>
              <a:t>compared to the situation with </a:t>
            </a:r>
            <a:r>
              <a:rPr lang="en-GB" sz="2000" dirty="0" err="1"/>
              <a:t>equispaced</a:t>
            </a:r>
            <a:r>
              <a:rPr lang="en-GB" sz="2000" dirty="0"/>
              <a:t> bunches, while still keeping it manageable if the voltage per cavity is </a:t>
            </a:r>
            <a:r>
              <a:rPr lang="en-GB" sz="2000" dirty="0" smtClean="0"/>
              <a:t>reduced</a:t>
            </a:r>
          </a:p>
          <a:p>
            <a:r>
              <a:rPr lang="en-GB" sz="2000" dirty="0" smtClean="0"/>
              <a:t>The </a:t>
            </a:r>
            <a:r>
              <a:rPr lang="en-GB" sz="2000" dirty="0"/>
              <a:t>optimal main coupling differs much between the two applications: high </a:t>
            </a:r>
            <a:r>
              <a:rPr lang="en-GB" sz="2000" i="1" dirty="0"/>
              <a:t>Q</a:t>
            </a:r>
            <a:r>
              <a:rPr lang="en-GB" sz="2000" i="1" baseline="-25000" dirty="0"/>
              <a:t>L</a:t>
            </a:r>
            <a:r>
              <a:rPr lang="en-GB" sz="2000" dirty="0"/>
              <a:t> in bunch shortening </a:t>
            </a:r>
            <a:r>
              <a:rPr lang="en-GB" sz="2000" dirty="0" smtClean="0"/>
              <a:t>mode, where the needed voltage is induced by the </a:t>
            </a:r>
            <a:r>
              <a:rPr lang="en-GB" sz="2000" dirty="0" smtClean="0"/>
              <a:t>beam, </a:t>
            </a:r>
            <a:r>
              <a:rPr lang="en-GB" sz="2000" dirty="0" smtClean="0"/>
              <a:t>and </a:t>
            </a:r>
            <a:r>
              <a:rPr lang="en-GB" sz="2000" dirty="0"/>
              <a:t>low </a:t>
            </a:r>
            <a:r>
              <a:rPr lang="en-GB" sz="2000" i="1" dirty="0"/>
              <a:t>Q</a:t>
            </a:r>
            <a:r>
              <a:rPr lang="en-GB" sz="2000" i="1" baseline="-25000" dirty="0"/>
              <a:t>L</a:t>
            </a:r>
            <a:r>
              <a:rPr lang="en-GB" sz="2000" dirty="0"/>
              <a:t> in bunch lengthening </a:t>
            </a:r>
            <a:r>
              <a:rPr lang="en-GB" sz="2000" dirty="0" smtClean="0"/>
              <a:t>mode where the beam induces the wrong voltage change and much power must flow through the main coupler to compensate for that and track the fundamental cavity phase change</a:t>
            </a:r>
          </a:p>
          <a:p>
            <a:r>
              <a:rPr lang="en-GB" sz="2000" dirty="0" smtClean="0"/>
              <a:t>In </a:t>
            </a:r>
            <a:r>
              <a:rPr lang="en-GB" sz="2000" dirty="0"/>
              <a:t>both cases the scheme is not very sensitive to bunch </a:t>
            </a:r>
            <a:r>
              <a:rPr lang="en-GB" sz="2000" dirty="0" smtClean="0"/>
              <a:t>length</a:t>
            </a:r>
            <a:endParaRPr lang="en-GB" sz="2000" dirty="0"/>
          </a:p>
          <a:p>
            <a:r>
              <a:rPr lang="en-GB" sz="2000" dirty="0" smtClean="0"/>
              <a:t>Formulas have been derived for the required power and optimal parameters, and can be used to evaluate candidate </a:t>
            </a:r>
            <a:r>
              <a:rPr lang="en-GB" sz="2000" dirty="0" smtClean="0"/>
              <a:t>scenario</a:t>
            </a:r>
          </a:p>
          <a:p>
            <a:r>
              <a:rPr lang="en-GB" sz="2000" dirty="0" smtClean="0"/>
              <a:t>Must use more detailed beam current /several gaps)</a:t>
            </a:r>
            <a:endParaRPr lang="en-GB" sz="2000" dirty="0"/>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Slide Number Placeholder 1"/>
          <p:cNvSpPr>
            <a:spLocks noGrp="1"/>
          </p:cNvSpPr>
          <p:nvPr>
            <p:ph type="sldNum" sz="quarter" idx="12"/>
          </p:nvPr>
        </p:nvSpPr>
        <p:spPr/>
        <p:txBody>
          <a:bodyPr/>
          <a:lstStyle/>
          <a:p>
            <a:pPr>
              <a:defRPr/>
            </a:pPr>
            <a:fld id="{4F506C87-03B3-43A4-8BFC-F6CFD9425D04}" type="slidenum">
              <a:rPr lang="en-US" smtClean="0"/>
              <a:pPr>
                <a:defRPr/>
              </a:pPr>
              <a:t>26</a:t>
            </a:fld>
            <a:endParaRPr lang="en-US" dirty="0"/>
          </a:p>
        </p:txBody>
      </p:sp>
    </p:spTree>
    <p:extLst>
      <p:ext uri="{BB962C8B-B14F-4D97-AF65-F5344CB8AC3E}">
        <p14:creationId xmlns:p14="http://schemas.microsoft.com/office/powerpoint/2010/main" val="19393425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ea typeface="+mj-ea"/>
              </a:rPr>
              <a:t>Thank you for your attention</a:t>
            </a:r>
            <a:endParaRPr lang="en-US" dirty="0">
              <a:ea typeface="+mj-ea"/>
            </a:endParaRPr>
          </a:p>
        </p:txBody>
      </p:sp>
      <p:sp>
        <p:nvSpPr>
          <p:cNvPr id="58371" name="Text Placeholder 5"/>
          <p:cNvSpPr>
            <a:spLocks noGrp="1"/>
          </p:cNvSpPr>
          <p:nvPr>
            <p:ph type="body" idx="1"/>
          </p:nvPr>
        </p:nvSpPr>
        <p:spPr/>
        <p:txBody>
          <a:bodyPr/>
          <a:lstStyle/>
          <a:p>
            <a:endParaRPr lang="en-US" dirty="0" smtClean="0"/>
          </a:p>
        </p:txBody>
      </p:sp>
      <p:sp>
        <p:nvSpPr>
          <p:cNvPr id="2" name="Date Placeholder 1"/>
          <p:cNvSpPr>
            <a:spLocks noGrp="1"/>
          </p:cNvSpPr>
          <p:nvPr>
            <p:ph type="dt" sz="half" idx="10"/>
          </p:nvPr>
        </p:nvSpPr>
        <p:spPr/>
        <p:txBody>
          <a:bodyPr/>
          <a:lstStyle/>
          <a:p>
            <a:pPr>
              <a:defRPr/>
            </a:pPr>
            <a:r>
              <a:rPr lang="en-US" smtClean="0"/>
              <a:t>May 27, 2013</a:t>
            </a:r>
            <a:endParaRPr lang="en-US" dirty="0"/>
          </a:p>
        </p:txBody>
      </p:sp>
      <p:sp>
        <p:nvSpPr>
          <p:cNvPr id="3" name="Footer Placeholder 2"/>
          <p:cNvSpPr>
            <a:spLocks noGrp="1"/>
          </p:cNvSpPr>
          <p:nvPr>
            <p:ph type="ftr" sz="quarter" idx="11"/>
          </p:nvPr>
        </p:nvSpPr>
        <p:spPr/>
        <p:txBody>
          <a:bodyPr/>
          <a:lstStyle/>
          <a:p>
            <a:pPr>
              <a:defRPr/>
            </a:pPr>
            <a:r>
              <a:rPr lang="en-US" smtClean="0"/>
              <a:t>Power Requirements for an Harmonic RF system in LHC</a:t>
            </a:r>
            <a:endParaRPr lang="en-US" dirty="0"/>
          </a:p>
        </p:txBody>
      </p:sp>
      <p:sp>
        <p:nvSpPr>
          <p:cNvPr id="4" name="Slide Number Placeholder 3"/>
          <p:cNvSpPr>
            <a:spLocks noGrp="1"/>
          </p:cNvSpPr>
          <p:nvPr>
            <p:ph type="sldNum" sz="quarter" idx="12"/>
          </p:nvPr>
        </p:nvSpPr>
        <p:spPr/>
        <p:txBody>
          <a:bodyPr/>
          <a:lstStyle/>
          <a:p>
            <a:pPr>
              <a:defRPr/>
            </a:pPr>
            <a:fld id="{5C634BBA-7D0D-45CC-9676-08BAAB062B87}" type="slidenum">
              <a:rPr lang="en-US" smtClean="0"/>
              <a:pPr>
                <a:defRPr/>
              </a:pPr>
              <a:t>27</a:t>
            </a:fld>
            <a:endParaRPr lang="en-US" dirty="0"/>
          </a:p>
        </p:txBody>
      </p:sp>
    </p:spTree>
    <p:extLst>
      <p:ext uri="{BB962C8B-B14F-4D97-AF65-F5344CB8AC3E}">
        <p14:creationId xmlns:p14="http://schemas.microsoft.com/office/powerpoint/2010/main" val="35350528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ea typeface="+mj-ea"/>
              </a:rPr>
              <a:t>References</a:t>
            </a:r>
            <a:endParaRPr lang="en-US" dirty="0">
              <a:ea typeface="+mj-ea"/>
            </a:endParaRPr>
          </a:p>
        </p:txBody>
      </p:sp>
      <p:sp>
        <p:nvSpPr>
          <p:cNvPr id="58371" name="Text Placeholder 5"/>
          <p:cNvSpPr>
            <a:spLocks noGrp="1"/>
          </p:cNvSpPr>
          <p:nvPr>
            <p:ph type="body" idx="1"/>
          </p:nvPr>
        </p:nvSpPr>
        <p:spPr/>
        <p:txBody>
          <a:bodyPr/>
          <a:lstStyle/>
          <a:p>
            <a:endParaRPr lang="en-US" dirty="0" smtClean="0"/>
          </a:p>
        </p:txBody>
      </p:sp>
      <p:sp>
        <p:nvSpPr>
          <p:cNvPr id="2" name="Date Placeholder 1"/>
          <p:cNvSpPr>
            <a:spLocks noGrp="1"/>
          </p:cNvSpPr>
          <p:nvPr>
            <p:ph type="dt" sz="half" idx="10"/>
          </p:nvPr>
        </p:nvSpPr>
        <p:spPr/>
        <p:txBody>
          <a:bodyPr/>
          <a:lstStyle/>
          <a:p>
            <a:pPr>
              <a:defRPr/>
            </a:pPr>
            <a:r>
              <a:rPr lang="en-US" smtClean="0"/>
              <a:t>May 27, 2013</a:t>
            </a:r>
            <a:endParaRPr lang="en-US" dirty="0"/>
          </a:p>
        </p:txBody>
      </p:sp>
      <p:sp>
        <p:nvSpPr>
          <p:cNvPr id="3" name="Footer Placeholder 2"/>
          <p:cNvSpPr>
            <a:spLocks noGrp="1"/>
          </p:cNvSpPr>
          <p:nvPr>
            <p:ph type="ftr" sz="quarter" idx="11"/>
          </p:nvPr>
        </p:nvSpPr>
        <p:spPr/>
        <p:txBody>
          <a:bodyPr/>
          <a:lstStyle/>
          <a:p>
            <a:pPr>
              <a:defRPr/>
            </a:pPr>
            <a:r>
              <a:rPr lang="en-US" smtClean="0"/>
              <a:t>Power Requirements for an Harmonic RF system in LHC</a:t>
            </a:r>
            <a:endParaRPr lang="en-US" dirty="0"/>
          </a:p>
        </p:txBody>
      </p:sp>
      <p:sp>
        <p:nvSpPr>
          <p:cNvPr id="4" name="Slide Number Placeholder 3"/>
          <p:cNvSpPr>
            <a:spLocks noGrp="1"/>
          </p:cNvSpPr>
          <p:nvPr>
            <p:ph type="sldNum" sz="quarter" idx="12"/>
          </p:nvPr>
        </p:nvSpPr>
        <p:spPr/>
        <p:txBody>
          <a:bodyPr/>
          <a:lstStyle/>
          <a:p>
            <a:pPr>
              <a:defRPr/>
            </a:pPr>
            <a:fld id="{5C634BBA-7D0D-45CC-9676-08BAAB062B87}" type="slidenum">
              <a:rPr lang="en-US" smtClean="0"/>
              <a:pPr>
                <a:defRPr/>
              </a:pPr>
              <a:t>28</a:t>
            </a:fld>
            <a:endParaRPr lang="en-US" dirty="0"/>
          </a:p>
        </p:txBody>
      </p:sp>
    </p:spTree>
    <p:extLst>
      <p:ext uri="{BB962C8B-B14F-4D97-AF65-F5344CB8AC3E}">
        <p14:creationId xmlns:p14="http://schemas.microsoft.com/office/powerpoint/2010/main" val="21875444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5"/>
          <p:cNvSpPr txBox="1">
            <a:spLocks/>
          </p:cNvSpPr>
          <p:nvPr/>
        </p:nvSpPr>
        <p:spPr>
          <a:xfrm>
            <a:off x="381000" y="609600"/>
            <a:ext cx="8229600" cy="4876800"/>
          </a:xfrm>
          <a:prstGeom prst="rect">
            <a:avLst/>
          </a:prstGeom>
        </p:spPr>
        <p:txBody>
          <a:bodyPr>
            <a:normAutofit/>
          </a:bodyPr>
          <a:lst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MS PGothic" pitchFamily="34" charset="-128"/>
                <a:cs typeface="+mn-cs"/>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MS PGothic" pitchFamily="34" charset="-128"/>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MS PGothic" pitchFamily="34" charset="-128"/>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MS PGothic" pitchFamily="34" charset="-128"/>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MS PGothic" pitchFamily="34" charset="-128"/>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eaLnBrk="1" fontAlgn="auto" hangingPunct="1">
              <a:spcAft>
                <a:spcPts val="0"/>
              </a:spcAft>
              <a:buNone/>
              <a:defRPr/>
            </a:pPr>
            <a:endParaRPr lang="en-US" dirty="0" smtClean="0">
              <a:ea typeface="+mn-ea"/>
            </a:endParaRPr>
          </a:p>
          <a:p>
            <a:pPr marL="0" indent="0" eaLnBrk="1" fontAlgn="auto" hangingPunct="1">
              <a:spcAft>
                <a:spcPts val="0"/>
              </a:spcAft>
              <a:buNone/>
              <a:defRPr/>
            </a:pPr>
            <a:r>
              <a:rPr lang="en-US" sz="2000" dirty="0" smtClean="0">
                <a:ea typeface="+mn-ea"/>
              </a:rPr>
              <a:t>[1] J. Tuckmantel, Cavity-Beam-transmitter Interaction Formula Collection with Derivation, CERN-ATS-Note-2011-002 </a:t>
            </a:r>
            <a:r>
              <a:rPr lang="en-US" sz="2000" dirty="0" err="1" smtClean="0">
                <a:ea typeface="+mn-ea"/>
              </a:rPr>
              <a:t>TECH,Jan</a:t>
            </a:r>
            <a:r>
              <a:rPr lang="en-US" sz="2000" dirty="0" smtClean="0">
                <a:ea typeface="+mn-ea"/>
              </a:rPr>
              <a:t> 2011</a:t>
            </a:r>
          </a:p>
          <a:p>
            <a:pPr marL="0" indent="0" eaLnBrk="1" fontAlgn="auto" hangingPunct="1">
              <a:spcAft>
                <a:spcPts val="0"/>
              </a:spcAft>
              <a:buNone/>
              <a:defRPr/>
            </a:pPr>
            <a:r>
              <a:rPr lang="en-US" sz="2000" dirty="0" smtClean="0">
                <a:ea typeface="+mn-ea"/>
              </a:rPr>
              <a:t>[2] T. </a:t>
            </a:r>
            <a:r>
              <a:rPr lang="en-US" sz="2000" dirty="0" err="1" smtClean="0">
                <a:ea typeface="+mn-ea"/>
              </a:rPr>
              <a:t>Linnecar</a:t>
            </a:r>
            <a:r>
              <a:rPr lang="en-US" sz="2000" dirty="0" smtClean="0">
                <a:ea typeface="+mn-ea"/>
              </a:rPr>
              <a:t>, E. </a:t>
            </a:r>
            <a:r>
              <a:rPr lang="en-US" sz="2000" dirty="0" err="1" smtClean="0">
                <a:ea typeface="+mn-ea"/>
              </a:rPr>
              <a:t>Shaposhnikova</a:t>
            </a:r>
            <a:r>
              <a:rPr lang="en-US" sz="2000" dirty="0" smtClean="0">
                <a:ea typeface="+mn-ea"/>
              </a:rPr>
              <a:t>, An RF System for Landau Damping in the LHC, LHC Project Note 394, Feb. 2007</a:t>
            </a:r>
          </a:p>
          <a:p>
            <a:pPr marL="0" indent="0" eaLnBrk="1" fontAlgn="auto" hangingPunct="1">
              <a:spcAft>
                <a:spcPts val="0"/>
              </a:spcAft>
              <a:buNone/>
              <a:defRPr/>
            </a:pPr>
            <a:r>
              <a:rPr lang="en-US" sz="2000" dirty="0"/>
              <a:t>[3] </a:t>
            </a:r>
            <a:r>
              <a:rPr lang="en-US" sz="2000" dirty="0" smtClean="0"/>
              <a:t>D. </a:t>
            </a:r>
            <a:r>
              <a:rPr lang="en-US" sz="2000" dirty="0" err="1" smtClean="0"/>
              <a:t>Boussard</a:t>
            </a:r>
            <a:r>
              <a:rPr lang="en-US" sz="2000" dirty="0" smtClean="0"/>
              <a:t>, RF Power Requirements for a High Intensity Proton Collider, CERN SL/91-16 (RFS), US PAC, San Francisco, May 1991</a:t>
            </a:r>
            <a:endParaRPr lang="en-US" sz="2000" dirty="0"/>
          </a:p>
          <a:p>
            <a:pPr marL="457517" lvl="1" indent="-182880" eaLnBrk="1" fontAlgn="auto" hangingPunct="1">
              <a:spcAft>
                <a:spcPts val="0"/>
              </a:spcAft>
              <a:defRPr/>
            </a:pPr>
            <a:endParaRPr lang="en-US" sz="2400" dirty="0" smtClean="0">
              <a:ea typeface="+mn-ea"/>
            </a:endParaRPr>
          </a:p>
        </p:txBody>
      </p:sp>
      <p:sp>
        <p:nvSpPr>
          <p:cNvPr id="2" name="Date Placeholder 1"/>
          <p:cNvSpPr>
            <a:spLocks noGrp="1"/>
          </p:cNvSpPr>
          <p:nvPr>
            <p:ph type="dt" sz="half" idx="10"/>
          </p:nvPr>
        </p:nvSpPr>
        <p:spPr/>
        <p:txBody>
          <a:bodyPr/>
          <a:lstStyle/>
          <a:p>
            <a:pPr>
              <a:defRPr/>
            </a:pPr>
            <a:r>
              <a:rPr lang="en-US" smtClean="0"/>
              <a:t>May 27, 2013</a:t>
            </a:r>
            <a:endParaRPr lang="en-US" dirty="0"/>
          </a:p>
        </p:txBody>
      </p:sp>
      <p:sp>
        <p:nvSpPr>
          <p:cNvPr id="3" name="Footer Placeholder 2"/>
          <p:cNvSpPr>
            <a:spLocks noGrp="1"/>
          </p:cNvSpPr>
          <p:nvPr>
            <p:ph type="ftr" sz="quarter" idx="11"/>
          </p:nvPr>
        </p:nvSpPr>
        <p:spPr/>
        <p:txBody>
          <a:bodyPr/>
          <a:lstStyle/>
          <a:p>
            <a:pPr>
              <a:defRPr/>
            </a:pPr>
            <a:r>
              <a:rPr lang="en-US" smtClean="0"/>
              <a:t>Power Requirements for an Harmonic RF system in LHC</a:t>
            </a:r>
            <a:endParaRPr lang="en-US" dirty="0"/>
          </a:p>
        </p:txBody>
      </p:sp>
      <p:sp>
        <p:nvSpPr>
          <p:cNvPr id="5" name="Slide Number Placeholder 4"/>
          <p:cNvSpPr>
            <a:spLocks noGrp="1"/>
          </p:cNvSpPr>
          <p:nvPr>
            <p:ph type="sldNum" sz="quarter" idx="12"/>
          </p:nvPr>
        </p:nvSpPr>
        <p:spPr/>
        <p:txBody>
          <a:bodyPr/>
          <a:lstStyle/>
          <a:p>
            <a:pPr>
              <a:defRPr/>
            </a:pPr>
            <a:fld id="{FB6CFD39-DEB1-4C1F-A830-071C7C025764}"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722313" y="1981200"/>
            <a:ext cx="7772400" cy="2581275"/>
          </a:xfrm>
        </p:spPr>
        <p:txBody>
          <a:bodyPr/>
          <a:lstStyle/>
          <a:p>
            <a:pPr eaLnBrk="1" fontAlgn="auto" hangingPunct="1">
              <a:spcAft>
                <a:spcPts val="0"/>
              </a:spcAft>
              <a:defRPr/>
            </a:pPr>
            <a:r>
              <a:rPr lang="en-US" dirty="0" smtClean="0">
                <a:ea typeface="+mj-ea"/>
              </a:rPr>
              <a:t>BEAM-CAVITY-TX interaction</a:t>
            </a:r>
          </a:p>
        </p:txBody>
      </p:sp>
      <p:sp>
        <p:nvSpPr>
          <p:cNvPr id="15363" name="Text Placeholder 1"/>
          <p:cNvSpPr>
            <a:spLocks noGrp="1"/>
          </p:cNvSpPr>
          <p:nvPr>
            <p:ph type="body" idx="1"/>
          </p:nvPr>
        </p:nvSpPr>
        <p:spPr/>
        <p:txBody>
          <a:bodyPr>
            <a:normAutofit/>
          </a:bodyPr>
          <a:lstStyle/>
          <a:p>
            <a:r>
              <a:rPr lang="en-US" sz="3600" dirty="0"/>
              <a:t>(Joachim’s </a:t>
            </a:r>
            <a:r>
              <a:rPr lang="en-US" sz="3600" i="1" dirty="0"/>
              <a:t>bible</a:t>
            </a:r>
            <a:r>
              <a:rPr lang="en-US" sz="3600" dirty="0"/>
              <a:t> [1]) </a:t>
            </a:r>
            <a:endParaRPr lang="en-US" sz="3600" dirty="0" smtClean="0"/>
          </a:p>
        </p:txBody>
      </p:sp>
      <p:sp>
        <p:nvSpPr>
          <p:cNvPr id="2" name="Date Placeholder 1"/>
          <p:cNvSpPr>
            <a:spLocks noGrp="1"/>
          </p:cNvSpPr>
          <p:nvPr>
            <p:ph type="dt" sz="half" idx="10"/>
          </p:nvPr>
        </p:nvSpPr>
        <p:spPr/>
        <p:txBody>
          <a:bodyPr/>
          <a:lstStyle/>
          <a:p>
            <a:pPr>
              <a:defRPr/>
            </a:pPr>
            <a:r>
              <a:rPr lang="en-US" smtClean="0"/>
              <a:t>May 27, 2013</a:t>
            </a:r>
            <a:endParaRPr lang="en-US"/>
          </a:p>
        </p:txBody>
      </p:sp>
      <p:sp>
        <p:nvSpPr>
          <p:cNvPr id="3" name="Footer Placeholder 2"/>
          <p:cNvSpPr>
            <a:spLocks noGrp="1"/>
          </p:cNvSpPr>
          <p:nvPr>
            <p:ph type="ftr" sz="quarter" idx="11"/>
          </p:nvPr>
        </p:nvSpPr>
        <p:spPr/>
        <p:txBody>
          <a:bodyPr/>
          <a:lstStyle/>
          <a:p>
            <a:pPr>
              <a:defRPr/>
            </a:pPr>
            <a:r>
              <a:rPr lang="en-US" smtClean="0"/>
              <a:t>Power Requirements for an Harmonic RF system in LHC</a:t>
            </a:r>
            <a:endParaRPr lang="en-US"/>
          </a:p>
        </p:txBody>
      </p:sp>
      <p:sp>
        <p:nvSpPr>
          <p:cNvPr id="4" name="Slide Number Placeholder 3"/>
          <p:cNvSpPr>
            <a:spLocks noGrp="1"/>
          </p:cNvSpPr>
          <p:nvPr>
            <p:ph type="sldNum" sz="quarter" idx="12"/>
          </p:nvPr>
        </p:nvSpPr>
        <p:spPr/>
        <p:txBody>
          <a:bodyPr/>
          <a:lstStyle/>
          <a:p>
            <a:pPr>
              <a:defRPr/>
            </a:pPr>
            <a:fld id="{5C634BBA-7D0D-45CC-9676-08BAAB062B87}"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
          </p:nvPr>
        </p:nvSpPr>
        <p:spPr>
          <a:xfrm>
            <a:off x="482086" y="1143000"/>
            <a:ext cx="4038600" cy="5105400"/>
          </a:xfrm>
        </p:spPr>
        <p:txBody>
          <a:bodyPr/>
          <a:lstStyle/>
          <a:p>
            <a:r>
              <a:rPr lang="en-US" sz="2000" dirty="0" smtClean="0"/>
              <a:t>Consider a cavity linked to its generator via a circulator, waveguide and coupler</a:t>
            </a:r>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r>
              <a:rPr lang="en-US" sz="2000" dirty="0"/>
              <a:t>The TX forward current, cavity voltage and beam current are </a:t>
            </a:r>
            <a:r>
              <a:rPr lang="en-US" sz="2000" dirty="0" err="1"/>
              <a:t>phasors</a:t>
            </a:r>
            <a:r>
              <a:rPr lang="en-US" sz="2000" dirty="0"/>
              <a:t> at  the RF frequency with a modulation slow compared to an RF period</a:t>
            </a:r>
          </a:p>
          <a:p>
            <a:endParaRPr lang="en-US" sz="2000" dirty="0" smtClean="0"/>
          </a:p>
          <a:p>
            <a:endParaRPr lang="en-US" sz="2000" dirty="0"/>
          </a:p>
          <a:p>
            <a:endParaRPr lang="en-US" sz="2000" dirty="0" smtClean="0"/>
          </a:p>
          <a:p>
            <a:endParaRPr lang="en-US" sz="2000" dirty="0" smtClean="0"/>
          </a:p>
          <a:p>
            <a:endParaRPr lang="en-US" sz="2000" dirty="0"/>
          </a:p>
          <a:p>
            <a:endParaRPr lang="en-US" sz="2000" dirty="0"/>
          </a:p>
          <a:p>
            <a:endParaRPr lang="en-US" sz="2000" dirty="0"/>
          </a:p>
          <a:p>
            <a:endParaRPr lang="en-US" sz="2000" dirty="0" smtClean="0"/>
          </a:p>
          <a:p>
            <a:endParaRPr lang="en-US" sz="2000" dirty="0" smtClean="0"/>
          </a:p>
        </p:txBody>
      </p:sp>
      <p:sp>
        <p:nvSpPr>
          <p:cNvPr id="3" name="Content Placeholder 2"/>
          <p:cNvSpPr>
            <a:spLocks noGrp="1"/>
          </p:cNvSpPr>
          <p:nvPr>
            <p:ph sz="half" idx="2"/>
          </p:nvPr>
        </p:nvSpPr>
        <p:spPr>
          <a:xfrm>
            <a:off x="4648200" y="1143000"/>
            <a:ext cx="4038600" cy="3352800"/>
          </a:xfrm>
        </p:spPr>
        <p:txBody>
          <a:bodyPr/>
          <a:lstStyle/>
          <a:p>
            <a:r>
              <a:rPr lang="en-US" sz="2000" dirty="0" smtClean="0"/>
              <a:t>Equivalent circuit diagram with incident and reflected waves transformed to the cavity gap impedance</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May 27, 2013</a:t>
            </a:r>
            <a:endParaRPr lang="en-US" dirty="0"/>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3513458807"/>
              </p:ext>
            </p:extLst>
          </p:nvPr>
        </p:nvGraphicFramePr>
        <p:xfrm>
          <a:off x="4932363" y="4816475"/>
          <a:ext cx="1646237" cy="1379538"/>
        </p:xfrm>
        <a:graphic>
          <a:graphicData uri="http://schemas.openxmlformats.org/presentationml/2006/ole">
            <mc:AlternateContent xmlns:mc="http://schemas.openxmlformats.org/markup-compatibility/2006">
              <mc:Choice xmlns:v="urn:schemas-microsoft-com:vml" Requires="v">
                <p:oleObj spid="_x0000_s88186" name="Equation" r:id="rId3" imgW="1028520" imgH="863280" progId="Equation.DSMT4">
                  <p:embed/>
                </p:oleObj>
              </mc:Choice>
              <mc:Fallback>
                <p:oleObj name="Equation" r:id="rId3" imgW="1028520" imgH="863280" progId="Equation.DSMT4">
                  <p:embed/>
                  <p:pic>
                    <p:nvPicPr>
                      <p:cNvPr id="0" name="Object 5"/>
                      <p:cNvPicPr>
                        <a:picLocks noChangeAspect="1" noChangeArrowheads="1"/>
                      </p:cNvPicPr>
                      <p:nvPr/>
                    </p:nvPicPr>
                    <p:blipFill>
                      <a:blip r:embed="rId4"/>
                      <a:srcRect/>
                      <a:stretch>
                        <a:fillRect/>
                      </a:stretch>
                    </p:blipFill>
                    <p:spPr bwMode="auto">
                      <a:xfrm>
                        <a:off x="4932363" y="4816475"/>
                        <a:ext cx="1646237" cy="1379538"/>
                      </a:xfrm>
                      <a:prstGeom prst="rect">
                        <a:avLst/>
                      </a:prstGeom>
                      <a:noFill/>
                      <a:ln w="9525">
                        <a:noFill/>
                        <a:miter lim="800000"/>
                        <a:headEnd/>
                        <a:tailEnd/>
                      </a:ln>
                      <a:effectLst/>
                    </p:spPr>
                  </p:pic>
                </p:oleObj>
              </mc:Fallback>
            </mc:AlternateContent>
          </a:graphicData>
        </a:graphic>
      </p:graphicFrame>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3113" y="2209800"/>
            <a:ext cx="3783572" cy="1987278"/>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76474" y="2438400"/>
            <a:ext cx="3291230" cy="1853314"/>
          </a:xfrm>
          <a:prstGeom prst="rect">
            <a:avLst/>
          </a:prstGeom>
        </p:spPr>
      </p:pic>
      <p:sp>
        <p:nvSpPr>
          <p:cNvPr id="6" name="Slide Number Placeholder 5"/>
          <p:cNvSpPr>
            <a:spLocks noGrp="1"/>
          </p:cNvSpPr>
          <p:nvPr>
            <p:ph type="sldNum" sz="quarter" idx="12"/>
          </p:nvPr>
        </p:nvSpPr>
        <p:spPr/>
        <p:txBody>
          <a:bodyPr/>
          <a:lstStyle/>
          <a:p>
            <a:pPr>
              <a:defRPr/>
            </a:pPr>
            <a:fld id="{B41DCF8D-11A5-40B7-A96A-A1CB447B4BCD}" type="slidenum">
              <a:rPr lang="en-US" smtClean="0"/>
              <a:pPr>
                <a:defRPr/>
              </a:pPr>
              <a:t>4</a:t>
            </a:fld>
            <a:endParaRPr lang="en-US" dirty="0"/>
          </a:p>
        </p:txBody>
      </p:sp>
    </p:spTree>
    <p:extLst>
      <p:ext uri="{BB962C8B-B14F-4D97-AF65-F5344CB8AC3E}">
        <p14:creationId xmlns:p14="http://schemas.microsoft.com/office/powerpoint/2010/main" val="2231799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762000"/>
            <a:ext cx="8458200" cy="5715000"/>
          </a:xfrm>
        </p:spPr>
        <p:txBody>
          <a:bodyPr/>
          <a:lstStyle/>
          <a:p>
            <a:r>
              <a:rPr lang="en-US" sz="2000" dirty="0" smtClean="0"/>
              <a:t>We can derive a simple relation between </a:t>
            </a:r>
            <a:r>
              <a:rPr lang="en-US" sz="2000" i="1" dirty="0" err="1" smtClean="0"/>
              <a:t>I</a:t>
            </a:r>
            <a:r>
              <a:rPr lang="en-US" sz="2000" i="1" baseline="-25000" dirty="0" err="1" smtClean="0"/>
              <a:t>g</a:t>
            </a:r>
            <a:r>
              <a:rPr lang="en-US" sz="2000" i="1" dirty="0" smtClean="0"/>
              <a:t>, V, </a:t>
            </a:r>
            <a:r>
              <a:rPr lang="en-US" sz="2000" i="1" dirty="0" err="1" smtClean="0"/>
              <a:t>I</a:t>
            </a:r>
            <a:r>
              <a:rPr lang="en-US" sz="2000" i="1" baseline="-25000" dirty="0" err="1" smtClean="0"/>
              <a:t>b</a:t>
            </a:r>
            <a:r>
              <a:rPr lang="en-US" sz="2000" dirty="0" smtClean="0"/>
              <a:t> and the cavity detuning </a:t>
            </a:r>
            <a:r>
              <a:rPr lang="en-US" sz="2000" i="1" dirty="0" err="1" smtClean="0">
                <a:latin typeface="Symbol" pitchFamily="18" charset="2"/>
              </a:rPr>
              <a:t>Dw</a:t>
            </a:r>
            <a:r>
              <a:rPr lang="en-US" sz="2000" dirty="0" smtClean="0"/>
              <a:t> [1]</a:t>
            </a:r>
          </a:p>
          <a:p>
            <a:endParaRPr lang="en-US" sz="2000" dirty="0"/>
          </a:p>
          <a:p>
            <a:endParaRPr lang="en-US" sz="2000" dirty="0" smtClean="0"/>
          </a:p>
          <a:p>
            <a:r>
              <a:rPr lang="en-US" sz="2000" dirty="0" smtClean="0"/>
              <a:t>The modulation in beam current </a:t>
            </a:r>
            <a:r>
              <a:rPr lang="en-US" sz="2000" i="1" dirty="0" err="1" smtClean="0"/>
              <a:t>I</a:t>
            </a:r>
            <a:r>
              <a:rPr lang="en-US" sz="2000" i="1" baseline="-25000" dirty="0" err="1" smtClean="0"/>
              <a:t>b</a:t>
            </a:r>
            <a:r>
              <a:rPr lang="en-US" sz="2000" i="1" dirty="0" smtClean="0"/>
              <a:t>(t)</a:t>
            </a:r>
            <a:r>
              <a:rPr lang="en-US" sz="2000" dirty="0" smtClean="0"/>
              <a:t> is imposed by the filling pattern: presence of small gaps for kicker rise time, plus a 3.2 </a:t>
            </a:r>
            <a:r>
              <a:rPr lang="en-US" sz="2000" dirty="0" err="1" smtClean="0">
                <a:latin typeface="Symbol" pitchFamily="18" charset="2"/>
              </a:rPr>
              <a:t>m</a:t>
            </a:r>
            <a:r>
              <a:rPr lang="en-US" sz="2000" dirty="0" err="1" smtClean="0"/>
              <a:t>s</a:t>
            </a:r>
            <a:r>
              <a:rPr lang="en-US" sz="2000" dirty="0" smtClean="0"/>
              <a:t> minimum gap for the beam dump kicker</a:t>
            </a:r>
          </a:p>
          <a:p>
            <a:r>
              <a:rPr lang="en-US" sz="2000" dirty="0" smtClean="0"/>
              <a:t>So far we have operated the LHC RF for full compensation of the transient beam loading in the ACS cavities:</a:t>
            </a:r>
          </a:p>
          <a:p>
            <a:endParaRPr lang="en-US" sz="2000" dirty="0"/>
          </a:p>
          <a:p>
            <a:r>
              <a:rPr lang="en-US" sz="2000" dirty="0" smtClean="0"/>
              <a:t>When proposed in 2007, the power requirement for the harmonic cavities assumed fixed voltage in both ACS and harmonic cavities [</a:t>
            </a:r>
            <a:r>
              <a:rPr lang="en-US" sz="2000" dirty="0" smtClean="0"/>
              <a:t>2]. After </a:t>
            </a:r>
            <a:r>
              <a:rPr lang="en-US" sz="2000" dirty="0" smtClean="0"/>
              <a:t>optimization of </a:t>
            </a:r>
            <a:r>
              <a:rPr lang="en-US" sz="2000" i="1" dirty="0" smtClean="0"/>
              <a:t>Q</a:t>
            </a:r>
            <a:r>
              <a:rPr lang="en-US" sz="2000" i="1" baseline="-25000" dirty="0" smtClean="0"/>
              <a:t>L</a:t>
            </a:r>
            <a:r>
              <a:rPr lang="en-US" sz="2000" dirty="0" smtClean="0"/>
              <a:t>,  the required power is then simply proportional to voltage and peak RF component of beam current, formula used in the first </a:t>
            </a:r>
            <a:r>
              <a:rPr lang="en-US" sz="2000" dirty="0" smtClean="0"/>
              <a:t>proposal</a:t>
            </a:r>
            <a:endParaRPr lang="en-US" sz="2000" dirty="0"/>
          </a:p>
          <a:p>
            <a:endParaRPr lang="en-US" sz="2000" dirty="0" smtClean="0"/>
          </a:p>
        </p:txBody>
      </p:sp>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2461985560"/>
              </p:ext>
            </p:extLst>
          </p:nvPr>
        </p:nvGraphicFramePr>
        <p:xfrm>
          <a:off x="1660525" y="1295400"/>
          <a:ext cx="6745288" cy="771525"/>
        </p:xfrm>
        <a:graphic>
          <a:graphicData uri="http://schemas.openxmlformats.org/presentationml/2006/ole">
            <mc:AlternateContent xmlns:mc="http://schemas.openxmlformats.org/markup-compatibility/2006">
              <mc:Choice xmlns:v="urn:schemas-microsoft-com:vml" Requires="v">
                <p:oleObj spid="_x0000_s100521" name="Equation" r:id="rId3" imgW="4216320" imgH="482400" progId="Equation.DSMT4">
                  <p:embed/>
                </p:oleObj>
              </mc:Choice>
              <mc:Fallback>
                <p:oleObj name="Equation" r:id="rId3" imgW="4216320" imgH="482400" progId="Equation.DSMT4">
                  <p:embed/>
                  <p:pic>
                    <p:nvPicPr>
                      <p:cNvPr id="0" name="Object 1"/>
                      <p:cNvPicPr>
                        <a:picLocks noChangeAspect="1" noChangeArrowheads="1"/>
                      </p:cNvPicPr>
                      <p:nvPr/>
                    </p:nvPicPr>
                    <p:blipFill>
                      <a:blip r:embed="rId4"/>
                      <a:srcRect/>
                      <a:stretch>
                        <a:fillRect/>
                      </a:stretch>
                    </p:blipFill>
                    <p:spPr bwMode="auto">
                      <a:xfrm>
                        <a:off x="1660525" y="1295400"/>
                        <a:ext cx="6745288"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53925401"/>
              </p:ext>
            </p:extLst>
          </p:nvPr>
        </p:nvGraphicFramePr>
        <p:xfrm>
          <a:off x="4953000" y="3810000"/>
          <a:ext cx="974725" cy="406400"/>
        </p:xfrm>
        <a:graphic>
          <a:graphicData uri="http://schemas.openxmlformats.org/presentationml/2006/ole">
            <mc:AlternateContent xmlns:mc="http://schemas.openxmlformats.org/markup-compatibility/2006">
              <mc:Choice xmlns:v="urn:schemas-microsoft-com:vml" Requires="v">
                <p:oleObj spid="_x0000_s100522" name="Equation" r:id="rId5" imgW="609480" imgH="253800" progId="Equation.DSMT4">
                  <p:embed/>
                </p:oleObj>
              </mc:Choice>
              <mc:Fallback>
                <p:oleObj name="Equation" r:id="rId5" imgW="609480" imgH="253800" progId="Equation.DSMT4">
                  <p:embed/>
                  <p:pic>
                    <p:nvPicPr>
                      <p:cNvPr id="0" name="Object 1"/>
                      <p:cNvPicPr>
                        <a:picLocks noChangeAspect="1" noChangeArrowheads="1"/>
                      </p:cNvPicPr>
                      <p:nvPr/>
                    </p:nvPicPr>
                    <p:blipFill>
                      <a:blip r:embed="rId6"/>
                      <a:srcRect/>
                      <a:stretch>
                        <a:fillRect/>
                      </a:stretch>
                    </p:blipFill>
                    <p:spPr bwMode="auto">
                      <a:xfrm>
                        <a:off x="4953000" y="3810000"/>
                        <a:ext cx="974725"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397750415"/>
              </p:ext>
            </p:extLst>
          </p:nvPr>
        </p:nvGraphicFramePr>
        <p:xfrm>
          <a:off x="3810000" y="5715000"/>
          <a:ext cx="1218670" cy="649958"/>
        </p:xfrm>
        <a:graphic>
          <a:graphicData uri="http://schemas.openxmlformats.org/presentationml/2006/ole">
            <mc:AlternateContent xmlns:mc="http://schemas.openxmlformats.org/markup-compatibility/2006">
              <mc:Choice xmlns:v="urn:schemas-microsoft-com:vml" Requires="v">
                <p:oleObj spid="_x0000_s100523" name="Equation" r:id="rId7" imgW="761669" imgH="406224" progId="Equation.DSMT4">
                  <p:embed/>
                </p:oleObj>
              </mc:Choice>
              <mc:Fallback>
                <p:oleObj name="Equation" r:id="rId7" imgW="761669" imgH="406224"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0" y="5715000"/>
                        <a:ext cx="1218670" cy="6499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pPr>
              <a:defRPr/>
            </a:pPr>
            <a:fld id="{4F506C87-03B3-43A4-8BFC-F6CFD9425D04}" type="slidenum">
              <a:rPr lang="en-US" smtClean="0"/>
              <a:pPr>
                <a:defRPr/>
              </a:pPr>
              <a:t>5</a:t>
            </a:fld>
            <a:endParaRPr lang="en-US" dirty="0"/>
          </a:p>
        </p:txBody>
      </p:sp>
    </p:spTree>
    <p:extLst>
      <p:ext uri="{BB962C8B-B14F-4D97-AF65-F5344CB8AC3E}">
        <p14:creationId xmlns:p14="http://schemas.microsoft.com/office/powerpoint/2010/main" val="6669743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722313" y="1981200"/>
            <a:ext cx="7772400" cy="2581275"/>
          </a:xfrm>
        </p:spPr>
        <p:txBody>
          <a:bodyPr/>
          <a:lstStyle/>
          <a:p>
            <a:pPr eaLnBrk="1" fontAlgn="auto" hangingPunct="1">
              <a:spcAft>
                <a:spcPts val="0"/>
              </a:spcAft>
              <a:defRPr/>
            </a:pPr>
            <a:r>
              <a:rPr lang="en-US" dirty="0" smtClean="0">
                <a:ea typeface="+mj-ea"/>
              </a:rPr>
              <a:t>THE ACS (fundamental) system and the beam phase modulation</a:t>
            </a:r>
          </a:p>
        </p:txBody>
      </p:sp>
      <p:sp>
        <p:nvSpPr>
          <p:cNvPr id="15363" name="Text Placeholder 1"/>
          <p:cNvSpPr>
            <a:spLocks noGrp="1"/>
          </p:cNvSpPr>
          <p:nvPr>
            <p:ph type="body" idx="1"/>
          </p:nvPr>
        </p:nvSpPr>
        <p:spPr/>
        <p:txBody>
          <a:bodyPr/>
          <a:lstStyle/>
          <a:p>
            <a:endParaRPr lang="en-US" dirty="0" smtClean="0"/>
          </a:p>
        </p:txBody>
      </p:sp>
      <p:sp>
        <p:nvSpPr>
          <p:cNvPr id="2" name="Date Placeholder 1"/>
          <p:cNvSpPr>
            <a:spLocks noGrp="1"/>
          </p:cNvSpPr>
          <p:nvPr>
            <p:ph type="dt" sz="half" idx="10"/>
          </p:nvPr>
        </p:nvSpPr>
        <p:spPr/>
        <p:txBody>
          <a:bodyPr/>
          <a:lstStyle/>
          <a:p>
            <a:pPr>
              <a:defRPr/>
            </a:pPr>
            <a:r>
              <a:rPr lang="en-US" smtClean="0"/>
              <a:t>May 27, 2013</a:t>
            </a:r>
            <a:endParaRPr lang="en-US"/>
          </a:p>
        </p:txBody>
      </p:sp>
      <p:sp>
        <p:nvSpPr>
          <p:cNvPr id="3" name="Footer Placeholder 2"/>
          <p:cNvSpPr>
            <a:spLocks noGrp="1"/>
          </p:cNvSpPr>
          <p:nvPr>
            <p:ph type="ftr" sz="quarter" idx="11"/>
          </p:nvPr>
        </p:nvSpPr>
        <p:spPr/>
        <p:txBody>
          <a:bodyPr/>
          <a:lstStyle/>
          <a:p>
            <a:pPr>
              <a:defRPr/>
            </a:pPr>
            <a:r>
              <a:rPr lang="en-US" smtClean="0"/>
              <a:t>Power Requirements for an Harmonic RF system in LHC</a:t>
            </a:r>
            <a:endParaRPr lang="en-US"/>
          </a:p>
        </p:txBody>
      </p:sp>
      <p:sp>
        <p:nvSpPr>
          <p:cNvPr id="4" name="Slide Number Placeholder 3"/>
          <p:cNvSpPr>
            <a:spLocks noGrp="1"/>
          </p:cNvSpPr>
          <p:nvPr>
            <p:ph type="sldNum" sz="quarter" idx="12"/>
          </p:nvPr>
        </p:nvSpPr>
        <p:spPr/>
        <p:txBody>
          <a:bodyPr/>
          <a:lstStyle/>
          <a:p>
            <a:pPr>
              <a:defRPr/>
            </a:pPr>
            <a:fld id="{5C634BBA-7D0D-45CC-9676-08BAAB062B87}" type="slidenum">
              <a:rPr lang="en-US" smtClean="0"/>
              <a:pPr>
                <a:defRPr/>
              </a:pPr>
              <a:t>6</a:t>
            </a:fld>
            <a:endParaRPr lang="en-US" dirty="0"/>
          </a:p>
        </p:txBody>
      </p:sp>
    </p:spTree>
    <p:extLst>
      <p:ext uri="{BB962C8B-B14F-4D97-AF65-F5344CB8AC3E}">
        <p14:creationId xmlns:p14="http://schemas.microsoft.com/office/powerpoint/2010/main" val="7864242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1143000"/>
            <a:ext cx="8458200" cy="4953000"/>
          </a:xfrm>
        </p:spPr>
        <p:txBody>
          <a:bodyPr/>
          <a:lstStyle/>
          <a:p>
            <a:r>
              <a:rPr lang="en-US" sz="2000" dirty="0" smtClean="0"/>
              <a:t>Back to the ACS cavities. We now assume that the </a:t>
            </a:r>
            <a:r>
              <a:rPr lang="en-US" sz="2000" b="1" dirty="0" smtClean="0"/>
              <a:t>modulus of the voltage is kept constant</a:t>
            </a:r>
            <a:r>
              <a:rPr lang="en-US" sz="2000" dirty="0" smtClean="0"/>
              <a:t> but its </a:t>
            </a:r>
            <a:r>
              <a:rPr lang="en-US" sz="2000" b="1" dirty="0" smtClean="0"/>
              <a:t>phase is allowed to vary </a:t>
            </a:r>
            <a:r>
              <a:rPr lang="en-US" sz="2000" dirty="0" smtClean="0"/>
              <a:t>in response to the transient beam loading</a:t>
            </a:r>
          </a:p>
          <a:p>
            <a:pPr marL="0" indent="0">
              <a:buNone/>
            </a:pPr>
            <a:endParaRPr lang="en-US" sz="2000" dirty="0" smtClean="0"/>
          </a:p>
          <a:p>
            <a:r>
              <a:rPr lang="en-US" sz="2000" dirty="0" smtClean="0"/>
              <a:t>The beam follows the voltage phase modulation. We take the situation in physics: 180 degrees stable phase</a:t>
            </a:r>
          </a:p>
          <a:p>
            <a:endParaRPr lang="en-US" sz="2000" dirty="0" smtClean="0"/>
          </a:p>
          <a:p>
            <a:pPr marL="0" indent="0">
              <a:buNone/>
            </a:pPr>
            <a:endParaRPr lang="en-US" sz="2000" dirty="0" smtClean="0"/>
          </a:p>
          <a:p>
            <a:pPr marL="0" indent="0">
              <a:buNone/>
            </a:pPr>
            <a:r>
              <a:rPr lang="en-US" sz="2000" dirty="0"/>
              <a:t> </a:t>
            </a:r>
            <a:r>
              <a:rPr lang="en-US" sz="2000" dirty="0" smtClean="0"/>
              <a:t>	with</a:t>
            </a:r>
            <a:r>
              <a:rPr lang="en-GB" sz="2000" dirty="0" smtClean="0"/>
              <a:t> </a:t>
            </a:r>
            <a:r>
              <a:rPr lang="en-GB" sz="2000" i="1" dirty="0" err="1"/>
              <a:t>i</a:t>
            </a:r>
            <a:r>
              <a:rPr lang="en-GB" sz="2000" i="1" baseline="-25000" dirty="0" err="1"/>
              <a:t>b</a:t>
            </a:r>
            <a:r>
              <a:rPr lang="en-GB" sz="2000" dirty="0"/>
              <a:t>(t) </a:t>
            </a:r>
            <a:r>
              <a:rPr lang="en-GB" sz="2000" dirty="0" smtClean="0"/>
              <a:t>a </a:t>
            </a:r>
            <a:r>
              <a:rPr lang="en-GB" sz="2000" dirty="0"/>
              <a:t>scalar representing the beam current </a:t>
            </a:r>
            <a:r>
              <a:rPr lang="en-GB" sz="2000" dirty="0" smtClean="0"/>
              <a:t>modulation</a:t>
            </a:r>
          </a:p>
          <a:p>
            <a:r>
              <a:rPr lang="en-GB" sz="2000" dirty="0" smtClean="0"/>
              <a:t>The smoother will null the phase modulation of the generator current</a:t>
            </a:r>
            <a:endParaRPr lang="en-US" sz="2000" dirty="0"/>
          </a:p>
          <a:p>
            <a:endParaRPr lang="en-US" sz="2000" dirty="0" smtClean="0"/>
          </a:p>
          <a:p>
            <a:pPr marL="0" indent="0">
              <a:buNone/>
            </a:pPr>
            <a:r>
              <a:rPr lang="en-US" sz="2000" dirty="0" smtClean="0"/>
              <a:t>	with</a:t>
            </a:r>
            <a:r>
              <a:rPr lang="en-GB" sz="2000" dirty="0" smtClean="0"/>
              <a:t> </a:t>
            </a:r>
            <a:r>
              <a:rPr lang="en-GB" sz="2000" i="1" dirty="0" err="1" smtClean="0"/>
              <a:t>i</a:t>
            </a:r>
            <a:r>
              <a:rPr lang="en-GB" sz="2000" i="1" baseline="-25000" dirty="0" err="1" smtClean="0"/>
              <a:t>g</a:t>
            </a:r>
            <a:r>
              <a:rPr lang="en-GB" sz="2000" dirty="0" smtClean="0"/>
              <a:t>(t</a:t>
            </a:r>
            <a:r>
              <a:rPr lang="en-GB" sz="2000" dirty="0"/>
              <a:t>) </a:t>
            </a:r>
            <a:r>
              <a:rPr lang="en-GB" sz="2000" dirty="0" smtClean="0"/>
              <a:t>a </a:t>
            </a:r>
            <a:r>
              <a:rPr lang="en-GB" sz="2000" dirty="0"/>
              <a:t>scalar representing the </a:t>
            </a:r>
            <a:r>
              <a:rPr lang="en-GB" sz="2000" dirty="0" smtClean="0"/>
              <a:t>(hopefully small) required 	modulation of the generator current phase. Note that we choose 	the real axis as aligned to the generator current</a:t>
            </a:r>
          </a:p>
          <a:p>
            <a:endParaRPr lang="en-GB" sz="2000" dirty="0"/>
          </a:p>
          <a:p>
            <a:endParaRPr lang="en-US" sz="2000" dirty="0" smtClean="0"/>
          </a:p>
        </p:txBody>
      </p:sp>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3" name="Title 2"/>
          <p:cNvSpPr>
            <a:spLocks noGrp="1"/>
          </p:cNvSpPr>
          <p:nvPr>
            <p:ph type="title"/>
          </p:nvPr>
        </p:nvSpPr>
        <p:spPr>
          <a:xfrm>
            <a:off x="457200" y="152400"/>
            <a:ext cx="8229600" cy="990600"/>
          </a:xfrm>
        </p:spPr>
        <p:txBody>
          <a:bodyPr/>
          <a:lstStyle/>
          <a:p>
            <a:r>
              <a:rPr lang="en-US" dirty="0" smtClean="0"/>
              <a:t>Beam phase modulation </a:t>
            </a:r>
            <a:endParaRPr lang="en-US" dirty="0"/>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673628437"/>
              </p:ext>
            </p:extLst>
          </p:nvPr>
        </p:nvGraphicFramePr>
        <p:xfrm>
          <a:off x="3886200" y="2057400"/>
          <a:ext cx="2092325" cy="406400"/>
        </p:xfrm>
        <a:graphic>
          <a:graphicData uri="http://schemas.openxmlformats.org/presentationml/2006/ole">
            <mc:AlternateContent xmlns:mc="http://schemas.openxmlformats.org/markup-compatibility/2006">
              <mc:Choice xmlns:v="urn:schemas-microsoft-com:vml" Requires="v">
                <p:oleObj spid="_x0000_s101549" name="Equation" r:id="rId3" imgW="1307880" imgH="253800" progId="Equation.DSMT4">
                  <p:embed/>
                </p:oleObj>
              </mc:Choice>
              <mc:Fallback>
                <p:oleObj name="Equation" r:id="rId3" imgW="1307880" imgH="253800" progId="Equation.DSMT4">
                  <p:embed/>
                  <p:pic>
                    <p:nvPicPr>
                      <p:cNvPr id="0" name="Object 1"/>
                      <p:cNvPicPr>
                        <a:picLocks noChangeAspect="1" noChangeArrowheads="1"/>
                      </p:cNvPicPr>
                      <p:nvPr/>
                    </p:nvPicPr>
                    <p:blipFill>
                      <a:blip r:embed="rId4"/>
                      <a:srcRect/>
                      <a:stretch>
                        <a:fillRect/>
                      </a:stretch>
                    </p:blipFill>
                    <p:spPr bwMode="auto">
                      <a:xfrm>
                        <a:off x="3886200" y="2057400"/>
                        <a:ext cx="2092325"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3249009744"/>
              </p:ext>
            </p:extLst>
          </p:nvPr>
        </p:nvGraphicFramePr>
        <p:xfrm>
          <a:off x="2581275" y="3200400"/>
          <a:ext cx="3981450" cy="609600"/>
        </p:xfrm>
        <a:graphic>
          <a:graphicData uri="http://schemas.openxmlformats.org/presentationml/2006/ole">
            <mc:AlternateContent xmlns:mc="http://schemas.openxmlformats.org/markup-compatibility/2006">
              <mc:Choice xmlns:v="urn:schemas-microsoft-com:vml" Requires="v">
                <p:oleObj spid="_x0000_s101550" name="Equation" r:id="rId5" imgW="2489040" imgH="380880" progId="Equation.DSMT4">
                  <p:embed/>
                </p:oleObj>
              </mc:Choice>
              <mc:Fallback>
                <p:oleObj name="Equation" r:id="rId5" imgW="2489040" imgH="380880" progId="Equation.DSMT4">
                  <p:embed/>
                  <p:pic>
                    <p:nvPicPr>
                      <p:cNvPr id="0" name="Object 4"/>
                      <p:cNvPicPr>
                        <a:picLocks noChangeAspect="1" noChangeArrowheads="1"/>
                      </p:cNvPicPr>
                      <p:nvPr/>
                    </p:nvPicPr>
                    <p:blipFill>
                      <a:blip r:embed="rId6"/>
                      <a:srcRect/>
                      <a:stretch>
                        <a:fillRect/>
                      </a:stretch>
                    </p:blipFill>
                    <p:spPr bwMode="auto">
                      <a:xfrm>
                        <a:off x="2581275" y="3200400"/>
                        <a:ext cx="398145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908754824"/>
              </p:ext>
            </p:extLst>
          </p:nvPr>
        </p:nvGraphicFramePr>
        <p:xfrm>
          <a:off x="3505200" y="4648200"/>
          <a:ext cx="1725613" cy="406400"/>
        </p:xfrm>
        <a:graphic>
          <a:graphicData uri="http://schemas.openxmlformats.org/presentationml/2006/ole">
            <mc:AlternateContent xmlns:mc="http://schemas.openxmlformats.org/markup-compatibility/2006">
              <mc:Choice xmlns:v="urn:schemas-microsoft-com:vml" Requires="v">
                <p:oleObj spid="_x0000_s101551" name="Equation" r:id="rId7" imgW="1079280" imgH="253800" progId="Equation.DSMT4">
                  <p:embed/>
                </p:oleObj>
              </mc:Choice>
              <mc:Fallback>
                <p:oleObj name="Equation" r:id="rId7" imgW="1079280" imgH="253800" progId="Equation.DSMT4">
                  <p:embed/>
                  <p:pic>
                    <p:nvPicPr>
                      <p:cNvPr id="0" name="Object 12"/>
                      <p:cNvPicPr>
                        <a:picLocks noChangeAspect="1" noChangeArrowheads="1"/>
                      </p:cNvPicPr>
                      <p:nvPr/>
                    </p:nvPicPr>
                    <p:blipFill>
                      <a:blip r:embed="rId8"/>
                      <a:srcRect/>
                      <a:stretch>
                        <a:fillRect/>
                      </a:stretch>
                    </p:blipFill>
                    <p:spPr bwMode="auto">
                      <a:xfrm>
                        <a:off x="3505200" y="4648200"/>
                        <a:ext cx="17256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4F506C87-03B3-43A4-8BFC-F6CFD9425D04}" type="slidenum">
              <a:rPr lang="en-US" smtClean="0"/>
              <a:pPr>
                <a:defRPr/>
              </a:pPr>
              <a:t>7</a:t>
            </a:fld>
            <a:endParaRPr lang="en-US" dirty="0"/>
          </a:p>
        </p:txBody>
      </p:sp>
    </p:spTree>
    <p:extLst>
      <p:ext uri="{BB962C8B-B14F-4D97-AF65-F5344CB8AC3E}">
        <p14:creationId xmlns:p14="http://schemas.microsoft.com/office/powerpoint/2010/main" val="3189695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609600"/>
            <a:ext cx="8458200" cy="5791200"/>
          </a:xfrm>
        </p:spPr>
        <p:txBody>
          <a:bodyPr/>
          <a:lstStyle/>
          <a:p>
            <a:r>
              <a:rPr lang="en-US" sz="2000" dirty="0" smtClean="0"/>
              <a:t>Now using (2),(3),(4) in the equation (1), we get the beam phase modulation resulting from operating the ACS cavities with a fixed-phase drive</a:t>
            </a:r>
          </a:p>
          <a:p>
            <a:endParaRPr lang="en-US" sz="2000" dirty="0"/>
          </a:p>
          <a:p>
            <a:endParaRPr lang="en-US" sz="2000" dirty="0" smtClean="0"/>
          </a:p>
          <a:p>
            <a:pPr marL="0" indent="0">
              <a:buNone/>
            </a:pPr>
            <a:r>
              <a:rPr lang="en-US" sz="2000" dirty="0"/>
              <a:t>	w</a:t>
            </a:r>
            <a:r>
              <a:rPr lang="en-US" sz="2000" dirty="0" smtClean="0"/>
              <a:t>ith</a:t>
            </a:r>
          </a:p>
          <a:p>
            <a:endParaRPr lang="en-US" sz="2000" dirty="0"/>
          </a:p>
          <a:p>
            <a:pPr marL="0" indent="0">
              <a:buNone/>
            </a:pPr>
            <a:r>
              <a:rPr lang="en-US" sz="2000" dirty="0" smtClean="0"/>
              <a:t>	the component of beam current at the fundamental RF frequency,</a:t>
            </a:r>
          </a:p>
          <a:p>
            <a:pPr marL="0" indent="0">
              <a:buNone/>
            </a:pPr>
            <a:endParaRPr lang="en-US" sz="2000" dirty="0"/>
          </a:p>
          <a:p>
            <a:pPr marL="0" indent="0">
              <a:buNone/>
            </a:pPr>
            <a:endParaRPr lang="en-US" sz="2000" dirty="0" smtClean="0"/>
          </a:p>
          <a:p>
            <a:pPr marL="0" indent="0">
              <a:buNone/>
            </a:pPr>
            <a:r>
              <a:rPr lang="en-US" sz="2000" dirty="0" smtClean="0"/>
              <a:t>	and the optimal (full) detuning</a:t>
            </a:r>
          </a:p>
          <a:p>
            <a:pPr marL="0" indent="0">
              <a:buNone/>
            </a:pPr>
            <a:endParaRPr lang="en-US" sz="2000" dirty="0"/>
          </a:p>
          <a:p>
            <a:r>
              <a:rPr lang="en-US" sz="2000" dirty="0" smtClean="0"/>
              <a:t>In 1991 </a:t>
            </a:r>
            <a:r>
              <a:rPr lang="en-US" sz="2000" dirty="0" err="1" smtClean="0"/>
              <a:t>Boussard</a:t>
            </a:r>
            <a:r>
              <a:rPr lang="en-US" sz="2000" dirty="0" smtClean="0"/>
              <a:t> [3] had derived a simplified formula valid in the limiting case </a:t>
            </a:r>
            <a:r>
              <a:rPr lang="en-US" sz="2000" dirty="0" err="1" smtClean="0">
                <a:latin typeface="Symbol" pitchFamily="18" charset="2"/>
              </a:rPr>
              <a:t>s</a:t>
            </a:r>
            <a:r>
              <a:rPr lang="en-US" sz="2000" i="1" dirty="0" err="1" smtClean="0">
                <a:latin typeface="Times New Roman" pitchFamily="18" charset="0"/>
                <a:cs typeface="Times New Roman" pitchFamily="18" charset="0"/>
              </a:rPr>
              <a:t>T</a:t>
            </a:r>
            <a:r>
              <a:rPr lang="en-US" sz="2000" i="1" baseline="-25000" dirty="0" err="1" smtClean="0">
                <a:latin typeface="Times New Roman" pitchFamily="18" charset="0"/>
                <a:cs typeface="Times New Roman" pitchFamily="18" charset="0"/>
              </a:rPr>
              <a:t>rev</a:t>
            </a:r>
            <a:r>
              <a:rPr lang="en-US" sz="2000" dirty="0" smtClean="0"/>
              <a:t>&lt;&lt;1</a:t>
            </a:r>
          </a:p>
          <a:p>
            <a:endParaRPr lang="en-US" sz="2000" dirty="0" smtClean="0"/>
          </a:p>
          <a:p>
            <a:endParaRPr lang="en-US" sz="2000" dirty="0"/>
          </a:p>
          <a:p>
            <a:endParaRPr lang="en-US" sz="2000" dirty="0"/>
          </a:p>
        </p:txBody>
      </p:sp>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1876578279"/>
              </p:ext>
            </p:extLst>
          </p:nvPr>
        </p:nvGraphicFramePr>
        <p:xfrm>
          <a:off x="2641600" y="1427163"/>
          <a:ext cx="3860800" cy="793750"/>
        </p:xfrm>
        <a:graphic>
          <a:graphicData uri="http://schemas.openxmlformats.org/presentationml/2006/ole">
            <mc:AlternateContent xmlns:mc="http://schemas.openxmlformats.org/markup-compatibility/2006">
              <mc:Choice xmlns:v="urn:schemas-microsoft-com:vml" Requires="v">
                <p:oleObj spid="_x0000_s102685" name="Equation" r:id="rId3" imgW="2412720" imgH="495000" progId="Equation.DSMT4">
                  <p:embed/>
                </p:oleObj>
              </mc:Choice>
              <mc:Fallback>
                <p:oleObj name="Equation" r:id="rId3" imgW="2412720" imgH="495000" progId="Equation.DSMT4">
                  <p:embed/>
                  <p:pic>
                    <p:nvPicPr>
                      <p:cNvPr id="0" name="Object 1"/>
                      <p:cNvPicPr>
                        <a:picLocks noChangeAspect="1" noChangeArrowheads="1"/>
                      </p:cNvPicPr>
                      <p:nvPr/>
                    </p:nvPicPr>
                    <p:blipFill>
                      <a:blip r:embed="rId4"/>
                      <a:srcRect/>
                      <a:stretch>
                        <a:fillRect/>
                      </a:stretch>
                    </p:blipFill>
                    <p:spPr bwMode="auto">
                      <a:xfrm>
                        <a:off x="2641600" y="1427163"/>
                        <a:ext cx="3860800" cy="793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184109534"/>
              </p:ext>
            </p:extLst>
          </p:nvPr>
        </p:nvGraphicFramePr>
        <p:xfrm>
          <a:off x="2514600" y="2209800"/>
          <a:ext cx="934315" cy="690581"/>
        </p:xfrm>
        <a:graphic>
          <a:graphicData uri="http://schemas.openxmlformats.org/presentationml/2006/ole">
            <mc:AlternateContent xmlns:mc="http://schemas.openxmlformats.org/markup-compatibility/2006">
              <mc:Choice xmlns:v="urn:schemas-microsoft-com:vml" Requires="v">
                <p:oleObj spid="_x0000_s102686" name="Equation" r:id="rId5" imgW="583947" imgH="431613" progId="Equation.DSMT4">
                  <p:embed/>
                </p:oleObj>
              </mc:Choice>
              <mc:Fallback>
                <p:oleObj name="Equation" r:id="rId5" imgW="583947" imgH="431613"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2209800"/>
                        <a:ext cx="934315" cy="6905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p:cNvGraphicFramePr>
            <a:graphicFrameLocks noChangeAspect="1"/>
          </p:cNvGraphicFramePr>
          <p:nvPr>
            <p:extLst>
              <p:ext uri="{D42A27DB-BD31-4B8C-83A1-F6EECF244321}">
                <p14:modId xmlns:p14="http://schemas.microsoft.com/office/powerpoint/2010/main" val="1106533671"/>
              </p:ext>
            </p:extLst>
          </p:nvPr>
        </p:nvGraphicFramePr>
        <p:xfrm>
          <a:off x="3535680" y="3429000"/>
          <a:ext cx="2072640" cy="772160"/>
        </p:xfrm>
        <a:graphic>
          <a:graphicData uri="http://schemas.openxmlformats.org/presentationml/2006/ole">
            <mc:AlternateContent xmlns:mc="http://schemas.openxmlformats.org/markup-compatibility/2006">
              <mc:Choice xmlns:v="urn:schemas-microsoft-com:vml" Requires="v">
                <p:oleObj spid="_x0000_s102687" name="Equation" r:id="rId7" imgW="1295400" imgH="482600" progId="Equation.DSMT4">
                  <p:embed/>
                </p:oleObj>
              </mc:Choice>
              <mc:Fallback>
                <p:oleObj name="Equation" r:id="rId7" imgW="1295400" imgH="4826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35680" y="3429000"/>
                        <a:ext cx="2072640" cy="7721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p:cNvGraphicFramePr>
            <a:graphicFrameLocks noChangeAspect="1"/>
          </p:cNvGraphicFramePr>
          <p:nvPr>
            <p:extLst>
              <p:ext uri="{D42A27DB-BD31-4B8C-83A1-F6EECF244321}">
                <p14:modId xmlns:p14="http://schemas.microsoft.com/office/powerpoint/2010/main" val="2304277908"/>
              </p:ext>
            </p:extLst>
          </p:nvPr>
        </p:nvGraphicFramePr>
        <p:xfrm>
          <a:off x="5410200" y="4114800"/>
          <a:ext cx="1949874" cy="690581"/>
        </p:xfrm>
        <a:graphic>
          <a:graphicData uri="http://schemas.openxmlformats.org/presentationml/2006/ole">
            <mc:AlternateContent xmlns:mc="http://schemas.openxmlformats.org/markup-compatibility/2006">
              <mc:Choice xmlns:v="urn:schemas-microsoft-com:vml" Requires="v">
                <p:oleObj spid="_x0000_s102688" name="Equation" r:id="rId9" imgW="1218671" imgH="431613" progId="Equation.DSMT4">
                  <p:embed/>
                </p:oleObj>
              </mc:Choice>
              <mc:Fallback>
                <p:oleObj name="Equation" r:id="rId9" imgW="1218671" imgH="431613"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10200" y="4114800"/>
                        <a:ext cx="1949874" cy="6905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701248759"/>
              </p:ext>
            </p:extLst>
          </p:nvPr>
        </p:nvGraphicFramePr>
        <p:xfrm>
          <a:off x="2590800" y="5562600"/>
          <a:ext cx="4205288" cy="793750"/>
        </p:xfrm>
        <a:graphic>
          <a:graphicData uri="http://schemas.openxmlformats.org/presentationml/2006/ole">
            <mc:AlternateContent xmlns:mc="http://schemas.openxmlformats.org/markup-compatibility/2006">
              <mc:Choice xmlns:v="urn:schemas-microsoft-com:vml" Requires="v">
                <p:oleObj spid="_x0000_s102689" name="Equation" r:id="rId11" imgW="2628720" imgH="495000" progId="Equation.DSMT4">
                  <p:embed/>
                </p:oleObj>
              </mc:Choice>
              <mc:Fallback>
                <p:oleObj name="Equation" r:id="rId11" imgW="2628720" imgH="495000" progId="Equation.DSMT4">
                  <p:embed/>
                  <p:pic>
                    <p:nvPicPr>
                      <p:cNvPr id="0" name="Object 9"/>
                      <p:cNvPicPr>
                        <a:picLocks noChangeAspect="1" noChangeArrowheads="1"/>
                      </p:cNvPicPr>
                      <p:nvPr/>
                    </p:nvPicPr>
                    <p:blipFill>
                      <a:blip r:embed="rId12"/>
                      <a:srcRect/>
                      <a:stretch>
                        <a:fillRect/>
                      </a:stretch>
                    </p:blipFill>
                    <p:spPr bwMode="auto">
                      <a:xfrm>
                        <a:off x="2590800" y="5562600"/>
                        <a:ext cx="4205288"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4F506C87-03B3-43A4-8BFC-F6CFD9425D04}" type="slidenum">
              <a:rPr lang="en-US" smtClean="0"/>
              <a:pPr>
                <a:defRPr/>
              </a:pPr>
              <a:t>8</a:t>
            </a:fld>
            <a:endParaRPr lang="en-US" dirty="0"/>
          </a:p>
        </p:txBody>
      </p:sp>
    </p:spTree>
    <p:extLst>
      <p:ext uri="{BB962C8B-B14F-4D97-AF65-F5344CB8AC3E}">
        <p14:creationId xmlns:p14="http://schemas.microsoft.com/office/powerpoint/2010/main" val="559417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533400"/>
            <a:ext cx="8458200" cy="1295400"/>
          </a:xfrm>
        </p:spPr>
        <p:txBody>
          <a:bodyPr/>
          <a:lstStyle/>
          <a:p>
            <a:r>
              <a:rPr lang="en-GB" sz="1800" dirty="0"/>
              <a:t>The following figures consider the </a:t>
            </a:r>
            <a:r>
              <a:rPr lang="en-GB" sz="1800" b="1" dirty="0" err="1"/>
              <a:t>HighLumi</a:t>
            </a:r>
            <a:r>
              <a:rPr lang="en-GB" sz="1800" b="1" dirty="0"/>
              <a:t> case</a:t>
            </a:r>
            <a:r>
              <a:rPr lang="en-GB" sz="1800" dirty="0"/>
              <a:t>: 2808 bunches, 2.2E11 p/bunch, 1.11 A DC, cos</a:t>
            </a:r>
            <a:r>
              <a:rPr lang="en-GB" sz="1800" baseline="30000" dirty="0"/>
              <a:t>2</a:t>
            </a:r>
            <a:r>
              <a:rPr lang="en-GB" sz="1800" dirty="0"/>
              <a:t> longitudinal bunch profile, 1 ns base length, bunching factor 0.9, 2 MV/cavity, </a:t>
            </a:r>
            <a:r>
              <a:rPr lang="en-GB" sz="1800" i="1" dirty="0"/>
              <a:t>Q</a:t>
            </a:r>
            <a:r>
              <a:rPr lang="en-GB" sz="1800" i="1" baseline="-25000" dirty="0"/>
              <a:t>L</a:t>
            </a:r>
            <a:r>
              <a:rPr lang="en-GB" sz="1800" dirty="0"/>
              <a:t>=60000, </a:t>
            </a:r>
            <a:r>
              <a:rPr lang="en-GB" sz="1800" i="1" dirty="0"/>
              <a:t>R/Q</a:t>
            </a:r>
            <a:r>
              <a:rPr lang="en-GB" sz="1800" dirty="0"/>
              <a:t> =45 </a:t>
            </a:r>
            <a:r>
              <a:rPr lang="en-GB" sz="1800" dirty="0">
                <a:latin typeface="Symbol" pitchFamily="18" charset="2"/>
              </a:rPr>
              <a:t>W</a:t>
            </a:r>
            <a:r>
              <a:rPr lang="en-GB" sz="1800" dirty="0"/>
              <a:t>. The cavity is at the optimum detuning (-9039 Hz</a:t>
            </a:r>
            <a:r>
              <a:rPr lang="en-GB" sz="1800" dirty="0" smtClean="0"/>
              <a:t>). </a:t>
            </a:r>
            <a:r>
              <a:rPr lang="en-GB" sz="1800" dirty="0"/>
              <a:t>We consider the </a:t>
            </a:r>
            <a:r>
              <a:rPr lang="en-GB" sz="1800" b="1" dirty="0"/>
              <a:t>3.2 </a:t>
            </a:r>
            <a:r>
              <a:rPr lang="en-GB" sz="1800" b="1" dirty="0" err="1">
                <a:latin typeface="Symbol" pitchFamily="18" charset="2"/>
              </a:rPr>
              <a:t>m</a:t>
            </a:r>
            <a:r>
              <a:rPr lang="en-GB" sz="1800" b="1" dirty="0" err="1"/>
              <a:t>s</a:t>
            </a:r>
            <a:r>
              <a:rPr lang="en-GB" sz="1800" b="1" dirty="0"/>
              <a:t> long abort gap only</a:t>
            </a:r>
            <a:r>
              <a:rPr lang="en-GB" sz="1800" dirty="0"/>
              <a:t>.</a:t>
            </a:r>
          </a:p>
          <a:p>
            <a:endParaRPr lang="en-US" sz="2000" dirty="0"/>
          </a:p>
          <a:p>
            <a:endParaRPr lang="en-US" sz="2000" dirty="0"/>
          </a:p>
        </p:txBody>
      </p:sp>
      <p:sp>
        <p:nvSpPr>
          <p:cNvPr id="4" name="Date Placeholder 3"/>
          <p:cNvSpPr>
            <a:spLocks noGrp="1"/>
          </p:cNvSpPr>
          <p:nvPr>
            <p:ph type="dt" sz="half" idx="10"/>
          </p:nvPr>
        </p:nvSpPr>
        <p:spPr/>
        <p:txBody>
          <a:bodyPr/>
          <a:lstStyle/>
          <a:p>
            <a:pPr>
              <a:defRPr/>
            </a:pPr>
            <a:r>
              <a:rPr lang="en-US" smtClean="0"/>
              <a:t>May 27, 2013</a:t>
            </a:r>
            <a:endParaRPr lang="en-US"/>
          </a:p>
        </p:txBody>
      </p:sp>
      <p:sp>
        <p:nvSpPr>
          <p:cNvPr id="5" name="Footer Placeholder 4"/>
          <p:cNvSpPr>
            <a:spLocks noGrp="1"/>
          </p:cNvSpPr>
          <p:nvPr>
            <p:ph type="ftr" sz="quarter" idx="11"/>
          </p:nvPr>
        </p:nvSpPr>
        <p:spPr/>
        <p:txBody>
          <a:bodyPr/>
          <a:lstStyle/>
          <a:p>
            <a:pPr>
              <a:defRPr/>
            </a:pPr>
            <a:r>
              <a:rPr lang="en-US" smtClean="0"/>
              <a:t>Power Requirements for an Harmonic RF system in LHC</a:t>
            </a:r>
            <a:endParaRPr lang="en-US"/>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2237678"/>
            <a:ext cx="4095750" cy="215265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2133600"/>
            <a:ext cx="3829050" cy="215265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0" y="4390328"/>
            <a:ext cx="4105275" cy="2314575"/>
          </a:xfrm>
          <a:prstGeom prst="rect">
            <a:avLst/>
          </a:prstGeom>
          <a:ln>
            <a:solidFill>
              <a:srgbClr val="002060"/>
            </a:solidFill>
          </a:ln>
        </p:spPr>
      </p:pic>
      <p:sp>
        <p:nvSpPr>
          <p:cNvPr id="21" name="TextBox 24"/>
          <p:cNvSpPr txBox="1">
            <a:spLocks noChangeArrowheads="1"/>
          </p:cNvSpPr>
          <p:nvPr/>
        </p:nvSpPr>
        <p:spPr bwMode="auto">
          <a:xfrm>
            <a:off x="5105400" y="4531952"/>
            <a:ext cx="3581400" cy="2117503"/>
          </a:xfrm>
          <a:prstGeom prst="rect">
            <a:avLst/>
          </a:prstGeom>
          <a:solidFill>
            <a:schemeClr val="bg1">
              <a:lumMod val="95000"/>
            </a:schemeClr>
          </a:solidFill>
          <a:ln w="9525">
            <a:solidFill>
              <a:srgbClr val="002060"/>
            </a:solidFill>
            <a:miter lim="800000"/>
            <a:headEnd/>
            <a:tailEnd/>
          </a:ln>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defRPr sz="2400">
                <a:solidFill>
                  <a:schemeClr val="tx1"/>
                </a:solidFill>
                <a:latin typeface="Times New Roman" pitchFamily="18" charset="0"/>
                <a:ea typeface="MS PGothic" pitchFamily="34" charset="-128"/>
              </a:defRPr>
            </a:lvl9pPr>
          </a:lstStyle>
          <a:p>
            <a:pPr eaLnBrk="1" hangingPunct="1">
              <a:defRPr/>
            </a:pPr>
            <a:r>
              <a:rPr lang="en-US" sz="1400" dirty="0">
                <a:solidFill>
                  <a:srgbClr val="002060"/>
                </a:solidFill>
                <a:latin typeface="Comic Sans MS" pitchFamily="66" charset="0"/>
              </a:rPr>
              <a:t>Top left: Component </a:t>
            </a:r>
            <a:r>
              <a:rPr lang="en-US" sz="1400" dirty="0" err="1">
                <a:solidFill>
                  <a:srgbClr val="002060"/>
                </a:solidFill>
                <a:latin typeface="Comic Sans MS" pitchFamily="66" charset="0"/>
              </a:rPr>
              <a:t>i</a:t>
            </a:r>
            <a:r>
              <a:rPr lang="en-US" sz="1400" baseline="-25000" dirty="0" err="1">
                <a:solidFill>
                  <a:srgbClr val="002060"/>
                </a:solidFill>
                <a:latin typeface="Comic Sans MS" pitchFamily="66" charset="0"/>
              </a:rPr>
              <a:t>b</a:t>
            </a:r>
            <a:r>
              <a:rPr lang="en-US" sz="1400" dirty="0">
                <a:solidFill>
                  <a:srgbClr val="002060"/>
                </a:solidFill>
                <a:latin typeface="Comic Sans MS" pitchFamily="66" charset="0"/>
              </a:rPr>
              <a:t>(t) of beam current at 400 </a:t>
            </a:r>
            <a:r>
              <a:rPr lang="en-US" sz="1400" dirty="0" err="1">
                <a:solidFill>
                  <a:srgbClr val="002060"/>
                </a:solidFill>
                <a:latin typeface="Comic Sans MS" pitchFamily="66" charset="0"/>
              </a:rPr>
              <a:t>MHz.</a:t>
            </a:r>
            <a:r>
              <a:rPr lang="en-US" sz="1400" dirty="0">
                <a:solidFill>
                  <a:srgbClr val="002060"/>
                </a:solidFill>
                <a:latin typeface="Comic Sans MS" pitchFamily="66" charset="0"/>
              </a:rPr>
              <a:t> 3.2 </a:t>
            </a:r>
            <a:r>
              <a:rPr lang="en-US" sz="1400" dirty="0">
                <a:solidFill>
                  <a:srgbClr val="002060"/>
                </a:solidFill>
                <a:latin typeface="Symbol" pitchFamily="18" charset="2"/>
              </a:rPr>
              <a:t></a:t>
            </a:r>
            <a:r>
              <a:rPr lang="en-US" sz="1400" dirty="0">
                <a:solidFill>
                  <a:srgbClr val="002060"/>
                </a:solidFill>
                <a:latin typeface="Comic Sans MS" pitchFamily="66" charset="0"/>
              </a:rPr>
              <a:t>s long abort </a:t>
            </a:r>
            <a:r>
              <a:rPr lang="en-US" sz="1400" dirty="0" smtClean="0">
                <a:solidFill>
                  <a:srgbClr val="002060"/>
                </a:solidFill>
                <a:latin typeface="Comic Sans MS" pitchFamily="66" charset="0"/>
              </a:rPr>
              <a:t>gap.</a:t>
            </a:r>
          </a:p>
          <a:p>
            <a:pPr eaLnBrk="1" hangingPunct="1">
              <a:defRPr/>
            </a:pPr>
            <a:r>
              <a:rPr lang="en-US" sz="1400" dirty="0" smtClean="0">
                <a:solidFill>
                  <a:srgbClr val="002060"/>
                </a:solidFill>
                <a:latin typeface="Comic Sans MS" pitchFamily="66" charset="0"/>
              </a:rPr>
              <a:t>Top right</a:t>
            </a:r>
            <a:r>
              <a:rPr lang="en-US" sz="1400" dirty="0" smtClean="0">
                <a:solidFill>
                  <a:srgbClr val="002060"/>
                </a:solidFill>
                <a:latin typeface="Comic Sans MS" pitchFamily="66" charset="0"/>
              </a:rPr>
              <a:t>: Klystron power, almost independent of beam current</a:t>
            </a:r>
            <a:endParaRPr lang="en-US" sz="1400" dirty="0" smtClean="0">
              <a:solidFill>
                <a:srgbClr val="002060"/>
              </a:solidFill>
              <a:latin typeface="Comic Sans MS" pitchFamily="66" charset="0"/>
            </a:endParaRPr>
          </a:p>
          <a:p>
            <a:pPr eaLnBrk="1" hangingPunct="1">
              <a:defRPr/>
            </a:pPr>
            <a:r>
              <a:rPr lang="en-US" sz="1400" dirty="0" smtClean="0">
                <a:solidFill>
                  <a:srgbClr val="002060"/>
                </a:solidFill>
                <a:latin typeface="Comic Sans MS" pitchFamily="66" charset="0"/>
              </a:rPr>
              <a:t>Bottom left: </a:t>
            </a:r>
            <a:r>
              <a:rPr lang="en-US" sz="1400" dirty="0">
                <a:solidFill>
                  <a:srgbClr val="002060"/>
                </a:solidFill>
                <a:latin typeface="Comic Sans MS" pitchFamily="66" charset="0"/>
              </a:rPr>
              <a:t>Phase modulation at 400 </a:t>
            </a:r>
            <a:r>
              <a:rPr lang="en-US" sz="1400" dirty="0" err="1" smtClean="0">
                <a:solidFill>
                  <a:srgbClr val="002060"/>
                </a:solidFill>
                <a:latin typeface="Comic Sans MS" pitchFamily="66" charset="0"/>
              </a:rPr>
              <a:t>MHz.</a:t>
            </a:r>
            <a:r>
              <a:rPr lang="en-US" sz="1400" dirty="0" smtClean="0">
                <a:solidFill>
                  <a:srgbClr val="002060"/>
                </a:solidFill>
                <a:latin typeface="Comic Sans MS" pitchFamily="66" charset="0"/>
              </a:rPr>
              <a:t> </a:t>
            </a:r>
            <a:r>
              <a:rPr lang="en-US" sz="1400" dirty="0">
                <a:solidFill>
                  <a:srgbClr val="002060"/>
                </a:solidFill>
                <a:latin typeface="Comic Sans MS" pitchFamily="66" charset="0"/>
              </a:rPr>
              <a:t>We get 0.180 rad </a:t>
            </a:r>
            <a:r>
              <a:rPr lang="en-US" sz="1400" dirty="0" err="1">
                <a:solidFill>
                  <a:srgbClr val="002060"/>
                </a:solidFill>
                <a:latin typeface="Comic Sans MS" pitchFamily="66" charset="0"/>
              </a:rPr>
              <a:t>pk-pk</a:t>
            </a:r>
            <a:r>
              <a:rPr lang="en-US" sz="1400" dirty="0">
                <a:solidFill>
                  <a:srgbClr val="002060"/>
                </a:solidFill>
                <a:latin typeface="Comic Sans MS" pitchFamily="66" charset="0"/>
              </a:rPr>
              <a:t> (10.3 degrees) at 400 MHz equal to 72 </a:t>
            </a:r>
            <a:r>
              <a:rPr lang="en-US" sz="1400" dirty="0" err="1">
                <a:solidFill>
                  <a:srgbClr val="002060"/>
                </a:solidFill>
                <a:latin typeface="Comic Sans MS" pitchFamily="66" charset="0"/>
              </a:rPr>
              <a:t>ps</a:t>
            </a:r>
            <a:r>
              <a:rPr lang="en-US" sz="1400" dirty="0">
                <a:solidFill>
                  <a:srgbClr val="002060"/>
                </a:solidFill>
                <a:latin typeface="Comic Sans MS" pitchFamily="66" charset="0"/>
              </a:rPr>
              <a:t> </a:t>
            </a:r>
            <a:r>
              <a:rPr lang="en-US" sz="1400" dirty="0" err="1">
                <a:solidFill>
                  <a:srgbClr val="002060"/>
                </a:solidFill>
                <a:latin typeface="Comic Sans MS" pitchFamily="66" charset="0"/>
              </a:rPr>
              <a:t>pk</a:t>
            </a:r>
            <a:r>
              <a:rPr lang="en-US" sz="1400" dirty="0">
                <a:solidFill>
                  <a:srgbClr val="002060"/>
                </a:solidFill>
                <a:latin typeface="Comic Sans MS" pitchFamily="66" charset="0"/>
              </a:rPr>
              <a:t>-pk</a:t>
            </a:r>
            <a:r>
              <a:rPr lang="en-US" sz="1400" dirty="0" smtClean="0">
                <a:solidFill>
                  <a:srgbClr val="002060"/>
                </a:solidFill>
                <a:latin typeface="Comic Sans MS" pitchFamily="66" charset="0"/>
              </a:rPr>
              <a:t>.</a:t>
            </a:r>
          </a:p>
        </p:txBody>
      </p:sp>
      <p:sp>
        <p:nvSpPr>
          <p:cNvPr id="13"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4049376612"/>
              </p:ext>
            </p:extLst>
          </p:nvPr>
        </p:nvGraphicFramePr>
        <p:xfrm>
          <a:off x="6507792" y="1714016"/>
          <a:ext cx="2179008" cy="594000"/>
        </p:xfrm>
        <a:graphic>
          <a:graphicData uri="http://schemas.openxmlformats.org/presentationml/2006/ole">
            <mc:AlternateContent xmlns:mc="http://schemas.openxmlformats.org/markup-compatibility/2006">
              <mc:Choice xmlns:v="urn:schemas-microsoft-com:vml" Requires="v">
                <p:oleObj spid="_x0000_s103478" name="Equation" r:id="rId6" imgW="1815840" imgH="495000" progId="Equation.DSMT4">
                  <p:embed/>
                </p:oleObj>
              </mc:Choice>
              <mc:Fallback>
                <p:oleObj name="Equation" r:id="rId6" imgW="1815840" imgH="495000" progId="Equation.DSMT4">
                  <p:embed/>
                  <p:pic>
                    <p:nvPicPr>
                      <p:cNvPr id="0" name="Object 6"/>
                      <p:cNvPicPr>
                        <a:picLocks noChangeAspect="1" noChangeArrowheads="1"/>
                      </p:cNvPicPr>
                      <p:nvPr/>
                    </p:nvPicPr>
                    <p:blipFill>
                      <a:blip r:embed="rId7"/>
                      <a:srcRect/>
                      <a:stretch>
                        <a:fillRect/>
                      </a:stretch>
                    </p:blipFill>
                    <p:spPr bwMode="auto">
                      <a:xfrm>
                        <a:off x="6507792" y="1714016"/>
                        <a:ext cx="2179008" cy="594000"/>
                      </a:xfrm>
                      <a:prstGeom prst="rect">
                        <a:avLst/>
                      </a:prstGeom>
                      <a:noFill/>
                      <a:ln>
                        <a:solidFill>
                          <a:schemeClr val="tx1"/>
                        </a:solidFill>
                      </a:ln>
                      <a:extLst/>
                    </p:spPr>
                  </p:pic>
                </p:oleObj>
              </mc:Fallback>
            </mc:AlternateContent>
          </a:graphicData>
        </a:graphic>
      </p:graphicFrame>
      <p:sp>
        <p:nvSpPr>
          <p:cNvPr id="10" name="Slide Number Placeholder 9"/>
          <p:cNvSpPr>
            <a:spLocks noGrp="1"/>
          </p:cNvSpPr>
          <p:nvPr>
            <p:ph type="sldNum" sz="quarter" idx="12"/>
          </p:nvPr>
        </p:nvSpPr>
        <p:spPr/>
        <p:txBody>
          <a:bodyPr/>
          <a:lstStyle/>
          <a:p>
            <a:pPr>
              <a:defRPr/>
            </a:pPr>
            <a:fld id="{4F506C87-03B3-43A4-8BFC-F6CFD9425D04}" type="slidenum">
              <a:rPr lang="en-US" smtClean="0"/>
              <a:pPr>
                <a:defRPr/>
              </a:pPr>
              <a:t>9</a:t>
            </a:fld>
            <a:endParaRPr lang="en-US" dirty="0"/>
          </a:p>
        </p:txBody>
      </p:sp>
    </p:spTree>
    <p:extLst>
      <p:ext uri="{BB962C8B-B14F-4D97-AF65-F5344CB8AC3E}">
        <p14:creationId xmlns:p14="http://schemas.microsoft.com/office/powerpoint/2010/main" val="1680195484"/>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11875</TotalTime>
  <Words>2296</Words>
  <Application>Microsoft Office PowerPoint</Application>
  <PresentationFormat>On-screen Show (4:3)</PresentationFormat>
  <Paragraphs>272</Paragraphs>
  <Slides>29</Slides>
  <Notes>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29</vt:i4>
      </vt:variant>
    </vt:vector>
  </HeadingPairs>
  <TitlesOfParts>
    <vt:vector size="32" baseType="lpstr">
      <vt:lpstr>Custom Design</vt:lpstr>
      <vt:lpstr>Clarity</vt:lpstr>
      <vt:lpstr>Equation</vt:lpstr>
      <vt:lpstr>Power requirementS for the LHC harmonic cavities with the full-detuning scheme</vt:lpstr>
      <vt:lpstr>Content</vt:lpstr>
      <vt:lpstr>BEAM-CAVITY-TX interaction</vt:lpstr>
      <vt:lpstr>PowerPoint Presentation</vt:lpstr>
      <vt:lpstr>PowerPoint Presentation</vt:lpstr>
      <vt:lpstr>THE ACS (fundamental) system and the beam phase modulation</vt:lpstr>
      <vt:lpstr>Beam phase modulation </vt:lpstr>
      <vt:lpstr>PowerPoint Presentation</vt:lpstr>
      <vt:lpstr>PowerPoint Presentation</vt:lpstr>
      <vt:lpstr>The harmonic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CASE STUDY 1</vt:lpstr>
      <vt:lpstr>PowerPoint Presentation</vt:lpstr>
      <vt:lpstr>PowerPoint Presentation</vt:lpstr>
      <vt:lpstr>CASE STUDY 2</vt:lpstr>
      <vt:lpstr>PowerPoint Presentation</vt:lpstr>
      <vt:lpstr>PowerPoint Presentation</vt:lpstr>
      <vt:lpstr>conclusions</vt:lpstr>
      <vt:lpstr>PowerPoint Presentation</vt:lpstr>
      <vt:lpstr>Thank you for your attention</vt:lpstr>
      <vt:lpstr>References</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ACS LLRF proto 2003 brainstorming</dc:title>
  <dc:creator>baudre</dc:creator>
  <cp:lastModifiedBy>Philippe Baudrenghien</cp:lastModifiedBy>
  <cp:revision>897</cp:revision>
  <dcterms:created xsi:type="dcterms:W3CDTF">2002-09-16T12:03:07Z</dcterms:created>
  <dcterms:modified xsi:type="dcterms:W3CDTF">2013-05-27T10:45:17Z</dcterms:modified>
</cp:coreProperties>
</file>