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D6D7D-5DE5-4AA8-858B-D6BE3DAF6D74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1BB21-B348-47C2-B1F9-EE23A4EA5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86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A2DEF-7225-4E6B-A731-B6B5B5E927C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0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A2DEF-7225-4E6B-A731-B6B5B5E927CE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32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9AA0-21A0-4A86-BDA1-838542476473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10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472C-3BF8-47B6-AB8F-7CEEC9638962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3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ED12-9475-4CF1-BA38-877882F07BC5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0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27402-E959-4FA4-889E-3645D4338219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10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7A42-54E6-42A9-8E4E-1DB940695AF1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378F-B8DE-445B-80F1-C8EFE4927E1B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3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7E4B-1BC5-4586-8F2E-26CB158924A7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37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75A4-5190-43EA-9D69-2743C25E7D4E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8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6433-244D-402E-B381-CC19F643A6CE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17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94ED-8203-424A-A7D6-4A74A94E0CC7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7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AA3-99D9-407C-91C0-EF78D1D3FC6C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74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5DD5DE6-8B60-4EFC-B6D3-4F61B53DAA38}" type="datetime1">
              <a:rPr lang="en-US" smtClean="0">
                <a:solidFill>
                  <a:prstClr val="white">
                    <a:alpha val="50000"/>
                  </a:prstClr>
                </a:solidFill>
              </a:rPr>
              <a:pPr/>
              <a:t>5/27/2013</a:t>
            </a:fld>
            <a:endParaRPr lang="en-US" dirty="0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726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315200" cy="6745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PH/DT  MCP &amp; MNO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589240"/>
            <a:ext cx="5385792" cy="721922"/>
          </a:xfrm>
        </p:spPr>
        <p:txBody>
          <a:bodyPr>
            <a:normAutofit/>
          </a:bodyPr>
          <a:lstStyle/>
          <a:p>
            <a:r>
              <a:rPr lang="en-US" sz="1200" dirty="0" smtClean="0"/>
              <a:t>Xavier Pons on behalf of MCP team – 25/03/2013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7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315200" cy="6745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PH/DT  MCP &amp; MNO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4664"/>
            <a:ext cx="4104456" cy="575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8825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MSS - Analogue Signal Processing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390" y="1772816"/>
            <a:ext cx="37825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Analogue Input Types:</a:t>
            </a:r>
          </a:p>
          <a:p>
            <a:pPr marL="285750" indent="-285750" algn="just">
              <a:buFont typeface="Arial" charset="0"/>
              <a:buChar char="•"/>
            </a:pPr>
            <a:endParaRPr lang="en-US" sz="16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Dual </a:t>
            </a:r>
            <a:r>
              <a:rPr lang="en-US" sz="1600" dirty="0">
                <a:solidFill>
                  <a:prstClr val="white"/>
                </a:solidFill>
              </a:rPr>
              <a:t>Voltage Measurement module –DVM </a:t>
            </a:r>
            <a:r>
              <a:rPr lang="en-US" sz="1600" dirty="0">
                <a:solidFill>
                  <a:prstClr val="white"/>
                </a:solidFill>
              </a:rPr>
              <a:t>module 2 </a:t>
            </a:r>
            <a:r>
              <a:rPr lang="en-US" sz="1600" dirty="0">
                <a:solidFill>
                  <a:prstClr val="white"/>
                </a:solidFill>
              </a:rPr>
              <a:t>Voltage measurements </a:t>
            </a:r>
            <a:r>
              <a:rPr lang="en-US" sz="1600" dirty="0">
                <a:solidFill>
                  <a:prstClr val="white"/>
                </a:solidFill>
              </a:rPr>
              <a:t>– 1 </a:t>
            </a:r>
            <a:r>
              <a:rPr lang="en-US" sz="1600" dirty="0">
                <a:solidFill>
                  <a:prstClr val="white"/>
                </a:solidFill>
              </a:rPr>
              <a:t>differential </a:t>
            </a:r>
            <a:r>
              <a:rPr lang="en-US" sz="1600" dirty="0">
                <a:solidFill>
                  <a:prstClr val="white"/>
                </a:solidFill>
              </a:rPr>
              <a:t>measurement Bipolar </a:t>
            </a:r>
          </a:p>
          <a:p>
            <a:pPr algn="just"/>
            <a:endParaRPr lang="en-US" sz="16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Dual </a:t>
            </a:r>
            <a:r>
              <a:rPr lang="en-US" sz="1600" dirty="0">
                <a:solidFill>
                  <a:prstClr val="white"/>
                </a:solidFill>
              </a:rPr>
              <a:t>Temperature Measurement module </a:t>
            </a:r>
            <a:r>
              <a:rPr lang="en-US" sz="1600" dirty="0">
                <a:solidFill>
                  <a:prstClr val="white"/>
                </a:solidFill>
              </a:rPr>
              <a:t>– DRM </a:t>
            </a:r>
            <a:r>
              <a:rPr lang="en-US" sz="1600" dirty="0">
                <a:solidFill>
                  <a:prstClr val="white"/>
                </a:solidFill>
              </a:rPr>
              <a:t>module2 </a:t>
            </a:r>
            <a:r>
              <a:rPr lang="en-US" sz="1600" dirty="0">
                <a:solidFill>
                  <a:prstClr val="white"/>
                </a:solidFill>
              </a:rPr>
              <a:t>Temperature measurements Configurable </a:t>
            </a:r>
            <a:r>
              <a:rPr lang="en-US" sz="1600" dirty="0">
                <a:solidFill>
                  <a:prstClr val="white"/>
                </a:solidFill>
              </a:rPr>
              <a:t>for PTC, NTC and SQD </a:t>
            </a:r>
            <a:r>
              <a:rPr lang="en-US" sz="1600" dirty="0">
                <a:solidFill>
                  <a:prstClr val="white"/>
                </a:solidFill>
              </a:rPr>
              <a:t>measurements </a:t>
            </a:r>
          </a:p>
          <a:p>
            <a:pPr algn="just"/>
            <a:endParaRPr lang="en-US" sz="1600" dirty="0">
              <a:solidFill>
                <a:prstClr val="white"/>
              </a:solidFill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Dual </a:t>
            </a:r>
            <a:r>
              <a:rPr lang="en-US" sz="1600" dirty="0">
                <a:solidFill>
                  <a:prstClr val="white"/>
                </a:solidFill>
              </a:rPr>
              <a:t>Bridge Measurement module –DBM module2 Bridge </a:t>
            </a:r>
            <a:r>
              <a:rPr lang="en-US" sz="1600" dirty="0">
                <a:solidFill>
                  <a:prstClr val="white"/>
                </a:solidFill>
              </a:rPr>
              <a:t>measurements Bipolar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5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315200" cy="72204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MSS – ANALOGUE INPUT TYPES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484783"/>
            <a:ext cx="7516434" cy="506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76864" cy="8539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MSS – ANALOGUE INPUT TYPES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340768"/>
            <a:ext cx="840798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26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9"/>
            <a:ext cx="8421912" cy="472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4664" y="548680"/>
            <a:ext cx="7315200" cy="65004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MSS – ANALOGUE INPUT TYPES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488832" cy="545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4664" y="548680"/>
            <a:ext cx="7315200" cy="65004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MSS – ANALOGUE INPUT TYPES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5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315200" cy="6745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PH/DT  MCP &amp; MNO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196753"/>
            <a:ext cx="799288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Sensors </a:t>
            </a:r>
            <a:r>
              <a:rPr lang="en-US" sz="1400" dirty="0">
                <a:solidFill>
                  <a:prstClr val="white"/>
                </a:solidFill>
              </a:rPr>
              <a:t>–ATLAS (BT –ECTA-C –CS</a:t>
            </a:r>
            <a:r>
              <a:rPr lang="en-US" sz="1400" dirty="0">
                <a:solidFill>
                  <a:prstClr val="white"/>
                </a:solidFill>
              </a:rPr>
              <a:t>)</a:t>
            </a:r>
          </a:p>
          <a:p>
            <a:endParaRPr lang="en-US" sz="1400" dirty="0">
              <a:solidFill>
                <a:prstClr val="white"/>
              </a:solidFill>
            </a:endParaRPr>
          </a:p>
          <a:p>
            <a:r>
              <a:rPr lang="en-US" sz="1400" dirty="0">
                <a:solidFill>
                  <a:prstClr val="white"/>
                </a:solidFill>
              </a:rPr>
              <a:t>•5 types for safety</a:t>
            </a:r>
            <a:r>
              <a:rPr lang="en-US" sz="1400" dirty="0">
                <a:solidFill>
                  <a:prstClr val="white"/>
                </a:solidFill>
              </a:rPr>
              <a:t>:</a:t>
            </a:r>
          </a:p>
          <a:p>
            <a:endParaRPr lang="en-US" sz="14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Voltage </a:t>
            </a:r>
            <a:r>
              <a:rPr lang="en-US" sz="1400" dirty="0">
                <a:solidFill>
                  <a:prstClr val="white"/>
                </a:solidFill>
              </a:rPr>
              <a:t>measurements –DVM moduleTotal:28/14 Channels/Modules (MSSA+MSSB</a:t>
            </a:r>
            <a:r>
              <a:rPr lang="en-US" sz="1400" dirty="0">
                <a:solidFill>
                  <a:prstClr val="white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Temperature </a:t>
            </a:r>
            <a:r>
              <a:rPr lang="en-US" sz="1400" dirty="0">
                <a:solidFill>
                  <a:prstClr val="white"/>
                </a:solidFill>
              </a:rPr>
              <a:t>measurements –DRM moduleTotal:32/16 Channels/Modules (MSSA+MSSB</a:t>
            </a:r>
            <a:r>
              <a:rPr lang="en-US" sz="1400" dirty="0">
                <a:solidFill>
                  <a:prstClr val="white"/>
                </a:solidFill>
              </a:rPr>
              <a:t>)</a:t>
            </a:r>
          </a:p>
          <a:p>
            <a:endParaRPr lang="en-US" sz="14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Supra-conducting </a:t>
            </a:r>
            <a:r>
              <a:rPr lang="en-US" sz="1400" dirty="0">
                <a:solidFill>
                  <a:prstClr val="white"/>
                </a:solidFill>
              </a:rPr>
              <a:t>measurements –DRM moduleTotal:36/20 Channels/Modules (MSSA+MSSB</a:t>
            </a:r>
            <a:r>
              <a:rPr lang="en-US" sz="1400" dirty="0">
                <a:solidFill>
                  <a:prstClr val="white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Differential </a:t>
            </a:r>
            <a:r>
              <a:rPr lang="en-US" sz="1400" dirty="0">
                <a:solidFill>
                  <a:prstClr val="white"/>
                </a:solidFill>
              </a:rPr>
              <a:t>measurements –DVM moduleTotal:20/10 Channels/Modules (MSSA+MSSB</a:t>
            </a:r>
            <a:r>
              <a:rPr lang="en-US" sz="1400" dirty="0">
                <a:solidFill>
                  <a:prstClr val="white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Bridge </a:t>
            </a:r>
            <a:r>
              <a:rPr lang="en-US" sz="1400" dirty="0">
                <a:solidFill>
                  <a:prstClr val="white"/>
                </a:solidFill>
              </a:rPr>
              <a:t>measurements –DBM moduleTotal:24/16 Channels/Modules (MSSA+MSSB</a:t>
            </a:r>
            <a:r>
              <a:rPr lang="en-US" sz="1400" dirty="0">
                <a:solidFill>
                  <a:prstClr val="white"/>
                </a:solidFill>
              </a:rPr>
              <a:t>)</a:t>
            </a:r>
          </a:p>
          <a:p>
            <a:endParaRPr lang="en-US" sz="1400" dirty="0">
              <a:solidFill>
                <a:prstClr val="white"/>
              </a:solidFill>
            </a:endParaRPr>
          </a:p>
          <a:p>
            <a:r>
              <a:rPr lang="en-US" sz="1400" dirty="0">
                <a:solidFill>
                  <a:prstClr val="white"/>
                </a:solidFill>
              </a:rPr>
              <a:t>Grand </a:t>
            </a:r>
            <a:r>
              <a:rPr lang="en-US" sz="1400" dirty="0">
                <a:solidFill>
                  <a:prstClr val="white"/>
                </a:solidFill>
              </a:rPr>
              <a:t>total:Total:140/76 Channels/Modules (MSSA+MSSB</a:t>
            </a:r>
          </a:p>
          <a:p>
            <a:endParaRPr lang="en-US" sz="1400" dirty="0">
              <a:solidFill>
                <a:prstClr val="white"/>
              </a:solidFill>
            </a:endParaRPr>
          </a:p>
          <a:p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15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2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315200" cy="6745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PH/DT  MCP &amp; MNO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8889" y="1296116"/>
            <a:ext cx="841384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white"/>
                </a:solidFill>
              </a:rPr>
              <a:t>CMS -SENSORS</a:t>
            </a:r>
            <a:endParaRPr lang="en-US" sz="1600" dirty="0">
              <a:solidFill>
                <a:prstClr val="white"/>
              </a:solidFill>
            </a:endParaRPr>
          </a:p>
          <a:p>
            <a:endParaRPr lang="en-US" sz="16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4 </a:t>
            </a:r>
            <a:r>
              <a:rPr lang="en-US" sz="1600" dirty="0">
                <a:solidFill>
                  <a:prstClr val="white"/>
                </a:solidFill>
              </a:rPr>
              <a:t>types for safety</a:t>
            </a:r>
            <a:r>
              <a:rPr lang="en-US" sz="1600" dirty="0">
                <a:solidFill>
                  <a:prstClr val="white"/>
                </a:solidFill>
              </a:rPr>
              <a:t>:</a:t>
            </a:r>
          </a:p>
          <a:p>
            <a:endParaRPr lang="en-US" sz="16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Voltage </a:t>
            </a:r>
            <a:r>
              <a:rPr lang="en-US" sz="1600" dirty="0">
                <a:solidFill>
                  <a:prstClr val="white"/>
                </a:solidFill>
              </a:rPr>
              <a:t>measurements –DVM moduleTotal:21/11 Channels/Modules (MSSA+MSSB</a:t>
            </a:r>
            <a:r>
              <a:rPr lang="en-US" sz="1600" dirty="0">
                <a:solidFill>
                  <a:prstClr val="white"/>
                </a:solidFill>
              </a:rPr>
              <a:t>)</a:t>
            </a:r>
          </a:p>
          <a:p>
            <a:endParaRPr lang="en-US" sz="16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Temperature </a:t>
            </a:r>
            <a:r>
              <a:rPr lang="en-US" sz="1600" dirty="0">
                <a:solidFill>
                  <a:prstClr val="white"/>
                </a:solidFill>
              </a:rPr>
              <a:t>measurements –DRM moduleTotal:8/4 Channels/Modules (MSSA+MSSB</a:t>
            </a:r>
            <a:r>
              <a:rPr lang="en-US" sz="1600" dirty="0">
                <a:solidFill>
                  <a:prstClr val="white"/>
                </a:solidFill>
              </a:rPr>
              <a:t>)</a:t>
            </a:r>
          </a:p>
          <a:p>
            <a:endParaRPr lang="en-US" sz="16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Differential </a:t>
            </a:r>
            <a:r>
              <a:rPr lang="en-US" sz="1600" dirty="0">
                <a:solidFill>
                  <a:prstClr val="white"/>
                </a:solidFill>
              </a:rPr>
              <a:t>measurements –DVM moduleTotal:10/5 Channels/Modules (MSSA+MSSB</a:t>
            </a:r>
            <a:r>
              <a:rPr lang="en-US" sz="1600" dirty="0">
                <a:solidFill>
                  <a:prstClr val="white"/>
                </a:solidFill>
              </a:rPr>
              <a:t>)</a:t>
            </a:r>
          </a:p>
          <a:p>
            <a:endParaRPr lang="en-US" sz="16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Bridge </a:t>
            </a:r>
            <a:r>
              <a:rPr lang="en-US" sz="1600" dirty="0">
                <a:solidFill>
                  <a:prstClr val="white"/>
                </a:solidFill>
              </a:rPr>
              <a:t>measurements –DBM moduleTotal:5/3 Channels/Modules (MSSA+MSSB</a:t>
            </a:r>
            <a:r>
              <a:rPr lang="en-US" sz="1600" dirty="0">
                <a:solidFill>
                  <a:prstClr val="white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>
              <a:solidFill>
                <a:prstClr val="white"/>
              </a:solidFill>
            </a:endParaRPr>
          </a:p>
          <a:p>
            <a:r>
              <a:rPr lang="en-US" sz="1600" dirty="0">
                <a:solidFill>
                  <a:prstClr val="white"/>
                </a:solidFill>
              </a:rPr>
              <a:t>Grand </a:t>
            </a:r>
            <a:r>
              <a:rPr lang="en-US" sz="1600" dirty="0">
                <a:solidFill>
                  <a:prstClr val="white"/>
                </a:solidFill>
              </a:rPr>
              <a:t>total:Total:44/23 Channels/Modules (MSSA+MSSB)</a:t>
            </a:r>
          </a:p>
          <a:p>
            <a:r>
              <a:rPr lang="en-US" sz="1600" dirty="0">
                <a:solidFill>
                  <a:prstClr val="white"/>
                </a:solidFill>
              </a:rPr>
              <a:t>                                                                            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16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6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611560" y="681942"/>
            <a:ext cx="763284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en-GB" b="1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ATLAS</a:t>
            </a:r>
            <a:endParaRPr lang="en-GB" b="1" dirty="0">
              <a:solidFill>
                <a:prstClr val="white"/>
              </a:solidFill>
              <a:latin typeface="Calibri" pitchFamily="34" charset="0"/>
              <a:cs typeface="Times New Roman" pitchFamily="18" charset="0"/>
            </a:endParaRP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8 racks</a:t>
            </a:r>
            <a:endParaRPr lang="en-GB" sz="1000" dirty="0">
              <a:solidFill>
                <a:prstClr val="white"/>
              </a:solidFill>
              <a:latin typeface="Calibri" pitchFamily="34" charset="0"/>
            </a:endParaRP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12 chassis</a:t>
            </a:r>
            <a:endParaRPr lang="en-GB" sz="1000" dirty="0">
              <a:solidFill>
                <a:prstClr val="white"/>
              </a:solidFill>
              <a:latin typeface="Calibri" pitchFamily="34" charset="0"/>
            </a:endParaRP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4 control boxes</a:t>
            </a: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8 interface boxes</a:t>
            </a: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8 power boxes</a:t>
            </a: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260 modules </a:t>
            </a: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+ Heater </a:t>
            </a:r>
            <a:r>
              <a:rPr lang="en-GB" sz="1400" dirty="0" err="1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cicuits</a:t>
            </a: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en-GB" sz="1000" dirty="0">
              <a:solidFill>
                <a:prstClr val="white"/>
              </a:solidFill>
              <a:latin typeface="Calibri" pitchFamily="34" charset="0"/>
            </a:endParaRP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A mess of cables...</a:t>
            </a:r>
            <a:endParaRPr lang="en-GB" sz="2000" dirty="0">
              <a:solidFill>
                <a:prstClr val="white"/>
              </a:solidFill>
              <a:latin typeface="Calibri" pitchFamily="34" charset="0"/>
            </a:endParaRPr>
          </a:p>
        </p:txBody>
      </p:sp>
      <p:pic>
        <p:nvPicPr>
          <p:cNvPr id="17" name="Picture 6" descr="P411009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441886"/>
            <a:ext cx="3816424" cy="28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MSSA-xls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1" y="3501008"/>
            <a:ext cx="4220219" cy="282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940152" y="3140968"/>
            <a:ext cx="957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prstClr val="white"/>
                </a:solidFill>
              </a:rPr>
              <a:t>MSSA </a:t>
            </a:r>
            <a:r>
              <a:rPr lang="fr-CH" sz="1400" dirty="0" err="1">
                <a:solidFill>
                  <a:prstClr val="white"/>
                </a:solidFill>
              </a:rPr>
              <a:t>only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3132155"/>
            <a:ext cx="1727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prstClr val="white"/>
                </a:solidFill>
              </a:rPr>
              <a:t>ATLAS MSS Racks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188640"/>
            <a:ext cx="7315200" cy="6745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smtClean="0">
                <a:solidFill>
                  <a:srgbClr val="FF8600"/>
                </a:solidFill>
              </a:rPr>
              <a:t>PH/DT  MCP &amp; MNO</a:t>
            </a:r>
            <a:endParaRPr lang="en-US" sz="2400" dirty="0">
              <a:solidFill>
                <a:srgbClr val="FF86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315200" cy="6745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PH/DT  MCP &amp; MNO</a:t>
            </a:r>
            <a:endParaRPr lang="en-US" sz="24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42938" y="2271860"/>
            <a:ext cx="73854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en-GB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Why upgrade? </a:t>
            </a:r>
            <a:r>
              <a:rPr lang="en-GB" b="1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Mean Time Before Failure - Components</a:t>
            </a:r>
            <a:endParaRPr lang="en-GB" b="1" dirty="0">
              <a:solidFill>
                <a:prstClr val="white"/>
              </a:solidFill>
              <a:latin typeface="Calibri" pitchFamily="34" charset="0"/>
              <a:cs typeface="Times New Roman" pitchFamily="18" charset="0"/>
            </a:endParaRPr>
          </a:p>
          <a:p>
            <a:pPr marL="685800" lvl="1" indent="-228600" algn="just" eaLnBrk="0" hangingPunct="0">
              <a:tabLst>
                <a:tab pos="685800" algn="l"/>
              </a:tabLst>
            </a:pPr>
            <a:endParaRPr lang="en-GB" sz="1400" dirty="0">
              <a:solidFill>
                <a:prstClr val="white"/>
              </a:solidFill>
              <a:latin typeface="Calibri" pitchFamily="34" charset="0"/>
              <a:cs typeface="Times New Roman" pitchFamily="18" charset="0"/>
            </a:endParaRP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Worst case calculations - Environmental factors</a:t>
            </a: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Many </a:t>
            </a:r>
            <a:r>
              <a:rPr lang="en-GB" sz="1400" dirty="0" err="1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opto</a:t>
            </a: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-couplers (in series)</a:t>
            </a: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Some components no longer available – Isolation amplifier – FPGA</a:t>
            </a:r>
          </a:p>
          <a:p>
            <a:pPr marL="685800" lvl="1" indent="-228600" algn="just" eaLnBrk="0" hangingPunct="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MSS started in 1998 – First installation 2002-2003 (CS of ATLAS – Still </a:t>
            </a:r>
            <a:r>
              <a:rPr lang="en-GB" sz="1400" dirty="0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running)</a:t>
            </a:r>
          </a:p>
          <a:p>
            <a:pPr lvl="1" algn="just" eaLnBrk="0" hangingPunct="0">
              <a:tabLst>
                <a:tab pos="685800" algn="l"/>
              </a:tabLst>
            </a:pPr>
            <a:endParaRPr lang="en-GB" sz="1400" dirty="0">
              <a:solidFill>
                <a:prstClr val="white"/>
              </a:solidFill>
              <a:latin typeface="Calibri" pitchFamily="34" charset="0"/>
              <a:cs typeface="Times New Roman" pitchFamily="18" charset="0"/>
            </a:endParaRPr>
          </a:p>
          <a:p>
            <a:pPr marL="685800" lvl="1" indent="-228600" algn="just" eaLnBrk="0" hangingPunct="0">
              <a:tabLst>
                <a:tab pos="685800" algn="l"/>
              </a:tabLst>
            </a:pPr>
            <a:endParaRPr lang="en-GB" sz="1400" dirty="0">
              <a:solidFill>
                <a:prstClr val="white"/>
              </a:solidFill>
              <a:latin typeface="Calibri" pitchFamily="34" charset="0"/>
              <a:cs typeface="Times New Roman" pitchFamily="18" charset="0"/>
            </a:endParaRPr>
          </a:p>
          <a:p>
            <a:pPr marL="685800" lvl="1" indent="-228600" algn="just" eaLnBrk="0" hangingPunct="0">
              <a:tabLst>
                <a:tab pos="685800" algn="l"/>
              </a:tabLst>
            </a:pPr>
            <a:endParaRPr lang="en-GB" sz="1400" dirty="0">
              <a:solidFill>
                <a:prstClr val="white"/>
              </a:solidFill>
              <a:latin typeface="Calibri" pitchFamily="34" charset="0"/>
              <a:cs typeface="Times New Roman" pitchFamily="18" charset="0"/>
            </a:endParaRPr>
          </a:p>
          <a:p>
            <a:pPr marL="685800" lvl="1" indent="-228600" algn="just" eaLnBrk="0" hangingPunct="0">
              <a:tabLst>
                <a:tab pos="685800" algn="l"/>
              </a:tabLst>
            </a:pPr>
            <a:endParaRPr lang="en-GB" sz="1400" dirty="0">
              <a:solidFill>
                <a:prstClr val="white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18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9998" y="457280"/>
            <a:ext cx="7315200" cy="6745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PH/DT  MCP &amp; MNO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484784"/>
            <a:ext cx="74888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Commitment:</a:t>
            </a:r>
          </a:p>
          <a:p>
            <a:endParaRPr lang="en-US" dirty="0">
              <a:solidFill>
                <a:prstClr val="white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prstClr val="white"/>
                </a:solidFill>
              </a:rPr>
              <a:t>To assure the availability of Atlas, CMS, Alice and LHCb magnets. </a:t>
            </a:r>
          </a:p>
          <a:p>
            <a:endParaRPr lang="en-US" dirty="0">
              <a:solidFill>
                <a:prstClr val="white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prstClr val="white"/>
                </a:solidFill>
              </a:rPr>
              <a:t>To assure the preventive and corrective maintenance of the experiment magnets.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prstClr val="white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prstClr val="white"/>
                </a:solidFill>
              </a:rPr>
              <a:t>Magnet ON-Call Standby service 24/24 h, 7/7 d, 365/365 y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prstClr val="white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prstClr val="white"/>
                </a:solidFill>
              </a:rPr>
              <a:t>When beam is ON, we provide support for other magnet control and systems related to control and instrumentation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prstClr val="white"/>
              </a:solidFill>
            </a:endParaRPr>
          </a:p>
          <a:p>
            <a:pPr marL="285750" indent="-285750">
              <a:buFontTx/>
              <a:buChar char="-"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315200" cy="6745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PH/DT  MCP &amp; MNO</a:t>
            </a:r>
            <a:endParaRPr lang="en-US" dirty="0"/>
          </a:p>
        </p:txBody>
      </p:sp>
      <p:pic>
        <p:nvPicPr>
          <p:cNvPr id="1026" name="Picture 2" descr="Overall view of LHC experiment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740" y="1844824"/>
            <a:ext cx="5014540" cy="429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21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932" y="260648"/>
            <a:ext cx="6912768" cy="530521"/>
          </a:xfrm>
        </p:spPr>
        <p:txBody>
          <a:bodyPr>
            <a:noAutofit/>
          </a:bodyPr>
          <a:lstStyle/>
          <a:p>
            <a:r>
              <a:rPr lang="en-US" sz="3200" dirty="0" smtClean="0"/>
              <a:t>PH/DT  MCP &amp; MNO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417522"/>
              </p:ext>
            </p:extLst>
          </p:nvPr>
        </p:nvGraphicFramePr>
        <p:xfrm>
          <a:off x="251520" y="1268760"/>
          <a:ext cx="8568952" cy="2604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3305"/>
                <a:gridCol w="691398"/>
                <a:gridCol w="744076"/>
                <a:gridCol w="1289653"/>
                <a:gridCol w="1152128"/>
                <a:gridCol w="1224136"/>
                <a:gridCol w="932433"/>
                <a:gridCol w="1371823"/>
              </a:tblGrid>
              <a:tr h="294826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Alice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LHCb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Atlas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CMS 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  <a:tr h="257250"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Solenoide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Dipole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Dipole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Toroids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End-caps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Solenoide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Solenoide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  <a:tr h="528046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Technology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Resistive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Resistive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Resistive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Superconducting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Superconducting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Superconducting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Superconducting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  <a:tr h="294826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  <a:tr h="294826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Nominal Current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30 kA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 kA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 kA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20.5 kA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20.5 kA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7.6 kA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19.5 kA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  <a:tr h="294826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Nominal Field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0.5 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0.7 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3.9 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4.1 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2.6 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 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  <a:tr h="339658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Nominal voltage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130 V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639 V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730 V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  <a:tr h="300126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Inductance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 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 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5.14 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1.09 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1.35 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14 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5022" marR="5022" marT="5022" marB="0" anchor="b"/>
                </a:tc>
              </a:tr>
            </a:tbl>
          </a:graphicData>
        </a:graphic>
      </p:graphicFrame>
      <p:pic>
        <p:nvPicPr>
          <p:cNvPr id="14338" name="Picture 2" descr="ATLAS Magnet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49080"/>
            <a:ext cx="3384376" cy="2596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44008" y="5428360"/>
            <a:ext cx="24830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white"/>
                </a:solidFill>
              </a:rPr>
              <a:t>Atlas Magnet Simplified Representation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8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056784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PH/DT  MCP &amp; MNO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442884"/>
              </p:ext>
            </p:extLst>
          </p:nvPr>
        </p:nvGraphicFramePr>
        <p:xfrm>
          <a:off x="534163" y="897890"/>
          <a:ext cx="7062249" cy="5062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9897087" imgH="7096025" progId="Visio.Drawing.6">
                  <p:embed/>
                </p:oleObj>
              </mc:Choice>
              <mc:Fallback>
                <p:oleObj name="Visio" r:id="rId3" imgW="9897087" imgH="7096025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163" y="897890"/>
                        <a:ext cx="7062249" cy="506222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95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6" y="638132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ATLAS OVERALL MAGNET CONTROL LAYOUT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60403" y="3506410"/>
            <a:ext cx="604333" cy="951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31677" y="364365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MDS</a:t>
            </a:r>
            <a:endParaRPr lang="en-US" sz="1200" dirty="0">
              <a:solidFill>
                <a:prstClr val="whit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516216" y="3429000"/>
            <a:ext cx="6918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47664" y="421354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Arial Black" pitchFamily="34" charset="0"/>
              </a:rPr>
              <a:t>PLC</a:t>
            </a:r>
            <a:endParaRPr lang="en-US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313263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Arial Black" pitchFamily="34" charset="0"/>
              </a:rPr>
              <a:t>PVSS</a:t>
            </a:r>
            <a:endParaRPr lang="en-US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57865" y="3515975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 Black" pitchFamily="34" charset="0"/>
              </a:rPr>
              <a:t>HLM. ALTERA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Arial Black" pitchFamily="34" charset="0"/>
              </a:rPr>
              <a:t>PROGR. LOGIC ARRAY</a:t>
            </a:r>
            <a:endParaRPr lang="en-US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557865" y="2708920"/>
            <a:ext cx="2246383" cy="3168352"/>
          </a:xfrm>
          <a:prstGeom prst="round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8027" y="270892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B050"/>
                </a:solidFill>
              </a:rPr>
              <a:t>MSS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0566" y="2708920"/>
            <a:ext cx="380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2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557865" y="4457481"/>
            <a:ext cx="2246383" cy="843727"/>
          </a:xfrm>
          <a:prstGeom prst="roundRect">
            <a:avLst/>
          </a:prstGeom>
          <a:noFill/>
          <a:ln w="412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7402" y="4417679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ELECTRONIC SIGNAL CONDITIONNIG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5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77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8" grpId="0"/>
      <p:bldP spid="18" grpId="1"/>
      <p:bldP spid="19" grpId="0"/>
      <p:bldP spid="19" grpId="1"/>
      <p:bldP spid="3" grpId="0" animBg="1"/>
      <p:bldP spid="5" grpId="0"/>
      <p:bldP spid="6" grpId="0"/>
      <p:bldP spid="7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315200" cy="6745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PH/DT  MCP &amp; MNO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27" y="1268760"/>
            <a:ext cx="4385097" cy="349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4832107" cy="3855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142" y="1297521"/>
            <a:ext cx="4513080" cy="360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G:\Departments\PH\Groups\TA1\Atlas_trt\Xavier\Xavi\ATLAS Vacuum System\Pictures\2012 TurboPumps\IMG_026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772816"/>
            <a:ext cx="4796737" cy="359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6119" y="587727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MCS SLOW CONTROL – PLC +SCADA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89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315200" cy="6745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PH/DT  MCP &amp; MNO</a:t>
            </a:r>
            <a:endParaRPr lang="en-US" sz="2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4464496" cy="475252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MSS – MAGNET SAFETY SYSTEM</a:t>
            </a:r>
          </a:p>
          <a:p>
            <a:endParaRPr lang="en-US" sz="1800" dirty="0"/>
          </a:p>
          <a:p>
            <a:pPr algn="just"/>
            <a:r>
              <a:rPr lang="en-GB" sz="1800" dirty="0"/>
              <a:t>The purpose of the MSS is to detect anomalies endangering the safety of the magnet and to take appropriate action in order to bring the magnet into a safe state.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/>
              <a:t>Maximum availability/reliability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/>
              <a:t>Dedicated sensors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Multiple </a:t>
            </a:r>
            <a:r>
              <a:rPr lang="en-GB" sz="1400" dirty="0"/>
              <a:t>detection techniques/Overlapping </a:t>
            </a:r>
            <a:r>
              <a:rPr lang="en-GB" sz="1400" dirty="0" smtClean="0"/>
              <a:t>sensors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/>
              <a:t>Redundancy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/>
              <a:t>Galvanic Isolation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/>
              <a:t>Fail-safe operation</a:t>
            </a:r>
          </a:p>
          <a:p>
            <a:pPr marL="285750" indent="-285750">
              <a:buFont typeface="Arial" charset="0"/>
              <a:buChar char="•"/>
            </a:pPr>
            <a:endParaRPr lang="en-US" sz="1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956712"/>
              </p:ext>
            </p:extLst>
          </p:nvPr>
        </p:nvGraphicFramePr>
        <p:xfrm>
          <a:off x="4860031" y="1268760"/>
          <a:ext cx="4137773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4" imgW="4617156" imgH="5979638" progId="Visio.Drawing.6">
                  <p:embed/>
                </p:oleObj>
              </mc:Choice>
              <mc:Fallback>
                <p:oleObj name="Visio" r:id="rId4" imgW="4617156" imgH="597963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1" y="1268760"/>
                        <a:ext cx="4137773" cy="504056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5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548680"/>
            <a:ext cx="3528392" cy="722049"/>
          </a:xfrm>
        </p:spPr>
        <p:txBody>
          <a:bodyPr/>
          <a:lstStyle/>
          <a:p>
            <a:r>
              <a:rPr lang="en-GB" dirty="0" smtClean="0"/>
              <a:t>MSS - ATLAS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4048" y="1484784"/>
            <a:ext cx="3528392" cy="2376304"/>
          </a:xfrm>
        </p:spPr>
        <p:txBody>
          <a:bodyPr/>
          <a:lstStyle/>
          <a:p>
            <a:r>
              <a:rPr lang="en-GB" dirty="0" smtClean="0"/>
              <a:t>ATLAS MSS assembly in 19’ rack format.</a:t>
            </a:r>
          </a:p>
          <a:p>
            <a:pPr lvl="1"/>
            <a:r>
              <a:rPr lang="en-GB" dirty="0" smtClean="0"/>
              <a:t> Altera </a:t>
            </a:r>
            <a:r>
              <a:rPr lang="en-GB" dirty="0" err="1" smtClean="0"/>
              <a:t>Prg</a:t>
            </a:r>
            <a:r>
              <a:rPr lang="en-GB" dirty="0" smtClean="0"/>
              <a:t>. Logic Array</a:t>
            </a:r>
          </a:p>
          <a:p>
            <a:pPr lvl="1"/>
            <a:r>
              <a:rPr lang="en-GB" dirty="0" smtClean="0"/>
              <a:t>Digital Input Interface DIM</a:t>
            </a:r>
          </a:p>
          <a:p>
            <a:pPr lvl="1"/>
            <a:r>
              <a:rPr lang="en-GB" dirty="0" smtClean="0"/>
              <a:t>Analogue Input Interface</a:t>
            </a:r>
          </a:p>
          <a:p>
            <a:pPr lvl="1"/>
            <a:r>
              <a:rPr lang="en-GB" dirty="0" smtClean="0"/>
              <a:t>Digital </a:t>
            </a:r>
            <a:r>
              <a:rPr lang="en-GB" dirty="0" err="1" smtClean="0"/>
              <a:t>Ouput</a:t>
            </a:r>
            <a:r>
              <a:rPr lang="en-GB" dirty="0" smtClean="0"/>
              <a:t> Interface APC</a:t>
            </a:r>
          </a:p>
          <a:p>
            <a:pPr marL="320040" lvl="1" indent="0">
              <a:buNone/>
            </a:pPr>
            <a:endParaRPr lang="en-GB" dirty="0"/>
          </a:p>
          <a:p>
            <a:pPr marL="320040" lvl="1" indent="0">
              <a:buNone/>
            </a:pPr>
            <a:endParaRPr lang="en-GB" dirty="0" smtClean="0"/>
          </a:p>
          <a:p>
            <a:pPr marL="320040" lvl="1" indent="0">
              <a:buNone/>
            </a:pPr>
            <a:endParaRPr lang="en-GB" dirty="0"/>
          </a:p>
          <a:p>
            <a:pPr marL="320040" lvl="1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7170" name="Picture 2" descr="G:\Departments\PH\Groups\TA1\Atlas_trt\Xavier\Xavi\MSS\Pictures\m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69" y="764704"/>
            <a:ext cx="4320480" cy="576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076056" y="4140276"/>
            <a:ext cx="3528392" cy="237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8600"/>
              </a:buClr>
            </a:pPr>
            <a:r>
              <a:rPr lang="en-GB" dirty="0" smtClean="0">
                <a:solidFill>
                  <a:prstClr val="white"/>
                </a:solidFill>
              </a:rPr>
              <a:t>FULLY REDUNDANT</a:t>
            </a:r>
          </a:p>
          <a:p>
            <a:pPr lvl="1">
              <a:buClr>
                <a:srgbClr val="FF8600"/>
              </a:buClr>
            </a:pPr>
            <a:r>
              <a:rPr lang="en-GB" dirty="0" err="1" smtClean="0">
                <a:solidFill>
                  <a:prstClr val="white"/>
                </a:solidFill>
              </a:rPr>
              <a:t>MSSa</a:t>
            </a:r>
            <a:r>
              <a:rPr lang="en-GB" dirty="0" smtClean="0">
                <a:solidFill>
                  <a:prstClr val="white"/>
                </a:solidFill>
              </a:rPr>
              <a:t>  and </a:t>
            </a:r>
            <a:r>
              <a:rPr lang="en-GB" dirty="0" err="1" smtClean="0">
                <a:solidFill>
                  <a:prstClr val="white"/>
                </a:solidFill>
              </a:rPr>
              <a:t>MSSb</a:t>
            </a:r>
            <a:endParaRPr lang="en-GB" dirty="0" smtClean="0">
              <a:solidFill>
                <a:prstClr val="white"/>
              </a:solidFill>
            </a:endParaRPr>
          </a:p>
          <a:p>
            <a:pPr lvl="1">
              <a:buClr>
                <a:srgbClr val="FF8600"/>
              </a:buClr>
            </a:pPr>
            <a:endParaRPr lang="en-GB" dirty="0">
              <a:solidFill>
                <a:prstClr val="white"/>
              </a:solidFill>
            </a:endParaRPr>
          </a:p>
          <a:p>
            <a:pPr lvl="1">
              <a:buClr>
                <a:srgbClr val="FF8600"/>
              </a:buClr>
            </a:pPr>
            <a:endParaRPr lang="en-GB" dirty="0" smtClean="0">
              <a:solidFill>
                <a:prstClr val="white"/>
              </a:solidFill>
            </a:endParaRPr>
          </a:p>
          <a:p>
            <a:pPr marL="320040" lvl="1" indent="0">
              <a:buClr>
                <a:srgbClr val="FF8600"/>
              </a:buClr>
              <a:buFont typeface="Wingdings" charset="2"/>
              <a:buNone/>
            </a:pPr>
            <a:endParaRPr lang="en-GB" dirty="0" smtClean="0">
              <a:solidFill>
                <a:prstClr val="white"/>
              </a:solidFill>
            </a:endParaRPr>
          </a:p>
          <a:p>
            <a:pPr marL="320040" lvl="1" indent="0">
              <a:buClr>
                <a:srgbClr val="FF8600"/>
              </a:buClr>
              <a:buFont typeface="Wingdings" charset="2"/>
              <a:buNone/>
            </a:pPr>
            <a:endParaRPr lang="en-GB" dirty="0" smtClean="0">
              <a:solidFill>
                <a:prstClr val="white"/>
              </a:solidFill>
            </a:endParaRPr>
          </a:p>
          <a:p>
            <a:pPr marL="320040" lvl="1" indent="0">
              <a:buClr>
                <a:srgbClr val="FF8600"/>
              </a:buClr>
              <a:buFont typeface="Wingdings" charset="2"/>
              <a:buNone/>
            </a:pPr>
            <a:endParaRPr lang="en-GB" dirty="0" smtClean="0">
              <a:solidFill>
                <a:prstClr val="white"/>
              </a:solidFill>
            </a:endParaRPr>
          </a:p>
          <a:p>
            <a:pPr marL="320040" lvl="1" indent="0">
              <a:buClr>
                <a:srgbClr val="FF8600"/>
              </a:buClr>
              <a:buFont typeface="Wingdings" charset="2"/>
              <a:buNone/>
            </a:pPr>
            <a:endParaRPr lang="en-GB" dirty="0" smtClean="0">
              <a:solidFill>
                <a:prstClr val="white"/>
              </a:solidFill>
            </a:endParaRPr>
          </a:p>
          <a:p>
            <a:pPr lvl="1">
              <a:buClr>
                <a:srgbClr val="FF8600"/>
              </a:buClr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37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315200" cy="6745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PH/DT  MCP &amp; MNO</a:t>
            </a:r>
            <a:endParaRPr lang="en-US" sz="2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419249"/>
              </p:ext>
            </p:extLst>
          </p:nvPr>
        </p:nvGraphicFramePr>
        <p:xfrm>
          <a:off x="467544" y="1279945"/>
          <a:ext cx="8424936" cy="5298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Visio" r:id="rId3" imgW="8964448" imgH="6887779" progId="Visio.Drawing.6">
                  <p:embed/>
                </p:oleObj>
              </mc:Choice>
              <mc:Fallback>
                <p:oleObj name="Visio" r:id="rId3" imgW="8964448" imgH="6887779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279945"/>
                        <a:ext cx="8424936" cy="5298836"/>
                      </a:xfrm>
                      <a:prstGeom prst="rect">
                        <a:avLst/>
                      </a:prstGeom>
                      <a:solidFill>
                        <a:schemeClr val="tx1">
                          <a:lumMod val="95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90872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MSS - Digital Signal Processing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F7CEE-A4F1-4F73-8C93-4CC36DECDCA8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0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593</Words>
  <Application>Microsoft Office PowerPoint</Application>
  <PresentationFormat>On-screen Show (4:3)</PresentationFormat>
  <Paragraphs>199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Perspective</vt:lpstr>
      <vt:lpstr>Visio</vt:lpstr>
      <vt:lpstr>PH/DT  MCP &amp; MNO</vt:lpstr>
      <vt:lpstr>PH/DT  MCP &amp; MNO</vt:lpstr>
      <vt:lpstr>PH/DT  MCP &amp; MNO</vt:lpstr>
      <vt:lpstr>PH/DT  MCP &amp; MNO</vt:lpstr>
      <vt:lpstr>PH/DT  MCP &amp; MNO</vt:lpstr>
      <vt:lpstr>PH/DT  MCP &amp; MNO</vt:lpstr>
      <vt:lpstr>PH/DT  MCP &amp; MNO</vt:lpstr>
      <vt:lpstr>MSS - ATLAS</vt:lpstr>
      <vt:lpstr>PH/DT  MCP &amp; MNO</vt:lpstr>
      <vt:lpstr>PH/DT  MCP &amp; MNO</vt:lpstr>
      <vt:lpstr>MSS – ANALOGUE INPUT TYPES</vt:lpstr>
      <vt:lpstr>MSS – ANALOGUE INPUT TYPES</vt:lpstr>
      <vt:lpstr>MSS – ANALOGUE INPUT TYPES</vt:lpstr>
      <vt:lpstr>MSS – ANALOGUE INPUT TYPES</vt:lpstr>
      <vt:lpstr>PH/DT  MCP &amp; MNO</vt:lpstr>
      <vt:lpstr>PH/DT  MCP &amp; MNO</vt:lpstr>
      <vt:lpstr>PowerPoint Presentation</vt:lpstr>
      <vt:lpstr>PH/DT  MCP &amp; MNO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PH/DT  MCP &amp; MNO</dc:title>
  <dc:creator>Xavier Pons</dc:creator>
  <cp:lastModifiedBy>Xavier Pons</cp:lastModifiedBy>
  <cp:revision>1</cp:revision>
  <dcterms:created xsi:type="dcterms:W3CDTF">2013-05-27T09:49:45Z</dcterms:created>
  <dcterms:modified xsi:type="dcterms:W3CDTF">2013-05-27T09:51:07Z</dcterms:modified>
</cp:coreProperties>
</file>