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57" r:id="rId4"/>
    <p:sldId id="259" r:id="rId5"/>
    <p:sldId id="260" r:id="rId6"/>
    <p:sldId id="267" r:id="rId7"/>
    <p:sldId id="263" r:id="rId8"/>
    <p:sldId id="264" r:id="rId9"/>
    <p:sldId id="265" r:id="rId10"/>
    <p:sldId id="268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4660"/>
  </p:normalViewPr>
  <p:slideViewPr>
    <p:cSldViewPr snapToGrid="0">
      <p:cViewPr>
        <p:scale>
          <a:sx n="66" d="100"/>
          <a:sy n="66" d="100"/>
        </p:scale>
        <p:origin x="-1776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8BDD6-0A18-4112-B62A-3468A803631D}" type="datetimeFigureOut">
              <a:rPr lang="en-GB" smtClean="0"/>
              <a:t>30/05/2013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C820C-28F3-43ED-9EAA-BDCA08113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850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23" y="8"/>
            <a:ext cx="7510154" cy="720000"/>
          </a:xfrm>
          <a:prstGeom prst="rect">
            <a:avLst/>
          </a:prstGeom>
        </p:spPr>
        <p:txBody>
          <a:bodyPr/>
          <a:lstStyle>
            <a:lvl1pPr algn="ctr"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31 May 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 Riffaud – EN-MME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9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31 May 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 Riffaud – EN-MME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00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066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162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31 May 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B. Riffaud – EN-MME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51280" y="6330287"/>
            <a:ext cx="817476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 userDrawn="1"/>
        </p:nvSpPr>
        <p:spPr bwMode="auto">
          <a:xfrm rot="16200000">
            <a:off x="-1183769" y="3543844"/>
            <a:ext cx="3130009" cy="384721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500" spc="-40" dirty="0">
                <a:solidFill>
                  <a:srgbClr val="0055A0"/>
                </a:solidFill>
                <a:latin typeface="Calibri" pitchFamily="34" charset="0"/>
                <a:ea typeface="Palatino" charset="0"/>
                <a:cs typeface="Calibri" pitchFamily="34" charset="0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 bwMode="auto">
          <a:xfrm rot="16200000">
            <a:off x="76047" y="1465616"/>
            <a:ext cx="614768" cy="614769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77502" y="5539866"/>
            <a:ext cx="576960" cy="531692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52113" y="1152000"/>
            <a:ext cx="731077" cy="508531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07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1244362/1.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46255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categoryDisplay.py?categId=394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0697" y="4166978"/>
            <a:ext cx="7772400" cy="1470025"/>
          </a:xfrm>
        </p:spPr>
        <p:txBody>
          <a:bodyPr/>
          <a:lstStyle/>
          <a:p>
            <a:pPr algn="l"/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Inconel Chambers &amp; Vacuum System:</a:t>
            </a:r>
            <a:b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Status 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\\cernhomeL.cern.ch\L\lzuccall\Public\meeting du 30-05-13\chambre Inconel BSW1.bmp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9" t="9884" r="7196" b="16126"/>
          <a:stretch/>
        </p:blipFill>
        <p:spPr bwMode="auto">
          <a:xfrm>
            <a:off x="999639" y="1614139"/>
            <a:ext cx="2642461" cy="148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homeL.cern.ch\L\lzuccall\Public\meeting du 30-05-13\vue ensemble avant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r="16089"/>
          <a:stretch/>
        </p:blipFill>
        <p:spPr bwMode="auto">
          <a:xfrm>
            <a:off x="4323426" y="697424"/>
            <a:ext cx="3876442" cy="351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44658" y="395208"/>
            <a:ext cx="7764650" cy="38125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5003" y="5413827"/>
            <a:ext cx="4554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B. Riffaud</a:t>
            </a:r>
          </a:p>
          <a:p>
            <a:r>
              <a:rPr lang="en-GB" dirty="0" smtClean="0"/>
              <a:t>On behalf of </a:t>
            </a:r>
          </a:p>
          <a:p>
            <a:r>
              <a:rPr lang="en-GB" b="1" dirty="0" smtClean="0"/>
              <a:t>A. Dallocchio, M. </a:t>
            </a:r>
            <a:r>
              <a:rPr lang="en-GB" b="1" dirty="0" err="1" smtClean="0"/>
              <a:t>Garlaschè</a:t>
            </a:r>
            <a:r>
              <a:rPr lang="en-GB" b="1" dirty="0" smtClean="0"/>
              <a:t>, L. Zuccalli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23426" y="154579"/>
            <a:ext cx="4554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200" b="1" dirty="0">
                <a:solidFill>
                  <a:schemeClr val="bg1">
                    <a:lumMod val="50000"/>
                  </a:schemeClr>
                </a:solidFill>
              </a:rPr>
              <a:t>LIU-PSB Meeting 103</a:t>
            </a:r>
          </a:p>
        </p:txBody>
      </p:sp>
    </p:spTree>
    <p:extLst>
      <p:ext uri="{BB962C8B-B14F-4D97-AF65-F5344CB8AC3E}">
        <p14:creationId xmlns:p14="http://schemas.microsoft.com/office/powerpoint/2010/main" val="17455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57636" y="949690"/>
            <a:ext cx="760259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Critical Information needed for design progress:</a:t>
            </a:r>
          </a:p>
          <a:p>
            <a:r>
              <a:rPr lang="it-IT" sz="10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Dump review outcome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Workdose planning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Venting and pumping strategy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Sector for stripping area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Position tolerance </a:t>
            </a:r>
            <a:r>
              <a:rPr lang="it-IT" sz="2400" dirty="0"/>
              <a:t>of BHZ 11 &amp; </a:t>
            </a:r>
            <a:r>
              <a:rPr lang="it-IT" sz="2400" dirty="0" smtClean="0"/>
              <a:t>162 flanges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2400" dirty="0" smtClean="0"/>
              <a:t>Chamber : Inconel vs. Ceramic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 smtClean="0"/>
              <a:t>Conclusion:</a:t>
            </a:r>
            <a:endParaRPr lang="en-GB" dirty="0"/>
          </a:p>
        </p:txBody>
      </p:sp>
      <p:pic>
        <p:nvPicPr>
          <p:cNvPr id="9" name="Picture 2" descr="\\cernhomeL.cern.ch\L\lzuccall\Public\meeting du 30-05-13\vue ensemble avant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6" r="16089"/>
          <a:stretch/>
        </p:blipFill>
        <p:spPr bwMode="auto">
          <a:xfrm>
            <a:off x="5697854" y="3468744"/>
            <a:ext cx="2967176" cy="26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62722" y="3468744"/>
            <a:ext cx="3232936" cy="284497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4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31 May 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B. Riffaud – EN-MME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3354" y="883403"/>
            <a:ext cx="77934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Design BASELINE Parameters: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Undulated Vacuum Chambers (Inconel)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Independent sector for BSW2/BI.STR/BSW3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Currently specified beam envelope (TE/ABT)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Magnet parameters </a:t>
            </a:r>
            <a:r>
              <a:rPr lang="en-GB" dirty="0" smtClean="0"/>
              <a:t>(</a:t>
            </a:r>
            <a:r>
              <a:rPr lang="it-IT" dirty="0" smtClean="0"/>
              <a:t>position, aperture, tolerances)(</a:t>
            </a:r>
            <a:r>
              <a:rPr lang="en-GB" i="1" dirty="0"/>
              <a:t>EDMS </a:t>
            </a:r>
            <a:r>
              <a:rPr lang="en-GB" i="1" dirty="0">
                <a:hlinkClick r:id="rId2"/>
              </a:rPr>
              <a:t>1244362</a:t>
            </a:r>
            <a:r>
              <a:rPr lang="it-IT" dirty="0" smtClean="0"/>
              <a:t>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2068"/>
            <a:ext cx="8229600" cy="1143000"/>
          </a:xfrm>
          <a:prstGeom prst="rect">
            <a:avLst/>
          </a:prstGeom>
        </p:spPr>
        <p:txBody>
          <a:bodyPr/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it-IT" dirty="0" smtClean="0"/>
              <a:t>Overview: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6" t="16729" r="7001" b="11385"/>
          <a:stretch/>
        </p:blipFill>
        <p:spPr bwMode="auto">
          <a:xfrm>
            <a:off x="893354" y="2482925"/>
            <a:ext cx="7518401" cy="371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9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 smtClean="0"/>
              <a:t>Current Layout: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94988" y="3927048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Undulated, Inconel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0.45mm max. thickness (mandatory)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Draft specification performed (</a:t>
            </a:r>
            <a:r>
              <a:rPr lang="it-IT" i="1" dirty="0" smtClean="0"/>
              <a:t>EDMS </a:t>
            </a:r>
            <a:r>
              <a:rPr lang="en-GB" i="1" dirty="0" smtClean="0"/>
              <a:t>1277821</a:t>
            </a:r>
            <a:r>
              <a:rPr lang="it-IT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Market survey launched (TE/ABT)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Interface w. Stripping foil box to be defined (with TE/ABT)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796727" y="4711878"/>
            <a:ext cx="2812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Design status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rgbClr val="FFC000"/>
                </a:solidFill>
              </a:rPr>
              <a:t>ONGOING</a:t>
            </a:r>
            <a:endParaRPr lang="en-GB" b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\\cernhomeL.cern.ch\L\lzuccall\Public\meeting du 30-05-13\chambre Inconel BSW1.bmp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9" t="9884" r="7196" b="16126"/>
          <a:stretch/>
        </p:blipFill>
        <p:spPr bwMode="auto">
          <a:xfrm>
            <a:off x="767166" y="4183391"/>
            <a:ext cx="2642461" cy="148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497385" y="3597759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b="1" dirty="0" smtClean="0"/>
              <a:t>Chamber:</a:t>
            </a:r>
            <a:endParaRPr lang="en-GB" sz="2200" b="1" dirty="0">
              <a:solidFill>
                <a:srgbClr val="FFC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2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65764" y="859292"/>
            <a:ext cx="7764650" cy="263794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 rot="236986">
            <a:off x="2008567" y="1485651"/>
            <a:ext cx="896031" cy="979530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 rot="236986">
            <a:off x="3600203" y="1650940"/>
            <a:ext cx="2369142" cy="979530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236986">
            <a:off x="6799756" y="1876503"/>
            <a:ext cx="896031" cy="979530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1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91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2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90451" y="808303"/>
            <a:ext cx="7764650" cy="263794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5210" y="4311735"/>
            <a:ext cx="3442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Conical by MKT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Insulation: special ceramic coating on surface (spec by TE/VSC)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90451" y="5532059"/>
            <a:ext cx="2629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Design status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rgbClr val="00B050"/>
                </a:solidFill>
              </a:rPr>
              <a:t>CLOSED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210" y="3515197"/>
            <a:ext cx="12522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b="1" dirty="0" smtClean="0"/>
              <a:t>Flanges:</a:t>
            </a:r>
            <a:endParaRPr lang="en-GB" sz="2200" b="1" dirty="0">
              <a:solidFill>
                <a:srgbClr val="FFC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866339">
            <a:off x="2878741" y="1353748"/>
            <a:ext cx="317657" cy="1291637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 rot="866339">
            <a:off x="6349908" y="1649023"/>
            <a:ext cx="317657" cy="1291637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\\cernhomeL.cern.ch\L\lzuccall\Public\meeting du 30-05-13\bride MKT.bmp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48" t="7762" r="37401" b="17077"/>
          <a:stretch/>
        </p:blipFill>
        <p:spPr bwMode="auto">
          <a:xfrm>
            <a:off x="2821445" y="3597046"/>
            <a:ext cx="691380" cy="10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/>
              <a:t>Current </a:t>
            </a:r>
            <a:r>
              <a:rPr lang="it-IT" dirty="0" smtClean="0"/>
              <a:t>Layout: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224814" y="3907903"/>
            <a:ext cx="565072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Edge welded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1400" dirty="0"/>
          </a:p>
          <a:p>
            <a:pPr marL="285750" indent="-285750">
              <a:buFont typeface="Arial" pitchFamily="34" charset="0"/>
              <a:buChar char="•"/>
            </a:pPr>
            <a:endParaRPr lang="it-IT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First proposal from Mewasa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Compatibility check with PSB beam aperture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Final dimensions to be confirmed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Bellow compression tool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Position tolerance of injection-region adjacent flanges (BHZ 11 &amp; 162) needed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237309" y="4311735"/>
            <a:ext cx="2812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Design status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rgbClr val="FFC000"/>
                </a:solidFill>
              </a:rPr>
              <a:t>ONGOING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51823" y="3515197"/>
            <a:ext cx="12763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b="1" dirty="0" smtClean="0"/>
              <a:t>Bellows:</a:t>
            </a:r>
            <a:endParaRPr lang="en-GB" sz="2200" b="1" dirty="0">
              <a:solidFill>
                <a:srgbClr val="FFC000"/>
              </a:solidFill>
            </a:endParaRPr>
          </a:p>
        </p:txBody>
      </p:sp>
      <p:pic>
        <p:nvPicPr>
          <p:cNvPr id="26" name="Picture 3" descr="\\cernhomeL.cern.ch\L\lzuccall\Public\meeting du 30-05-13\soufflet Mewasa.bmp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2" t="10609" r="31430" b="10216"/>
          <a:stretch/>
        </p:blipFill>
        <p:spPr bwMode="auto">
          <a:xfrm>
            <a:off x="7607186" y="3580862"/>
            <a:ext cx="1227340" cy="138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82320" y="7008175"/>
            <a:ext cx="2133600" cy="213483"/>
          </a:xfrm>
        </p:spPr>
        <p:txBody>
          <a:bodyPr/>
          <a:lstStyle/>
          <a:p>
            <a:fld id="{E20B6EB2-DF7D-4C37-91D3-CEA1E7FACB4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2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47108" y="910282"/>
            <a:ext cx="7764650" cy="263794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88263" y="4224560"/>
            <a:ext cx="59106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NOVEL DESIGN: single compact system for </a:t>
            </a:r>
            <a:r>
              <a:rPr lang="it-IT" dirty="0" smtClean="0">
                <a:solidFill>
                  <a:srgbClr val="0070C0"/>
                </a:solidFill>
              </a:rPr>
              <a:t>sectorization</a:t>
            </a:r>
            <a:r>
              <a:rPr lang="it-IT" dirty="0" smtClean="0"/>
              <a:t>, </a:t>
            </a:r>
            <a:r>
              <a:rPr lang="it-IT" dirty="0" smtClean="0">
                <a:solidFill>
                  <a:srgbClr val="7030A0"/>
                </a:solidFill>
              </a:rPr>
              <a:t>pumping </a:t>
            </a:r>
            <a:r>
              <a:rPr lang="it-IT" dirty="0" smtClean="0"/>
              <a:t>and </a:t>
            </a:r>
            <a:r>
              <a:rPr lang="it-IT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instrumentation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Quick independent extraction from the line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Technical feasibility  to be confirmed by supplier (VAT)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31 May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47108" y="5195354"/>
            <a:ext cx="2890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Design status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rgbClr val="FFC000"/>
                </a:solidFill>
              </a:rPr>
              <a:t>ONGOING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 rot="866339">
            <a:off x="2780690" y="1176831"/>
            <a:ext cx="896031" cy="2079720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866339">
            <a:off x="5910673" y="1331207"/>
            <a:ext cx="896031" cy="2079720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 descr="\\cernhomeL.cern.ch\L\lzuccall\Public\meeting du 30-05-13\support vanne.bmp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4" t="7417" r="13839" b="15667"/>
          <a:stretch/>
        </p:blipFill>
        <p:spPr bwMode="auto">
          <a:xfrm>
            <a:off x="5724128" y="3922738"/>
            <a:ext cx="3361010" cy="231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7063308" y="3835863"/>
            <a:ext cx="186941" cy="19164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8574608" y="4798752"/>
            <a:ext cx="186941" cy="19164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057286" y="6045671"/>
            <a:ext cx="186941" cy="191641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cxnSp>
        <p:nvCxnSpPr>
          <p:cNvPr id="18" name="Straight Connector 17"/>
          <p:cNvCxnSpPr>
            <a:stCxn id="16" idx="2"/>
          </p:cNvCxnSpPr>
          <p:nvPr/>
        </p:nvCxnSpPr>
        <p:spPr>
          <a:xfrm flipH="1">
            <a:off x="8032750" y="4894573"/>
            <a:ext cx="541858" cy="23622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7" idx="6"/>
          </p:cNvCxnSpPr>
          <p:nvPr/>
        </p:nvCxnSpPr>
        <p:spPr>
          <a:xfrm flipH="1">
            <a:off x="7244227" y="5969000"/>
            <a:ext cx="604373" cy="172492"/>
          </a:xfrm>
          <a:prstGeom prst="line">
            <a:avLst/>
          </a:prstGeom>
          <a:ln w="1905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6540500" y="3931683"/>
            <a:ext cx="516786" cy="183117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/>
              <a:t>Current </a:t>
            </a:r>
            <a:r>
              <a:rPr lang="it-IT" dirty="0" smtClean="0"/>
              <a:t>Layout: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759505" y="3711057"/>
            <a:ext cx="26841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b="1" dirty="0" smtClean="0"/>
              <a:t>Sectorizing System:</a:t>
            </a:r>
            <a:endParaRPr lang="en-GB" sz="2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2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497385" y="808303"/>
            <a:ext cx="6993472" cy="263794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 rot="866339">
            <a:off x="4300418" y="734054"/>
            <a:ext cx="1387407" cy="1291637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 rot="866339">
            <a:off x="6140278" y="1888816"/>
            <a:ext cx="429867" cy="1698471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/>
              <a:t>Current </a:t>
            </a:r>
            <a:r>
              <a:rPr lang="it-IT" dirty="0" smtClean="0"/>
              <a:t>Layout: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24490" y="4105714"/>
            <a:ext cx="851950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b="1" dirty="0" smtClean="0"/>
              <a:t>BSW2/BI.STR/BSW3 Section :</a:t>
            </a:r>
          </a:p>
          <a:p>
            <a:r>
              <a:rPr lang="it-IT" sz="2200" b="1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2000" dirty="0"/>
              <a:t>Primary Pumping and venting: </a:t>
            </a:r>
            <a:r>
              <a:rPr lang="it-IT" sz="2000" dirty="0" smtClean="0"/>
              <a:t>fixed </a:t>
            </a:r>
            <a:r>
              <a:rPr lang="it-IT" sz="2000" dirty="0"/>
              <a:t>pumping </a:t>
            </a:r>
            <a:r>
              <a:rPr lang="it-IT" sz="2000" dirty="0" smtClean="0"/>
              <a:t>system required (TE/VSC)</a:t>
            </a:r>
          </a:p>
          <a:p>
            <a:pPr marL="342900" indent="-342900">
              <a:buFont typeface="Arial" pitchFamily="34" charset="0"/>
              <a:buChar char="•"/>
            </a:pPr>
            <a:endParaRPr lang="it-IT" sz="1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it-IT" sz="2000" dirty="0" smtClean="0"/>
              <a:t>Study ongoing for quick disconnection of complete section (vacuum + magnets)  </a:t>
            </a:r>
            <a:endParaRPr lang="en-GB" sz="2000" dirty="0">
              <a:solidFill>
                <a:srgbClr val="FFC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29101" y="3921048"/>
            <a:ext cx="2812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Design status </a:t>
            </a:r>
            <a:r>
              <a:rPr lang="it-IT" dirty="0" smtClean="0"/>
              <a:t>– </a:t>
            </a:r>
            <a:r>
              <a:rPr lang="it-IT" b="1" dirty="0" smtClean="0">
                <a:solidFill>
                  <a:srgbClr val="FFC000"/>
                </a:solidFill>
              </a:rPr>
              <a:t>ONGOING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6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36056" r="8267" b="8076"/>
          <a:stretch/>
        </p:blipFill>
        <p:spPr bwMode="auto">
          <a:xfrm>
            <a:off x="1497385" y="910282"/>
            <a:ext cx="6633029" cy="25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497385" y="808303"/>
            <a:ext cx="7764650" cy="2637949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7</a:t>
            </a:fld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44658" y="3522362"/>
            <a:ext cx="10502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b="1" dirty="0" smtClean="0"/>
              <a:t>Dump:</a:t>
            </a:r>
            <a:endParaRPr lang="en-GB" sz="2200" b="1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 smtClean="0"/>
              <a:t>Open Questions: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959122" y="4111488"/>
            <a:ext cx="3649845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/>
              <a:t>Waiting for outcomes of review </a:t>
            </a:r>
          </a:p>
          <a:p>
            <a:endParaRPr lang="it-IT" sz="2000" dirty="0"/>
          </a:p>
          <a:p>
            <a:r>
              <a:rPr lang="it-IT" sz="2000" dirty="0"/>
              <a:t>Impact on: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2000" dirty="0"/>
              <a:t>Design and integration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2000" dirty="0"/>
              <a:t>Workdose </a:t>
            </a:r>
            <a:r>
              <a:rPr lang="it-IT" sz="2000" dirty="0" smtClean="0"/>
              <a:t>planning</a:t>
            </a:r>
            <a:endParaRPr lang="it-IT" sz="2000" dirty="0"/>
          </a:p>
        </p:txBody>
      </p:sp>
      <p:sp>
        <p:nvSpPr>
          <p:cNvPr id="24" name="Rounded Rectangle 23"/>
          <p:cNvSpPr/>
          <p:nvPr/>
        </p:nvSpPr>
        <p:spPr>
          <a:xfrm rot="866339">
            <a:off x="1599493" y="1322106"/>
            <a:ext cx="675514" cy="1048635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3" r="6024"/>
          <a:stretch/>
        </p:blipFill>
        <p:spPr bwMode="auto">
          <a:xfrm>
            <a:off x="1152137" y="3953249"/>
            <a:ext cx="3097728" cy="223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3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homeL.cern.ch\L\lzuccall\Public\meeting du 30-05-13\sans vanne de secteur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7" t="8488" r="6707" b="20727"/>
          <a:stretch/>
        </p:blipFill>
        <p:spPr bwMode="auto">
          <a:xfrm>
            <a:off x="674040" y="1171792"/>
            <a:ext cx="4948878" cy="262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74040" y="844658"/>
            <a:ext cx="4948878" cy="324837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8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680364" y="1280965"/>
            <a:ext cx="34636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/>
              <a:t>TE/VSC  proposal :</a:t>
            </a:r>
          </a:p>
          <a:p>
            <a:r>
              <a:rPr lang="it-IT" sz="1600" b="1" dirty="0" smtClean="0"/>
              <a:t>NO single Sector for BI.STR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/>
              <a:t>Valve after BSW1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/>
              <a:t>Ionic pumping after BSW3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/>
              <a:t>Primary pumping &amp; sectorizing @ existing PSB sector after bending magnets 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 smtClean="0"/>
              <a:t>Open Questions: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831272" y="4283458"/>
            <a:ext cx="77321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b="1" dirty="0" smtClean="0"/>
              <a:t>TE/VSC proposal based on current workdose planning (draft)</a:t>
            </a:r>
            <a:endParaRPr lang="en-GB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TE/ABT recommends separate sector for BI.STR (BASELINE) following </a:t>
            </a:r>
            <a:r>
              <a:rPr lang="en-GB" b="1" dirty="0"/>
              <a:t>review (</a:t>
            </a:r>
            <a:r>
              <a:rPr lang="en-GB" b="1" dirty="0">
                <a:hlinkClick r:id="rId3"/>
              </a:rPr>
              <a:t>link1</a:t>
            </a:r>
            <a:r>
              <a:rPr lang="en-GB" b="1" dirty="0"/>
              <a:t>, </a:t>
            </a:r>
            <a:r>
              <a:rPr lang="en-GB" b="1" dirty="0">
                <a:hlinkClick r:id="rId4"/>
              </a:rPr>
              <a:t>link2</a:t>
            </a:r>
            <a:r>
              <a:rPr lang="en-GB" b="1" dirty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EN/MME advises: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Final &amp; validated </a:t>
            </a:r>
            <a:r>
              <a:rPr lang="en-GB" dirty="0" err="1" smtClean="0"/>
              <a:t>workdose</a:t>
            </a:r>
            <a:r>
              <a:rPr lang="en-GB" dirty="0" smtClean="0"/>
              <a:t> planning (dump choice related)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Evaluation of venting issues and pumping duration </a:t>
            </a:r>
            <a:endParaRPr lang="it-IT" dirty="0"/>
          </a:p>
        </p:txBody>
      </p:sp>
      <p:sp>
        <p:nvSpPr>
          <p:cNvPr id="10" name="Rounded Rectangle 9"/>
          <p:cNvSpPr/>
          <p:nvPr/>
        </p:nvSpPr>
        <p:spPr>
          <a:xfrm rot="19946298">
            <a:off x="1727422" y="2233771"/>
            <a:ext cx="860307" cy="965022"/>
          </a:xfrm>
          <a:prstGeom prst="roundRect">
            <a:avLst/>
          </a:prstGeom>
          <a:noFill/>
          <a:ln w="47625" cap="rnd" cmpd="dbl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85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 May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Riffaud – EN-MME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6EB2-DF7D-4C37-91D3-CEA1E7FACB47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02068"/>
            <a:ext cx="8229600" cy="1143000"/>
          </a:xfrm>
        </p:spPr>
        <p:txBody>
          <a:bodyPr/>
          <a:lstStyle/>
          <a:p>
            <a:pPr algn="l"/>
            <a:r>
              <a:rPr lang="it-IT" dirty="0" smtClean="0"/>
              <a:t>Ceramic Chamber: what if?</a:t>
            </a:r>
            <a:endParaRPr lang="en-GB" dirty="0"/>
          </a:p>
        </p:txBody>
      </p:sp>
      <p:pic>
        <p:nvPicPr>
          <p:cNvPr id="6146" name="Picture 2" descr="\\cernhomeL.cern.ch\L\lzuccall\Public\meeting du 30-05-13\chambre BSW2-3.bmp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1" t="18409" r="16294" b="4802"/>
          <a:stretch/>
        </p:blipFill>
        <p:spPr bwMode="auto">
          <a:xfrm>
            <a:off x="836150" y="2090056"/>
            <a:ext cx="2228068" cy="181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06821" y="950306"/>
            <a:ext cx="7220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solidFill>
                  <a:srgbClr val="00B050"/>
                </a:solidFill>
              </a:rPr>
              <a:t>Production feasibility of ceramic chambers validated : preliminary market survey </a:t>
            </a:r>
            <a:r>
              <a:rPr lang="it-IT" dirty="0">
                <a:solidFill>
                  <a:srgbClr val="00B050"/>
                </a:solidFill>
              </a:rPr>
              <a:t>done (TE/ABT) , </a:t>
            </a:r>
            <a:r>
              <a:rPr lang="it-IT" dirty="0" smtClean="0">
                <a:solidFill>
                  <a:srgbClr val="00B050"/>
                </a:solidFill>
              </a:rPr>
              <a:t>functional spec (</a:t>
            </a:r>
            <a:r>
              <a:rPr lang="it-IT" i="1" dirty="0" smtClean="0">
                <a:solidFill>
                  <a:srgbClr val="00B050"/>
                </a:solidFill>
              </a:rPr>
              <a:t>EDMS </a:t>
            </a:r>
            <a:r>
              <a:rPr lang="en-GB" i="1" dirty="0">
                <a:solidFill>
                  <a:srgbClr val="00B050"/>
                </a:solidFill>
              </a:rPr>
              <a:t>1277821</a:t>
            </a:r>
            <a:r>
              <a:rPr lang="it-IT" dirty="0">
                <a:solidFill>
                  <a:srgbClr val="00B050"/>
                </a:solidFill>
              </a:rPr>
              <a:t>)</a:t>
            </a:r>
            <a:endParaRPr lang="it-IT" dirty="0" smtClean="0">
              <a:solidFill>
                <a:srgbClr val="00B05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solidFill>
                  <a:srgbClr val="00B050"/>
                </a:solidFill>
              </a:rPr>
              <a:t>Enough space inside yokes to house ceramic chamber</a:t>
            </a:r>
          </a:p>
        </p:txBody>
      </p:sp>
      <p:pic>
        <p:nvPicPr>
          <p:cNvPr id="11" name="Picture 3" descr="\\cernhomeL.cern.ch\L\lzuccall\Public\meeting du 30-05-13\coupe BSW1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 t="9823" r="19760" b="4715"/>
          <a:stretch/>
        </p:blipFill>
        <p:spPr bwMode="auto">
          <a:xfrm>
            <a:off x="764606" y="4560366"/>
            <a:ext cx="1958184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cernhomeL.cern.ch\L\lzuccall\Public\meeting du 30-05-13\intersection injection-faisceau.bm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3" t="13571" r="12663" b="13298"/>
          <a:stretch/>
        </p:blipFill>
        <p:spPr bwMode="auto">
          <a:xfrm>
            <a:off x="2992674" y="4559371"/>
            <a:ext cx="2200151" cy="148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91840" y="2002531"/>
            <a:ext cx="5082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Support for chambers: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/>
              <a:t>Independent w.r.t. magnet support (BASELINE)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dirty="0" smtClean="0"/>
              <a:t>Hyperstatic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304844" y="5198758"/>
            <a:ext cx="327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Ceramic chambers imply smaller gap available w.r.t to beam envelope and magnet aperture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670604" y="3147322"/>
            <a:ext cx="3473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Support &amp; alignment strategy  (quick plug in) to be reconsidered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8989884">
            <a:off x="5010646" y="4018267"/>
            <a:ext cx="588396" cy="36576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Right Arrow 16"/>
          <p:cNvSpPr/>
          <p:nvPr/>
        </p:nvSpPr>
        <p:spPr>
          <a:xfrm rot="2361281">
            <a:off x="5023537" y="2781497"/>
            <a:ext cx="588396" cy="36576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962402" y="4688114"/>
            <a:ext cx="152398" cy="386655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2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527</Words>
  <Application>Microsoft Office PowerPoint</Application>
  <PresentationFormat>On-screen Show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2_Sketchbook</vt:lpstr>
      <vt:lpstr>Inconel Chambers &amp; Vacuum System: Layout Status </vt:lpstr>
      <vt:lpstr>PowerPoint Presentation</vt:lpstr>
      <vt:lpstr>Current Layout:</vt:lpstr>
      <vt:lpstr>Current Layout:</vt:lpstr>
      <vt:lpstr>Current Layout:</vt:lpstr>
      <vt:lpstr>Current Layout:</vt:lpstr>
      <vt:lpstr>Open Questions:</vt:lpstr>
      <vt:lpstr>Open Questions:</vt:lpstr>
      <vt:lpstr>Ceramic Chamber: what if?</vt:lpstr>
      <vt:lpstr>Conclusion: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Garlasche</dc:creator>
  <cp:lastModifiedBy>Vivien Raginel</cp:lastModifiedBy>
  <cp:revision>42</cp:revision>
  <cp:lastPrinted>2013-05-29T15:03:50Z</cp:lastPrinted>
  <dcterms:created xsi:type="dcterms:W3CDTF">2013-05-28T13:03:16Z</dcterms:created>
  <dcterms:modified xsi:type="dcterms:W3CDTF">2013-05-30T07:42:29Z</dcterms:modified>
</cp:coreProperties>
</file>