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2" d="100"/>
          <a:sy n="92" d="100"/>
        </p:scale>
        <p:origin x="-12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CN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zh-CN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altLang="zh-CN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altLang="zh-CN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915BCB8-CE4B-6D4B-A922-E9F51EB61C88}" type="datetimeFigureOut">
              <a:rPr lang="en-US" smtClean="0"/>
              <a:t>13-6-19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D38514A5-5623-354F-8BA1-DB7D7D9489C8}" type="slidenum">
              <a:rPr lang="en-US" smtClean="0"/>
              <a:t>‹#›</a:t>
            </a:fld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1554610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snowmass2013.org/tiki-index.php?page=Energy_Frontier_FastSimulation" TargetMode="External"/><Relationship Id="rId3" Type="http://schemas.openxmlformats.org/officeDocument/2006/relationships/hyperlink" Target="http://snowmass2013.org/tiki-index.php?page=EF+Facilities+Lis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 smtClean="0"/>
              <a:t>ATLAS PUB note draft status aiming for Seattle workshop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Nice and efficient interactions with our note reviewer </a:t>
            </a:r>
            <a:r>
              <a:rPr lang="en-US" dirty="0" err="1" smtClean="0"/>
              <a:t>Zhijun</a:t>
            </a:r>
            <a:r>
              <a:rPr lang="en-US" dirty="0" smtClean="0"/>
              <a:t> last Friday, </a:t>
            </a:r>
            <a:r>
              <a:rPr lang="en-US" dirty="0" smtClean="0">
                <a:solidFill>
                  <a:srgbClr val="0000FF"/>
                </a:solidFill>
              </a:rPr>
              <a:t>all reviewer’s comments are addressed</a:t>
            </a:r>
          </a:p>
          <a:p>
            <a:endParaRPr lang="en-US" dirty="0" smtClean="0">
              <a:solidFill>
                <a:srgbClr val="0000FF"/>
              </a:solidFill>
            </a:endParaRPr>
          </a:p>
          <a:p>
            <a:r>
              <a:rPr lang="en-US" dirty="0" smtClean="0"/>
              <a:t>Pub note draft </a:t>
            </a:r>
            <a:r>
              <a:rPr lang="en-US" dirty="0" smtClean="0">
                <a:solidFill>
                  <a:srgbClr val="0000FF"/>
                </a:solidFill>
              </a:rPr>
              <a:t>circulated to ATLAS collaboration last Saturday</a:t>
            </a:r>
            <a:r>
              <a:rPr lang="en-US" dirty="0" smtClean="0"/>
              <a:t> with Bill’s help:</a:t>
            </a:r>
          </a:p>
          <a:p>
            <a:pPr lvl="1"/>
            <a:r>
              <a:rPr lang="en-US" dirty="0">
                <a:hlinkClick r:id="rId2"/>
              </a:rPr>
              <a:t>https://cds.cern.ch/record/</a:t>
            </a:r>
            <a:r>
              <a:rPr lang="en-US" dirty="0" smtClean="0">
                <a:hlinkClick r:id="rId2"/>
              </a:rPr>
              <a:t>1554610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First action items come up based on the comments by Tom </a:t>
            </a:r>
            <a:r>
              <a:rPr lang="en-US" dirty="0" err="1" smtClean="0"/>
              <a:t>LeCompte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1) y-axis’ range of the signal significance plots should stops at 7</a:t>
            </a:r>
            <a:r>
              <a:rPr lang="en-US" dirty="0"/>
              <a:t>-σ</a:t>
            </a:r>
            <a:endParaRPr lang="en-US" dirty="0" smtClean="0"/>
          </a:p>
          <a:p>
            <a:pPr lvl="1"/>
            <a:r>
              <a:rPr lang="en-US" dirty="0" smtClean="0"/>
              <a:t>2</a:t>
            </a:r>
            <a:r>
              <a:rPr lang="en-US" dirty="0"/>
              <a:t>) </a:t>
            </a:r>
            <a:r>
              <a:rPr lang="en-US" dirty="0" smtClean="0"/>
              <a:t>need to provide 1.96-σ values to reflect </a:t>
            </a:r>
            <a:r>
              <a:rPr lang="en-US" dirty="0"/>
              <a:t>95% </a:t>
            </a:r>
            <a:r>
              <a:rPr lang="en-US" dirty="0" smtClean="0"/>
              <a:t>CL limits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5493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4697"/>
            <a:ext cx="8229600" cy="771856"/>
          </a:xfrm>
        </p:spPr>
        <p:txBody>
          <a:bodyPr/>
          <a:lstStyle/>
          <a:p>
            <a:r>
              <a:rPr lang="en-US" sz="4400" dirty="0" smtClean="0"/>
              <a:t>Plan for Snow Mass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6553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Moving on to use </a:t>
            </a:r>
            <a:r>
              <a:rPr lang="en-US" sz="2000" dirty="0" smtClean="0">
                <a:solidFill>
                  <a:srgbClr val="FF0000"/>
                </a:solidFill>
              </a:rPr>
              <a:t>Snow Mass Energy </a:t>
            </a:r>
            <a:r>
              <a:rPr lang="en-US" sz="2000" dirty="0">
                <a:solidFill>
                  <a:srgbClr val="FF0000"/>
                </a:solidFill>
              </a:rPr>
              <a:t>Frontier </a:t>
            </a:r>
            <a:r>
              <a:rPr lang="en-US" sz="2000" dirty="0" err="1">
                <a:solidFill>
                  <a:srgbClr val="FF0000"/>
                </a:solidFill>
              </a:rPr>
              <a:t>parametrized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FastSimulation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framework</a:t>
            </a:r>
            <a:r>
              <a:rPr lang="en-US" sz="2000" dirty="0" smtClean="0"/>
              <a:t>. </a:t>
            </a:r>
            <a:r>
              <a:rPr lang="en-US" sz="2000" dirty="0" smtClean="0">
                <a:solidFill>
                  <a:srgbClr val="0000FF"/>
                </a:solidFill>
              </a:rPr>
              <a:t>Very practical instructions </a:t>
            </a:r>
            <a:r>
              <a:rPr lang="en-US" sz="2000" dirty="0" smtClean="0"/>
              <a:t>shown here:</a:t>
            </a:r>
          </a:p>
          <a:p>
            <a:r>
              <a:rPr lang="en-US" sz="1000" dirty="0">
                <a:hlinkClick r:id="rId2"/>
              </a:rPr>
              <a:t>http://www.snowmass2013.org/tiki-index.php?page=</a:t>
            </a:r>
            <a:r>
              <a:rPr lang="en-US" sz="1000" dirty="0" smtClean="0">
                <a:hlinkClick r:id="rId2"/>
              </a:rPr>
              <a:t>Energy_Frontier_FastSimulation</a:t>
            </a:r>
            <a:endParaRPr lang="en-US" sz="1000" dirty="0" smtClean="0"/>
          </a:p>
          <a:p>
            <a:r>
              <a:rPr lang="en-US" sz="2000" dirty="0" smtClean="0"/>
              <a:t>EF Hadron collider facility list: (</a:t>
            </a:r>
            <a:r>
              <a:rPr lang="en-US" sz="2000" dirty="0" smtClean="0">
                <a:solidFill>
                  <a:srgbClr val="0000FF"/>
                </a:solidFill>
              </a:rPr>
              <a:t>do we need to study them all?</a:t>
            </a:r>
            <a:r>
              <a:rPr lang="en-US" sz="2000" dirty="0" smtClean="0"/>
              <a:t>)</a:t>
            </a:r>
          </a:p>
          <a:p>
            <a:r>
              <a:rPr lang="en-US" sz="1000" dirty="0">
                <a:hlinkClick r:id="rId3"/>
              </a:rPr>
              <a:t>http://snowmass2013.org/tiki-index.php?page=EF+Facilities+</a:t>
            </a:r>
            <a:r>
              <a:rPr lang="en-US" sz="1000" dirty="0" smtClean="0">
                <a:hlinkClick r:id="rId3"/>
              </a:rPr>
              <a:t>List</a:t>
            </a:r>
            <a:endParaRPr lang="en-US" sz="1000" dirty="0" smtClean="0"/>
          </a:p>
          <a:p>
            <a:pPr lvl="1"/>
            <a:r>
              <a:rPr lang="en-US" dirty="0" smtClean="0"/>
              <a:t>LHC </a:t>
            </a:r>
            <a:r>
              <a:rPr lang="en-US" dirty="0"/>
              <a:t>14 </a:t>
            </a:r>
            <a:r>
              <a:rPr lang="en-US" dirty="0" err="1"/>
              <a:t>TeV</a:t>
            </a:r>
            <a:r>
              <a:rPr lang="en-US" dirty="0"/>
              <a:t>, 300/</a:t>
            </a:r>
            <a:r>
              <a:rPr lang="en-US" dirty="0" err="1"/>
              <a:t>fb</a:t>
            </a:r>
            <a:r>
              <a:rPr lang="en-US" dirty="0"/>
              <a:t> , spacing: 25 ns, pileup: 50 events/crossing </a:t>
            </a:r>
            <a:endParaRPr lang="en-US" dirty="0" smtClean="0"/>
          </a:p>
          <a:p>
            <a:pPr lvl="1"/>
            <a:r>
              <a:rPr lang="en-US" dirty="0" smtClean="0"/>
              <a:t>LHC </a:t>
            </a:r>
            <a:r>
              <a:rPr lang="en-US" dirty="0"/>
              <a:t>14 </a:t>
            </a:r>
            <a:r>
              <a:rPr lang="en-US" dirty="0" err="1"/>
              <a:t>TeV</a:t>
            </a:r>
            <a:r>
              <a:rPr lang="en-US" dirty="0"/>
              <a:t>, 3000/</a:t>
            </a:r>
            <a:r>
              <a:rPr lang="en-US" dirty="0" err="1"/>
              <a:t>fb</a:t>
            </a:r>
            <a:r>
              <a:rPr lang="en-US" dirty="0"/>
              <a:t> (HL-LHC) , spacing: 25 ns, pileup: 140 events/</a:t>
            </a:r>
            <a:r>
              <a:rPr lang="en-US" dirty="0" smtClean="0"/>
              <a:t>crossing</a:t>
            </a:r>
          </a:p>
          <a:p>
            <a:pPr lvl="1"/>
            <a:r>
              <a:rPr lang="en-US" dirty="0" smtClean="0"/>
              <a:t>LHC </a:t>
            </a:r>
            <a:r>
              <a:rPr lang="en-US" dirty="0"/>
              <a:t>33 </a:t>
            </a:r>
            <a:r>
              <a:rPr lang="en-US" dirty="0" err="1"/>
              <a:t>TeV</a:t>
            </a:r>
            <a:r>
              <a:rPr lang="en-US" dirty="0"/>
              <a:t>, 3000/</a:t>
            </a:r>
            <a:r>
              <a:rPr lang="en-US" dirty="0" err="1"/>
              <a:t>fb</a:t>
            </a:r>
            <a:r>
              <a:rPr lang="en-US" dirty="0"/>
              <a:t> (HE-LHC) , spacing: 50 ns, pileup: 225 events/</a:t>
            </a:r>
            <a:r>
              <a:rPr lang="en-US" dirty="0" smtClean="0"/>
              <a:t>crossing</a:t>
            </a:r>
          </a:p>
          <a:p>
            <a:pPr marL="457200" lvl="1" indent="0">
              <a:buNone/>
            </a:pP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smtClean="0">
                <a:solidFill>
                  <a:srgbClr val="FF0000"/>
                </a:solidFill>
              </a:rPr>
              <a:t>    (</a:t>
            </a:r>
            <a:r>
              <a:rPr lang="en-US" dirty="0">
                <a:solidFill>
                  <a:srgbClr val="FF0000"/>
                </a:solidFill>
              </a:rPr>
              <a:t>missing…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/>
          </a:p>
          <a:p>
            <a:pPr lvl="1"/>
            <a:r>
              <a:rPr lang="en-US" dirty="0" smtClean="0"/>
              <a:t>VHE</a:t>
            </a:r>
            <a:r>
              <a:rPr lang="en-US" dirty="0"/>
              <a:t>-LHC 100 </a:t>
            </a:r>
            <a:r>
              <a:rPr lang="en-US" dirty="0" err="1"/>
              <a:t>TeV</a:t>
            </a:r>
            <a:r>
              <a:rPr lang="en-US" dirty="0"/>
              <a:t>, 3000/</a:t>
            </a:r>
            <a:r>
              <a:rPr lang="en-US" dirty="0" err="1"/>
              <a:t>fb</a:t>
            </a:r>
            <a:r>
              <a:rPr lang="en-US" dirty="0"/>
              <a:t>, spacing: 50 ns, pileup: 263 events/crossing </a:t>
            </a:r>
            <a:r>
              <a:rPr lang="en-US" dirty="0">
                <a:solidFill>
                  <a:srgbClr val="FF0000"/>
                </a:solidFill>
              </a:rPr>
              <a:t>(missing…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 smtClean="0"/>
          </a:p>
          <a:p>
            <a:pPr lvl="1"/>
            <a:r>
              <a:rPr lang="en-US" dirty="0" smtClean="0"/>
              <a:t>VLHC </a:t>
            </a:r>
            <a:r>
              <a:rPr lang="en-US" dirty="0"/>
              <a:t>at 100 </a:t>
            </a:r>
            <a:r>
              <a:rPr lang="en-US" dirty="0" err="1"/>
              <a:t>TeV</a:t>
            </a:r>
            <a:r>
              <a:rPr lang="en-US" dirty="0"/>
              <a:t>, 1000/</a:t>
            </a:r>
            <a:r>
              <a:rPr lang="en-US" dirty="0" err="1"/>
              <a:t>fb</a:t>
            </a:r>
            <a:r>
              <a:rPr lang="en-US" dirty="0"/>
              <a:t> , spacing: 19 ns, pileup: 40 events/</a:t>
            </a:r>
            <a:r>
              <a:rPr lang="en-US" dirty="0" smtClean="0"/>
              <a:t>crossing</a:t>
            </a:r>
          </a:p>
          <a:p>
            <a:r>
              <a:rPr lang="en-US" sz="2000" dirty="0" smtClean="0"/>
              <a:t>Limit setting framework:</a:t>
            </a:r>
          </a:p>
          <a:p>
            <a:pPr lvl="1"/>
            <a:r>
              <a:rPr lang="en-US" dirty="0" smtClean="0"/>
              <a:t>stick with the current p-Value based N-</a:t>
            </a:r>
            <a:r>
              <a:rPr lang="en-US" dirty="0" err="1" smtClean="0"/>
              <a:t>σ</a:t>
            </a:r>
            <a:r>
              <a:rPr lang="en-US" dirty="0" smtClean="0"/>
              <a:t> discoveries </a:t>
            </a:r>
          </a:p>
          <a:p>
            <a:pPr lvl="2"/>
            <a:r>
              <a:rPr lang="en-US" dirty="0" smtClean="0"/>
              <a:t>(Chris or Shih-</a:t>
            </a:r>
            <a:r>
              <a:rPr lang="en-US" dirty="0" err="1" smtClean="0"/>
              <a:t>Chieh’s</a:t>
            </a:r>
            <a:r>
              <a:rPr lang="en-US" dirty="0" smtClean="0"/>
              <a:t> framework) </a:t>
            </a:r>
          </a:p>
          <a:p>
            <a:pPr lvl="1"/>
            <a:r>
              <a:rPr lang="en-US" dirty="0" smtClean="0"/>
              <a:t>or try also to include the 95% CL limits?</a:t>
            </a:r>
          </a:p>
          <a:p>
            <a:pPr lvl="2"/>
            <a:r>
              <a:rPr lang="en-US" dirty="0" smtClean="0"/>
              <a:t>(may need the LHC framework shown by </a:t>
            </a:r>
            <a:r>
              <a:rPr lang="en-US" dirty="0" err="1" smtClean="0"/>
              <a:t>Kalanand</a:t>
            </a:r>
            <a:r>
              <a:rPr lang="en-US" dirty="0" smtClean="0"/>
              <a:t> </a:t>
            </a:r>
            <a:r>
              <a:rPr lang="en-US" dirty="0" smtClean="0"/>
              <a:t>last week)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714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Executive.thmx</Template>
  <TotalTime>106</TotalTime>
  <Words>331</Words>
  <Application>Microsoft Macintosh PowerPoint</Application>
  <PresentationFormat>On-screen Show (4:3)</PresentationFormat>
  <Paragraphs>26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Executive</vt:lpstr>
      <vt:lpstr>ATLAS PUB note draft status aiming for Seattle workshop</vt:lpstr>
      <vt:lpstr>Plan for Snow Mass</vt:lpstr>
    </vt:vector>
  </TitlesOfParts>
  <Company>Centre de Physique des Particules de Marseille &amp; Univ. of Sci. and Tech. of China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PUB note draft status</dc:title>
  <dc:creator>Shu LI</dc:creator>
  <cp:lastModifiedBy>Shu LI</cp:lastModifiedBy>
  <cp:revision>7</cp:revision>
  <dcterms:created xsi:type="dcterms:W3CDTF">2013-06-19T16:13:26Z</dcterms:created>
  <dcterms:modified xsi:type="dcterms:W3CDTF">2013-06-19T18:03:13Z</dcterms:modified>
</cp:coreProperties>
</file>