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48" r:id="rId2"/>
  </p:sldMasterIdLst>
  <p:notesMasterIdLst>
    <p:notesMasterId r:id="rId6"/>
  </p:notesMasterIdLst>
  <p:handoutMasterIdLst>
    <p:handoutMasterId r:id="rId7"/>
  </p:handoutMasterIdLst>
  <p:sldIdLst>
    <p:sldId id="510" r:id="rId3"/>
    <p:sldId id="511" r:id="rId4"/>
    <p:sldId id="512" r:id="rId5"/>
  </p:sldIdLst>
  <p:sldSz cx="9144000" cy="6858000" type="screen4x3"/>
  <p:notesSz cx="6731000" cy="98567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ul Collie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8000"/>
    <a:srgbClr val="004EEA"/>
    <a:srgbClr val="78D6B9"/>
    <a:srgbClr val="0EBE44"/>
    <a:srgbClr val="BEF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78" autoAdjust="0"/>
    <p:restoredTop sz="96970" autoAdjust="0"/>
  </p:normalViewPr>
  <p:slideViewPr>
    <p:cSldViewPr>
      <p:cViewPr>
        <p:scale>
          <a:sx n="100" d="100"/>
          <a:sy n="100" d="100"/>
        </p:scale>
        <p:origin x="-234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294" y="-84"/>
      </p:cViewPr>
      <p:guideLst>
        <p:guide orient="horz" pos="3104"/>
        <p:guide pos="212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825" cy="493713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1588" y="0"/>
            <a:ext cx="2917825" cy="493713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50E1700-0BEF-472E-9850-168B8614283E}" type="datetimeFigureOut">
              <a:rPr lang="en-US"/>
              <a:pPr>
                <a:defRPr/>
              </a:pPr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7825" cy="49371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1588" y="9361488"/>
            <a:ext cx="2917825" cy="49371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4E38018-2214-4C4F-BED4-266BCD0AA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1405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2125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3175" y="0"/>
            <a:ext cx="2916238" cy="492125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C17AD37-435D-48F6-AA63-EEB644C47555}" type="datetimeFigureOut">
              <a:rPr lang="en-US"/>
              <a:pPr>
                <a:defRPr/>
              </a:pPr>
              <a:t>5/28/2013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538"/>
            <a:ext cx="5384800" cy="4435475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6238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3175" y="9361488"/>
            <a:ext cx="2916238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D0682F6-404E-4C31-A0FE-E95924FEC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032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1905000" cy="3048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smtClean="0"/>
            </a:lvl1pPr>
          </a:lstStyle>
          <a:p>
            <a:pPr>
              <a:defRPr/>
            </a:pPr>
            <a:r>
              <a:rPr lang="en-US"/>
              <a:t>11 décembre 2009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BE-Dept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6280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9586E-05CB-4325-A85E-1678C3643249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LOGO-BE-60x60b.jpg"/>
          <p:cNvPicPr>
            <a:picLocks noChangeAspect="1"/>
          </p:cNvPicPr>
          <p:nvPr userDrawn="1"/>
        </p:nvPicPr>
        <p:blipFill>
          <a:blip r:embed="rId3" cstate="print"/>
          <a:srcRect l="3149" t="3149" r="3149" b="3149"/>
          <a:stretch>
            <a:fillRect/>
          </a:stretch>
        </p:blipFill>
        <p:spPr bwMode="auto">
          <a:xfrm>
            <a:off x="8286750" y="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6858000" y="6400800"/>
            <a:ext cx="2133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58F5C-3F54-46F6-A5CC-6E05954C4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152400" y="6400800"/>
            <a:ext cx="2133600" cy="288925"/>
          </a:xfrm>
        </p:spPr>
        <p:txBody>
          <a:bodyPr/>
          <a:lstStyle>
            <a:lvl1pPr algn="l">
              <a:defRPr sz="1200" b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11 décembre 2009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BE-Dept Meeting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981200"/>
            <a:ext cx="8839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7 May 2013</a:t>
            </a:r>
            <a:endParaRPr lang="en-GB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CENF safety requirements</a:t>
            </a:r>
            <a:endParaRPr lang="en-GB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EC48AE4-962F-4A7E-974F-C0CDDA0F2DE1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pic>
        <p:nvPicPr>
          <p:cNvPr id="1030" name="Picture 6" descr="Blue-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6" descr="LOGO-BE-60x60b.jpg"/>
          <p:cNvPicPr>
            <a:picLocks noChangeAspect="1"/>
          </p:cNvPicPr>
          <p:nvPr userDrawn="1"/>
        </p:nvPicPr>
        <p:blipFill>
          <a:blip r:embed="rId4" cstate="print"/>
          <a:srcRect l="3149" t="3149" r="3149" b="3149"/>
          <a:stretch>
            <a:fillRect/>
          </a:stretch>
        </p:blipFill>
        <p:spPr bwMode="auto">
          <a:xfrm>
            <a:off x="8286750" y="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" y="6492875"/>
            <a:ext cx="2133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7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61125"/>
            <a:ext cx="2895600" cy="3206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CENF safety requirements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4200" y="6492875"/>
            <a:ext cx="2133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DC3F669-A528-409F-9212-138E15BA9C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70C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70C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70C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70C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58000" y="6492875"/>
            <a:ext cx="2133600" cy="288925"/>
          </a:xfrm>
        </p:spPr>
        <p:txBody>
          <a:bodyPr/>
          <a:lstStyle/>
          <a:p>
            <a:pPr>
              <a:defRPr/>
            </a:pPr>
            <a:fld id="{C470ECF8-2DA7-4F96-B971-53C657C1BBFD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1"/>
          </p:nvPr>
        </p:nvSpPr>
        <p:spPr>
          <a:xfrm>
            <a:off x="152400" y="6492875"/>
            <a:ext cx="2133600" cy="2889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</a:t>
            </a:r>
            <a:r>
              <a:rPr lang="en-US" dirty="0" smtClean="0"/>
              <a:t>May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124200" y="6537325"/>
            <a:ext cx="2895600" cy="320675"/>
          </a:xfrm>
        </p:spPr>
        <p:txBody>
          <a:bodyPr/>
          <a:lstStyle/>
          <a:p>
            <a:pPr>
              <a:defRPr/>
            </a:pPr>
            <a:r>
              <a:rPr lang="en-US" dirty="0"/>
              <a:t>CENF </a:t>
            </a:r>
            <a:r>
              <a:rPr lang="en-US" dirty="0" smtClean="0"/>
              <a:t>Near Far Integration</a:t>
            </a:r>
            <a:endParaRPr lang="en-US" dirty="0"/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57200" y="1066801"/>
            <a:ext cx="8458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For the Safety Folder + Environmental impact Study</a:t>
            </a:r>
          </a:p>
          <a:p>
            <a:endParaRPr lang="en-US" sz="1600" dirty="0"/>
          </a:p>
          <a:p>
            <a:r>
              <a:rPr lang="en-US" sz="1600" dirty="0" smtClean="0"/>
              <a:t>Simple process:</a:t>
            </a:r>
          </a:p>
          <a:p>
            <a:r>
              <a:rPr lang="en-US" sz="1600" dirty="0" smtClean="0"/>
              <a:t>Identify Safety issues &gt;&gt; description &gt;&gt; risk analysis &gt; (at different project phases)</a:t>
            </a:r>
          </a:p>
          <a:p>
            <a:pPr marL="3486150" lvl="7" indent="-285750">
              <a:buFont typeface="Wingdings"/>
              <a:buChar char="Ø"/>
            </a:pPr>
            <a:r>
              <a:rPr lang="en-US" sz="1600" dirty="0" smtClean="0"/>
              <a:t>controls, procedures, barriers, equipment… </a:t>
            </a:r>
          </a:p>
          <a:p>
            <a:pPr marL="3486150" lvl="7" indent="-285750">
              <a:buFont typeface="Wingdings"/>
              <a:buChar char="Ø"/>
            </a:pPr>
            <a:r>
              <a:rPr lang="en-US" sz="1600" dirty="0" smtClean="0"/>
              <a:t>(some are choices, some requirements are imposed)</a:t>
            </a:r>
            <a:endParaRPr lang="en-GB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Many “standard” hazards will be treated with CERN normal rules on: electricity, heights, etc.</a:t>
            </a:r>
          </a:p>
          <a:p>
            <a:endParaRPr lang="en-US" sz="1600" dirty="0"/>
          </a:p>
          <a:p>
            <a:r>
              <a:rPr lang="en-US" sz="1600" dirty="0" smtClean="0"/>
              <a:t>Major “new” hazards are Cryogenics and gas handling.</a:t>
            </a:r>
          </a:p>
          <a:p>
            <a:r>
              <a:rPr lang="en-US" sz="1600" dirty="0" smtClean="0"/>
              <a:t>Installation: build and equipment quality: records, tests...for safety clearance by HSE.</a:t>
            </a:r>
          </a:p>
          <a:p>
            <a:r>
              <a:rPr lang="en-US" sz="1600" dirty="0" smtClean="0"/>
              <a:t>Operation: methods and procedures, leaks and losses, accidents.</a:t>
            </a:r>
          </a:p>
          <a:p>
            <a:endParaRPr lang="en-US" sz="1600" dirty="0" smtClean="0"/>
          </a:p>
          <a:p>
            <a:r>
              <a:rPr lang="en-US" sz="1600" dirty="0" smtClean="0"/>
              <a:t>Small Argon leaks impose constant evacuation of all lower levels, ODH detection, training…</a:t>
            </a:r>
          </a:p>
          <a:p>
            <a:endParaRPr lang="en-US" sz="1600" dirty="0" smtClean="0"/>
          </a:p>
          <a:p>
            <a:r>
              <a:rPr lang="en-US" sz="1600" dirty="0" smtClean="0"/>
              <a:t>Safety vents need to be ducted out of the building, and designed for regular testing..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Accidents and larger leaks impose emergency plans; we need to identify the “most credible incidents”, and from the estimated gas or liquid losses, the safe distances can be calculated, the size of emergency ventilation and other controls. </a:t>
            </a:r>
            <a:r>
              <a:rPr lang="en-GB" sz="1600" dirty="0" smtClean="0"/>
              <a:t>		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58000" y="6492875"/>
            <a:ext cx="2133600" cy="288925"/>
          </a:xfrm>
        </p:spPr>
        <p:txBody>
          <a:bodyPr/>
          <a:lstStyle/>
          <a:p>
            <a:pPr>
              <a:defRPr/>
            </a:pPr>
            <a:fld id="{C470ECF8-2DA7-4F96-B971-53C657C1BBFD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1"/>
          </p:nvPr>
        </p:nvSpPr>
        <p:spPr>
          <a:xfrm>
            <a:off x="152400" y="6492875"/>
            <a:ext cx="2133600" cy="2889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</a:t>
            </a:r>
            <a:r>
              <a:rPr lang="en-US" dirty="0" smtClean="0"/>
              <a:t>May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124200" y="6537325"/>
            <a:ext cx="2895600" cy="320675"/>
          </a:xfrm>
        </p:spPr>
        <p:txBody>
          <a:bodyPr/>
          <a:lstStyle/>
          <a:p>
            <a:pPr>
              <a:defRPr/>
            </a:pPr>
            <a:r>
              <a:rPr lang="en-US" dirty="0"/>
              <a:t>CENF </a:t>
            </a:r>
            <a:r>
              <a:rPr lang="en-US" dirty="0" smtClean="0"/>
              <a:t>Near Far Integration</a:t>
            </a:r>
            <a:endParaRPr lang="en-US" dirty="0"/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57200" y="1066801"/>
            <a:ext cx="84582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Earthquake:</a:t>
            </a:r>
          </a:p>
          <a:p>
            <a:r>
              <a:rPr lang="en-US" sz="1600" dirty="0" smtClean="0"/>
              <a:t>Cryostat design and manufacture to EU building standards: 5.5- 6.1 Richter, 15 seconds.</a:t>
            </a:r>
          </a:p>
          <a:p>
            <a:r>
              <a:rPr lang="en-US" sz="1600" dirty="0" smtClean="0"/>
              <a:t>EDMS 1158454</a:t>
            </a:r>
            <a:endParaRPr lang="en-GB" sz="1600" dirty="0" smtClean="0"/>
          </a:p>
          <a:p>
            <a:endParaRPr lang="en-US" sz="1600" dirty="0" smtClean="0"/>
          </a:p>
          <a:p>
            <a:endParaRPr lang="en-GB" sz="1600" dirty="0"/>
          </a:p>
          <a:p>
            <a:r>
              <a:rPr lang="en-GB" sz="1600" dirty="0" smtClean="0"/>
              <a:t>A large risk of gas accidents is from handling:</a:t>
            </a:r>
          </a:p>
          <a:p>
            <a:r>
              <a:rPr lang="en-GB" sz="1600" dirty="0" smtClean="0"/>
              <a:t>Gas bottles, tanker deliveries, crane manipulations.</a:t>
            </a:r>
          </a:p>
          <a:p>
            <a:endParaRPr lang="en-GB" sz="1600" dirty="0"/>
          </a:p>
          <a:p>
            <a:r>
              <a:rPr lang="en-GB" sz="1600" dirty="0" smtClean="0"/>
              <a:t>Preventive measures: </a:t>
            </a:r>
          </a:p>
          <a:p>
            <a:r>
              <a:rPr lang="en-GB" sz="1600" dirty="0" smtClean="0"/>
              <a:t>gas points outside buildings, gas piped in</a:t>
            </a:r>
          </a:p>
          <a:p>
            <a:r>
              <a:rPr lang="en-GB" sz="1600" dirty="0" smtClean="0"/>
              <a:t>Delivery point access and layout secure</a:t>
            </a:r>
          </a:p>
          <a:p>
            <a:r>
              <a:rPr lang="en-GB" sz="1600" dirty="0" smtClean="0"/>
              <a:t>Hazardous and delicate </a:t>
            </a:r>
            <a:r>
              <a:rPr lang="en-GB" sz="1600" dirty="0" err="1" smtClean="0"/>
              <a:t>cryo</a:t>
            </a:r>
            <a:r>
              <a:rPr lang="en-GB" sz="1600" dirty="0" smtClean="0"/>
              <a:t> equipment protected.</a:t>
            </a:r>
          </a:p>
          <a:p>
            <a:endParaRPr lang="en-GB" sz="1600" dirty="0"/>
          </a:p>
          <a:p>
            <a:r>
              <a:rPr lang="en-GB" sz="1600" dirty="0" smtClean="0"/>
              <a:t>Mitigation measures:</a:t>
            </a:r>
          </a:p>
          <a:p>
            <a:r>
              <a:rPr lang="en-GB" sz="1600" dirty="0" smtClean="0"/>
              <a:t>Easy access to safe escape passage (distance depends on “credible incident” details)</a:t>
            </a:r>
          </a:p>
          <a:p>
            <a:r>
              <a:rPr lang="en-GB" sz="1600" dirty="0" smtClean="0"/>
              <a:t>Emergency ventilation extraction (possibly heated)</a:t>
            </a:r>
          </a:p>
          <a:p>
            <a:endParaRPr lang="en-US" sz="1600" dirty="0"/>
          </a:p>
          <a:p>
            <a:r>
              <a:rPr lang="en-US" sz="1600" dirty="0" smtClean="0"/>
              <a:t>Options and details have to be workable for the experiments too.</a:t>
            </a:r>
          </a:p>
          <a:p>
            <a:endParaRPr lang="en-GB" sz="1600" dirty="0" smtClean="0"/>
          </a:p>
          <a:p>
            <a:r>
              <a:rPr lang="en-GB" sz="1600" dirty="0" smtClean="0"/>
              <a:t>And equipment failures: welds, pipes valves, etc.</a:t>
            </a:r>
            <a:r>
              <a:rPr lang="en-GB" sz="1600" dirty="0" smtClean="0"/>
              <a:t>		</a:t>
            </a:r>
            <a:endParaRPr lang="en-GB" sz="1600" dirty="0" smtClean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809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58000" y="6492875"/>
            <a:ext cx="2133600" cy="288925"/>
          </a:xfrm>
        </p:spPr>
        <p:txBody>
          <a:bodyPr/>
          <a:lstStyle/>
          <a:p>
            <a:pPr>
              <a:defRPr/>
            </a:pPr>
            <a:fld id="{C470ECF8-2DA7-4F96-B971-53C657C1BBFD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1"/>
          </p:nvPr>
        </p:nvSpPr>
        <p:spPr>
          <a:xfrm>
            <a:off x="152400" y="6492875"/>
            <a:ext cx="2133600" cy="2889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28 </a:t>
            </a:r>
            <a:r>
              <a:rPr lang="en-US" dirty="0" smtClean="0"/>
              <a:t>May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124200" y="6537325"/>
            <a:ext cx="2895600" cy="320675"/>
          </a:xfrm>
        </p:spPr>
        <p:txBody>
          <a:bodyPr/>
          <a:lstStyle/>
          <a:p>
            <a:pPr>
              <a:defRPr/>
            </a:pPr>
            <a:r>
              <a:rPr lang="en-US" dirty="0"/>
              <a:t>CENF </a:t>
            </a:r>
            <a:r>
              <a:rPr lang="en-US" dirty="0" smtClean="0"/>
              <a:t>Near Far Integration</a:t>
            </a:r>
            <a:endParaRPr lang="en-US" dirty="0"/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57200" y="1066801"/>
            <a:ext cx="84582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Actions</a:t>
            </a:r>
          </a:p>
          <a:p>
            <a:endParaRPr lang="en-US" sz="1600" dirty="0"/>
          </a:p>
          <a:p>
            <a:r>
              <a:rPr lang="en-US" sz="1600" dirty="0" smtClean="0"/>
              <a:t>Identify a set of most credible incidents (starting with the LNGS study)</a:t>
            </a:r>
          </a:p>
          <a:p>
            <a:endParaRPr lang="en-US" sz="1600" dirty="0"/>
          </a:p>
          <a:p>
            <a:r>
              <a:rPr lang="en-US" sz="1600" dirty="0" smtClean="0"/>
              <a:t>Risk analysis and control measures with HSE and CERN </a:t>
            </a:r>
            <a:r>
              <a:rPr lang="en-US" sz="1600" dirty="0" err="1" smtClean="0"/>
              <a:t>Cryo</a:t>
            </a:r>
            <a:r>
              <a:rPr lang="en-US" sz="1600" dirty="0" smtClean="0"/>
              <a:t> safety expert.</a:t>
            </a:r>
          </a:p>
          <a:p>
            <a:endParaRPr lang="en-US" sz="1600" dirty="0"/>
          </a:p>
          <a:p>
            <a:r>
              <a:rPr lang="en-US" sz="1600" dirty="0" smtClean="0"/>
              <a:t>Specify</a:t>
            </a:r>
            <a:r>
              <a:rPr lang="en-US" sz="1600" dirty="0" smtClean="0"/>
              <a:t> Mitigation measures where needed.</a:t>
            </a:r>
          </a:p>
          <a:p>
            <a:endParaRPr lang="en-US" sz="1600" dirty="0"/>
          </a:p>
          <a:p>
            <a:r>
              <a:rPr lang="en-US" sz="1600" dirty="0" smtClean="0"/>
              <a:t>This inputs into the integration plans for end </a:t>
            </a:r>
            <a:r>
              <a:rPr lang="en-US" sz="1600" smtClean="0"/>
              <a:t>of August.</a:t>
            </a:r>
          </a:p>
          <a:p>
            <a:r>
              <a:rPr lang="en-GB" sz="1600" dirty="0" smtClean="0"/>
              <a:t>	</a:t>
            </a:r>
            <a:endParaRPr lang="en-GB" sz="1600" dirty="0" smtClean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0108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6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25901</TotalTime>
  <Words>361</Words>
  <Application>Microsoft Office PowerPoint</Application>
  <PresentationFormat>On-screen Show (4:3)</PresentationFormat>
  <Paragraphs>57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Template6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 Dept MPP</dc:title>
  <dc:creator>Paul Collier</dc:creator>
  <cp:lastModifiedBy>Steve Hutchins</cp:lastModifiedBy>
  <cp:revision>543</cp:revision>
  <cp:lastPrinted>2009-09-07T05:41:13Z</cp:lastPrinted>
  <dcterms:created xsi:type="dcterms:W3CDTF">2009-12-11T11:47:23Z</dcterms:created>
  <dcterms:modified xsi:type="dcterms:W3CDTF">2013-05-28T13:15:50Z</dcterms:modified>
</cp:coreProperties>
</file>