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4" r:id="rId3"/>
    <p:sldId id="271" r:id="rId4"/>
    <p:sldId id="265" r:id="rId5"/>
    <p:sldId id="259" r:id="rId6"/>
    <p:sldId id="260" r:id="rId7"/>
    <p:sldId id="266" r:id="rId8"/>
    <p:sldId id="269" r:id="rId9"/>
    <p:sldId id="270" r:id="rId10"/>
    <p:sldId id="272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640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4495-A685-1C41-94DD-AAEFDBC86466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07A9C-8E08-8242-9954-DD59E821A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0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4495-A685-1C41-94DD-AAEFDBC86466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07A9C-8E08-8242-9954-DD59E821A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76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4495-A685-1C41-94DD-AAEFDBC86466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07A9C-8E08-8242-9954-DD59E821A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1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4495-A685-1C41-94DD-AAEFDBC86466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07A9C-8E08-8242-9954-DD59E821A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73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4495-A685-1C41-94DD-AAEFDBC86466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07A9C-8E08-8242-9954-DD59E821A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66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4495-A685-1C41-94DD-AAEFDBC86466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07A9C-8E08-8242-9954-DD59E821A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086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4495-A685-1C41-94DD-AAEFDBC86466}" type="datetimeFigureOut">
              <a:rPr lang="en-US" smtClean="0"/>
              <a:t>5/13/13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07A9C-8E08-8242-9954-DD59E821A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87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4495-A685-1C41-94DD-AAEFDBC86466}" type="datetimeFigureOut">
              <a:rPr lang="en-US" smtClean="0"/>
              <a:t>5/13/13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07A9C-8E08-8242-9954-DD59E821A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10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4495-A685-1C41-94DD-AAEFDBC86466}" type="datetimeFigureOut">
              <a:rPr lang="en-US" smtClean="0"/>
              <a:t>5/13/13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07A9C-8E08-8242-9954-DD59E821A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267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4495-A685-1C41-94DD-AAEFDBC86466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07A9C-8E08-8242-9954-DD59E821A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43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4495-A685-1C41-94DD-AAEFDBC86466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07A9C-8E08-8242-9954-DD59E821A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0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F4495-A685-1C41-94DD-AAEFDBC86466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07A9C-8E08-8242-9954-DD59E821A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emf"/><Relationship Id="rId7" Type="http://schemas.openxmlformats.org/officeDocument/2006/relationships/image" Target="../media/image9.emf"/><Relationship Id="rId8" Type="http://schemas.openxmlformats.org/officeDocument/2006/relationships/image" Target="../media/image10.emf"/><Relationship Id="rId9" Type="http://schemas.openxmlformats.org/officeDocument/2006/relationships/image" Target="../media/image11.emf"/><Relationship Id="rId10" Type="http://schemas.openxmlformats.org/officeDocument/2006/relationships/image" Target="../media/image12.emf"/><Relationship Id="rId11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</a:t>
            </a:r>
            <a:r>
              <a:rPr lang="en-US" dirty="0"/>
              <a:t>-beam </a:t>
            </a:r>
            <a:r>
              <a:rPr lang="en-US" dirty="0" smtClean="0"/>
              <a:t>deflection during Van der Meer scans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59340"/>
          </a:xfrm>
        </p:spPr>
        <p:txBody>
          <a:bodyPr/>
          <a:lstStyle/>
          <a:p>
            <a:r>
              <a:rPr lang="en-US" dirty="0" smtClean="0"/>
              <a:t>T. Pieloni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1016" y="4831693"/>
            <a:ext cx="8421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LHC Luminosity Calibration and Monitoring Working Group 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April 2013</a:t>
            </a:r>
          </a:p>
          <a:p>
            <a:pPr algn="ctr"/>
            <a:r>
              <a:rPr lang="en-US" dirty="0" smtClean="0"/>
              <a:t>LHC Luminosity Calibration and Monitoring Working Group 29</a:t>
            </a:r>
            <a:r>
              <a:rPr lang="en-US" baseline="30000" dirty="0" smtClean="0"/>
              <a:t>th</a:t>
            </a:r>
            <a:r>
              <a:rPr lang="en-US" dirty="0" smtClean="0"/>
              <a:t> April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910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265"/>
            <a:ext cx="8229600" cy="332368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Next step 1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82849" y="881909"/>
            <a:ext cx="8306862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How effects adds up with multiple </a:t>
            </a:r>
            <a:r>
              <a:rPr lang="en-US" dirty="0" err="1" smtClean="0"/>
              <a:t>Ips?Evaluate</a:t>
            </a:r>
            <a:r>
              <a:rPr lang="en-US" dirty="0" smtClean="0"/>
              <a:t> effects on Van der Meer scans May 2011 and April 2012, to allow experiments to evaluate impact on results.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Analytical calculations do not take into account the </a:t>
            </a:r>
            <a:r>
              <a:rPr lang="en-US" b="1" u="sng" dirty="0">
                <a:solidFill>
                  <a:srgbClr val="FF0000"/>
                </a:solidFill>
              </a:rPr>
              <a:t>self consistent </a:t>
            </a:r>
            <a:r>
              <a:rPr lang="en-US" b="1" dirty="0"/>
              <a:t>orbits of the two beams: </a:t>
            </a:r>
            <a:r>
              <a:rPr lang="en-US" b="1" u="sng" dirty="0">
                <a:solidFill>
                  <a:srgbClr val="FF0000"/>
                </a:solidFill>
              </a:rPr>
              <a:t>TRAIN code</a:t>
            </a:r>
            <a:r>
              <a:rPr lang="en-US" dirty="0"/>
              <a:t> in next weeks 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Reproduce </a:t>
            </a:r>
            <a:r>
              <a:rPr lang="en-US" b="1" u="sng" dirty="0" err="1" smtClean="0">
                <a:solidFill>
                  <a:srgbClr val="FF0000"/>
                </a:solidFill>
              </a:rPr>
              <a:t>VdM</a:t>
            </a:r>
            <a:r>
              <a:rPr lang="en-US" b="1" u="sng" dirty="0" smtClean="0">
                <a:solidFill>
                  <a:srgbClr val="FF0000"/>
                </a:solidFill>
              </a:rPr>
              <a:t> scan dynamics </a:t>
            </a:r>
            <a:r>
              <a:rPr lang="en-US" dirty="0" smtClean="0"/>
              <a:t>(interplay of different IPs), in this study assume 1 IP scan and other separated! Different scenarios should be studied!</a:t>
            </a:r>
          </a:p>
          <a:p>
            <a:pPr marL="285750" indent="-285750">
              <a:buFont typeface="Arial"/>
              <a:buChar char="•"/>
            </a:pPr>
            <a:r>
              <a:rPr lang="en-US" b="1" u="sng" dirty="0" smtClean="0">
                <a:solidFill>
                  <a:srgbClr val="FF0000"/>
                </a:solidFill>
              </a:rPr>
              <a:t>Evaluate cases for after LS1 </a:t>
            </a:r>
            <a:r>
              <a:rPr lang="en-US" dirty="0" smtClean="0"/>
              <a:t>(different optics options: standard optics, ATS tunes)</a:t>
            </a:r>
          </a:p>
        </p:txBody>
      </p:sp>
      <p:pic>
        <p:nvPicPr>
          <p:cNvPr id="5" name="Picture 2" descr="\\cern.ch\dfs\Users\s\swhite\Documents\co_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7002" y="2409655"/>
            <a:ext cx="4377235" cy="316296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562059" y="4451184"/>
            <a:ext cx="330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Closed orbit effects for </a:t>
            </a:r>
            <a:r>
              <a:rPr lang="en-US" sz="1800" dirty="0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x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0.003.</a:t>
            </a:r>
          </a:p>
          <a:p>
            <a:pPr>
              <a:defRPr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Simulated with TRAIN. </a:t>
            </a:r>
          </a:p>
        </p:txBody>
      </p:sp>
      <p:pic>
        <p:nvPicPr>
          <p:cNvPr id="7" name="Picture 6" descr="Nom_sigm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9" y="2388152"/>
            <a:ext cx="4539901" cy="289945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990089" y="2192197"/>
            <a:ext cx="24087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S. White from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Lumi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days 2011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238716" y="4984223"/>
            <a:ext cx="4287490" cy="307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Orbit effects for </a:t>
            </a:r>
            <a:r>
              <a:rPr lang="en-US" sz="1600" dirty="0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x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0.003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analytical model</a:t>
            </a:r>
            <a:endPara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237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768" y="38196"/>
            <a:ext cx="8693454" cy="515602"/>
          </a:xfrm>
        </p:spPr>
        <p:txBody>
          <a:bodyPr>
            <a:normAutofit fontScale="90000"/>
          </a:bodyPr>
          <a:lstStyle/>
          <a:p>
            <a:r>
              <a:rPr lang="en-US" sz="3400" b="1" dirty="0" smtClean="0"/>
              <a:t>Next step 2</a:t>
            </a:r>
            <a:endParaRPr lang="en-US" sz="3400" b="1" dirty="0"/>
          </a:p>
        </p:txBody>
      </p:sp>
      <p:pic>
        <p:nvPicPr>
          <p:cNvPr id="3" name="Picture 2" descr="integr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331" y="1928738"/>
            <a:ext cx="5160414" cy="35192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2106" y="5560104"/>
            <a:ext cx="52045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Multi-particle simulations </a:t>
            </a:r>
          </a:p>
          <a:p>
            <a:r>
              <a:rPr lang="en-US" sz="1600" b="1" dirty="0" smtClean="0"/>
              <a:t>(work started M. </a:t>
            </a:r>
            <a:r>
              <a:rPr lang="en-US" sz="1600" b="1" dirty="0" err="1" smtClean="0"/>
              <a:t>Schubiger&amp;T.Pieloni</a:t>
            </a:r>
            <a:r>
              <a:rPr lang="en-US" sz="1600" b="1" dirty="0" smtClean="0"/>
              <a:t>)</a:t>
            </a:r>
            <a:r>
              <a:rPr lang="en-US" sz="1600" dirty="0" smtClean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Any particle distribution allowed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Leaves particle distribution evolve in time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Time consuming simulations…will need time to conclude!</a:t>
            </a:r>
            <a:endParaRPr lang="en-US" sz="1600" dirty="0"/>
          </a:p>
        </p:txBody>
      </p:sp>
      <p:grpSp>
        <p:nvGrpSpPr>
          <p:cNvPr id="20" name="Group 21"/>
          <p:cNvGrpSpPr/>
          <p:nvPr/>
        </p:nvGrpSpPr>
        <p:grpSpPr>
          <a:xfrm>
            <a:off x="-11596" y="2940846"/>
            <a:ext cx="4013702" cy="3277391"/>
            <a:chOff x="4357446" y="1720294"/>
            <a:chExt cx="5015154" cy="3791506"/>
          </a:xfrm>
        </p:grpSpPr>
        <p:pic>
          <p:nvPicPr>
            <p:cNvPr id="21" name="Picture 10" descr="emittancef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41838" y="1905000"/>
              <a:ext cx="4830762" cy="360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21"/>
            <p:cNvSpPr/>
            <p:nvPr/>
          </p:nvSpPr>
          <p:spPr>
            <a:xfrm rot="16200000">
              <a:off x="3069228" y="3008512"/>
              <a:ext cx="3080306" cy="5038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000" b="1" baseline="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  <a:latin typeface="Symbol" charset="2"/>
                  <a:cs typeface="Symbol" charset="2"/>
                </a:rPr>
                <a:t>Ds</a:t>
              </a:r>
              <a:r>
                <a:rPr lang="en-US" sz="2000" b="1" baseline="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 </a:t>
              </a:r>
              <a:r>
                <a:rPr lang="en-US" sz="2000" baseline="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/</a:t>
              </a:r>
              <a:r>
                <a:rPr lang="en-US" sz="2000" b="1" baseline="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 </a:t>
              </a:r>
              <a:r>
                <a:rPr lang="en-US" sz="2000" b="1" baseline="0" dirty="0" err="1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sz="2000" b="1" baseline="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 </a:t>
              </a:r>
              <a:r>
                <a:rPr lang="en-US" sz="2000" b="1" baseline="-2500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0</a:t>
              </a:r>
              <a:r>
                <a:rPr lang="en-US" sz="200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 </a:t>
              </a:r>
              <a:r>
                <a:rPr lang="en-US" sz="2000" baseline="0" dirty="0">
                  <a:ln>
                    <a:solidFill>
                      <a:schemeClr val="accent4"/>
                    </a:solidFill>
                  </a:ln>
                  <a:solidFill>
                    <a:srgbClr val="000000"/>
                  </a:solidFill>
                </a:rPr>
                <a:t>(per turn)</a:t>
              </a:r>
            </a:p>
          </p:txBody>
        </p:sp>
      </p:grpSp>
      <p:sp>
        <p:nvSpPr>
          <p:cNvPr id="23" name="Rectangle 22"/>
          <p:cNvSpPr/>
          <p:nvPr/>
        </p:nvSpPr>
        <p:spPr>
          <a:xfrm>
            <a:off x="907118" y="2940845"/>
            <a:ext cx="28932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 smtClean="0"/>
              <a:t>T</a:t>
            </a:r>
            <a:r>
              <a:rPr lang="pl-PL" sz="1400" dirty="0"/>
              <a:t>. Pieloni</a:t>
            </a:r>
            <a:r>
              <a:rPr lang="pl-PL" sz="1400" dirty="0" smtClean="0"/>
              <a:t>, </a:t>
            </a:r>
            <a:r>
              <a:rPr lang="pl-PL" sz="1400" dirty="0" err="1" smtClean="0"/>
              <a:t>W.Herr</a:t>
            </a:r>
            <a:r>
              <a:rPr lang="pl-PL" sz="1400" dirty="0"/>
              <a:t> </a:t>
            </a:r>
            <a:r>
              <a:rPr lang="pl-PL" sz="1400" dirty="0" smtClean="0"/>
              <a:t>and </a:t>
            </a:r>
            <a:r>
              <a:rPr lang="pl-PL" sz="1400" dirty="0" err="1" smtClean="0"/>
              <a:t>J.Qiang</a:t>
            </a:r>
            <a:r>
              <a:rPr lang="pl-PL" sz="1400" b="1" dirty="0" smtClean="0"/>
              <a:t>, </a:t>
            </a:r>
            <a:r>
              <a:rPr lang="en-US" sz="1400" b="1" dirty="0" smtClean="0"/>
              <a:t>PAC09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4768" y="828631"/>
            <a:ext cx="8306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Is there something more during </a:t>
            </a:r>
            <a:r>
              <a:rPr lang="en-US" dirty="0" err="1" smtClean="0">
                <a:solidFill>
                  <a:srgbClr val="FF0000"/>
                </a:solidFill>
              </a:rPr>
              <a:t>VdM</a:t>
            </a:r>
            <a:r>
              <a:rPr lang="en-US" dirty="0" smtClean="0">
                <a:solidFill>
                  <a:srgbClr val="FF0000"/>
                </a:solidFill>
              </a:rPr>
              <a:t> scans?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Are distributions modified?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How different initial distribution will change the results?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Emittance</a:t>
            </a:r>
            <a:r>
              <a:rPr lang="en-US" dirty="0" smtClean="0"/>
              <a:t> growth?</a:t>
            </a:r>
          </a:p>
        </p:txBody>
      </p:sp>
    </p:spTree>
    <p:extLst>
      <p:ext uri="{BB962C8B-B14F-4D97-AF65-F5344CB8AC3E}">
        <p14:creationId xmlns:p14="http://schemas.microsoft.com/office/powerpoint/2010/main" val="3720508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58"/>
            <a:ext cx="8229600" cy="72805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VdM</a:t>
            </a:r>
            <a:r>
              <a:rPr lang="en-US" dirty="0" smtClean="0"/>
              <a:t> Scan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37490" y="1754712"/>
            <a:ext cx="868868" cy="58490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3357" y="910773"/>
            <a:ext cx="0" cy="3718325"/>
          </a:xfrm>
          <a:prstGeom prst="line">
            <a:avLst/>
          </a:prstGeom>
          <a:ln w="3492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0" y="2065872"/>
            <a:ext cx="4172448" cy="0"/>
          </a:xfrm>
          <a:prstGeom prst="line">
            <a:avLst/>
          </a:prstGeom>
          <a:ln w="3492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0" y="4591327"/>
            <a:ext cx="4172448" cy="0"/>
          </a:xfrm>
          <a:prstGeom prst="line">
            <a:avLst/>
          </a:prstGeom>
          <a:ln w="34925"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144221" y="1769052"/>
            <a:ext cx="868868" cy="584904"/>
          </a:xfrm>
          <a:prstGeom prst="ellipse">
            <a:avLst/>
          </a:pr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Multiply 21"/>
          <p:cNvSpPr/>
          <p:nvPr/>
        </p:nvSpPr>
        <p:spPr>
          <a:xfrm>
            <a:off x="498975" y="4461982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Multiply 23"/>
          <p:cNvSpPr/>
          <p:nvPr/>
        </p:nvSpPr>
        <p:spPr>
          <a:xfrm>
            <a:off x="885315" y="4346990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Multiply 24"/>
          <p:cNvSpPr/>
          <p:nvPr/>
        </p:nvSpPr>
        <p:spPr>
          <a:xfrm>
            <a:off x="1154685" y="4039810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Multiply 25"/>
          <p:cNvSpPr/>
          <p:nvPr/>
        </p:nvSpPr>
        <p:spPr>
          <a:xfrm>
            <a:off x="1346681" y="3799489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Multiply 26"/>
          <p:cNvSpPr/>
          <p:nvPr/>
        </p:nvSpPr>
        <p:spPr>
          <a:xfrm>
            <a:off x="1515516" y="3423478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Multiply 27"/>
          <p:cNvSpPr/>
          <p:nvPr/>
        </p:nvSpPr>
        <p:spPr>
          <a:xfrm>
            <a:off x="1616055" y="3047470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Multiply 28"/>
          <p:cNvSpPr/>
          <p:nvPr/>
        </p:nvSpPr>
        <p:spPr>
          <a:xfrm>
            <a:off x="1768455" y="2731945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Multiply 29"/>
          <p:cNvSpPr/>
          <p:nvPr/>
        </p:nvSpPr>
        <p:spPr>
          <a:xfrm>
            <a:off x="2011029" y="2449842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Multiply 30"/>
          <p:cNvSpPr/>
          <p:nvPr/>
        </p:nvSpPr>
        <p:spPr>
          <a:xfrm>
            <a:off x="2246717" y="2733937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Multiply 31"/>
          <p:cNvSpPr/>
          <p:nvPr/>
        </p:nvSpPr>
        <p:spPr>
          <a:xfrm>
            <a:off x="2380477" y="3047470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Multiply 32"/>
          <p:cNvSpPr/>
          <p:nvPr/>
        </p:nvSpPr>
        <p:spPr>
          <a:xfrm>
            <a:off x="2431023" y="3423478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Multiply 33"/>
          <p:cNvSpPr/>
          <p:nvPr/>
        </p:nvSpPr>
        <p:spPr>
          <a:xfrm>
            <a:off x="2581692" y="3799489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Multiply 34"/>
          <p:cNvSpPr/>
          <p:nvPr/>
        </p:nvSpPr>
        <p:spPr>
          <a:xfrm>
            <a:off x="2709153" y="4039810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Multiply 35"/>
          <p:cNvSpPr/>
          <p:nvPr/>
        </p:nvSpPr>
        <p:spPr>
          <a:xfrm>
            <a:off x="2936887" y="4346990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Multiply 36"/>
          <p:cNvSpPr/>
          <p:nvPr/>
        </p:nvSpPr>
        <p:spPr>
          <a:xfrm>
            <a:off x="3248032" y="4489039"/>
            <a:ext cx="150669" cy="125337"/>
          </a:xfrm>
          <a:prstGeom prst="mathMultiply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90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umirelsummaryxpla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373" y="3922192"/>
            <a:ext cx="4771643" cy="3047461"/>
          </a:xfrm>
          <a:prstGeom prst="rect">
            <a:avLst/>
          </a:prstGeom>
        </p:spPr>
      </p:pic>
      <p:pic>
        <p:nvPicPr>
          <p:cNvPr id="9" name="Picture 8" descr="BBOrbit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429" y="926125"/>
            <a:ext cx="4951341" cy="3162227"/>
          </a:xfrm>
          <a:prstGeom prst="rect">
            <a:avLst/>
          </a:prstGeom>
        </p:spPr>
      </p:pic>
      <p:pic>
        <p:nvPicPr>
          <p:cNvPr id="10" name="Picture 9" descr="BBOrbity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754" y="876019"/>
            <a:ext cx="4951341" cy="31622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0014"/>
            <a:ext cx="9144000" cy="457589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/>
              <a:t>Beam-beam deflection during </a:t>
            </a:r>
            <a:r>
              <a:rPr lang="en-US" sz="3100" b="1" dirty="0" err="1" smtClean="0"/>
              <a:t>VdM</a:t>
            </a:r>
            <a:r>
              <a:rPr lang="en-US" sz="3100" b="1" dirty="0" smtClean="0"/>
              <a:t> Scans:</a:t>
            </a:r>
            <a:endParaRPr lang="en-US" sz="3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4768" y="672337"/>
            <a:ext cx="8474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Analytical calculations </a:t>
            </a:r>
            <a:r>
              <a:rPr lang="en-US" dirty="0" smtClean="0"/>
              <a:t>using round Gaussian beams: effect is IMPORTANT!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555078" y="4365111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Calculations </a:t>
            </a:r>
            <a:r>
              <a:rPr lang="en-US" dirty="0" smtClean="0">
                <a:solidFill>
                  <a:srgbClr val="FF0000"/>
                </a:solidFill>
              </a:rPr>
              <a:t>extended to non-round beams </a:t>
            </a:r>
            <a:r>
              <a:rPr lang="en-US" dirty="0" smtClean="0"/>
              <a:t>(</a:t>
            </a:r>
            <a:r>
              <a:rPr lang="en-US" dirty="0" err="1" smtClean="0"/>
              <a:t>Bassetti</a:t>
            </a:r>
            <a:r>
              <a:rPr lang="en-US" dirty="0" smtClean="0"/>
              <a:t>-Erskine formulas)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Provide a </a:t>
            </a:r>
            <a:r>
              <a:rPr lang="en-US" dirty="0" smtClean="0">
                <a:solidFill>
                  <a:srgbClr val="FF0000"/>
                </a:solidFill>
              </a:rPr>
              <a:t>python routine </a:t>
            </a:r>
            <a:r>
              <a:rPr lang="en-US" dirty="0" smtClean="0"/>
              <a:t>for non-round beams to calculate deflection for defined configuration (29</a:t>
            </a:r>
            <a:r>
              <a:rPr lang="en-US" baseline="30000" dirty="0" smtClean="0"/>
              <a:t>th</a:t>
            </a:r>
            <a:r>
              <a:rPr lang="en-US" dirty="0" smtClean="0"/>
              <a:t> April)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393380" y="3059668"/>
            <a:ext cx="1890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X-plane deflection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253338" y="3212068"/>
            <a:ext cx="1883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Y</a:t>
            </a:r>
            <a:r>
              <a:rPr lang="en-US" dirty="0" smtClean="0"/>
              <a:t>-plane deflection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820564" y="6204064"/>
            <a:ext cx="1326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Lumi</a:t>
            </a:r>
            <a:r>
              <a:rPr lang="en-US" dirty="0" smtClean="0"/>
              <a:t> effects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969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478" y="76264"/>
            <a:ext cx="8837510" cy="7861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Beam-Beam deflection angles and orbit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52" y="2896660"/>
            <a:ext cx="8960990" cy="7427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221" y="1595153"/>
            <a:ext cx="4524327" cy="8366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857" y="4137384"/>
            <a:ext cx="2433039" cy="6655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0615" y="4115198"/>
            <a:ext cx="3261307" cy="6877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986" y="5169720"/>
            <a:ext cx="3299629" cy="3221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50052" y="1330976"/>
            <a:ext cx="1012451" cy="2615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1095851"/>
            <a:ext cx="5324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[Ref. M. </a:t>
            </a:r>
            <a:r>
              <a:rPr lang="en-US" b="1" dirty="0" err="1" smtClean="0"/>
              <a:t>Venturini</a:t>
            </a:r>
            <a:r>
              <a:rPr lang="en-US" b="1" dirty="0" smtClean="0"/>
              <a:t> and W. </a:t>
            </a:r>
            <a:r>
              <a:rPr lang="en-US" b="1" dirty="0" err="1" smtClean="0"/>
              <a:t>Kozanecki</a:t>
            </a:r>
            <a:r>
              <a:rPr lang="en-US" b="1" dirty="0" smtClean="0"/>
              <a:t>, SLAC-PUB-8700]</a:t>
            </a:r>
            <a:endParaRPr lang="en-US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92491" y="5946750"/>
            <a:ext cx="4468917" cy="68376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44392" y="6168854"/>
            <a:ext cx="2650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Closed Orbit effect: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-81328" y="1776048"/>
            <a:ext cx="17064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Deflections:</a:t>
            </a:r>
            <a:endParaRPr lang="en-US" sz="2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50052" y="1696584"/>
            <a:ext cx="1012451" cy="230779"/>
          </a:xfrm>
          <a:prstGeom prst="rect">
            <a:avLst/>
          </a:prstGeom>
        </p:spPr>
      </p:pic>
      <p:sp>
        <p:nvSpPr>
          <p:cNvPr id="15" name="Left Brace 14"/>
          <p:cNvSpPr/>
          <p:nvPr/>
        </p:nvSpPr>
        <p:spPr>
          <a:xfrm>
            <a:off x="6561892" y="1214502"/>
            <a:ext cx="305507" cy="141476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33489" y="1944075"/>
            <a:ext cx="1953322" cy="3321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33489" y="2267550"/>
            <a:ext cx="1945414" cy="37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178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8114"/>
            <a:ext cx="8229600" cy="66665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Example 1 round beams</a:t>
            </a:r>
            <a:endParaRPr lang="en-US" sz="3600" dirty="0"/>
          </a:p>
        </p:txBody>
      </p:sp>
      <p:pic>
        <p:nvPicPr>
          <p:cNvPr id="4" name="Picture 3" descr="fig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752"/>
            <a:ext cx="4255313" cy="3191485"/>
          </a:xfrm>
          <a:prstGeom prst="rect">
            <a:avLst/>
          </a:prstGeom>
        </p:spPr>
      </p:pic>
      <p:pic>
        <p:nvPicPr>
          <p:cNvPr id="5" name="Picture 4" descr="fig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875" y="524030"/>
            <a:ext cx="4255313" cy="3191485"/>
          </a:xfrm>
          <a:prstGeom prst="rect">
            <a:avLst/>
          </a:prstGeom>
        </p:spPr>
      </p:pic>
      <p:pic>
        <p:nvPicPr>
          <p:cNvPr id="6" name="Picture 5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8" y="3565530"/>
            <a:ext cx="4255313" cy="31914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5196" y="1052827"/>
            <a:ext cx="164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 in-plane scan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98772" y="1004688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 out-plane scan 1</a:t>
            </a:r>
            <a:r>
              <a:rPr lang="en-US" b="1" dirty="0" smtClean="0">
                <a:latin typeface="Symbol" charset="2"/>
                <a:cs typeface="Symbol" charset="2"/>
              </a:rPr>
              <a:t>s</a:t>
            </a:r>
            <a:endParaRPr lang="en-US" b="1" dirty="0">
              <a:latin typeface="Symbol" charset="2"/>
              <a:cs typeface="Symbol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5196" y="3981339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 out-plane scan 2</a:t>
            </a:r>
            <a:r>
              <a:rPr lang="en-US" b="1" dirty="0" smtClean="0">
                <a:latin typeface="Symbol" charset="2"/>
                <a:cs typeface="Symbol" charset="2"/>
              </a:rPr>
              <a:t>s</a:t>
            </a:r>
            <a:endParaRPr lang="en-US" b="1" dirty="0">
              <a:latin typeface="Symbol" charset="2"/>
              <a:cs typeface="Symbol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41205" y="3981339"/>
            <a:ext cx="4692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BBScan.py</a:t>
            </a:r>
            <a:r>
              <a:rPr lang="en-US" sz="2400" b="1" dirty="0" smtClean="0"/>
              <a:t>: </a:t>
            </a:r>
            <a:r>
              <a:rPr lang="en-US" sz="2400" dirty="0" smtClean="0"/>
              <a:t>to test the BB routine, available for estimates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78991" y="4838297"/>
            <a:ext cx="3486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BB.py</a:t>
            </a:r>
            <a:r>
              <a:rPr lang="en-US" sz="2400" b="1" dirty="0" smtClean="0"/>
              <a:t>: </a:t>
            </a:r>
            <a:r>
              <a:rPr lang="en-US" sz="2400" dirty="0" smtClean="0"/>
              <a:t>calculation routine</a:t>
            </a:r>
            <a:endParaRPr lang="en-US" sz="2400" b="1" dirty="0"/>
          </a:p>
        </p:txBody>
      </p:sp>
      <p:sp>
        <p:nvSpPr>
          <p:cNvPr id="15" name="Rectangle 14"/>
          <p:cNvSpPr/>
          <p:nvPr/>
        </p:nvSpPr>
        <p:spPr>
          <a:xfrm>
            <a:off x="4295700" y="5424753"/>
            <a:ext cx="47961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/>
              <a:t>BassErsk</a:t>
            </a:r>
            <a:r>
              <a:rPr lang="en-US" sz="2000" b="1" dirty="0" smtClean="0"/>
              <a:t>: </a:t>
            </a:r>
            <a:r>
              <a:rPr lang="en-US" sz="2000" dirty="0" smtClean="0"/>
              <a:t> to calculate the electric fields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 Ref. CERN-ISR-TH/80-06.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09277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2699" y="185990"/>
            <a:ext cx="4131301" cy="666656"/>
          </a:xfrm>
        </p:spPr>
        <p:txBody>
          <a:bodyPr>
            <a:noAutofit/>
          </a:bodyPr>
          <a:lstStyle/>
          <a:p>
            <a:r>
              <a:rPr lang="en-US" sz="3600" dirty="0" smtClean="0"/>
              <a:t>Example 2</a:t>
            </a:r>
            <a:br>
              <a:rPr lang="en-US" sz="3600" dirty="0" smtClean="0"/>
            </a:br>
            <a:r>
              <a:rPr lang="en-US" sz="3600" dirty="0" smtClean="0"/>
              <a:t>non-round beams</a:t>
            </a:r>
            <a:endParaRPr lang="en-US" sz="3600" dirty="0"/>
          </a:p>
        </p:txBody>
      </p:sp>
      <p:pic>
        <p:nvPicPr>
          <p:cNvPr id="7" name="Picture 6" descr="fig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836" y="-50136"/>
            <a:ext cx="5487864" cy="41158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1905" y="449527"/>
            <a:ext cx="164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 in-plane scan</a:t>
            </a:r>
            <a:endParaRPr lang="en-US" b="1" dirty="0"/>
          </a:p>
        </p:txBody>
      </p:sp>
      <p:pic>
        <p:nvPicPr>
          <p:cNvPr id="9" name="Picture 8" descr="fig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152" y="2742102"/>
            <a:ext cx="5487864" cy="41158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417" y="1505903"/>
            <a:ext cx="1487101" cy="73939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12699" y="3310881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 out-plane scan 1</a:t>
            </a:r>
            <a:r>
              <a:rPr lang="en-US" b="1" dirty="0" smtClean="0">
                <a:latin typeface="Symbol" charset="2"/>
                <a:cs typeface="Symbol" charset="2"/>
              </a:rPr>
              <a:t>s</a:t>
            </a:r>
            <a:endParaRPr lang="en-US" b="1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20757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ig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681" y="-73345"/>
            <a:ext cx="5284221" cy="39631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1905" y="449527"/>
            <a:ext cx="164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 in-plane scan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5858" y="1269903"/>
            <a:ext cx="1566991" cy="779118"/>
          </a:xfrm>
          <a:prstGeom prst="rect">
            <a:avLst/>
          </a:prstGeom>
        </p:spPr>
      </p:pic>
      <p:pic>
        <p:nvPicPr>
          <p:cNvPr id="4" name="Picture 3" descr="fig1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540" y="2958200"/>
            <a:ext cx="5284221" cy="39631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12699" y="3472350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 out-plane scan 1</a:t>
            </a:r>
            <a:r>
              <a:rPr lang="en-US" b="1" dirty="0" smtClean="0">
                <a:latin typeface="Symbol" charset="2"/>
                <a:cs typeface="Symbol" charset="2"/>
              </a:rPr>
              <a:t>s</a:t>
            </a:r>
            <a:endParaRPr lang="en-US" b="1" dirty="0">
              <a:latin typeface="Symbol" charset="2"/>
              <a:cs typeface="Symbol" charset="2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012699" y="154366"/>
            <a:ext cx="4131301" cy="6666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Example 2</a:t>
            </a:r>
            <a:br>
              <a:rPr lang="en-US" sz="3600" dirty="0" smtClean="0"/>
            </a:br>
            <a:r>
              <a:rPr lang="en-US" sz="3600" dirty="0" smtClean="0"/>
              <a:t>non-round beams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53630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06"/>
            <a:ext cx="8229600" cy="4439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MADX </a:t>
            </a:r>
            <a:r>
              <a:rPr lang="en-US" dirty="0" err="1" smtClean="0"/>
              <a:t>vs</a:t>
            </a:r>
            <a:r>
              <a:rPr lang="en-US" dirty="0" smtClean="0"/>
              <a:t> analytical model IP1 scan H </a:t>
            </a:r>
            <a:endParaRPr lang="en-US" dirty="0"/>
          </a:p>
        </p:txBody>
      </p:sp>
      <p:pic>
        <p:nvPicPr>
          <p:cNvPr id="4" name="Picture 3" descr="BB_the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140" y="985980"/>
            <a:ext cx="5281048" cy="3360667"/>
          </a:xfrm>
          <a:prstGeom prst="rect">
            <a:avLst/>
          </a:prstGeom>
        </p:spPr>
      </p:pic>
      <p:pic>
        <p:nvPicPr>
          <p:cNvPr id="5" name="Picture 4" descr="BB_orbi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217" y="2425632"/>
            <a:ext cx="4227377" cy="41482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1297854"/>
            <a:ext cx="33858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VdM</a:t>
            </a:r>
            <a:r>
              <a:rPr lang="en-US" dirty="0" smtClean="0"/>
              <a:t> scans 2011 May</a:t>
            </a:r>
          </a:p>
          <a:p>
            <a:r>
              <a:rPr lang="en-US" dirty="0" err="1" smtClean="0"/>
              <a:t>Emittance</a:t>
            </a:r>
            <a:r>
              <a:rPr lang="en-US" dirty="0" smtClean="0"/>
              <a:t> 4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r>
              <a:rPr lang="en-US" dirty="0" smtClean="0"/>
              <a:t>Optics: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02794" y="6389238"/>
            <a:ext cx="7190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some tricks: Good agreement, differences due to dynamic beta effect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75980" y="4494565"/>
            <a:ext cx="53009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MADX doesn’t give BB angular kick and closed orbit effect?!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TRACK in MADX gives angular kick and closed orbit effect?!</a:t>
            </a:r>
            <a:endParaRPr lang="en-US" dirty="0"/>
          </a:p>
          <a:p>
            <a:r>
              <a:rPr lang="en-US" dirty="0" smtClean="0"/>
              <a:t>Verify with experts the implementation and ask for modifications!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723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466"/>
            <a:ext cx="8229600" cy="6444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MADX: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18741" y="1235815"/>
            <a:ext cx="741741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CASE 1 (May 2011) 3.5 </a:t>
            </a:r>
            <a:r>
              <a:rPr lang="en-US" dirty="0" err="1" smtClean="0"/>
              <a:t>TeV</a:t>
            </a:r>
            <a:r>
              <a:rPr lang="en-US" dirty="0" smtClean="0"/>
              <a:t> V6.5.coll_special.3.5TeV_1.5m10m1.5m3m.str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CASE 2 (2012 April) 4 </a:t>
            </a:r>
            <a:r>
              <a:rPr lang="en-US" dirty="0" err="1" smtClean="0"/>
              <a:t>TeV</a:t>
            </a:r>
            <a:r>
              <a:rPr lang="en-US" dirty="0" smtClean="0"/>
              <a:t> V6.5.inj_special.str with </a:t>
            </a:r>
            <a:r>
              <a:rPr lang="en-US" dirty="0" err="1" smtClean="0"/>
              <a:t>coll</a:t>
            </a:r>
            <a:r>
              <a:rPr lang="en-US" dirty="0" smtClean="0"/>
              <a:t> tunes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Scan H in ATLAS and V separation in all other </a:t>
            </a:r>
            <a:r>
              <a:rPr lang="en-US" dirty="0" err="1" smtClean="0"/>
              <a:t>Ips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 scan in ATLAS and H separation in all other </a:t>
            </a:r>
            <a:r>
              <a:rPr lang="en-US" smtClean="0"/>
              <a:t>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761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9484</TotalTime>
  <Words>512</Words>
  <Application>Microsoft Macintosh PowerPoint</Application>
  <PresentationFormat>On-screen Show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Beam-beam deflection during Van der Meer scans</vt:lpstr>
      <vt:lpstr>VdM Scan </vt:lpstr>
      <vt:lpstr>Beam-beam deflection during VdM Scans:</vt:lpstr>
      <vt:lpstr>Beam-Beam deflection angles and orbit</vt:lpstr>
      <vt:lpstr>Example 1 round beams</vt:lpstr>
      <vt:lpstr>Example 2 non-round beams</vt:lpstr>
      <vt:lpstr>PowerPoint Presentation</vt:lpstr>
      <vt:lpstr>MADX vs analytical model IP1 scan H </vt:lpstr>
      <vt:lpstr>MADX: </vt:lpstr>
      <vt:lpstr>Next step 1</vt:lpstr>
      <vt:lpstr>Next step 2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Pieloni</dc:creator>
  <cp:lastModifiedBy>Tatiana Pieloni</cp:lastModifiedBy>
  <cp:revision>111</cp:revision>
  <cp:lastPrinted>2013-04-29T12:36:43Z</cp:lastPrinted>
  <dcterms:created xsi:type="dcterms:W3CDTF">2013-04-26T15:55:04Z</dcterms:created>
  <dcterms:modified xsi:type="dcterms:W3CDTF">2013-05-16T08:54:15Z</dcterms:modified>
</cp:coreProperties>
</file>