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30" r:id="rId2"/>
    <p:sldId id="596" r:id="rId3"/>
    <p:sldId id="595" r:id="rId4"/>
    <p:sldId id="601" r:id="rId5"/>
    <p:sldId id="610" r:id="rId6"/>
    <p:sldId id="590" r:id="rId7"/>
    <p:sldId id="591" r:id="rId8"/>
    <p:sldId id="609" r:id="rId9"/>
    <p:sldId id="592" r:id="rId10"/>
    <p:sldId id="603" r:id="rId11"/>
    <p:sldId id="600" r:id="rId12"/>
    <p:sldId id="604" r:id="rId13"/>
    <p:sldId id="589" r:id="rId14"/>
  </p:sldIdLst>
  <p:sldSz cx="9906000" cy="6858000" type="A4"/>
  <p:notesSz cx="68580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scaleToFitPaper="1" frameSlides="1"/>
  <p:showPr showNarration="1" useTimings="0">
    <p:present/>
    <p:sldAll/>
    <p:penClr>
      <a:schemeClr val="tx1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FF963B"/>
    <a:srgbClr val="98183B"/>
    <a:srgbClr val="C30224"/>
    <a:srgbClr val="0000FF"/>
    <a:srgbClr val="16165C"/>
    <a:srgbClr val="16175E"/>
    <a:srgbClr val="171760"/>
    <a:srgbClr val="FFFF00"/>
    <a:srgbClr val="FF00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04" autoAdjust="0"/>
    <p:restoredTop sz="96977" autoAdjust="0"/>
  </p:normalViewPr>
  <p:slideViewPr>
    <p:cSldViewPr showGuides="1">
      <p:cViewPr>
        <p:scale>
          <a:sx n="66" d="100"/>
          <a:sy n="66" d="100"/>
        </p:scale>
        <p:origin x="-2384" y="-1008"/>
      </p:cViewPr>
      <p:guideLst>
        <p:guide orient="horz" pos="2208"/>
        <p:guide pos="3120"/>
      </p:guideLst>
    </p:cSldViewPr>
  </p:slideViewPr>
  <p:outlineViewPr>
    <p:cViewPr>
      <p:scale>
        <a:sx n="100" d="100"/>
        <a:sy n="100" d="100"/>
      </p:scale>
      <p:origin x="0" y="16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178" y="-90"/>
      </p:cViewPr>
      <p:guideLst>
        <p:guide orient="horz" pos="312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i="0">
                <a:latin typeface="Comic Sans M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C319C5C9-DA1D-1C4C-A301-05BA5DE7EAB4}" type="datetime1">
              <a:rPr lang="en-US"/>
              <a:pPr/>
              <a:t>6/22/13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i="0">
                <a:latin typeface="Comic Sans M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09113"/>
            <a:ext cx="2971800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1CE650DB-E14E-BB4A-BC0B-3C62F3DC71D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88047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latin typeface="Time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Time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6125" y="742950"/>
            <a:ext cx="536575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05350"/>
            <a:ext cx="50292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latin typeface="Time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1070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Times" charset="0"/>
              </a:defRPr>
            </a:lvl1pPr>
          </a:lstStyle>
          <a:p>
            <a:fld id="{408D4CCD-20F6-FF4A-87C4-46AB805AB9BB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38210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B4A416-4414-7548-BF94-D128DD688C4A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Times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EE4060-2104-CA4D-B6E8-8655787E885E}" type="slidenum">
              <a:rPr lang="en-GB"/>
              <a:pPr/>
              <a:t>4</a:t>
            </a:fld>
            <a:endParaRPr lang="en-GB"/>
          </a:p>
        </p:txBody>
      </p:sp>
      <p:sp>
        <p:nvSpPr>
          <p:cNvPr id="87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25" y="742950"/>
            <a:ext cx="5365750" cy="3714750"/>
          </a:xfrm>
          <a:solidFill>
            <a:srgbClr val="FFFFFF"/>
          </a:solidFill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38250" y="1524000"/>
            <a:ext cx="7264400" cy="1524000"/>
          </a:xfrm>
        </p:spPr>
        <p:txBody>
          <a:bodyPr/>
          <a:lstStyle>
            <a:lvl1pPr marL="0" indent="0" algn="ctr">
              <a:lnSpc>
                <a:spcPct val="128000"/>
              </a:lnSpc>
              <a:buFont typeface="Zapf Dingbats" pitchFamily="1" charset="2"/>
              <a:buNone/>
              <a:defRPr sz="2400">
                <a:solidFill>
                  <a:schemeClr val="accent2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latin typeface="Times" charset="0"/>
              </a:defRPr>
            </a:lvl1pPr>
          </a:lstStyle>
          <a:p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 algn="ctr">
              <a:defRPr sz="1400" i="0" smtClean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 sz="1400" i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BEBFC4ED-8E6F-ED43-A724-E3F24B75823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Slide#  : </a:t>
            </a:r>
            <a:fld id="{E6DE1AC4-A539-3F49-BFF3-DD12664A84DF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0"/>
            <a:ext cx="24765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2771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Slide#  : </a:t>
            </a:r>
            <a:fld id="{0430D2D3-8E4D-9944-BBD3-1417FFFB223C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685800"/>
            <a:ext cx="46482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029200" y="685800"/>
            <a:ext cx="4648200" cy="55626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Slide#  : </a:t>
            </a:r>
            <a:fld id="{EF793030-7731-B545-889B-CA8F25C8AA79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Ø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Slide#  : </a:t>
            </a:r>
            <a:fld id="{C0367892-4C36-1744-A726-262AF37AA8B7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Slide#  : </a:t>
            </a:r>
            <a:fld id="{1FCA4B73-4473-5A4D-84A8-A621B3DA8D77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685800"/>
            <a:ext cx="46482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685800"/>
            <a:ext cx="46482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Slide#  : </a:t>
            </a:r>
            <a:fld id="{6CC5EC1A-845A-0144-8E92-135353E3CAB9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Slide#  : </a:t>
            </a:r>
            <a:fld id="{4A0795FE-2ACC-F846-952D-43ED46BA0B12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Slide#  : </a:t>
            </a:r>
            <a:fld id="{4162CAC9-7350-FB49-8B0F-A372778375E9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Slide#  : </a:t>
            </a:r>
            <a:fld id="{376D9610-EE21-EF47-B0E0-B514E2693501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Slide#  : </a:t>
            </a:r>
            <a:fld id="{344E7961-EF02-E640-A0E0-7D6967C51EAB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Slide#  : </a:t>
            </a:r>
            <a:fld id="{E2CAE525-321A-FA45-A2F5-B102CF5B8821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685800"/>
            <a:ext cx="9448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62" y="6553200"/>
            <a:ext cx="3136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2250" y="6553200"/>
            <a:ext cx="2063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/>
                </a:solidFill>
                <a:latin typeface="Helvetica" charset="0"/>
              </a:defRPr>
            </a:lvl1pPr>
          </a:lstStyle>
          <a:p>
            <a:r>
              <a:rPr lang="en-GB" dirty="0"/>
              <a:t>Slide#  : </a:t>
            </a:r>
            <a:fld id="{D05931B6-DFFB-0A40-833F-329CB0688972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AutoShap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533400"/>
          </a:xfrm>
          <a:prstGeom prst="bevel">
            <a:avLst>
              <a:gd name="adj" fmla="val 3787"/>
            </a:avLst>
          </a:prstGeom>
          <a:gradFill rotWithShape="0">
            <a:gsLst>
              <a:gs pos="0">
                <a:srgbClr val="002F47"/>
              </a:gs>
              <a:gs pos="100000">
                <a:srgbClr val="006699"/>
              </a:gs>
            </a:gsLst>
            <a:lin ang="0" scaled="1"/>
          </a:gradFill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ＭＳ Ｐゴシック" charset="0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Zapf Dingbats" charset="2"/>
        <a:buChar char="l"/>
        <a:defRPr>
          <a:solidFill>
            <a:schemeClr val="tx1"/>
          </a:solidFill>
          <a:latin typeface="+mn-lt"/>
          <a:ea typeface="ＭＳ Ｐゴシック" charset="0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55000"/>
        <a:buFont typeface="Zapf Dingbats" charset="2"/>
        <a:buChar char="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j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838200"/>
            <a:ext cx="8991600" cy="4893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400" dirty="0" smtClean="0">
              <a:solidFill>
                <a:srgbClr val="3366FF"/>
              </a:solidFill>
            </a:endParaRPr>
          </a:p>
          <a:p>
            <a:pPr algn="ctr"/>
            <a:endParaRPr lang="en-US" sz="2400" dirty="0" smtClean="0"/>
          </a:p>
          <a:p>
            <a:pPr algn="ctr"/>
            <a:endParaRPr lang="en-US" sz="3200" dirty="0" smtClean="0">
              <a:solidFill>
                <a:srgbClr val="FF0000"/>
              </a:solidFill>
            </a:endParaRPr>
          </a:p>
          <a:p>
            <a:pPr algn="ctr"/>
            <a:endParaRPr lang="en-US" sz="3200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STATUS </a:t>
            </a:r>
            <a:r>
              <a:rPr lang="en-US" sz="3200" dirty="0" smtClean="0">
                <a:solidFill>
                  <a:srgbClr val="FF0000"/>
                </a:solidFill>
              </a:rPr>
              <a:t>AND PLANS OF </a:t>
            </a:r>
            <a:r>
              <a:rPr lang="en-US" sz="3200" dirty="0" smtClean="0">
                <a:solidFill>
                  <a:srgbClr val="FF0000"/>
                </a:solidFill>
              </a:rPr>
              <a:t>ICARUS-NESSIE</a:t>
            </a:r>
          </a:p>
          <a:p>
            <a:pPr algn="ctr"/>
            <a:endParaRPr lang="en-US" sz="2800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(part 2 : plans)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GB" sz="2800" dirty="0" smtClean="0">
                <a:solidFill>
                  <a:srgbClr val="0000FF"/>
                </a:solidFill>
                <a:ea typeface="Times" charset="0"/>
                <a:cs typeface="Times" charset="0"/>
              </a:rPr>
              <a:t>Carlo Rubbia</a:t>
            </a:r>
          </a:p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GSSI, L’Aquila, </a:t>
            </a:r>
            <a:r>
              <a:rPr lang="en-US" sz="2800" dirty="0" smtClean="0">
                <a:solidFill>
                  <a:srgbClr val="0000FF"/>
                </a:solidFill>
              </a:rPr>
              <a:t>Italy</a:t>
            </a:r>
            <a:endParaRPr lang="en-US" sz="2800" dirty="0" smtClean="0"/>
          </a:p>
          <a:p>
            <a:pPr algn="ctr"/>
            <a:endParaRPr lang="en-US" sz="2800" dirty="0" smtClean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71128" y="1219200"/>
            <a:ext cx="47637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GB" sz="2400" dirty="0">
                <a:latin typeface="Comic Sans MS" charset="0"/>
              </a:rPr>
              <a:t>SPS-C meeting June 25</a:t>
            </a:r>
            <a:r>
              <a:rPr lang="en-GB" sz="2400" baseline="30000" dirty="0">
                <a:latin typeface="Comic Sans MS" charset="0"/>
              </a:rPr>
              <a:t>th</a:t>
            </a:r>
            <a:r>
              <a:rPr lang="en-GB" sz="2400" dirty="0">
                <a:latin typeface="Comic Sans MS" charset="0"/>
              </a:rPr>
              <a:t>, 2013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dirty="0" smtClean="0"/>
              <a:t> neutrino beam activity </a:t>
            </a:r>
            <a:r>
              <a:rPr lang="en-US" dirty="0" smtClean="0"/>
              <a:t>prior to the LBNE</a:t>
            </a:r>
            <a:r>
              <a:rPr lang="en-US" dirty="0" smtClean="0"/>
              <a:t>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9677400" cy="6019800"/>
          </a:xfrm>
        </p:spPr>
        <p:txBody>
          <a:bodyPr/>
          <a:lstStyle/>
          <a:p>
            <a:pPr>
              <a:lnSpc>
                <a:spcPts val="2880"/>
              </a:lnSpc>
            </a:pPr>
            <a:r>
              <a:rPr lang="en-US" sz="2400" dirty="0" smtClean="0"/>
              <a:t>In </a:t>
            </a:r>
            <a:r>
              <a:rPr lang="en-US" sz="2400" dirty="0" smtClean="0"/>
              <a:t>order to comprehensively prepare for the LBNE related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and in view of the relative novelty of the </a:t>
            </a:r>
            <a:r>
              <a:rPr lang="en-US" sz="2400" dirty="0" err="1" smtClean="0"/>
              <a:t>LAr</a:t>
            </a:r>
            <a:r>
              <a:rPr lang="en-US" sz="2400" dirty="0" smtClean="0"/>
              <a:t>-TPC technology, a vast </a:t>
            </a:r>
            <a:r>
              <a:rPr lang="en-US" sz="2400" dirty="0" smtClean="0"/>
              <a:t>“</a:t>
            </a:r>
            <a:r>
              <a:rPr lang="en-US" sz="2400" dirty="0" err="1" smtClean="0"/>
              <a:t>LAr</a:t>
            </a:r>
            <a:r>
              <a:rPr lang="en-US" sz="2400" dirty="0" smtClean="0"/>
              <a:t>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” must be continued, in which real neutrino and antineutrino events are </a:t>
            </a:r>
            <a:r>
              <a:rPr lang="en-US" sz="2400" dirty="0" smtClean="0"/>
              <a:t>studied at lower E</a:t>
            </a:r>
            <a:r>
              <a:rPr lang="en-US" sz="2400" dirty="0" smtClean="0">
                <a:latin typeface="Symbol" charset="2"/>
                <a:cs typeface="Symbol" charset="2"/>
              </a:rPr>
              <a:t>n </a:t>
            </a:r>
            <a:r>
              <a:rPr lang="en-US" sz="2400" dirty="0" smtClean="0">
                <a:cs typeface="Symbol" charset="2"/>
              </a:rPr>
              <a:t>’s</a:t>
            </a:r>
            <a:r>
              <a:rPr lang="en-US" sz="2400" dirty="0" smtClean="0"/>
              <a:t>. </a:t>
            </a:r>
          </a:p>
          <a:p>
            <a:pPr>
              <a:lnSpc>
                <a:spcPts val="2880"/>
              </a:lnSpc>
            </a:pPr>
            <a:r>
              <a:rPr lang="en-US" sz="2400" dirty="0" smtClean="0"/>
              <a:t>The</a:t>
            </a:r>
            <a:r>
              <a:rPr lang="en-US" sz="2400" dirty="0" smtClean="0"/>
              <a:t> T600 will then be operated (</a:t>
            </a:r>
            <a:r>
              <a:rPr lang="en-US" sz="2400" i="1" dirty="0" smtClean="0">
                <a:solidFill>
                  <a:srgbClr val="FF0000"/>
                </a:solidFill>
              </a:rPr>
              <a:t>either </a:t>
            </a:r>
            <a:r>
              <a:rPr lang="en-US" sz="2400" i="1" dirty="0" smtClean="0">
                <a:solidFill>
                  <a:srgbClr val="FF0000"/>
                </a:solidFill>
              </a:rPr>
              <a:t>at </a:t>
            </a:r>
            <a:r>
              <a:rPr lang="en-US" sz="2400" i="1" dirty="0" smtClean="0">
                <a:solidFill>
                  <a:srgbClr val="FF0000"/>
                </a:solidFill>
              </a:rPr>
              <a:t>CERN, if a beam will be made available on a reasonable time schedule, or else at FNAL</a:t>
            </a:r>
            <a:r>
              <a:rPr lang="en-US" sz="2400" dirty="0" smtClean="0"/>
              <a:t>) collecting </a:t>
            </a:r>
            <a:r>
              <a:rPr lang="en-US" sz="2400" dirty="0" smtClean="0"/>
              <a:t>a large number (≥10</a:t>
            </a:r>
            <a:r>
              <a:rPr lang="en-US" sz="2400" baseline="30000" dirty="0" smtClean="0"/>
              <a:t>6</a:t>
            </a:r>
            <a:r>
              <a:rPr lang="en-US" sz="2400" dirty="0" smtClean="0"/>
              <a:t>) of</a:t>
            </a:r>
            <a:r>
              <a:rPr lang="en-US" sz="2400" dirty="0" smtClean="0"/>
              <a:t> events on a short baseline and also appropriate </a:t>
            </a:r>
            <a:r>
              <a:rPr lang="en-US" sz="2400" dirty="0" smtClean="0"/>
              <a:t>for the future LBNE experiment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>
              <a:lnSpc>
                <a:spcPts val="2880"/>
              </a:lnSpc>
            </a:pPr>
            <a:r>
              <a:rPr lang="en-US" sz="2400" dirty="0" smtClean="0"/>
              <a:t>In addition to a </a:t>
            </a:r>
            <a:r>
              <a:rPr lang="en-US" sz="2400" i="1" dirty="0" smtClean="0">
                <a:solidFill>
                  <a:srgbClr val="FF0000"/>
                </a:solidFill>
              </a:rPr>
              <a:t>definitive clarification of sterile neutrino</a:t>
            </a:r>
            <a:r>
              <a:rPr lang="en-US" sz="2400" dirty="0" smtClean="0"/>
              <a:t>, the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</a:t>
            </a:r>
            <a:r>
              <a:rPr lang="en-US" sz="2400" dirty="0" smtClean="0"/>
              <a:t>may pave the way to </a:t>
            </a:r>
            <a:r>
              <a:rPr lang="en-US" sz="2400" dirty="0" smtClean="0"/>
              <a:t>the realization of the LNBE </a:t>
            </a:r>
            <a:r>
              <a:rPr lang="en-US" sz="2400" dirty="0" smtClean="0"/>
              <a:t>detector</a:t>
            </a:r>
            <a:r>
              <a:rPr lang="en-US" sz="2400" dirty="0" smtClean="0"/>
              <a:t> for instance with</a:t>
            </a:r>
          </a:p>
          <a:p>
            <a:pPr lvl="1">
              <a:lnSpc>
                <a:spcPts val="2880"/>
              </a:lnSpc>
            </a:pPr>
            <a:r>
              <a:rPr lang="en-US" sz="2400" dirty="0" smtClean="0"/>
              <a:t>An accurate determination of cross sections in Argon</a:t>
            </a:r>
          </a:p>
          <a:p>
            <a:pPr lvl="1">
              <a:lnSpc>
                <a:spcPts val="2880"/>
              </a:lnSpc>
            </a:pPr>
            <a:r>
              <a:rPr lang="en-US" sz="2400" dirty="0" smtClean="0"/>
              <a:t>The experimental</a:t>
            </a:r>
            <a:r>
              <a:rPr lang="en-US" sz="2400" dirty="0" smtClean="0"/>
              <a:t> study </a:t>
            </a:r>
            <a:r>
              <a:rPr lang="en-US" sz="2400" dirty="0" smtClean="0"/>
              <a:t>of</a:t>
            </a:r>
            <a:r>
              <a:rPr lang="en-US" sz="2400" dirty="0" smtClean="0"/>
              <a:t> all </a:t>
            </a:r>
            <a:r>
              <a:rPr lang="en-US" sz="2400" dirty="0" smtClean="0"/>
              <a:t>individual CC and NC channels</a:t>
            </a:r>
          </a:p>
          <a:p>
            <a:pPr lvl="1">
              <a:lnSpc>
                <a:spcPts val="2880"/>
              </a:lnSpc>
            </a:pPr>
            <a:r>
              <a:rPr lang="en-US" sz="2400" dirty="0" smtClean="0"/>
              <a:t>The realization of sophisticated algorithms capable of the most effective identification of the events</a:t>
            </a:r>
            <a:r>
              <a:rPr lang="en-US" sz="2400" dirty="0" smtClean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Slide#  : </a:t>
            </a:r>
            <a:fld id="{C0367892-4C36-1744-A726-262AF37AA8B7}" type="slidenum">
              <a:rPr lang="en-GB" smtClean="0"/>
              <a:pPr/>
              <a:t>10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 for a continuing neutrino </a:t>
            </a:r>
            <a:r>
              <a:rPr lang="en-US" dirty="0" err="1" smtClean="0"/>
              <a:t>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9448800" cy="6324600"/>
          </a:xfrm>
        </p:spPr>
        <p:txBody>
          <a:bodyPr/>
          <a:lstStyle/>
          <a:p>
            <a:r>
              <a:rPr lang="en-US" sz="2400" dirty="0" smtClean="0"/>
              <a:t>The ultimate goal of the LBNE experiment is the realization of a vast International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in the </a:t>
            </a:r>
            <a:r>
              <a:rPr lang="en-US" sz="2400" dirty="0" err="1" smtClean="0"/>
              <a:t>Homestake</a:t>
            </a:r>
            <a:r>
              <a:rPr lang="en-US" sz="2400" dirty="0" smtClean="0"/>
              <a:t> mine with an adequate detector’s mass in order to detect both neutrino events from FNAL and possibly other underground non–accelerator </a:t>
            </a:r>
            <a:r>
              <a:rPr lang="en-US" sz="2400" dirty="0" smtClean="0"/>
              <a:t>phenomena</a:t>
            </a:r>
          </a:p>
          <a:p>
            <a:r>
              <a:rPr lang="en-US" sz="2400" dirty="0" smtClean="0"/>
              <a:t>We </a:t>
            </a:r>
            <a:r>
              <a:rPr lang="en-US" sz="2400" dirty="0" smtClean="0"/>
              <a:t>strongly believe that the exclusive utilization of a charged particle </a:t>
            </a:r>
            <a:r>
              <a:rPr lang="en-US" sz="2400" dirty="0" smtClean="0"/>
              <a:t>beam as proposed by the LAGUNA collaboration, </a:t>
            </a:r>
            <a:r>
              <a:rPr lang="en-US" sz="2400" dirty="0" smtClean="0"/>
              <a:t>will be vastly insufficient and unrealistic for a substantial European role — at least at the level of development and complexity of our </a:t>
            </a:r>
            <a:r>
              <a:rPr lang="en-US" sz="2400" dirty="0" err="1" smtClean="0"/>
              <a:t>LAr</a:t>
            </a:r>
            <a:r>
              <a:rPr lang="en-US" sz="2400" dirty="0" smtClean="0"/>
              <a:t> — </a:t>
            </a:r>
            <a:r>
              <a:rPr lang="en-US" sz="2400" dirty="0" smtClean="0"/>
              <a:t>TPC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, and in order </a:t>
            </a:r>
            <a:r>
              <a:rPr lang="en-US" sz="2400" dirty="0" smtClean="0"/>
              <a:t>to prepare </a:t>
            </a:r>
            <a:r>
              <a:rPr lang="en-US" sz="2400" dirty="0" smtClean="0"/>
              <a:t>adequately for </a:t>
            </a:r>
            <a:r>
              <a:rPr lang="en-US" sz="2400" dirty="0" smtClean="0"/>
              <a:t>the </a:t>
            </a:r>
            <a:r>
              <a:rPr lang="en-US" sz="2400" dirty="0" smtClean="0"/>
              <a:t>long term realization of the LBNE. </a:t>
            </a:r>
            <a:endParaRPr lang="en-US" sz="2400" dirty="0" smtClean="0"/>
          </a:p>
          <a:p>
            <a:r>
              <a:rPr lang="en-US" sz="2400" i="1" dirty="0" smtClean="0">
                <a:solidFill>
                  <a:srgbClr val="FF0000"/>
                </a:solidFill>
              </a:rPr>
              <a:t>The </a:t>
            </a:r>
            <a:r>
              <a:rPr lang="en-US" sz="2400" i="1" dirty="0" smtClean="0">
                <a:solidFill>
                  <a:srgbClr val="FF0000"/>
                </a:solidFill>
              </a:rPr>
              <a:t>direct and continued access to</a:t>
            </a:r>
            <a:r>
              <a:rPr lang="en-US" sz="2400" i="1" dirty="0" smtClean="0">
                <a:solidFill>
                  <a:srgbClr val="FF0000"/>
                </a:solidFill>
              </a:rPr>
              <a:t> a neutrino </a:t>
            </a:r>
            <a:r>
              <a:rPr lang="en-US" sz="2400" i="1" dirty="0" smtClean="0">
                <a:solidFill>
                  <a:srgbClr val="FF0000"/>
                </a:solidFill>
              </a:rPr>
              <a:t>beam is necessary </a:t>
            </a:r>
            <a:r>
              <a:rPr lang="en-US" sz="2400" dirty="0" smtClean="0"/>
              <a:t>if we were to maintain the appropriate levels in the R&amp;D and</a:t>
            </a:r>
            <a:r>
              <a:rPr lang="en-US" sz="2400" dirty="0" smtClean="0"/>
              <a:t> the participation in the physics </a:t>
            </a:r>
            <a:r>
              <a:rPr lang="en-US" sz="2400" dirty="0" smtClean="0"/>
              <a:t>developments</a:t>
            </a:r>
            <a:r>
              <a:rPr lang="en-US" sz="2400" dirty="0" smtClean="0"/>
              <a:t> with a </a:t>
            </a:r>
            <a:r>
              <a:rPr lang="en-US" sz="2400" dirty="0" smtClean="0"/>
              <a:t>“learning” process based on real events and cross sections.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Slide#  : </a:t>
            </a:r>
            <a:fld id="{C0367892-4C36-1744-A726-262AF37AA8B7}" type="slidenum">
              <a:rPr lang="en-GB" smtClean="0"/>
              <a:pPr/>
              <a:t>11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172200"/>
            <a:ext cx="10053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“</a:t>
            </a:r>
            <a:r>
              <a:rPr lang="en-US" sz="2400" dirty="0" err="1" smtClean="0">
                <a:solidFill>
                  <a:srgbClr val="0000FF"/>
                </a:solidFill>
              </a:rPr>
              <a:t>LAr</a:t>
            </a:r>
            <a:r>
              <a:rPr lang="en-US" sz="2400" dirty="0" smtClean="0">
                <a:solidFill>
                  <a:srgbClr val="0000FF"/>
                </a:solidFill>
              </a:rPr>
              <a:t> ion space charges will strongly distort </a:t>
            </a:r>
            <a:r>
              <a:rPr lang="en-US" sz="2400" u="sng" dirty="0" smtClean="0">
                <a:solidFill>
                  <a:srgbClr val="0000FF"/>
                </a:solidFill>
              </a:rPr>
              <a:t>charged</a:t>
            </a:r>
            <a:r>
              <a:rPr lang="en-US" sz="2400" dirty="0" smtClean="0">
                <a:solidFill>
                  <a:srgbClr val="0000FF"/>
                </a:solidFill>
              </a:rPr>
              <a:t> particle beams” 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906000" cy="6172200"/>
          </a:xfrm>
        </p:spPr>
        <p:txBody>
          <a:bodyPr/>
          <a:lstStyle/>
          <a:p>
            <a:pPr>
              <a:lnSpc>
                <a:spcPts val="2580"/>
              </a:lnSpc>
            </a:pPr>
            <a:r>
              <a:rPr lang="en-US" sz="2400" dirty="0" smtClean="0"/>
              <a:t>After years of discussions and in spite of the promise to  “</a:t>
            </a:r>
            <a:r>
              <a:rPr lang="en-US" sz="2400" i="1" dirty="0" smtClean="0">
                <a:solidFill>
                  <a:srgbClr val="FF0000"/>
                </a:solidFill>
              </a:rPr>
              <a:t>pave the way for a substantial European role”,</a:t>
            </a:r>
            <a:r>
              <a:rPr lang="en-US" sz="2400" dirty="0" smtClean="0"/>
              <a:t> the CERN plan for neutrino physics expressed in the </a:t>
            </a:r>
            <a:r>
              <a:rPr lang="en-US" sz="2400" dirty="0" smtClean="0">
                <a:solidFill>
                  <a:srgbClr val="FF0000"/>
                </a:solidFill>
              </a:rPr>
              <a:t>CERN</a:t>
            </a:r>
            <a:r>
              <a:rPr lang="en-US" sz="2400" dirty="0" smtClean="0">
                <a:solidFill>
                  <a:srgbClr val="FF0000"/>
                </a:solidFill>
              </a:rPr>
              <a:t>-MTP 2014-18</a:t>
            </a:r>
            <a:r>
              <a:rPr lang="en-US" sz="2400" dirty="0" smtClean="0"/>
              <a:t> is not yet clearly defined and it is now without any appreciable funding.</a:t>
            </a:r>
          </a:p>
          <a:p>
            <a:pPr>
              <a:lnSpc>
                <a:spcPts val="2580"/>
              </a:lnSpc>
            </a:pPr>
            <a:r>
              <a:rPr lang="en-US" sz="2400" dirty="0" smtClean="0"/>
              <a:t>ICARUS </a:t>
            </a:r>
            <a:r>
              <a:rPr lang="en-US" sz="2400" dirty="0" smtClean="0"/>
              <a:t>has now successfully completed the LNGS experiment</a:t>
            </a:r>
            <a:endParaRPr lang="en-US" sz="2400" dirty="0" smtClean="0"/>
          </a:p>
          <a:p>
            <a:pPr>
              <a:lnSpc>
                <a:spcPts val="2580"/>
              </a:lnSpc>
            </a:pPr>
            <a:r>
              <a:rPr lang="en-US" sz="2400" dirty="0" smtClean="0"/>
              <a:t>The </a:t>
            </a:r>
            <a:r>
              <a:rPr lang="en-US" sz="2400" dirty="0" smtClean="0"/>
              <a:t>T600</a:t>
            </a:r>
            <a:r>
              <a:rPr lang="en-US" sz="2400" dirty="0" smtClean="0"/>
              <a:t> will </a:t>
            </a:r>
            <a:r>
              <a:rPr lang="en-US" sz="2400" dirty="0" smtClean="0"/>
              <a:t>be overhauled</a:t>
            </a:r>
            <a:r>
              <a:rPr lang="en-US" sz="2400" dirty="0" smtClean="0"/>
              <a:t> by the end 2014.(</a:t>
            </a:r>
            <a:r>
              <a:rPr lang="en-US" sz="2400" i="1" dirty="0" smtClean="0">
                <a:solidFill>
                  <a:srgbClr val="FF0000"/>
                </a:solidFill>
              </a:rPr>
              <a:t>but where ??</a:t>
            </a:r>
            <a:r>
              <a:rPr lang="en-US" sz="2400" dirty="0" smtClean="0"/>
              <a:t>)</a:t>
            </a:r>
          </a:p>
          <a:p>
            <a:pPr>
              <a:lnSpc>
                <a:spcPts val="2580"/>
              </a:lnSpc>
            </a:pPr>
            <a:r>
              <a:rPr lang="en-US" sz="2400" dirty="0" smtClean="0"/>
              <a:t>Our vigorously INFN driven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will be continued, </a:t>
            </a:r>
            <a:r>
              <a:rPr lang="en-US" sz="2400" dirty="0" smtClean="0"/>
              <a:t>but</a:t>
            </a:r>
            <a:r>
              <a:rPr lang="en-US" sz="2400" dirty="0" smtClean="0"/>
              <a:t> in a closer collaboration and </a:t>
            </a:r>
            <a:r>
              <a:rPr lang="en-US" sz="2400" i="1" dirty="0" smtClean="0">
                <a:solidFill>
                  <a:srgbClr val="FF0000"/>
                </a:solidFill>
              </a:rPr>
              <a:t>as members of the </a:t>
            </a:r>
            <a:r>
              <a:rPr lang="en-US" sz="2400" i="1" dirty="0" smtClean="0">
                <a:solidFill>
                  <a:srgbClr val="FF0000"/>
                </a:solidFill>
              </a:rPr>
              <a:t>LBNE team</a:t>
            </a:r>
            <a:r>
              <a:rPr lang="en-US" sz="2400" dirty="0" smtClean="0"/>
              <a:t>.</a:t>
            </a:r>
            <a:r>
              <a:rPr lang="en-US" sz="2400" dirty="0" smtClean="0"/>
              <a:t> </a:t>
            </a:r>
          </a:p>
          <a:p>
            <a:pPr>
              <a:lnSpc>
                <a:spcPts val="2580"/>
              </a:lnSpc>
            </a:pPr>
            <a:r>
              <a:rPr lang="en-US" sz="2400" dirty="0" smtClean="0"/>
              <a:t>T600 is today the only </a:t>
            </a:r>
            <a:r>
              <a:rPr lang="en-US" sz="2400" dirty="0" smtClean="0"/>
              <a:t>operational, physical scale </a:t>
            </a:r>
            <a:r>
              <a:rPr lang="en-US" sz="2400" dirty="0" err="1" smtClean="0"/>
              <a:t>LAr</a:t>
            </a:r>
            <a:r>
              <a:rPr lang="en-US" sz="2400" dirty="0" smtClean="0"/>
              <a:t> detector and it shall be so for several years to come</a:t>
            </a:r>
            <a:r>
              <a:rPr lang="en-US" sz="2400" dirty="0" smtClean="0"/>
              <a:t>. We intend to:</a:t>
            </a:r>
          </a:p>
          <a:p>
            <a:pPr lvl="1">
              <a:lnSpc>
                <a:spcPts val="2580"/>
              </a:lnSpc>
            </a:pPr>
            <a:r>
              <a:rPr lang="en-US" sz="2400" dirty="0" smtClean="0"/>
              <a:t>contribute to the clarification of the “</a:t>
            </a:r>
            <a:r>
              <a:rPr lang="en-US" sz="2400" dirty="0" smtClean="0"/>
              <a:t>sterile neutrino</a:t>
            </a:r>
            <a:r>
              <a:rPr lang="en-US" sz="2400" dirty="0" smtClean="0"/>
              <a:t>” story</a:t>
            </a:r>
          </a:p>
          <a:p>
            <a:pPr lvl="1">
              <a:lnSpc>
                <a:spcPts val="2580"/>
              </a:lnSpc>
            </a:pPr>
            <a:r>
              <a:rPr lang="en-US" sz="2400" dirty="0" smtClean="0"/>
              <a:t>collaborate with LBNE </a:t>
            </a:r>
            <a:r>
              <a:rPr lang="en-US" sz="2400" dirty="0" smtClean="0"/>
              <a:t>during the</a:t>
            </a:r>
            <a:r>
              <a:rPr lang="en-US" sz="2400" dirty="0" smtClean="0"/>
              <a:t> </a:t>
            </a:r>
            <a:r>
              <a:rPr lang="en-US" sz="2400" dirty="0" smtClean="0"/>
              <a:t>preparation phase and with  </a:t>
            </a:r>
            <a:r>
              <a:rPr lang="en-US" sz="2400" dirty="0" smtClean="0"/>
              <a:t>a large amount of </a:t>
            </a:r>
            <a:r>
              <a:rPr lang="en-US" sz="2400" dirty="0" smtClean="0"/>
              <a:t>neutrino events at </a:t>
            </a:r>
            <a:r>
              <a:rPr lang="en-US" sz="2400" dirty="0" smtClean="0"/>
              <a:t>the appropriate </a:t>
            </a:r>
            <a:r>
              <a:rPr lang="en-US" sz="2400" dirty="0" smtClean="0"/>
              <a:t>energy</a:t>
            </a:r>
            <a:endParaRPr lang="en-US" sz="2400" dirty="0" smtClean="0"/>
          </a:p>
          <a:p>
            <a:pPr lvl="1">
              <a:lnSpc>
                <a:spcPts val="2580"/>
              </a:lnSpc>
            </a:pPr>
            <a:r>
              <a:rPr lang="en-US" sz="2400" dirty="0" smtClean="0"/>
              <a:t>our detector as a convenient “near </a:t>
            </a:r>
            <a:r>
              <a:rPr lang="en-US" sz="2400" dirty="0" smtClean="0"/>
              <a:t>detector”</a:t>
            </a:r>
            <a:r>
              <a:rPr lang="en-US" sz="2400" dirty="0" smtClean="0"/>
              <a:t> for LBNE</a:t>
            </a:r>
            <a:endParaRPr lang="en-US" sz="2400" dirty="0" smtClean="0"/>
          </a:p>
          <a:p>
            <a:pPr>
              <a:lnSpc>
                <a:spcPts val="2580"/>
              </a:lnSpc>
            </a:pPr>
            <a:r>
              <a:rPr lang="en-US" sz="2400" i="1" dirty="0" smtClean="0">
                <a:solidFill>
                  <a:srgbClr val="0000FF"/>
                </a:solidFill>
              </a:rPr>
              <a:t>The useful lifetime of the ICARUS detector could then be extended to the two next decades to come ! </a:t>
            </a:r>
          </a:p>
          <a:p>
            <a:pPr>
              <a:lnSpc>
                <a:spcPts val="2580"/>
              </a:lnSpc>
            </a:pPr>
            <a:endParaRPr lang="en-US" dirty="0" smtClean="0"/>
          </a:p>
          <a:p>
            <a:pPr>
              <a:lnSpc>
                <a:spcPts val="2580"/>
              </a:lnSpc>
            </a:pPr>
            <a:endParaRPr lang="en-US" dirty="0" smtClean="0"/>
          </a:p>
          <a:p>
            <a:pPr>
              <a:lnSpc>
                <a:spcPts val="2580"/>
              </a:lnSpc>
            </a:pPr>
            <a:endParaRPr lang="en-US" dirty="0" smtClean="0"/>
          </a:p>
          <a:p>
            <a:pPr>
              <a:lnSpc>
                <a:spcPts val="2580"/>
              </a:lnSpc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Slide#  : </a:t>
            </a:r>
            <a:fld id="{C0367892-4C36-1744-A726-262AF37AA8B7}" type="slidenum">
              <a:rPr lang="en-GB" smtClean="0"/>
              <a:pPr/>
              <a:t>12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SPS-C_June.2013</a:t>
            </a:r>
            <a:endParaRPr lang="en-GB" dirty="0" smtClean="0"/>
          </a:p>
        </p:txBody>
      </p:sp>
      <p:sp>
        <p:nvSpPr>
          <p:cNvPr id="161795" name="Rectangle 5"/>
          <p:cNvSpPr txBox="1">
            <a:spLocks noGrp="1" noChangeArrowheads="1"/>
          </p:cNvSpPr>
          <p:nvPr/>
        </p:nvSpPr>
        <p:spPr bwMode="auto">
          <a:xfrm>
            <a:off x="685800" y="6400800"/>
            <a:ext cx="3136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GB" sz="1200">
                <a:solidFill>
                  <a:schemeClr val="accent1"/>
                </a:solidFill>
                <a:latin typeface="Helvetica" charset="0"/>
              </a:rPr>
              <a:t>LNGS_May2011</a:t>
            </a:r>
          </a:p>
        </p:txBody>
      </p:sp>
      <p:sp>
        <p:nvSpPr>
          <p:cNvPr id="161796" name="Rectangle 6"/>
          <p:cNvSpPr txBox="1">
            <a:spLocks noGrp="1" noChangeArrowheads="1"/>
          </p:cNvSpPr>
          <p:nvPr/>
        </p:nvSpPr>
        <p:spPr bwMode="auto">
          <a:xfrm>
            <a:off x="7239000" y="6400800"/>
            <a:ext cx="2063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GB" sz="1200">
                <a:solidFill>
                  <a:schemeClr val="accent1"/>
                </a:solidFill>
                <a:latin typeface="Helvetica" charset="0"/>
              </a:rPr>
              <a:t>Slide </a:t>
            </a:r>
            <a:fld id="{F4C5CD8B-B276-2444-B04C-AB2E9C598F2D}" type="slidenum">
              <a:rPr lang="en-GB" sz="1200">
                <a:solidFill>
                  <a:schemeClr val="accent1"/>
                </a:solidFill>
                <a:latin typeface="Helvetica" charset="0"/>
              </a:rPr>
              <a:pPr algn="r"/>
              <a:t>13</a:t>
            </a:fld>
            <a:endParaRPr lang="en-GB" sz="1200">
              <a:solidFill>
                <a:schemeClr val="accent1"/>
              </a:solidFill>
              <a:latin typeface="Helvetica" charset="0"/>
            </a:endParaRPr>
          </a:p>
        </p:txBody>
      </p:sp>
      <p:pic>
        <p:nvPicPr>
          <p:cNvPr id="161797" name="Picture 6" descr="Run9179Event107_Collection_left_I_zoo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57765"/>
            <a:ext cx="9906000" cy="2276475"/>
          </a:xfrm>
          <a:prstGeom prst="rect">
            <a:avLst/>
          </a:prstGeom>
          <a:noFill/>
          <a:ln w="6350">
            <a:solidFill>
              <a:srgbClr val="FA012E"/>
            </a:solidFill>
            <a:miter lim="800000"/>
            <a:headEnd/>
            <a:tailEnd/>
          </a:ln>
        </p:spPr>
      </p:pic>
      <p:pic>
        <p:nvPicPr>
          <p:cNvPr id="161798" name="Picture 7" descr="Picture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1" y="2"/>
            <a:ext cx="7772400" cy="2849563"/>
          </a:xfrm>
          <a:prstGeom prst="rect">
            <a:avLst/>
          </a:prstGeom>
          <a:noFill/>
          <a:ln w="6350">
            <a:solidFill>
              <a:srgbClr val="FA012E"/>
            </a:solidFill>
            <a:miter lim="800000"/>
            <a:headEnd/>
            <a:tailEnd/>
          </a:ln>
        </p:spPr>
      </p:pic>
      <p:pic>
        <p:nvPicPr>
          <p:cNvPr id="161799" name="Picture 8" descr="Run9839Event1398_Collection_left_II_zoom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1" y="2133602"/>
            <a:ext cx="9067800" cy="2824163"/>
          </a:xfrm>
          <a:prstGeom prst="rect">
            <a:avLst/>
          </a:prstGeom>
          <a:noFill/>
          <a:ln w="6350">
            <a:solidFill>
              <a:srgbClr val="FA012E"/>
            </a:solidFill>
            <a:miter lim="800000"/>
            <a:headEnd/>
            <a:tailEnd/>
          </a:ln>
        </p:spPr>
      </p:pic>
      <p:pic>
        <p:nvPicPr>
          <p:cNvPr id="161800" name="Picture 9" descr="Picture3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1"/>
            <a:ext cx="4467225" cy="2030413"/>
          </a:xfrm>
          <a:prstGeom prst="rect">
            <a:avLst/>
          </a:prstGeom>
          <a:solidFill>
            <a:srgbClr val="FA012E"/>
          </a:solidFill>
          <a:ln w="38100">
            <a:noFill/>
            <a:miter lim="800000"/>
            <a:headEnd/>
            <a:tailEnd/>
          </a:ln>
        </p:spPr>
      </p:pic>
      <p:pic>
        <p:nvPicPr>
          <p:cNvPr id="161801" name="Picture 10" descr="Picture4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524000"/>
            <a:ext cx="2246313" cy="4114800"/>
          </a:xfrm>
          <a:prstGeom prst="rect">
            <a:avLst/>
          </a:prstGeom>
          <a:noFill/>
          <a:ln w="6350">
            <a:solidFill>
              <a:srgbClr val="FA012E"/>
            </a:solidFill>
            <a:miter lim="800000"/>
            <a:headEnd/>
            <a:tailEnd/>
          </a:ln>
        </p:spPr>
      </p:pic>
      <p:sp>
        <p:nvSpPr>
          <p:cNvPr id="161802" name="Rectangle 6"/>
          <p:cNvSpPr txBox="1">
            <a:spLocks noGrp="1" noChangeArrowheads="1"/>
          </p:cNvSpPr>
          <p:nvPr/>
        </p:nvSpPr>
        <p:spPr bwMode="auto">
          <a:xfrm>
            <a:off x="7181850" y="6400800"/>
            <a:ext cx="2063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endParaRPr lang="en-GB" sz="1200">
              <a:solidFill>
                <a:schemeClr val="accent1"/>
              </a:solidFill>
              <a:latin typeface="Helvetica" charset="0"/>
            </a:endParaRPr>
          </a:p>
        </p:txBody>
      </p:sp>
      <p:sp>
        <p:nvSpPr>
          <p:cNvPr id="161803" name="Rectangle 2"/>
          <p:cNvSpPr>
            <a:spLocks noChangeArrowheads="1"/>
          </p:cNvSpPr>
          <p:nvPr/>
        </p:nvSpPr>
        <p:spPr bwMode="auto">
          <a:xfrm>
            <a:off x="2438400" y="2438400"/>
            <a:ext cx="4386263" cy="838200"/>
          </a:xfrm>
          <a:prstGeom prst="rect">
            <a:avLst/>
          </a:prstGeom>
          <a:solidFill>
            <a:srgbClr val="F8FF4D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  <a:buClr>
                <a:srgbClr val="FF0000"/>
              </a:buClr>
              <a:buFont typeface="Zapf Dingbats" charset="2"/>
              <a:buNone/>
            </a:pPr>
            <a:r>
              <a:rPr lang="en-GB" sz="6000">
                <a:solidFill>
                  <a:srgbClr val="FF0000"/>
                </a:solidFill>
                <a:latin typeface="Marker Felt" charset="0"/>
              </a:rPr>
              <a:t>Thank you !</a:t>
            </a:r>
            <a:endParaRPr lang="en-GB" sz="600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842250" y="6934200"/>
            <a:ext cx="2063750" cy="228600"/>
          </a:xfrm>
        </p:spPr>
        <p:txBody>
          <a:bodyPr/>
          <a:lstStyle/>
          <a:p>
            <a:r>
              <a:rPr lang="en-GB" dirty="0" smtClean="0"/>
              <a:t>Slide#  : </a:t>
            </a:r>
            <a:fld id="{376D9610-EE21-EF47-B0E0-B514E2693501}" type="slidenum">
              <a:rPr lang="en-GB" smtClean="0"/>
              <a:pPr/>
              <a:t>13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4"/>
          <p:cNvGrpSpPr/>
          <p:nvPr/>
        </p:nvGrpSpPr>
        <p:grpSpPr>
          <a:xfrm>
            <a:off x="1054100" y="1752600"/>
            <a:ext cx="8089900" cy="1854200"/>
            <a:chOff x="977900" y="1752600"/>
            <a:chExt cx="8089900" cy="1854200"/>
          </a:xfrm>
        </p:grpSpPr>
        <p:pic>
          <p:nvPicPr>
            <p:cNvPr id="6" name="Picture 5" descr="P311.tif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7900" y="1752600"/>
              <a:ext cx="8089900" cy="1854200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 bwMode="auto">
            <a:xfrm rot="10800000">
              <a:off x="1593850" y="2667000"/>
              <a:ext cx="5943600" cy="1524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</a:t>
            </a:r>
            <a:r>
              <a:rPr lang="en-US" dirty="0" smtClean="0"/>
              <a:t>-</a:t>
            </a:r>
            <a:r>
              <a:rPr lang="en-US" dirty="0" smtClean="0"/>
              <a:t>history: The P311/I-216 saga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9448800" cy="1295400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During 1999 </a:t>
            </a:r>
            <a:r>
              <a:rPr lang="en-US" sz="2400" dirty="0" smtClean="0"/>
              <a:t>the P-311 experiment was proposed to carry on at CERN a highly sensitive search for </a:t>
            </a:r>
            <a:r>
              <a:rPr lang="en-US" sz="2400" dirty="0" err="1" smtClean="0"/>
              <a:t>νμ</a:t>
            </a:r>
            <a:r>
              <a:rPr lang="en-US" sz="2400" dirty="0" smtClean="0"/>
              <a:t> − </a:t>
            </a:r>
            <a:r>
              <a:rPr lang="en-US" sz="2400" dirty="0" err="1" smtClean="0"/>
              <a:t>νe</a:t>
            </a:r>
            <a:r>
              <a:rPr lang="en-US" sz="2400" dirty="0" smtClean="0"/>
              <a:t> oscillation in the appearance mode and a decisive test of the LSND claim. 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SPS-C_June.2013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Slide#  : </a:t>
            </a:r>
            <a:fld id="{C0367892-4C36-1744-A726-262AF37AA8B7}" type="slidenum">
              <a:rPr lang="en-GB" smtClean="0"/>
              <a:pPr/>
              <a:t>2</a:t>
            </a:fld>
            <a:endParaRPr lang="en-GB">
              <a:solidFill>
                <a:schemeClr val="accent1"/>
              </a:solidFill>
            </a:endParaRPr>
          </a:p>
        </p:txBody>
      </p:sp>
      <p:grpSp>
        <p:nvGrpSpPr>
          <p:cNvPr id="10" name="Group 6"/>
          <p:cNvGrpSpPr/>
          <p:nvPr/>
        </p:nvGrpSpPr>
        <p:grpSpPr>
          <a:xfrm>
            <a:off x="374650" y="2743200"/>
            <a:ext cx="2313053" cy="1159877"/>
            <a:chOff x="304800" y="2133600"/>
            <a:chExt cx="2313053" cy="1159877"/>
          </a:xfrm>
        </p:grpSpPr>
        <p:cxnSp>
          <p:nvCxnSpPr>
            <p:cNvPr id="9" name="Straight Arrow Connector 8"/>
            <p:cNvCxnSpPr/>
            <p:nvPr/>
          </p:nvCxnSpPr>
          <p:spPr bwMode="auto">
            <a:xfrm rot="5400000" flipH="1" flipV="1">
              <a:off x="1029494" y="2551906"/>
              <a:ext cx="838200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304800" y="2954923"/>
              <a:ext cx="23130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Far position at 885 </a:t>
              </a:r>
              <a:r>
                <a:rPr lang="en-US" dirty="0" err="1" smtClean="0">
                  <a:solidFill>
                    <a:srgbClr val="FF0000"/>
                  </a:solidFill>
                </a:rPr>
                <a:t>m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9"/>
          <p:cNvGrpSpPr/>
          <p:nvPr/>
        </p:nvGrpSpPr>
        <p:grpSpPr>
          <a:xfrm>
            <a:off x="5403850" y="2819400"/>
            <a:ext cx="2431575" cy="1083677"/>
            <a:chOff x="5334000" y="2209800"/>
            <a:chExt cx="2431575" cy="1083677"/>
          </a:xfrm>
        </p:grpSpPr>
        <p:cxnSp>
          <p:nvCxnSpPr>
            <p:cNvPr id="12" name="Straight Arrow Connector 11"/>
            <p:cNvCxnSpPr/>
            <p:nvPr/>
          </p:nvCxnSpPr>
          <p:spPr bwMode="auto">
            <a:xfrm rot="5400000" flipH="1" flipV="1">
              <a:off x="6134894" y="2628106"/>
              <a:ext cx="838200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5334000" y="2954923"/>
              <a:ext cx="24315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Near position at 127 </a:t>
              </a:r>
              <a:r>
                <a:rPr lang="en-US" dirty="0" err="1" smtClean="0">
                  <a:solidFill>
                    <a:srgbClr val="FF0000"/>
                  </a:solidFill>
                </a:rPr>
                <a:t>m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3810000"/>
            <a:ext cx="990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Zapf Dingbats" charset="2"/>
              <a:buChar char="l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-128"/>
              </a:rPr>
              <a:t>Dual </a:t>
            </a:r>
            <a:r>
              <a:rPr lang="en-US" sz="2400" i="0" kern="0" dirty="0" smtClean="0">
                <a:latin typeface="+mn-lt"/>
                <a:ea typeface="ＭＳ Ｐゴシック" charset="0"/>
              </a:rPr>
              <a:t>fine </a:t>
            </a:r>
            <a:r>
              <a:rPr lang="en-US" sz="2400" i="0" kern="0" dirty="0" smtClean="0">
                <a:solidFill>
                  <a:srgbClr val="FF0000"/>
                </a:solidFill>
                <a:latin typeface="+mn-lt"/>
                <a:ea typeface="ＭＳ Ｐゴシック" charset="0"/>
              </a:rPr>
              <a:t>iron (2mm)-scintillator calorimeters </a:t>
            </a:r>
            <a:r>
              <a:rPr lang="en-US" sz="2400" i="0" kern="0" dirty="0" smtClean="0">
                <a:latin typeface="+mn-lt"/>
                <a:ea typeface="ＭＳ Ｐゴシック" charset="0"/>
              </a:rPr>
              <a:t>of 476 </a:t>
            </a:r>
            <a:r>
              <a:rPr lang="en-US" sz="2400" i="0" kern="0" dirty="0" err="1" smtClean="0">
                <a:latin typeface="+mn-lt"/>
                <a:ea typeface="ＭＳ Ｐゴシック" charset="0"/>
              </a:rPr>
              <a:t>t</a:t>
            </a:r>
            <a:r>
              <a:rPr lang="en-US" sz="2400" i="0" kern="0" dirty="0" smtClean="0">
                <a:latin typeface="+mn-lt"/>
                <a:ea typeface="ＭＳ Ｐゴシック" charset="0"/>
              </a:rPr>
              <a:t> and 104 </a:t>
            </a:r>
            <a:r>
              <a:rPr lang="en-US" sz="2400" i="0" kern="0" dirty="0" err="1" smtClean="0">
                <a:latin typeface="+mn-lt"/>
                <a:ea typeface="ＭＳ Ｐゴシック" charset="0"/>
              </a:rPr>
              <a:t>t</a:t>
            </a:r>
            <a:endParaRPr lang="en-US" sz="2400" i="0" kern="0" dirty="0" smtClean="0">
              <a:latin typeface="+mn-lt"/>
              <a:ea typeface="ＭＳ Ｐゴシック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FF0000"/>
              </a:buClr>
              <a:buFont typeface="Zapf Dingbats" charset="2"/>
              <a:buChar char="l"/>
            </a:pPr>
            <a:r>
              <a:rPr lang="en-US" sz="2400" i="0" dirty="0" smtClean="0"/>
              <a:t>“The SPS-C </a:t>
            </a:r>
            <a:r>
              <a:rPr lang="en-US" sz="2400" i="0" dirty="0" err="1" smtClean="0"/>
              <a:t>recognises</a:t>
            </a:r>
            <a:r>
              <a:rPr lang="en-US" sz="2400" i="0" dirty="0" smtClean="0"/>
              <a:t> with interest the proposal of the short-baseline experiment P311 in the region of the LSND result, complementary to the </a:t>
            </a:r>
            <a:r>
              <a:rPr lang="en-US" sz="2400" i="0" dirty="0" err="1" smtClean="0"/>
              <a:t>MiniBooNE</a:t>
            </a:r>
            <a:r>
              <a:rPr lang="en-US" sz="2400" i="0" dirty="0" smtClean="0"/>
              <a:t> proposal at FNAL”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Zapf Dingbats" charset="2"/>
              <a:buChar char="l"/>
            </a:pPr>
            <a:r>
              <a:rPr lang="en-US" sz="2400" dirty="0" smtClean="0">
                <a:solidFill>
                  <a:srgbClr val="FF0000"/>
                </a:solidFill>
              </a:rPr>
              <a:t>“However, P311 would not be able to produce results before </a:t>
            </a:r>
            <a:r>
              <a:rPr lang="en-US" sz="2400" dirty="0" err="1" smtClean="0">
                <a:solidFill>
                  <a:srgbClr val="FF0000"/>
                </a:solidFill>
              </a:rPr>
              <a:t>MiniBooNE</a:t>
            </a:r>
            <a:r>
              <a:rPr lang="en-US" sz="2400" dirty="0" smtClean="0">
                <a:solidFill>
                  <a:srgbClr val="FF0000"/>
                </a:solidFill>
              </a:rPr>
              <a:t>. In view of the above, P311 is </a:t>
            </a:r>
            <a:r>
              <a:rPr lang="en-US" sz="2400" b="1" dirty="0" smtClean="0">
                <a:solidFill>
                  <a:srgbClr val="FF0000"/>
                </a:solidFill>
              </a:rPr>
              <a:t>not recommended</a:t>
            </a:r>
            <a:r>
              <a:rPr lang="en-US" sz="2400" dirty="0" smtClean="0">
                <a:solidFill>
                  <a:srgbClr val="FF0000"/>
                </a:solidFill>
              </a:rPr>
              <a:t> for approval”.</a:t>
            </a:r>
          </a:p>
          <a:p>
            <a:pPr marL="342900" lvl="0" indent="-342900">
              <a:spcBef>
                <a:spcPct val="20000"/>
              </a:spcBef>
              <a:buClr>
                <a:srgbClr val="FF0000"/>
              </a:buClr>
              <a:buFont typeface="Zapf Dingbats" charset="2"/>
              <a:buChar char="l"/>
            </a:pPr>
            <a:endParaRPr lang="en-US" sz="2400" i="0" dirty="0" smtClean="0"/>
          </a:p>
          <a:p>
            <a:pPr marL="342900" lvl="0" indent="-342900">
              <a:spcBef>
                <a:spcPct val="20000"/>
              </a:spcBef>
              <a:buClr>
                <a:srgbClr val="FF0000"/>
              </a:buClr>
              <a:buFont typeface="Zapf Dingbats" charset="2"/>
              <a:buChar char="l"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6248400"/>
            <a:ext cx="2234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“</a:t>
            </a:r>
            <a:r>
              <a:rPr lang="en-US" sz="2400" dirty="0" err="1" smtClean="0">
                <a:solidFill>
                  <a:srgbClr val="0000FF"/>
                </a:solidFill>
              </a:rPr>
              <a:t>Maiani</a:t>
            </a:r>
            <a:r>
              <a:rPr lang="en-US" sz="2400" dirty="0" smtClean="0">
                <a:solidFill>
                  <a:srgbClr val="0000FF"/>
                </a:solidFill>
              </a:rPr>
              <a:t> dixit” 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 build="p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457200" y="609600"/>
            <a:ext cx="4267200" cy="3048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 </a:t>
            </a:r>
            <a:r>
              <a:rPr lang="en-US" dirty="0" smtClean="0"/>
              <a:t>2009: the </a:t>
            </a:r>
            <a:r>
              <a:rPr lang="en-GB" dirty="0" smtClean="0"/>
              <a:t>CERN </a:t>
            </a:r>
            <a:r>
              <a:rPr lang="en-GB" dirty="0" smtClean="0"/>
              <a:t>/PS double </a:t>
            </a:r>
            <a:r>
              <a:rPr lang="en-GB" dirty="0" err="1" smtClean="0"/>
              <a:t>LAr</a:t>
            </a:r>
            <a:r>
              <a:rPr lang="en-GB" dirty="0" smtClean="0"/>
              <a:t>-</a:t>
            </a:r>
            <a:r>
              <a:rPr lang="en-GB" dirty="0" smtClean="0"/>
              <a:t>TPC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842250" y="6629400"/>
            <a:ext cx="2063750" cy="228600"/>
          </a:xfrm>
        </p:spPr>
        <p:txBody>
          <a:bodyPr/>
          <a:lstStyle/>
          <a:p>
            <a:r>
              <a:rPr lang="en-GB" smtClean="0"/>
              <a:t>Slide#  : </a:t>
            </a:r>
            <a:fld id="{C0367892-4C36-1744-A726-262AF37AA8B7}" type="slidenum">
              <a:rPr lang="en-GB" smtClean="0"/>
              <a:pPr/>
              <a:t>3</a:t>
            </a:fld>
            <a:endParaRPr lang="en-GB" dirty="0">
              <a:solidFill>
                <a:schemeClr val="accent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694037"/>
            <a:ext cx="4953000" cy="3354527"/>
            <a:chOff x="0" y="694037"/>
            <a:chExt cx="4953000" cy="3354527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685800" y="2294237"/>
              <a:ext cx="3613527" cy="1754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2000" b="0" baseline="0" dirty="0">
                  <a:latin typeface="Comic Sans MS" charset="0"/>
                  <a:ea typeface="Times" charset="0"/>
                  <a:cs typeface="Times" charset="0"/>
                </a:rPr>
                <a:t>Carlo Rubbia</a:t>
              </a:r>
              <a:br>
                <a:rPr lang="en-GB" sz="2000" b="0" baseline="0" dirty="0">
                  <a:latin typeface="Comic Sans MS" charset="0"/>
                  <a:ea typeface="Times" charset="0"/>
                  <a:cs typeface="Times" charset="0"/>
                </a:rPr>
              </a:br>
              <a:r>
                <a:rPr lang="en-GB" sz="2000" b="0" baseline="0" dirty="0">
                  <a:latin typeface="Comic Sans MS" charset="0"/>
                  <a:ea typeface="Times" charset="0"/>
                  <a:cs typeface="Times" charset="0"/>
                </a:rPr>
                <a:t>CERN Geneva, Switzerland </a:t>
              </a:r>
            </a:p>
            <a:p>
              <a:pPr algn="ctr"/>
              <a:r>
                <a:rPr lang="en-GB" sz="2000" b="0" baseline="0" dirty="0">
                  <a:latin typeface="Comic Sans MS" charset="0"/>
                  <a:ea typeface="Times" charset="0"/>
                  <a:cs typeface="Times" charset="0"/>
                </a:rPr>
                <a:t>and </a:t>
              </a:r>
            </a:p>
            <a:p>
              <a:pPr algn="ctr"/>
              <a:r>
                <a:rPr lang="en-GB" sz="2000" b="0" baseline="0" dirty="0">
                  <a:latin typeface="Comic Sans MS" charset="0"/>
                  <a:ea typeface="Times" charset="0"/>
                  <a:cs typeface="Times" charset="0"/>
                </a:rPr>
                <a:t>INFN/LNGS, </a:t>
              </a:r>
              <a:r>
                <a:rPr lang="en-GB" sz="2000" b="0" baseline="0" dirty="0" err="1">
                  <a:latin typeface="Comic Sans MS" charset="0"/>
                  <a:ea typeface="Times" charset="0"/>
                  <a:cs typeface="Times" charset="0"/>
                </a:rPr>
                <a:t>Assergi</a:t>
              </a:r>
              <a:r>
                <a:rPr lang="en-GB" sz="2000" b="0" baseline="0" dirty="0">
                  <a:latin typeface="Comic Sans MS" charset="0"/>
                  <a:ea typeface="Times" charset="0"/>
                  <a:cs typeface="Times" charset="0"/>
                </a:rPr>
                <a:t>, Italy</a:t>
              </a:r>
              <a:r>
                <a:rPr lang="en-GB" sz="2800" b="0" baseline="0" dirty="0">
                  <a:solidFill>
                    <a:srgbClr val="0000FF"/>
                  </a:solidFill>
                  <a:latin typeface="Times" charset="0"/>
                  <a:ea typeface="Times" charset="0"/>
                  <a:cs typeface="Times" charset="0"/>
                </a:rPr>
                <a:t/>
              </a:r>
              <a:br>
                <a:rPr lang="en-GB" sz="2800" b="0" baseline="0" dirty="0">
                  <a:solidFill>
                    <a:srgbClr val="0000FF"/>
                  </a:solidFill>
                  <a:latin typeface="Times" charset="0"/>
                  <a:ea typeface="Times" charset="0"/>
                  <a:cs typeface="Times" charset="0"/>
                </a:rPr>
              </a:br>
              <a:endParaRPr lang="en-US" sz="2800" b="0" baseline="0" dirty="0">
                <a:solidFill>
                  <a:srgbClr val="0000FF"/>
                </a:solidFill>
                <a:latin typeface="Times" charset="0"/>
                <a:ea typeface="Times" charset="0"/>
                <a:cs typeface="Times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694037"/>
              <a:ext cx="4953000" cy="212365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GB" sz="3200" dirty="0" smtClean="0">
                  <a:solidFill>
                    <a:srgbClr val="C30224"/>
                  </a:solidFill>
                  <a:latin typeface="Marker Felt" charset="0"/>
                  <a:ea typeface="Times" charset="0"/>
                  <a:cs typeface="Times" charset="0"/>
                </a:rPr>
                <a:t>DOUBLE-</a:t>
              </a:r>
              <a:r>
                <a:rPr lang="en-GB" sz="3200" dirty="0" err="1" smtClean="0">
                  <a:solidFill>
                    <a:srgbClr val="C30224"/>
                  </a:solidFill>
                  <a:latin typeface="Marker Felt" charset="0"/>
                  <a:ea typeface="Times" charset="0"/>
                  <a:cs typeface="Times" charset="0"/>
                </a:rPr>
                <a:t>LAr</a:t>
              </a:r>
              <a:r>
                <a:rPr lang="en-GB" sz="3200" dirty="0" smtClean="0">
                  <a:solidFill>
                    <a:srgbClr val="C30224"/>
                  </a:solidFill>
                  <a:latin typeface="Marker Felt" charset="0"/>
                  <a:ea typeface="Times" charset="0"/>
                  <a:cs typeface="Times" charset="0"/>
                </a:rPr>
                <a:t>:</a:t>
              </a:r>
              <a:br>
                <a:rPr lang="en-GB" sz="3200" dirty="0" smtClean="0">
                  <a:solidFill>
                    <a:srgbClr val="C30224"/>
                  </a:solidFill>
                  <a:latin typeface="Marker Felt" charset="0"/>
                  <a:ea typeface="Times" charset="0"/>
                  <a:cs typeface="Times" charset="0"/>
                </a:rPr>
              </a:br>
              <a:r>
                <a:rPr lang="en-GB" sz="3200" dirty="0" smtClean="0">
                  <a:solidFill>
                    <a:srgbClr val="C30224"/>
                  </a:solidFill>
                  <a:latin typeface="Marker Felt" charset="0"/>
                  <a:ea typeface="Times" charset="0"/>
                  <a:cs typeface="Times" charset="0"/>
                </a:rPr>
                <a:t>Sterile neutrinos </a:t>
              </a:r>
              <a:br>
                <a:rPr lang="en-GB" sz="3200" dirty="0" smtClean="0">
                  <a:solidFill>
                    <a:srgbClr val="C30224"/>
                  </a:solidFill>
                  <a:latin typeface="Marker Felt" charset="0"/>
                  <a:ea typeface="Times" charset="0"/>
                  <a:cs typeface="Times" charset="0"/>
                </a:rPr>
              </a:br>
              <a:r>
                <a:rPr lang="en-GB" sz="3200" dirty="0" smtClean="0">
                  <a:solidFill>
                    <a:srgbClr val="C30224"/>
                  </a:solidFill>
                  <a:latin typeface="Marker Felt" charset="0"/>
                  <a:ea typeface="Times" charset="0"/>
                  <a:cs typeface="Times" charset="0"/>
                </a:rPr>
                <a:t>with the CERN PS  </a:t>
              </a:r>
              <a:r>
                <a:rPr lang="en-GB" sz="2800" dirty="0" smtClean="0">
                  <a:solidFill>
                    <a:srgbClr val="C30224"/>
                  </a:solidFill>
                  <a:latin typeface="Marker Felt" charset="0"/>
                  <a:ea typeface="Times" charset="0"/>
                  <a:cs typeface="Times" charset="0"/>
                </a:rPr>
                <a:t/>
              </a:r>
              <a:br>
                <a:rPr lang="en-GB" sz="2800" dirty="0" smtClean="0">
                  <a:solidFill>
                    <a:srgbClr val="C30224"/>
                  </a:solidFill>
                  <a:latin typeface="Marker Felt" charset="0"/>
                  <a:ea typeface="Times" charset="0"/>
                  <a:cs typeface="Times" charset="0"/>
                </a:rPr>
              </a:br>
              <a:r>
                <a:rPr lang="en-US" sz="3600" dirty="0" smtClean="0">
                  <a:solidFill>
                    <a:srgbClr val="FF0000"/>
                  </a:solidFill>
                  <a:latin typeface="Marker Felt" charset="0"/>
                  <a:ea typeface="Times" charset="0"/>
                  <a:cs typeface="Times" charset="0"/>
                </a:rPr>
                <a:t> </a:t>
              </a:r>
              <a:endParaRPr lang="en-US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4800600" y="617837"/>
            <a:ext cx="4953000" cy="28007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PS proton beam at 19.2 </a:t>
            </a:r>
            <a:r>
              <a:rPr lang="en-US" dirty="0" err="1" smtClean="0"/>
              <a:t>GeV/c</a:t>
            </a:r>
            <a:r>
              <a:rPr lang="en-US" dirty="0" smtClean="0"/>
              <a:t> is extracted from the PS via TT2, TT1 and TT7. The magnetic horn is designed to focus particles of momentum around 2 </a:t>
            </a:r>
            <a:r>
              <a:rPr lang="en-US" dirty="0" err="1" smtClean="0"/>
              <a:t>GeV/c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decay tunnel is about 50 </a:t>
            </a:r>
            <a:r>
              <a:rPr lang="en-US" dirty="0" err="1" smtClean="0"/>
              <a:t>m</a:t>
            </a:r>
            <a:r>
              <a:rPr lang="en-US" dirty="0" smtClean="0"/>
              <a:t> long, followed by an iron beam stopper. There are two positions for the detection of the neutrinos. </a:t>
            </a:r>
          </a:p>
          <a:p>
            <a:r>
              <a:rPr lang="en-US" dirty="0" smtClean="0"/>
              <a:t>The far (main) location is at 850 </a:t>
            </a:r>
            <a:r>
              <a:rPr lang="en-US" dirty="0" err="1" smtClean="0"/>
              <a:t>m</a:t>
            </a:r>
            <a:r>
              <a:rPr lang="en-US" dirty="0" smtClean="0"/>
              <a:t> from the target; a secondary location is foreseen at a distance of 127 </a:t>
            </a:r>
            <a:r>
              <a:rPr lang="en-US" dirty="0" err="1" smtClean="0"/>
              <a:t>m</a:t>
            </a:r>
            <a:r>
              <a:rPr lang="en-US" dirty="0" smtClean="0"/>
              <a:t> from the target. </a:t>
            </a:r>
            <a:r>
              <a:rPr lang="en-US" dirty="0" err="1" smtClean="0"/>
              <a:t>MiniBooNE</a:t>
            </a:r>
            <a:r>
              <a:rPr lang="en-US" dirty="0" smtClean="0"/>
              <a:t> was at 550 </a:t>
            </a:r>
            <a:r>
              <a:rPr lang="en-US" dirty="0" err="1" smtClean="0"/>
              <a:t>m</a:t>
            </a:r>
            <a:r>
              <a:rPr lang="en-US" dirty="0" smtClean="0"/>
              <a:t> from the target.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657600"/>
            <a:ext cx="8001000" cy="28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Footer Placeholder 3"/>
          <p:cNvSpPr txBox="1">
            <a:spLocks/>
          </p:cNvSpPr>
          <p:nvPr/>
        </p:nvSpPr>
        <p:spPr bwMode="auto">
          <a:xfrm>
            <a:off x="5867400" y="3276600"/>
            <a:ext cx="3429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Palatino" charset="0"/>
                <a:ea typeface="Times" charset="0"/>
                <a:cs typeface="Times" charset="0"/>
              </a:rPr>
              <a:t>Carlo Rubbia, CERN ,11May 09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" charset="0"/>
              <a:ea typeface="Times" charset="0"/>
              <a:cs typeface="Times" charset="0"/>
            </a:endParaRPr>
          </a:p>
        </p:txBody>
      </p:sp>
      <p:pic>
        <p:nvPicPr>
          <p:cNvPr id="17" name="Picture 9" descr="T60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5333967"/>
            <a:ext cx="2186669" cy="1295433"/>
          </a:xfrm>
          <a:prstGeom prst="rect">
            <a:avLst/>
          </a:prstGeom>
          <a:noFill/>
          <a:ln w="38100">
            <a:solidFill>
              <a:srgbClr val="000090"/>
            </a:solidFill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152400" y="3810000"/>
            <a:ext cx="2371062" cy="1371600"/>
            <a:chOff x="152400" y="3810000"/>
            <a:chExt cx="2371062" cy="1371600"/>
          </a:xfrm>
        </p:grpSpPr>
        <p:sp>
          <p:nvSpPr>
            <p:cNvPr id="19" name="TextBox 18"/>
            <p:cNvSpPr txBox="1"/>
            <p:nvPr/>
          </p:nvSpPr>
          <p:spPr>
            <a:xfrm>
              <a:off x="152400" y="3810000"/>
              <a:ext cx="2371062" cy="584776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ICARUS T600 moved </a:t>
              </a:r>
            </a:p>
            <a:p>
              <a:r>
                <a:rPr lang="en-US" b="1" dirty="0" smtClean="0">
                  <a:solidFill>
                    <a:srgbClr val="FF0000"/>
                  </a:solidFill>
                </a:rPr>
                <a:t>to CERN after 2012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rot="5400000">
              <a:off x="1600994" y="4799806"/>
              <a:ext cx="762000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sp>
        <p:nvSpPr>
          <p:cNvPr id="23" name="TextBox 22"/>
          <p:cNvSpPr txBox="1"/>
          <p:nvPr/>
        </p:nvSpPr>
        <p:spPr>
          <a:xfrm>
            <a:off x="7704356" y="5867400"/>
            <a:ext cx="2201644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Additional </a:t>
            </a:r>
            <a:r>
              <a:rPr lang="en-US" b="1" dirty="0" err="1" smtClean="0">
                <a:solidFill>
                  <a:srgbClr val="FF0000"/>
                </a:solidFill>
              </a:rPr>
              <a:t>LAr</a:t>
            </a:r>
            <a:r>
              <a:rPr lang="en-US" b="1" dirty="0" smtClean="0">
                <a:solidFill>
                  <a:srgbClr val="FF0000"/>
                </a:solidFill>
              </a:rPr>
              <a:t>-TPC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small detector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096000" y="5334794"/>
            <a:ext cx="1524000" cy="1304951"/>
            <a:chOff x="6096000" y="5334794"/>
            <a:chExt cx="1524000" cy="1304951"/>
          </a:xfrm>
        </p:grpSpPr>
        <p:pic>
          <p:nvPicPr>
            <p:cNvPr id="18" name="Picture 8" descr="T150_1_lowres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0" y="5715000"/>
              <a:ext cx="1524000" cy="924745"/>
            </a:xfrm>
            <a:prstGeom prst="rect">
              <a:avLst/>
            </a:prstGeom>
            <a:noFill/>
            <a:ln w="38100">
              <a:solidFill>
                <a:srgbClr val="8B0303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42998"/>
                </a:srgbClr>
              </a:outerShdw>
            </a:effectLst>
          </p:spPr>
        </p:pic>
        <p:cxnSp>
          <p:nvCxnSpPr>
            <p:cNvPr id="25" name="Straight Arrow Connector 24"/>
            <p:cNvCxnSpPr/>
            <p:nvPr/>
          </p:nvCxnSpPr>
          <p:spPr bwMode="auto">
            <a:xfrm rot="5400000" flipH="1" flipV="1">
              <a:off x="6742906" y="5524500"/>
              <a:ext cx="381000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SPS-C_June.2013</a:t>
            </a:r>
            <a:endParaRPr lang="en-GB" sz="2800" i="0">
              <a:solidFill>
                <a:schemeClr val="tx1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Slide# : </a:t>
            </a:r>
            <a:fld id="{629FFB9C-5BE3-084B-93B7-4AC095622F75}" type="slidenum">
              <a:rPr lang="en-GB"/>
              <a:pPr/>
              <a:t>4</a:t>
            </a:fld>
            <a:endParaRPr lang="en-GB"/>
          </a:p>
        </p:txBody>
      </p:sp>
      <p:sp>
        <p:nvSpPr>
          <p:cNvPr id="870402" name="AutoShap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GB" dirty="0" smtClean="0"/>
              <a:t>Expectations from the 2009 –CERN /PS double </a:t>
            </a:r>
            <a:r>
              <a:rPr lang="en-GB" dirty="0" err="1" smtClean="0"/>
              <a:t>LAr</a:t>
            </a:r>
            <a:r>
              <a:rPr lang="en-GB" dirty="0" smtClean="0"/>
              <a:t>-TPC</a:t>
            </a:r>
            <a:endParaRPr lang="en-GB" dirty="0"/>
          </a:p>
        </p:txBody>
      </p:sp>
      <p:pic>
        <p:nvPicPr>
          <p:cNvPr id="8704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609600"/>
            <a:ext cx="6858000" cy="597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81000" y="3429001"/>
            <a:ext cx="2971800" cy="1824038"/>
            <a:chOff x="240" y="2160"/>
            <a:chExt cx="1872" cy="1149"/>
          </a:xfrm>
        </p:grpSpPr>
        <p:sp>
          <p:nvSpPr>
            <p:cNvPr id="870405" name="Text Box 5"/>
            <p:cNvSpPr txBox="1">
              <a:spLocks noChangeArrowheads="1"/>
            </p:cNvSpPr>
            <p:nvPr/>
          </p:nvSpPr>
          <p:spPr bwMode="auto">
            <a:xfrm>
              <a:off x="240" y="2640"/>
              <a:ext cx="1296" cy="669"/>
            </a:xfrm>
            <a:prstGeom prst="rect">
              <a:avLst/>
            </a:prstGeom>
            <a:noFill/>
            <a:ln w="9525">
              <a:solidFill>
                <a:srgbClr val="C30224"/>
              </a:solidFill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dirty="0"/>
                <a:t> </a:t>
              </a:r>
              <a:r>
                <a:rPr lang="en-GB" sz="2000" b="0" i="1" baseline="0" dirty="0">
                  <a:solidFill>
                    <a:srgbClr val="C30224"/>
                  </a:solidFill>
                  <a:latin typeface="Comic Sans MS" charset="0"/>
                </a:rPr>
                <a:t>This proposal</a:t>
              </a:r>
              <a:r>
                <a:rPr lang="en-GB" dirty="0" smtClean="0"/>
                <a:t>  </a:t>
              </a:r>
              <a:r>
                <a:rPr lang="en-GB" dirty="0" smtClean="0">
                  <a:solidFill>
                    <a:srgbClr val="C30224"/>
                  </a:solidFill>
                </a:rPr>
                <a:t>(2009)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 b="0" i="1" baseline="0" dirty="0">
                  <a:solidFill>
                    <a:srgbClr val="C30224"/>
                  </a:solidFill>
                  <a:latin typeface="Comic Sans MS" charset="0"/>
                </a:rPr>
                <a:t>2.5 10</a:t>
              </a:r>
              <a:r>
                <a:rPr lang="en-US" sz="1800" b="0" i="1" baseline="30000" dirty="0">
                  <a:solidFill>
                    <a:srgbClr val="C30224"/>
                  </a:solidFill>
                  <a:latin typeface="Comic Sans MS" charset="0"/>
                </a:rPr>
                <a:t>20</a:t>
              </a:r>
              <a:r>
                <a:rPr lang="en-US" sz="1800" b="0" i="1" baseline="0" dirty="0">
                  <a:solidFill>
                    <a:srgbClr val="C30224"/>
                  </a:solidFill>
                  <a:latin typeface="Comic Sans MS" charset="0"/>
                </a:rPr>
                <a:t> </a:t>
              </a:r>
              <a:r>
                <a:rPr lang="en-GB" sz="1800" i="1" baseline="0" dirty="0">
                  <a:solidFill>
                    <a:srgbClr val="C30224"/>
                  </a:solidFill>
                  <a:latin typeface="Comic Sans MS" charset="0"/>
                </a:rPr>
                <a:t>POT</a:t>
              </a:r>
            </a:p>
          </p:txBody>
        </p:sp>
        <p:sp>
          <p:nvSpPr>
            <p:cNvPr id="870407" name="Line 7"/>
            <p:cNvSpPr>
              <a:spLocks noChangeShapeType="1"/>
            </p:cNvSpPr>
            <p:nvPr/>
          </p:nvSpPr>
          <p:spPr bwMode="auto">
            <a:xfrm flipV="1">
              <a:off x="1392" y="2160"/>
              <a:ext cx="720" cy="576"/>
            </a:xfrm>
            <a:prstGeom prst="line">
              <a:avLst/>
            </a:prstGeom>
            <a:noFill/>
            <a:ln w="28575">
              <a:solidFill>
                <a:srgbClr val="C30224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124200" y="5562600"/>
            <a:ext cx="4688703" cy="1238310"/>
            <a:chOff x="3124200" y="5562600"/>
            <a:chExt cx="4688703" cy="1238310"/>
          </a:xfrm>
        </p:grpSpPr>
        <p:sp>
          <p:nvSpPr>
            <p:cNvPr id="9" name="TextBox 8"/>
            <p:cNvSpPr txBox="1"/>
            <p:nvPr/>
          </p:nvSpPr>
          <p:spPr>
            <a:xfrm>
              <a:off x="3124200" y="6400800"/>
              <a:ext cx="46887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Present CNGS2 experimental results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rot="16200000" flipV="1">
              <a:off x="4724400" y="5791200"/>
              <a:ext cx="838200" cy="3810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CERN-16 March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9448800" cy="5562600"/>
          </a:xfrm>
        </p:spPr>
        <p:txBody>
          <a:bodyPr/>
          <a:lstStyle/>
          <a:p>
            <a:pPr algn="ctr">
              <a:buNone/>
            </a:pPr>
            <a:r>
              <a:rPr lang="en-US" sz="2400" i="1" dirty="0" smtClean="0"/>
              <a:t>Deliberation Document on the update of the European Strategy for Particle Physics</a:t>
            </a:r>
          </a:p>
          <a:p>
            <a:pPr algn="ctr">
              <a:buNone/>
            </a:pPr>
            <a:r>
              <a:rPr lang="en-US" sz="2400" i="1" dirty="0" smtClean="0"/>
              <a:t>The European Strategy Group</a:t>
            </a:r>
            <a:r>
              <a:rPr lang="en-US" sz="2400" i="1" dirty="0" smtClean="0"/>
              <a:t> ESG (</a:t>
            </a:r>
            <a:r>
              <a:rPr lang="en-US" sz="2400" i="1" dirty="0" smtClean="0"/>
              <a:t>Prepared by the Scientific Secretariat for the European Strategy Session of the Council)</a:t>
            </a:r>
          </a:p>
          <a:p>
            <a:pPr algn="ctr">
              <a:buNone/>
            </a:pPr>
            <a:r>
              <a:rPr lang="en-US" sz="2400" dirty="0" smtClean="0"/>
              <a:t> </a:t>
            </a:r>
            <a:r>
              <a:rPr lang="en-US" sz="2400" i="1" dirty="0" smtClean="0">
                <a:solidFill>
                  <a:srgbClr val="0000FF"/>
                </a:solidFill>
              </a:rPr>
              <a:t>at </a:t>
            </a:r>
            <a:r>
              <a:rPr lang="en-US" sz="2400" i="1" dirty="0" smtClean="0">
                <a:solidFill>
                  <a:srgbClr val="0000FF"/>
                </a:solidFill>
              </a:rPr>
              <a:t>point </a:t>
            </a:r>
            <a:r>
              <a:rPr lang="en-US" sz="2400" i="1" dirty="0" err="1" smtClean="0">
                <a:solidFill>
                  <a:srgbClr val="0000FF"/>
                </a:solidFill>
              </a:rPr>
              <a:t>f</a:t>
            </a:r>
            <a:r>
              <a:rPr lang="en-US" sz="2400" i="1" dirty="0" smtClean="0">
                <a:solidFill>
                  <a:srgbClr val="0000FF"/>
                </a:solidFill>
              </a:rPr>
              <a:t>)</a:t>
            </a:r>
          </a:p>
          <a:p>
            <a:pPr>
              <a:buNone/>
            </a:pPr>
            <a:r>
              <a:rPr lang="en-US" sz="2400" dirty="0" smtClean="0"/>
              <a:t>	 Rapid progress in neutrino oscillation physics, with significant European involvement, has established a strong scientific case for a </a:t>
            </a:r>
            <a:r>
              <a:rPr lang="en-US" sz="2400" dirty="0" smtClean="0"/>
              <a:t>long-baseline </a:t>
            </a:r>
            <a:r>
              <a:rPr lang="en-US" sz="2400" dirty="0" smtClean="0"/>
              <a:t>neutrino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exploring CP violation and the mass hierarchy in the neutrino sector. </a:t>
            </a:r>
          </a:p>
          <a:p>
            <a:pPr>
              <a:buNone/>
            </a:pPr>
            <a:r>
              <a:rPr lang="en-US" sz="2400" i="1" dirty="0" smtClean="0"/>
              <a:t>	</a:t>
            </a:r>
            <a:r>
              <a:rPr lang="en-US" sz="2400" i="1" dirty="0" smtClean="0">
                <a:solidFill>
                  <a:srgbClr val="FF0000"/>
                </a:solidFill>
              </a:rPr>
              <a:t>CERN should develop a neutrino </a:t>
            </a:r>
            <a:r>
              <a:rPr lang="en-US" sz="2400" i="1" dirty="0" err="1" smtClean="0">
                <a:solidFill>
                  <a:srgbClr val="FF0000"/>
                </a:solidFill>
              </a:rPr>
              <a:t>programme</a:t>
            </a:r>
            <a:r>
              <a:rPr lang="en-US" sz="2400" i="1" dirty="0" smtClean="0">
                <a:solidFill>
                  <a:srgbClr val="FF0000"/>
                </a:solidFill>
              </a:rPr>
              <a:t> to pave the way for a substantial European role in future </a:t>
            </a:r>
            <a:r>
              <a:rPr lang="en-US" sz="2400" i="1" dirty="0" smtClean="0">
                <a:solidFill>
                  <a:srgbClr val="FF0000"/>
                </a:solidFill>
              </a:rPr>
              <a:t>long — baseline </a:t>
            </a:r>
            <a:r>
              <a:rPr lang="en-US" sz="2400" i="1" dirty="0" smtClean="0">
                <a:solidFill>
                  <a:srgbClr val="FF0000"/>
                </a:solidFill>
              </a:rPr>
              <a:t>experiments. 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FF0000"/>
                </a:solidFill>
              </a:rPr>
              <a:t>	Europe should explore the possibility of major participation in leading long — baseline neutrino projects in the US and Japan.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Slide#  : </a:t>
            </a:r>
            <a:fld id="{C0367892-4C36-1744-A726-262AF37AA8B7}" type="slidenum">
              <a:rPr lang="en-GB" smtClean="0"/>
              <a:pPr/>
              <a:t>5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096000"/>
            <a:ext cx="887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“CENF and Sterile neutrino not mentioned in the Document” 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our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906000" cy="5562600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May 10th,2009 </a:t>
            </a:r>
            <a:r>
              <a:rPr lang="en-US" sz="2400" dirty="0" smtClean="0"/>
              <a:t> “</a:t>
            </a:r>
            <a:r>
              <a:rPr lang="en-US" sz="2400" i="1" dirty="0" smtClean="0"/>
              <a:t>New </a:t>
            </a:r>
            <a:r>
              <a:rPr lang="en-US" sz="2400" i="1" dirty="0" smtClean="0"/>
              <a:t>opportunities in the physics landscape at </a:t>
            </a:r>
            <a:r>
              <a:rPr lang="en-US" sz="2400" i="1" dirty="0" smtClean="0"/>
              <a:t>CERN </a:t>
            </a:r>
            <a:r>
              <a:rPr lang="en-US" sz="2400" dirty="0" smtClean="0"/>
              <a:t>” </a:t>
            </a:r>
            <a:r>
              <a:rPr lang="en-US" sz="2400" dirty="0" smtClean="0"/>
              <a:t>ArXiv:0909.0355 </a:t>
            </a:r>
            <a:r>
              <a:rPr lang="en-US" sz="2400" dirty="0" err="1" smtClean="0"/>
              <a:t>Hep</a:t>
            </a:r>
            <a:r>
              <a:rPr lang="en-US" sz="2400" dirty="0" smtClean="0"/>
              <a:t>-</a:t>
            </a:r>
            <a:r>
              <a:rPr lang="en-US" sz="2400" dirty="0" smtClean="0"/>
              <a:t>ex.  </a:t>
            </a:r>
            <a:r>
              <a:rPr lang="en-US" sz="2400" dirty="0" smtClean="0"/>
              <a:t>First LOI for a dual </a:t>
            </a:r>
            <a:r>
              <a:rPr lang="en-US" sz="2400" dirty="0" err="1" smtClean="0"/>
              <a:t>LAr</a:t>
            </a:r>
            <a:r>
              <a:rPr lang="en-US" sz="2400" dirty="0" smtClean="0"/>
              <a:t> experiment at the CERN-PS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Oct 1</a:t>
            </a:r>
            <a:r>
              <a:rPr lang="en-US" sz="2400" baseline="30000" dirty="0" smtClean="0">
                <a:solidFill>
                  <a:srgbClr val="FF0000"/>
                </a:solidFill>
              </a:rPr>
              <a:t>st</a:t>
            </a:r>
            <a:r>
              <a:rPr lang="en-US" sz="2400" dirty="0" smtClean="0">
                <a:solidFill>
                  <a:srgbClr val="FF0000"/>
                </a:solidFill>
              </a:rPr>
              <a:t>,2009  </a:t>
            </a:r>
            <a:r>
              <a:rPr lang="en-US" sz="2400" dirty="0" smtClean="0"/>
              <a:t>“</a:t>
            </a:r>
            <a:r>
              <a:rPr lang="en-US" sz="2400" i="1" dirty="0" smtClean="0"/>
              <a:t>European strategy for future neutrino physics</a:t>
            </a:r>
            <a:r>
              <a:rPr lang="en-US" sz="2400" dirty="0" smtClean="0"/>
              <a:t>”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March 9</a:t>
            </a:r>
            <a:r>
              <a:rPr lang="en-US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,2011</a:t>
            </a:r>
            <a:r>
              <a:rPr lang="en-US" sz="2400" dirty="0" smtClean="0"/>
              <a:t>	Memo to SPS-C “</a:t>
            </a:r>
            <a:r>
              <a:rPr lang="en-US" sz="2400" i="1" dirty="0" smtClean="0"/>
              <a:t>Physics program for ICARUS after 2012”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Oct,14th 2011</a:t>
            </a:r>
            <a:r>
              <a:rPr lang="en-US" sz="2400" dirty="0" smtClean="0"/>
              <a:t>	</a:t>
            </a:r>
            <a:r>
              <a:rPr lang="en-US" sz="2400" i="1" dirty="0" smtClean="0"/>
              <a:t> “A comprehensive search for “anomalies”…with two LAR-TPC at CERN PS”</a:t>
            </a:r>
            <a:r>
              <a:rPr lang="en-US" sz="2400" i="1" dirty="0" smtClean="0"/>
              <a:t> .  </a:t>
            </a:r>
            <a:r>
              <a:rPr lang="en-US" sz="2400" dirty="0" smtClean="0"/>
              <a:t>Proposal </a:t>
            </a:r>
            <a:r>
              <a:rPr lang="en-US" sz="2400" dirty="0" smtClean="0"/>
              <a:t>(SPSC-P-345) ICARUS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Oct. 11</a:t>
            </a:r>
            <a:r>
              <a:rPr lang="en-US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, 2011 </a:t>
            </a:r>
            <a:r>
              <a:rPr lang="en-US" sz="2400" dirty="0" smtClean="0"/>
              <a:t> 	 </a:t>
            </a:r>
            <a:r>
              <a:rPr lang="en-US" sz="2400" i="1" dirty="0" smtClean="0"/>
              <a:t>“Prospect for Charge Current Neutrino Interactions Measurements at the CERN-</a:t>
            </a:r>
            <a:r>
              <a:rPr lang="en-US" sz="2400" i="1" dirty="0" smtClean="0"/>
              <a:t>PS </a:t>
            </a:r>
            <a:r>
              <a:rPr lang="en-US" sz="2400" i="1" dirty="0" smtClean="0"/>
              <a:t>with two magnetic spectrometers for measuring CC neutrino </a:t>
            </a:r>
            <a:r>
              <a:rPr lang="en-US" sz="2400" i="1" dirty="0" smtClean="0"/>
              <a:t>interactions” .  </a:t>
            </a:r>
            <a:r>
              <a:rPr lang="en-US" sz="2400" dirty="0" smtClean="0"/>
              <a:t>Proposal (SPSC-P-343</a:t>
            </a:r>
            <a:r>
              <a:rPr lang="en-US" sz="2400" dirty="0" smtClean="0"/>
              <a:t>) NESSIE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March 15</a:t>
            </a:r>
            <a:r>
              <a:rPr lang="en-US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, 2012  </a:t>
            </a:r>
            <a:r>
              <a:rPr lang="en-GB" sz="2400" dirty="0" smtClean="0"/>
              <a:t>“</a:t>
            </a:r>
            <a:r>
              <a:rPr lang="en-GB" sz="2400" i="1" dirty="0" smtClean="0"/>
              <a:t>Search for “anomalies” from neutrino and anti-neutrino oscillations at </a:t>
            </a:r>
            <a:r>
              <a:rPr lang="en-GB" sz="2400" i="1" dirty="0" smtClean="0">
                <a:latin typeface="Symbol" charset="2"/>
                <a:cs typeface="Symbol" charset="2"/>
              </a:rPr>
              <a:t>D</a:t>
            </a:r>
            <a:r>
              <a:rPr lang="en-GB" sz="2400" i="1" dirty="0" smtClean="0"/>
              <a:t>m</a:t>
            </a:r>
            <a:r>
              <a:rPr lang="en-GB" sz="2400" i="1" baseline="30000" dirty="0" smtClean="0"/>
              <a:t>2</a:t>
            </a:r>
            <a:r>
              <a:rPr lang="en-GB" sz="2400" i="1" dirty="0" smtClean="0"/>
              <a:t> ≈ 1eV</a:t>
            </a:r>
            <a:r>
              <a:rPr lang="en-GB" sz="2400" i="1" baseline="30000" dirty="0" smtClean="0"/>
              <a:t>2</a:t>
            </a:r>
            <a:r>
              <a:rPr lang="en-GB" sz="2400" i="1" dirty="0" smtClean="0"/>
              <a:t> with muon spectrometers and large </a:t>
            </a:r>
            <a:r>
              <a:rPr lang="en-GB" sz="2400" i="1" dirty="0" err="1" smtClean="0"/>
              <a:t>LAr</a:t>
            </a:r>
            <a:r>
              <a:rPr lang="en-GB" sz="2400" i="1" dirty="0" smtClean="0"/>
              <a:t>–TPC imaging detectors</a:t>
            </a:r>
            <a:r>
              <a:rPr lang="en-GB" sz="2400" dirty="0" smtClean="0"/>
              <a:t>” ,</a:t>
            </a:r>
            <a:r>
              <a:rPr lang="en-GB" sz="2400" dirty="0" err="1" smtClean="0"/>
              <a:t>Techn</a:t>
            </a:r>
            <a:r>
              <a:rPr lang="en-GB" sz="2400" dirty="0" smtClean="0"/>
              <a:t>. Proposal (SPSC-P 347) 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Slide#  : </a:t>
            </a:r>
            <a:fld id="{C0367892-4C36-1744-A726-262AF37AA8B7}" type="slidenum">
              <a:rPr lang="en-GB" smtClean="0"/>
              <a:pPr/>
              <a:t>6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ICARUS experiment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906000" cy="5562600"/>
          </a:xfrm>
        </p:spPr>
        <p:txBody>
          <a:bodyPr/>
          <a:lstStyle/>
          <a:p>
            <a:pPr>
              <a:lnSpc>
                <a:spcPts val="268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Summer 2012 	</a:t>
            </a:r>
            <a:r>
              <a:rPr lang="en-US" sz="2400" dirty="0" smtClean="0"/>
              <a:t>SPS-C recommends a joint working group between the ICARUS+NESSIE Collaboration and the CERN beam </a:t>
            </a:r>
            <a:r>
              <a:rPr lang="en-US" sz="2400" dirty="0" smtClean="0"/>
              <a:t>dept. </a:t>
            </a:r>
            <a:r>
              <a:rPr lang="en-US" sz="2400" dirty="0" smtClean="0"/>
              <a:t>in order to define and optimize the details of the beam design, associated infrastructure and experimental conditions.</a:t>
            </a:r>
          </a:p>
          <a:p>
            <a:pPr>
              <a:lnSpc>
                <a:spcPts val="268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Sept 2012 	</a:t>
            </a:r>
            <a:r>
              <a:rPr lang="en-US" sz="2400" dirty="0" smtClean="0"/>
              <a:t>Krakow meeting: neutrino options presented</a:t>
            </a:r>
          </a:p>
          <a:p>
            <a:pPr>
              <a:lnSpc>
                <a:spcPts val="268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Jan, 2013	</a:t>
            </a:r>
            <a:r>
              <a:rPr lang="en-US" sz="2400" dirty="0" smtClean="0"/>
              <a:t>	</a:t>
            </a:r>
            <a:r>
              <a:rPr lang="en-US" sz="2400" dirty="0" err="1" smtClean="0"/>
              <a:t>Erice</a:t>
            </a:r>
            <a:r>
              <a:rPr lang="en-US" sz="2400" dirty="0" smtClean="0"/>
              <a:t> meeting continues Krakow’s discussions</a:t>
            </a:r>
          </a:p>
          <a:p>
            <a:pPr>
              <a:lnSpc>
                <a:spcPts val="268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Jan 15</a:t>
            </a:r>
            <a:r>
              <a:rPr lang="en-US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, 2013 	</a:t>
            </a:r>
            <a:r>
              <a:rPr lang="en-US" sz="2400" dirty="0" smtClean="0"/>
              <a:t>(Positive) recommendations of SPS-C</a:t>
            </a:r>
          </a:p>
          <a:p>
            <a:pPr>
              <a:lnSpc>
                <a:spcPts val="268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Feb.7</a:t>
            </a:r>
            <a:r>
              <a:rPr lang="en-US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, 2013 	</a:t>
            </a:r>
            <a:r>
              <a:rPr lang="en-US" sz="2400" dirty="0" smtClean="0"/>
              <a:t>presentation of the </a:t>
            </a:r>
            <a:r>
              <a:rPr lang="en-US" sz="2400" i="1" dirty="0" smtClean="0"/>
              <a:t>“Letter of Intent for the new CERN neutrino facility (CENF)”</a:t>
            </a:r>
            <a:r>
              <a:rPr lang="en-US" sz="2400" dirty="0" smtClean="0"/>
              <a:t> </a:t>
            </a:r>
          </a:p>
          <a:p>
            <a:pPr>
              <a:lnSpc>
                <a:spcPts val="268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May 8</a:t>
            </a:r>
            <a:r>
              <a:rPr lang="en-US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, 2013</a:t>
            </a:r>
            <a:r>
              <a:rPr lang="en-US" sz="2400" dirty="0" smtClean="0"/>
              <a:t>	Report of</a:t>
            </a:r>
            <a:r>
              <a:rPr lang="en-US" sz="2400" dirty="0" smtClean="0"/>
              <a:t> the SPC-Neutrino </a:t>
            </a:r>
            <a:r>
              <a:rPr lang="en-US" sz="2400" dirty="0" smtClean="0"/>
              <a:t>Working group</a:t>
            </a:r>
          </a:p>
          <a:p>
            <a:pPr>
              <a:lnSpc>
                <a:spcPts val="268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June </a:t>
            </a:r>
            <a:r>
              <a:rPr lang="en-US" sz="2400" dirty="0" smtClean="0">
                <a:solidFill>
                  <a:srgbClr val="FF0000"/>
                </a:solidFill>
              </a:rPr>
              <a:t>21</a:t>
            </a:r>
            <a:r>
              <a:rPr lang="en-US" sz="2400" baseline="30000" dirty="0" smtClean="0">
                <a:solidFill>
                  <a:srgbClr val="FF0000"/>
                </a:solidFill>
              </a:rPr>
              <a:t>st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2013 </a:t>
            </a:r>
            <a:r>
              <a:rPr lang="en-US" sz="2400" dirty="0" smtClean="0"/>
              <a:t>	CERN </a:t>
            </a:r>
            <a:r>
              <a:rPr lang="en-US" sz="2400" dirty="0" smtClean="0"/>
              <a:t>Council</a:t>
            </a:r>
            <a:r>
              <a:rPr lang="en-US" sz="2400" dirty="0" smtClean="0"/>
              <a:t>: (excerpts from the </a:t>
            </a:r>
            <a:r>
              <a:rPr lang="en-US" sz="2400" dirty="0" err="1" smtClean="0"/>
              <a:t>Zwirner</a:t>
            </a:r>
            <a:r>
              <a:rPr lang="en-US" sz="2400" dirty="0" smtClean="0"/>
              <a:t> presentation) “</a:t>
            </a:r>
            <a:r>
              <a:rPr lang="en-US" sz="2400" dirty="0" smtClean="0">
                <a:solidFill>
                  <a:srgbClr val="FF0000"/>
                </a:solidFill>
              </a:rPr>
              <a:t>In </a:t>
            </a:r>
            <a:r>
              <a:rPr lang="en-US" sz="2400" dirty="0" smtClean="0">
                <a:solidFill>
                  <a:srgbClr val="FF0000"/>
                </a:solidFill>
              </a:rPr>
              <a:t>the approved CERN-MTP 2014-18 no concrete </a:t>
            </a:r>
            <a:r>
              <a:rPr lang="en-US" sz="2400" dirty="0" smtClean="0">
                <a:solidFill>
                  <a:srgbClr val="FF0000"/>
                </a:solidFill>
              </a:rPr>
              <a:t>plan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for </a:t>
            </a:r>
            <a:r>
              <a:rPr lang="en-US" sz="2400" dirty="0" smtClean="0">
                <a:solidFill>
                  <a:srgbClr val="FF0000"/>
                </a:solidFill>
              </a:rPr>
              <a:t> developing  and  funding neutrino-related  activities  at  CERN,  apart  from  a </a:t>
            </a:r>
            <a:r>
              <a:rPr lang="en-US" sz="2400" dirty="0" smtClean="0">
                <a:solidFill>
                  <a:srgbClr val="FF0000"/>
                </a:solidFill>
              </a:rPr>
              <a:t> very </a:t>
            </a:r>
            <a:r>
              <a:rPr lang="en-US" sz="2400" dirty="0" smtClean="0">
                <a:solidFill>
                  <a:srgbClr val="FF0000"/>
                </a:solidFill>
              </a:rPr>
              <a:t>  modest  seed  funding  for  more  detailed  studies  in  neutrino  physics  at  CERN</a:t>
            </a:r>
            <a:r>
              <a:rPr lang="en-US" sz="2400" dirty="0" smtClean="0">
                <a:solidFill>
                  <a:srgbClr val="FF0000"/>
                </a:solidFill>
              </a:rPr>
              <a:t>”. </a:t>
            </a:r>
            <a:endParaRPr lang="en-US" sz="2400" i="1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SPS-C_June.2013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Slide#  : </a:t>
            </a:r>
            <a:fld id="{C0367892-4C36-1744-A726-262AF37AA8B7}" type="slidenum">
              <a:rPr lang="en-GB" smtClean="0"/>
              <a:pPr/>
              <a:t>7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9448800" cy="5715000"/>
          </a:xfrm>
        </p:spPr>
        <p:txBody>
          <a:bodyPr/>
          <a:lstStyle/>
          <a:p>
            <a:r>
              <a:rPr lang="en-US" sz="2400" dirty="0" smtClean="0"/>
              <a:t>There will be no funding for a new neutrino beam in the North Area. </a:t>
            </a:r>
            <a:r>
              <a:rPr lang="en-US" sz="2400" i="1" dirty="0" smtClean="0">
                <a:solidFill>
                  <a:srgbClr val="FF0000"/>
                </a:solidFill>
              </a:rPr>
              <a:t>This </a:t>
            </a:r>
            <a:r>
              <a:rPr lang="en-US" sz="2400" i="1" dirty="0" err="1" smtClean="0">
                <a:solidFill>
                  <a:srgbClr val="FF0000"/>
                </a:solidFill>
              </a:rPr>
              <a:t>programme</a:t>
            </a:r>
            <a:r>
              <a:rPr lang="en-US" sz="2400" i="1" dirty="0" smtClean="0">
                <a:solidFill>
                  <a:srgbClr val="FF0000"/>
                </a:solidFill>
              </a:rPr>
              <a:t> is therefore closed ?. </a:t>
            </a:r>
          </a:p>
          <a:p>
            <a:r>
              <a:rPr lang="en-US" sz="2400" dirty="0" smtClean="0"/>
              <a:t>CERN proposes to move the ICARUS-NESSIE </a:t>
            </a:r>
            <a:r>
              <a:rPr lang="en-US" sz="2400" dirty="0" smtClean="0"/>
              <a:t>programme</a:t>
            </a:r>
            <a:r>
              <a:rPr lang="en-US" sz="2400" dirty="0" smtClean="0"/>
              <a:t> for a technical overhaul in the </a:t>
            </a:r>
            <a:r>
              <a:rPr lang="en-US" sz="2400" dirty="0" err="1" smtClean="0"/>
              <a:t>Gargamelle</a:t>
            </a:r>
            <a:r>
              <a:rPr lang="en-US" sz="2400" dirty="0" smtClean="0"/>
              <a:t> Hall. </a:t>
            </a:r>
            <a:r>
              <a:rPr lang="en-US" sz="2400" i="1" dirty="0" smtClean="0">
                <a:solidFill>
                  <a:srgbClr val="FF0000"/>
                </a:solidFill>
              </a:rPr>
              <a:t>This is not yet for an experiment in a beam, but simply a beneficial occupancy</a:t>
            </a:r>
            <a:r>
              <a:rPr lang="en-US" i="1" dirty="0" smtClean="0">
                <a:solidFill>
                  <a:srgbClr val="FF0000"/>
                </a:solidFill>
              </a:rPr>
              <a:t>.  </a:t>
            </a:r>
          </a:p>
          <a:p>
            <a:r>
              <a:rPr lang="en-US" sz="2400" dirty="0" smtClean="0"/>
              <a:t>An agreement </a:t>
            </a:r>
            <a:r>
              <a:rPr lang="en-US" sz="2400" dirty="0" smtClean="0"/>
              <a:t>to this effect </a:t>
            </a:r>
            <a:r>
              <a:rPr lang="en-US" sz="2400" dirty="0" smtClean="0"/>
              <a:t>may be presumably signed with CERN early in July in order insure the necessary member states funding for 2014. </a:t>
            </a:r>
          </a:p>
          <a:p>
            <a:r>
              <a:rPr lang="en-US" sz="2400" dirty="0" smtClean="0"/>
              <a:t>A R&amp;D plan for possible future neutrino physics at CERN will be initiated in the second half of 2013 having in mind:</a:t>
            </a:r>
          </a:p>
          <a:p>
            <a:pPr lvl="1"/>
            <a:r>
              <a:rPr lang="en-US" sz="2400" dirty="0" smtClean="0"/>
              <a:t>Physics case for SB oscillation experiment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Possible </a:t>
            </a:r>
            <a:r>
              <a:rPr lang="en-US" sz="2400" dirty="0" smtClean="0"/>
              <a:t>synergies with LB neutrino projects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Estimate </a:t>
            </a:r>
            <a:r>
              <a:rPr lang="en-US" sz="2400" dirty="0" smtClean="0"/>
              <a:t>of cost and impact on other CERN projects 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 </a:t>
            </a:r>
            <a:r>
              <a:rPr lang="en-US" sz="2400" dirty="0" smtClean="0"/>
              <a:t>Physics communities intending to participate 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Slide#  : </a:t>
            </a:r>
            <a:fld id="{C0367892-4C36-1744-A726-262AF37AA8B7}" type="slidenum">
              <a:rPr lang="en-GB" smtClean="0"/>
              <a:pPr/>
              <a:t>8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25093" y="6396335"/>
            <a:ext cx="57113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“</a:t>
            </a:r>
            <a:r>
              <a:rPr lang="en-US" sz="2400" dirty="0" smtClean="0">
                <a:solidFill>
                  <a:srgbClr val="0000FF"/>
                </a:solidFill>
              </a:rPr>
              <a:t>What is</a:t>
            </a:r>
            <a:r>
              <a:rPr lang="en-US" sz="2400" dirty="0" smtClean="0">
                <a:solidFill>
                  <a:srgbClr val="0000FF"/>
                </a:solidFill>
              </a:rPr>
              <a:t> the </a:t>
            </a:r>
            <a:r>
              <a:rPr lang="en-US" sz="2400" dirty="0" smtClean="0">
                <a:solidFill>
                  <a:srgbClr val="0000FF"/>
                </a:solidFill>
              </a:rPr>
              <a:t>status of </a:t>
            </a:r>
            <a:r>
              <a:rPr lang="en-GB" sz="2400" dirty="0" smtClean="0">
                <a:solidFill>
                  <a:srgbClr val="0000FF"/>
                </a:solidFill>
              </a:rPr>
              <a:t>SPSC-P-347 </a:t>
            </a:r>
            <a:r>
              <a:rPr lang="en-US" sz="2400" dirty="0" smtClean="0">
                <a:solidFill>
                  <a:srgbClr val="0000FF"/>
                </a:solidFill>
              </a:rPr>
              <a:t>?”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</a:t>
            </a:r>
            <a:r>
              <a:rPr lang="en-US" dirty="0" smtClean="0"/>
              <a:t>r </a:t>
            </a:r>
            <a:r>
              <a:rPr lang="en-US" dirty="0" smtClean="0"/>
              <a:t>new collaboration </a:t>
            </a:r>
            <a:r>
              <a:rPr lang="en-US" dirty="0" smtClean="0"/>
              <a:t>ICARUS/LBNE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9753600" cy="5562600"/>
          </a:xfrm>
        </p:spPr>
        <p:txBody>
          <a:bodyPr/>
          <a:lstStyle/>
          <a:p>
            <a:pPr>
              <a:lnSpc>
                <a:spcPts val="2780"/>
              </a:lnSpc>
            </a:pPr>
            <a:r>
              <a:rPr lang="en-US" sz="2400" dirty="0" smtClean="0"/>
              <a:t>The Italian</a:t>
            </a:r>
            <a:r>
              <a:rPr lang="en-US" sz="2400" dirty="0" smtClean="0"/>
              <a:t> </a:t>
            </a:r>
            <a:r>
              <a:rPr lang="en-US" sz="2400" i="1" dirty="0" smtClean="0">
                <a:solidFill>
                  <a:srgbClr val="FF0000"/>
                </a:solidFill>
              </a:rPr>
              <a:t>ICARUS</a:t>
            </a:r>
            <a:r>
              <a:rPr lang="en-US" sz="2400" i="1" dirty="0" smtClean="0">
                <a:solidFill>
                  <a:srgbClr val="FF0000"/>
                </a:solidFill>
              </a:rPr>
              <a:t> Collaboration has now </a:t>
            </a:r>
            <a:r>
              <a:rPr lang="en-US" sz="2400" i="1" dirty="0" smtClean="0">
                <a:solidFill>
                  <a:srgbClr val="FF0000"/>
                </a:solidFill>
              </a:rPr>
              <a:t>joined LBNE</a:t>
            </a:r>
            <a:r>
              <a:rPr lang="en-US" sz="2400" dirty="0" smtClean="0"/>
              <a:t>, the long baseline Collaboration </a:t>
            </a:r>
            <a:r>
              <a:rPr lang="en-US" sz="2400" dirty="0" smtClean="0"/>
              <a:t>from FNAL to </a:t>
            </a:r>
            <a:r>
              <a:rPr lang="en-US" sz="2400" dirty="0" smtClean="0"/>
              <a:t>the </a:t>
            </a:r>
            <a:r>
              <a:rPr lang="en-US" sz="2400" dirty="0" err="1" smtClean="0"/>
              <a:t>Homestake</a:t>
            </a:r>
            <a:r>
              <a:rPr lang="en-US" sz="2400" dirty="0" smtClean="0"/>
              <a:t> </a:t>
            </a:r>
            <a:r>
              <a:rPr lang="en-US" sz="2400" dirty="0" smtClean="0"/>
              <a:t>mine.  </a:t>
            </a:r>
            <a:endParaRPr lang="en-US" sz="2400" dirty="0" smtClean="0"/>
          </a:p>
          <a:p>
            <a:pPr>
              <a:lnSpc>
                <a:spcPts val="2780"/>
              </a:lnSpc>
            </a:pPr>
            <a:r>
              <a:rPr lang="en-US" sz="2400" dirty="0" smtClean="0"/>
              <a:t>In the last</a:t>
            </a:r>
            <a:r>
              <a:rPr lang="en-US" sz="2400" dirty="0" smtClean="0"/>
              <a:t> ICARUS </a:t>
            </a:r>
            <a:r>
              <a:rPr lang="en-US" sz="2400" dirty="0" smtClean="0"/>
              <a:t>– </a:t>
            </a:r>
            <a:r>
              <a:rPr lang="en-US" sz="2400" dirty="0" smtClean="0"/>
              <a:t>LBNE </a:t>
            </a:r>
            <a:r>
              <a:rPr lang="en-US" sz="2400" dirty="0" smtClean="0"/>
              <a:t>Meeting we </a:t>
            </a:r>
            <a:r>
              <a:rPr lang="en-US" sz="2400" dirty="0" smtClean="0"/>
              <a:t>have co-signed </a:t>
            </a:r>
            <a:r>
              <a:rPr lang="en-US" sz="2400" dirty="0" smtClean="0"/>
              <a:t>that</a:t>
            </a:r>
            <a:r>
              <a:rPr lang="en-US" sz="2400" dirty="0" smtClean="0"/>
              <a:t>:</a:t>
            </a:r>
          </a:p>
          <a:p>
            <a:pPr lvl="1">
              <a:lnSpc>
                <a:spcPts val="2780"/>
              </a:lnSpc>
            </a:pPr>
            <a:r>
              <a:rPr lang="en-US" sz="2400" dirty="0" smtClean="0"/>
              <a:t>We agree to collaborate on the Long-Baseline Neutrino Experiment. </a:t>
            </a:r>
          </a:p>
          <a:p>
            <a:pPr lvl="1">
              <a:lnSpc>
                <a:spcPts val="2780"/>
              </a:lnSpc>
            </a:pPr>
            <a:r>
              <a:rPr lang="en-US" sz="2400" dirty="0" smtClean="0"/>
              <a:t>We agree to collaborate and coordinate R&amp;D in the development of large </a:t>
            </a:r>
            <a:r>
              <a:rPr lang="en-US" sz="2400" dirty="0" err="1" smtClean="0"/>
              <a:t>LAr</a:t>
            </a:r>
            <a:r>
              <a:rPr lang="en-US" sz="2400" dirty="0" smtClean="0"/>
              <a:t> detectors for neutrino physics. </a:t>
            </a:r>
          </a:p>
          <a:p>
            <a:pPr lvl="1">
              <a:lnSpc>
                <a:spcPts val="2780"/>
              </a:lnSpc>
            </a:pPr>
            <a:r>
              <a:rPr lang="en-US" sz="2400" dirty="0" smtClean="0"/>
              <a:t>We agree to collaborate and coordinate on development of software for </a:t>
            </a:r>
            <a:r>
              <a:rPr lang="en-US" sz="2400" dirty="0" err="1" smtClean="0"/>
              <a:t>LAr</a:t>
            </a:r>
            <a:r>
              <a:rPr lang="en-US" sz="2400" dirty="0" smtClean="0"/>
              <a:t> detectors for neutrino physics.</a:t>
            </a:r>
          </a:p>
          <a:p>
            <a:pPr lvl="1">
              <a:lnSpc>
                <a:spcPts val="2780"/>
              </a:lnSpc>
            </a:pPr>
            <a:r>
              <a:rPr lang="en-US" sz="2400" dirty="0" smtClean="0"/>
              <a:t>We are interested to investigate the potential use of ICARUS T600 as a near detector for LBNE.</a:t>
            </a:r>
          </a:p>
          <a:p>
            <a:pPr lvl="1">
              <a:lnSpc>
                <a:spcPts val="2780"/>
              </a:lnSpc>
            </a:pPr>
            <a:r>
              <a:rPr lang="en-US" sz="2400" dirty="0" smtClean="0"/>
              <a:t>Our intention is to proceed towards the joint realization of a larger underground </a:t>
            </a:r>
            <a:r>
              <a:rPr lang="en-US" sz="2400" dirty="0" err="1" smtClean="0"/>
              <a:t>LAr</a:t>
            </a:r>
            <a:r>
              <a:rPr lang="en-US" sz="2400" dirty="0" smtClean="0"/>
              <a:t> detector in the LBNE neutrino </a:t>
            </a:r>
            <a:r>
              <a:rPr lang="en-US" sz="2400" dirty="0" err="1" smtClean="0"/>
              <a:t>beamline</a:t>
            </a:r>
            <a:endParaRPr lang="en-US" dirty="0" smtClean="0"/>
          </a:p>
          <a:p>
            <a:pPr>
              <a:lnSpc>
                <a:spcPts val="2780"/>
              </a:lnSpc>
            </a:pPr>
            <a:r>
              <a:rPr lang="en-US" sz="2400" dirty="0" smtClean="0"/>
              <a:t>Mechanisms of exchange of personnel will be investigated. </a:t>
            </a:r>
          </a:p>
          <a:p>
            <a:pPr>
              <a:lnSpc>
                <a:spcPts val="2780"/>
              </a:lnSpc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SPS-C_June.2013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Slide#  : </a:t>
            </a:r>
            <a:fld id="{C0367892-4C36-1744-A726-262AF37AA8B7}" type="slidenum">
              <a:rPr lang="en-GB" smtClean="0"/>
              <a:pPr/>
              <a:t>9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theme1.xml><?xml version="1.0" encoding="utf-8"?>
<a:theme xmlns:a="http://schemas.openxmlformats.org/drawingml/2006/main" name="OECD_TALK">
  <a:themeElements>
    <a:clrScheme name="OECD_TAL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ECD_TALK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lnDef>
  </a:objectDefaults>
  <a:extraClrSchemeLst>
    <a:extraClrScheme>
      <a:clrScheme name="OECD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ECD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ƒ:Microsoft Office 98 ƒ:Templates:OECD_TALK</Template>
  <TotalTime>32841</TotalTime>
  <Words>1799</Words>
  <Application>Microsoft Macintosh PowerPoint</Application>
  <PresentationFormat>A4 Paper (210x297 mm)</PresentationFormat>
  <Paragraphs>134</Paragraphs>
  <Slides>13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OECD_TALK</vt:lpstr>
      <vt:lpstr>Slide 1</vt:lpstr>
      <vt:lpstr>Pre-history: The P311/I-216 saga</vt:lpstr>
      <vt:lpstr>May 2009: the CERN /PS double LAr-TPC</vt:lpstr>
      <vt:lpstr>Expectations from the 2009 –CERN /PS double LAr-TPC</vt:lpstr>
      <vt:lpstr>CERN-16 March 2013</vt:lpstr>
      <vt:lpstr>History of our proposal</vt:lpstr>
      <vt:lpstr>History of the ICARUS experiment (cont)</vt:lpstr>
      <vt:lpstr>Related consequences</vt:lpstr>
      <vt:lpstr>Our new collaboration ICARUS/LBNE :</vt:lpstr>
      <vt:lpstr>A neutrino beam activity prior to the LBNE experiment</vt:lpstr>
      <vt:lpstr>The need for a continuing neutrino programme</vt:lpstr>
      <vt:lpstr>Conclusions</vt:lpstr>
      <vt:lpstr>Slide 13</vt:lpstr>
    </vt:vector>
  </TitlesOfParts>
  <Manager/>
  <Company>Carlo Rubbia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optical astronomy to astro-particle physics    Carlo Rubbia CERN, Geneva, Switzerland  </dc:title>
  <dc:subject/>
  <dc:creator>Carlo Rubbia</dc:creator>
  <cp:keywords/>
  <dc:description/>
  <cp:lastModifiedBy>Carlo Rubbia</cp:lastModifiedBy>
  <cp:revision>338</cp:revision>
  <cp:lastPrinted>2013-06-24T09:49:05Z</cp:lastPrinted>
  <dcterms:created xsi:type="dcterms:W3CDTF">2013-06-22T15:15:40Z</dcterms:created>
  <dcterms:modified xsi:type="dcterms:W3CDTF">2013-06-24T16:36:22Z</dcterms:modified>
  <cp:category/>
</cp:coreProperties>
</file>