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4249" r:id="rId1"/>
  </p:sldMasterIdLst>
  <p:notesMasterIdLst>
    <p:notesMasterId r:id="rId22"/>
  </p:notesMasterIdLst>
  <p:handoutMasterIdLst>
    <p:handoutMasterId r:id="rId23"/>
  </p:handoutMasterIdLst>
  <p:sldIdLst>
    <p:sldId id="338" r:id="rId2"/>
    <p:sldId id="312" r:id="rId3"/>
    <p:sldId id="320" r:id="rId4"/>
    <p:sldId id="321" r:id="rId5"/>
    <p:sldId id="346" r:id="rId6"/>
    <p:sldId id="348" r:id="rId7"/>
    <p:sldId id="339" r:id="rId8"/>
    <p:sldId id="345" r:id="rId9"/>
    <p:sldId id="343" r:id="rId10"/>
    <p:sldId id="324" r:id="rId11"/>
    <p:sldId id="352" r:id="rId12"/>
    <p:sldId id="333" r:id="rId13"/>
    <p:sldId id="336" r:id="rId14"/>
    <p:sldId id="318" r:id="rId15"/>
    <p:sldId id="349" r:id="rId16"/>
    <p:sldId id="299" r:id="rId17"/>
    <p:sldId id="326" r:id="rId18"/>
    <p:sldId id="350" r:id="rId19"/>
    <p:sldId id="351" r:id="rId20"/>
    <p:sldId id="330" r:id="rId2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F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3" autoAdjust="0"/>
    <p:restoredTop sz="94356" autoAdjust="0"/>
  </p:normalViewPr>
  <p:slideViewPr>
    <p:cSldViewPr>
      <p:cViewPr varScale="1">
        <p:scale>
          <a:sx n="157" d="100"/>
          <a:sy n="157" d="100"/>
        </p:scale>
        <p:origin x="-22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3642" y="-90"/>
      </p:cViewPr>
      <p:guideLst>
        <p:guide orient="horz" pos="3024"/>
        <p:guide pos="23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165" cy="480521"/>
          </a:xfrm>
          <a:prstGeom prst="rect">
            <a:avLst/>
          </a:prstGeom>
        </p:spPr>
        <p:txBody>
          <a:bodyPr vert="horz" lIns="88861" tIns="44431" rIns="88861" bIns="44431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4293" y="0"/>
            <a:ext cx="3169165" cy="480521"/>
          </a:xfrm>
          <a:prstGeom prst="rect">
            <a:avLst/>
          </a:prstGeom>
        </p:spPr>
        <p:txBody>
          <a:bodyPr vert="horz" lIns="88861" tIns="44431" rIns="88861" bIns="44431" rtlCol="0"/>
          <a:lstStyle>
            <a:lvl1pPr algn="r">
              <a:defRPr sz="1200"/>
            </a:lvl1pPr>
          </a:lstStyle>
          <a:p>
            <a:pPr>
              <a:defRPr/>
            </a:pPr>
            <a:fld id="{443F5F27-CC61-4F00-83D2-B1F8ED02535A}" type="datetimeFigureOut">
              <a:rPr lang="en-US"/>
              <a:pPr>
                <a:defRPr/>
              </a:pPr>
              <a:t>11/29/2013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144"/>
            <a:ext cx="3169165" cy="480521"/>
          </a:xfrm>
          <a:prstGeom prst="rect">
            <a:avLst/>
          </a:prstGeom>
        </p:spPr>
        <p:txBody>
          <a:bodyPr vert="horz" lIns="88861" tIns="44431" rIns="88861" bIns="44431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4293" y="9119144"/>
            <a:ext cx="3169165" cy="480521"/>
          </a:xfrm>
          <a:prstGeom prst="rect">
            <a:avLst/>
          </a:prstGeom>
        </p:spPr>
        <p:txBody>
          <a:bodyPr vert="horz" lIns="88861" tIns="44431" rIns="88861" bIns="44431" rtlCol="0" anchor="b"/>
          <a:lstStyle>
            <a:lvl1pPr algn="r">
              <a:defRPr sz="1200"/>
            </a:lvl1pPr>
          </a:lstStyle>
          <a:p>
            <a:pPr>
              <a:defRPr/>
            </a:pPr>
            <a:fld id="{74F9B8D3-8CEB-4AB8-95B5-A01FC404A8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9439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165" cy="480521"/>
          </a:xfrm>
          <a:prstGeom prst="rect">
            <a:avLst/>
          </a:prstGeom>
        </p:spPr>
        <p:txBody>
          <a:bodyPr vert="horz" lIns="88861" tIns="44431" rIns="88861" bIns="44431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4293" y="0"/>
            <a:ext cx="3169165" cy="480521"/>
          </a:xfrm>
          <a:prstGeom prst="rect">
            <a:avLst/>
          </a:prstGeom>
        </p:spPr>
        <p:txBody>
          <a:bodyPr vert="horz" lIns="88861" tIns="44431" rIns="88861" bIns="44431" rtlCol="0"/>
          <a:lstStyle>
            <a:lvl1pPr algn="r">
              <a:defRPr sz="1200"/>
            </a:lvl1pPr>
          </a:lstStyle>
          <a:p>
            <a:pPr>
              <a:defRPr/>
            </a:pPr>
            <a:fld id="{FC64CC5A-BF6F-4E40-8473-90280BB70B4D}" type="datetimeFigureOut">
              <a:rPr lang="en-US"/>
              <a:pPr>
                <a:defRPr/>
              </a:pPr>
              <a:t>11/29/2013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2313"/>
            <a:ext cx="4797425" cy="3598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861" tIns="44431" rIns="88861" bIns="44431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3089" y="4561110"/>
            <a:ext cx="5849024" cy="4318544"/>
          </a:xfrm>
          <a:prstGeom prst="rect">
            <a:avLst/>
          </a:prstGeom>
        </p:spPr>
        <p:txBody>
          <a:bodyPr vert="horz" lIns="88861" tIns="44431" rIns="88861" bIns="444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144"/>
            <a:ext cx="3169165" cy="480521"/>
          </a:xfrm>
          <a:prstGeom prst="rect">
            <a:avLst/>
          </a:prstGeom>
        </p:spPr>
        <p:txBody>
          <a:bodyPr vert="horz" lIns="88861" tIns="44431" rIns="88861" bIns="44431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4293" y="9119144"/>
            <a:ext cx="3169165" cy="480521"/>
          </a:xfrm>
          <a:prstGeom prst="rect">
            <a:avLst/>
          </a:prstGeom>
        </p:spPr>
        <p:txBody>
          <a:bodyPr vert="horz" lIns="88861" tIns="44431" rIns="88861" bIns="44431" rtlCol="0" anchor="b"/>
          <a:lstStyle>
            <a:lvl1pPr algn="r">
              <a:defRPr sz="1200"/>
            </a:lvl1pPr>
          </a:lstStyle>
          <a:p>
            <a:pPr>
              <a:defRPr/>
            </a:pPr>
            <a:fld id="{57E4B90E-4C73-48D3-BD34-FA8BC4E7F1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4347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CB7D6-D003-4883-8971-BA7C8F48B851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4B90E-4C73-48D3-BD34-FA8BC4E7F1B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274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391AA5-10E6-4083-80C9-BC63F23D80EB}" type="slidenum">
              <a:rPr lang="en-US" smtClean="0"/>
              <a:pPr/>
              <a:t>16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4B90E-4C73-48D3-BD34-FA8BC4E7F1B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69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4B90E-4C73-48D3-BD34-FA8BC4E7F1B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187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4B90E-4C73-48D3-BD34-FA8BC4E7F1B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6011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4B90E-4C73-48D3-BD34-FA8BC4E7F1B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448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B43EBD-231B-4A83-B0DE-9338D85E4A29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4B90E-4C73-48D3-BD34-FA8BC4E7F1B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48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B43EBD-231B-4A83-B0DE-9338D85E4A29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B43EBD-231B-4A83-B0DE-9338D85E4A29}" type="slidenum">
              <a:rPr lang="en-US" smtClean="0"/>
              <a:pPr/>
              <a:t>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B43EBD-231B-4A83-B0DE-9338D85E4A29}" type="slidenum">
              <a:rPr lang="en-US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B43EBD-231B-4A83-B0DE-9338D85E4A29}" type="slidenum">
              <a:rPr lang="en-US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4B90E-4C73-48D3-BD34-FA8BC4E7F1B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762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E4B90E-4C73-48D3-BD34-FA8BC4E7F1B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159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1066800" y="152400"/>
            <a:ext cx="6934200" cy="914400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9" name="Picture 8" descr="ABT_Logo_8.jpg"/>
          <p:cNvPicPr>
            <a:picLocks noChangeAspect="1"/>
          </p:cNvPicPr>
          <p:nvPr userDrawn="1"/>
        </p:nvPicPr>
        <p:blipFill>
          <a:blip r:embed="rId2" cstate="print"/>
          <a:srcRect b="26549"/>
          <a:stretch>
            <a:fillRect/>
          </a:stretch>
        </p:blipFill>
        <p:spPr>
          <a:xfrm>
            <a:off x="8077200" y="228600"/>
            <a:ext cx="859272" cy="762000"/>
          </a:xfrm>
          <a:prstGeom prst="rect">
            <a:avLst/>
          </a:prstGeom>
        </p:spPr>
      </p:pic>
      <p:pic>
        <p:nvPicPr>
          <p:cNvPr id="10" name="Picture 9" descr="logo_web_09_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762000" cy="75438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304800" y="1143000"/>
            <a:ext cx="861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43000" y="152400"/>
            <a:ext cx="6781800" cy="4572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43000" y="609600"/>
            <a:ext cx="6781800" cy="3810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 baseline="0"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2DC38-D39C-427F-AA69-D144EB8F87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61060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1066800" y="152400"/>
            <a:ext cx="6934200" cy="914400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2DC38-D39C-427F-AA69-D144EB8F87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 descr="ABT_Logo_8.jpg"/>
          <p:cNvPicPr>
            <a:picLocks noChangeAspect="1"/>
          </p:cNvPicPr>
          <p:nvPr userDrawn="1"/>
        </p:nvPicPr>
        <p:blipFill>
          <a:blip r:embed="rId2" cstate="print"/>
          <a:srcRect b="26549"/>
          <a:stretch>
            <a:fillRect/>
          </a:stretch>
        </p:blipFill>
        <p:spPr>
          <a:xfrm>
            <a:off x="8077200" y="228600"/>
            <a:ext cx="859272" cy="762000"/>
          </a:xfrm>
          <a:prstGeom prst="rect">
            <a:avLst/>
          </a:prstGeom>
        </p:spPr>
      </p:pic>
      <p:pic>
        <p:nvPicPr>
          <p:cNvPr id="10" name="Picture 9" descr="logo_web_09_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762000" cy="75438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304800" y="1143000"/>
            <a:ext cx="861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1143000" y="228600"/>
            <a:ext cx="6781800" cy="3810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800"/>
            </a:lvl1pPr>
          </a:lstStyle>
          <a:p>
            <a:pPr lvl="0"/>
            <a:r>
              <a:rPr lang="en-US" dirty="0" smtClean="0"/>
              <a:t>Click to add title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1143000" y="609600"/>
            <a:ext cx="6781800" cy="3810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aseline="0"/>
            </a:lvl1pPr>
          </a:lstStyle>
          <a:p>
            <a:pPr lvl="0"/>
            <a:r>
              <a:rPr lang="en-US" dirty="0" smtClean="0"/>
              <a:t>Click to add sub-title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1066800" y="152400"/>
            <a:ext cx="6934200" cy="914400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61060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2DC38-D39C-427F-AA69-D144EB8F87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 descr="ABT_Logo_8.jpg"/>
          <p:cNvPicPr>
            <a:picLocks noChangeAspect="1"/>
          </p:cNvPicPr>
          <p:nvPr userDrawn="1"/>
        </p:nvPicPr>
        <p:blipFill>
          <a:blip r:embed="rId2" cstate="print"/>
          <a:srcRect b="26549"/>
          <a:stretch>
            <a:fillRect/>
          </a:stretch>
        </p:blipFill>
        <p:spPr>
          <a:xfrm>
            <a:off x="8077200" y="228600"/>
            <a:ext cx="859272" cy="762000"/>
          </a:xfrm>
          <a:prstGeom prst="rect">
            <a:avLst/>
          </a:prstGeom>
        </p:spPr>
      </p:pic>
      <p:pic>
        <p:nvPicPr>
          <p:cNvPr id="10" name="Picture 9" descr="logo_web_09_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762000" cy="75438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304800" y="1143000"/>
            <a:ext cx="861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43000" y="228600"/>
            <a:ext cx="6781800" cy="3810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43000" y="609600"/>
            <a:ext cx="6781800" cy="3810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1066800" y="152400"/>
            <a:ext cx="6934200" cy="914400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61060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2DC38-D39C-427F-AA69-D144EB8F87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 descr="ABT_Logo_8.jpg"/>
          <p:cNvPicPr>
            <a:picLocks noChangeAspect="1"/>
          </p:cNvPicPr>
          <p:nvPr userDrawn="1"/>
        </p:nvPicPr>
        <p:blipFill>
          <a:blip r:embed="rId2" cstate="print"/>
          <a:srcRect b="26549"/>
          <a:stretch>
            <a:fillRect/>
          </a:stretch>
        </p:blipFill>
        <p:spPr>
          <a:xfrm>
            <a:off x="8077200" y="228600"/>
            <a:ext cx="859272" cy="762000"/>
          </a:xfrm>
          <a:prstGeom prst="rect">
            <a:avLst/>
          </a:prstGeom>
        </p:spPr>
      </p:pic>
      <p:pic>
        <p:nvPicPr>
          <p:cNvPr id="10" name="Picture 9" descr="logo_web_09_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762000" cy="75438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304800" y="1143000"/>
            <a:ext cx="861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43000" y="228600"/>
            <a:ext cx="6781800" cy="3810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43000" y="609600"/>
            <a:ext cx="6781800" cy="3810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1066800" y="152400"/>
            <a:ext cx="6934200" cy="914400"/>
          </a:xfrm>
          <a:prstGeom prst="roundRect">
            <a:avLst/>
          </a:prstGeom>
          <a:solidFill>
            <a:srgbClr val="C5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61060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2DC38-D39C-427F-AA69-D144EB8F87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 descr="ABT_Logo_8.jpg"/>
          <p:cNvPicPr>
            <a:picLocks noChangeAspect="1"/>
          </p:cNvPicPr>
          <p:nvPr userDrawn="1"/>
        </p:nvPicPr>
        <p:blipFill>
          <a:blip r:embed="rId2" cstate="print"/>
          <a:srcRect b="26549"/>
          <a:stretch>
            <a:fillRect/>
          </a:stretch>
        </p:blipFill>
        <p:spPr>
          <a:xfrm>
            <a:off x="8077200" y="228600"/>
            <a:ext cx="859272" cy="762000"/>
          </a:xfrm>
          <a:prstGeom prst="rect">
            <a:avLst/>
          </a:prstGeom>
        </p:spPr>
      </p:pic>
      <p:pic>
        <p:nvPicPr>
          <p:cNvPr id="10" name="Picture 9" descr="logo_web_09_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762000" cy="75438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304800" y="1143000"/>
            <a:ext cx="8610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43000" y="228600"/>
            <a:ext cx="6781800" cy="3810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43000" y="609600"/>
            <a:ext cx="6781800" cy="3810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aseline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98C7E-9A25-4AC7-9993-6705CE10869E}" type="datetimeFigureOut">
              <a:rPr lang="en-US" smtClean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D3C3D-B802-473C-9BEB-67A480BAF5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0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490" r:id="rId12"/>
    <p:sldLayoutId id="2147484491" r:id="rId13"/>
    <p:sldLayoutId id="2147484263" r:id="rId14"/>
    <p:sldLayoutId id="2147484262" r:id="rId15"/>
    <p:sldLayoutId id="2147484265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6.jpe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1.jpeg"/><Relationship Id="rId12" Type="http://schemas.openxmlformats.org/officeDocument/2006/relationships/image" Target="../media/image25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jpeg"/><Relationship Id="rId11" Type="http://schemas.openxmlformats.org/officeDocument/2006/relationships/hyperlink" Target="http://www.google.com/url?sa=i&amp;rct=j&amp;q=&amp;esrc=s&amp;frm=1&amp;source=images&amp;cd=&amp;cad=rja&amp;docid=F_uw5lxal4NtxM&amp;tbnid=LeXhSqSZZmkPXM:&amp;ved=0CAUQjRw&amp;url=http://www.c-ad.bnl.gov/pac2011/profiles/heinzinger.htm&amp;ei=t56MUpH0CeSt0QXL4IGABw&amp;psig=AFQjCNF3Z8Rpz9OCuwVSt5p8vQsVrGC14Q&amp;ust=1385033775730229" TargetMode="External"/><Relationship Id="rId5" Type="http://schemas.openxmlformats.org/officeDocument/2006/relationships/image" Target="../media/image14.emf"/><Relationship Id="rId10" Type="http://schemas.openxmlformats.org/officeDocument/2006/relationships/image" Target="../media/image24.gif"/><Relationship Id="rId4" Type="http://schemas.openxmlformats.org/officeDocument/2006/relationships/oleObject" Target="../embeddings/oleObject2.bin"/><Relationship Id="rId9" Type="http://schemas.openxmlformats.org/officeDocument/2006/relationships/image" Target="../media/image23.jpeg"/><Relationship Id="rId1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4.png"/><Relationship Id="rId4" Type="http://schemas.openxmlformats.org/officeDocument/2006/relationships/image" Target="../media/image3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ISOLDE facility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FAEA7B-A4DA-4646-80B5-B118C166067B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04800" y="1295400"/>
            <a:ext cx="8610600" cy="47244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HIE ISOLDE – Workshop 2013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Targets and Front Ends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GB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GB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“A new modulator system”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GB" sz="23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GB" sz="15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Contribution:</a:t>
            </a:r>
            <a:r>
              <a:rPr lang="en-GB" sz="1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by T.Fowler, J.Schipper, B.Bleus, T.Gharsa/TE-ABT-EC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GB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GB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prepared by R.A.Barlow (November 2013)</a:t>
            </a:r>
            <a:endParaRPr lang="en-GB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logo-isol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356852"/>
            <a:ext cx="2057400" cy="929148"/>
          </a:xfrm>
          <a:prstGeom prst="rect">
            <a:avLst/>
          </a:prstGeom>
          <a:noFill/>
        </p:spPr>
      </p:pic>
      <p:pic>
        <p:nvPicPr>
          <p:cNvPr id="155652" name="Picture 4" descr="HIE-ISOLDE Workshop: The Technical Aspec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9" y="3110738"/>
            <a:ext cx="4572001" cy="80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4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3573AD-9873-48BE-87AE-6432D1891DA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46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14643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556521"/>
              </p:ext>
            </p:extLst>
          </p:nvPr>
        </p:nvGraphicFramePr>
        <p:xfrm>
          <a:off x="299144" y="1676401"/>
          <a:ext cx="5339656" cy="205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99" name="Visio" r:id="rId4" imgW="4341377" imgH="1672432" progId="Visio.Drawing.11">
                  <p:embed/>
                </p:oleObj>
              </mc:Choice>
              <mc:Fallback>
                <p:oleObj name="Visio" r:id="rId4" imgW="4341377" imgH="167243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144" y="1676401"/>
                        <a:ext cx="5339656" cy="20589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457200" y="3886200"/>
            <a:ext cx="480060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Simpler circuit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Monolithic HV semiconductor-based switch commercially available 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Rapid recovery time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Flexible modulation time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Compact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Re-uses many passive components of present modulator tank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733800" y="1591533"/>
            <a:ext cx="533400" cy="6096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143000" y="1600200"/>
            <a:ext cx="533400" cy="6096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895600" y="2024157"/>
            <a:ext cx="533400" cy="6096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0" y="1207697"/>
            <a:ext cx="1828800" cy="276999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HV semiconductor switch</a:t>
            </a:r>
            <a:endParaRPr lang="en-US" sz="1200" dirty="0"/>
          </a:p>
        </p:txBody>
      </p:sp>
      <p:cxnSp>
        <p:nvCxnSpPr>
          <p:cNvPr id="14" name="Straight Arrow Connector 13"/>
          <p:cNvCxnSpPr>
            <a:stCxn id="13" idx="2"/>
            <a:endCxn id="11" idx="1"/>
          </p:cNvCxnSpPr>
          <p:nvPr/>
        </p:nvCxnSpPr>
        <p:spPr>
          <a:xfrm flipH="1">
            <a:off x="2973715" y="1484696"/>
            <a:ext cx="226685" cy="62873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2"/>
            <a:endCxn id="10" idx="6"/>
          </p:cNvCxnSpPr>
          <p:nvPr/>
        </p:nvCxnSpPr>
        <p:spPr>
          <a:xfrm flipH="1">
            <a:off x="1676400" y="1484696"/>
            <a:ext cx="1524000" cy="42030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2"/>
            <a:endCxn id="9" idx="2"/>
          </p:cNvCxnSpPr>
          <p:nvPr/>
        </p:nvCxnSpPr>
        <p:spPr>
          <a:xfrm>
            <a:off x="3200400" y="1484696"/>
            <a:ext cx="533400" cy="41163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295014" y="3886200"/>
            <a:ext cx="350520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Semiconductor switch is not a proven, mature technology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rise time may increase probability of HV breakdown</a:t>
            </a:r>
            <a:endParaRPr 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1066800" y="152400"/>
            <a:ext cx="6934200" cy="685800"/>
          </a:xfrm>
        </p:spPr>
        <p:txBody>
          <a:bodyPr>
            <a:no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Proposed modulator variants: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C MODULATOR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64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1066800" y="457200"/>
            <a:ext cx="6934200" cy="381000"/>
          </a:xfrm>
        </p:spPr>
        <p:txBody>
          <a:bodyPr>
            <a:no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C MODULATOR – MECHANICAL OUTLINE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3573AD-9873-48BE-87AE-6432D1891DA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46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51554" name="Picture 2" descr="C:\Roger WORK folder\ISOLDE\Modulator design\Isolde_Tank_with componen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1"/>
            <a:ext cx="2133600" cy="225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1555" name="Picture 3" descr="C:\Roger WORK folder\ISOLDE\Modulator design\ISOLDE_BEHLKE-SWITCHES_ASS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86200"/>
            <a:ext cx="2133599" cy="245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1752600" y="1828800"/>
            <a:ext cx="1143000" cy="205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514600" y="1250484"/>
            <a:ext cx="37338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Three tier modular system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Easy maintenance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Basic external diagnostics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Sits in existing housing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5650" name="Picture 2" descr="C:\Users\rbarlow\AppData\Local\Microsoft\Windows\Temporary Internet Files\Content.Outlook\1MQCRDN0\ISOLDE_NEW_BEHLKE-ASS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472" y="3033104"/>
            <a:ext cx="3614928" cy="2148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V="1">
            <a:off x="4724400" y="4107352"/>
            <a:ext cx="914400" cy="5408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800600" y="4191000"/>
            <a:ext cx="914400" cy="9225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847531" y="4267200"/>
            <a:ext cx="1019869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8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14400" y="381000"/>
            <a:ext cx="7239000" cy="41910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DEDICATED HV TEST CAGE FOR ISOLDE MODULATOR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2DC38-D39C-427F-AA69-D144EB8F87C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" y="4302256"/>
            <a:ext cx="4953000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8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characteristics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Modern HV test facility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Safety access system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Spacious (important for 60kV test)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Overhead crane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Static and dynamic load capability</a:t>
            </a:r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20966" r="2155" b="8552"/>
          <a:stretch/>
        </p:blipFill>
        <p:spPr bwMode="auto">
          <a:xfrm>
            <a:off x="304099" y="1252153"/>
            <a:ext cx="4216753" cy="194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2514600" y="1143001"/>
            <a:ext cx="800100" cy="76199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5650" name="Picture 2" descr="F:\Users\Roger Barlow\photo ISOLDE 867\P10105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6" t="1402" r="6696"/>
          <a:stretch/>
        </p:blipFill>
        <p:spPr bwMode="auto">
          <a:xfrm>
            <a:off x="4476692" y="3200400"/>
            <a:ext cx="4448562" cy="340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>
            <a:stCxn id="9" idx="5"/>
            <a:endCxn id="155650" idx="0"/>
          </p:cNvCxnSpPr>
          <p:nvPr/>
        </p:nvCxnSpPr>
        <p:spPr>
          <a:xfrm>
            <a:off x="3197528" y="1793408"/>
            <a:ext cx="3503445" cy="140699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8200" y="1238104"/>
            <a:ext cx="1272366" cy="461665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BUILDING 867, Prevessin, CERN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8993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43000" y="457200"/>
            <a:ext cx="6781800" cy="381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DEVELOPMENT: C-MODULATOR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2DC38-D39C-427F-AA69-D144EB8F87C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51454"/>
              </p:ext>
            </p:extLst>
          </p:nvPr>
        </p:nvGraphicFramePr>
        <p:xfrm>
          <a:off x="761999" y="1981200"/>
          <a:ext cx="7510251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78" name="Visio" r:id="rId4" imgW="4341377" imgH="1672432" progId="Visio.Drawing.11">
                  <p:embed/>
                </p:oleObj>
              </mc:Choice>
              <mc:Fallback>
                <p:oleObj name="Visio" r:id="rId4" imgW="4341377" imgH="1672432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999" y="1981200"/>
                        <a:ext cx="7510251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4635" name="Picture 11" descr="F:\Users\Roger Barlow\photo ISOLDE 867\P101058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115" y="4526253"/>
            <a:ext cx="3364866" cy="189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V="1">
            <a:off x="4724401" y="3657600"/>
            <a:ext cx="1752599" cy="125248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4636" name="Picture 12" descr="F:\Users\Roger Barlow\photo ISOLDE 867\P1010585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33" r="58090" b="14432"/>
          <a:stretch/>
        </p:blipFill>
        <p:spPr bwMode="auto">
          <a:xfrm>
            <a:off x="571500" y="5109700"/>
            <a:ext cx="1143000" cy="94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637" name="Picture 13" descr="F:\Users\Roger Barlow\photo ISOLDE 867\P1010584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" t="14318" r="77459" b="6699"/>
          <a:stretch/>
        </p:blipFill>
        <p:spPr bwMode="auto">
          <a:xfrm>
            <a:off x="7941827" y="4572000"/>
            <a:ext cx="883708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>
            <a:stCxn id="154637" idx="0"/>
          </p:cNvCxnSpPr>
          <p:nvPr/>
        </p:nvCxnSpPr>
        <p:spPr>
          <a:xfrm flipH="1" flipV="1">
            <a:off x="7696202" y="3657600"/>
            <a:ext cx="687479" cy="9144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4666" name="Picture 4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195185"/>
            <a:ext cx="1778000" cy="84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5" name="Straight Arrow Connector 34"/>
          <p:cNvCxnSpPr/>
          <p:nvPr/>
        </p:nvCxnSpPr>
        <p:spPr>
          <a:xfrm>
            <a:off x="3581400" y="1905000"/>
            <a:ext cx="1143001" cy="8382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521527" y="1905000"/>
            <a:ext cx="1059873" cy="3810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581400" y="1905000"/>
            <a:ext cx="2286002" cy="2667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4669" name="Picture 45" descr="http://www.ppmpower.co.uk/images/manufacturers/behlke_logo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20585"/>
            <a:ext cx="19050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7" descr="data:image/jpeg;base64,/9j/4AAQSkZJRgABAQAAAQABAAD/2wCEAAkGBxQQEhIUEhQUFBUTFBwaFBgWFxgaGhgXGBoXHhoaFxUaHighGBwlHBYXITIiJikrLi4uFx84ODMsNygtLisBCgoKDg0OGxAQGywkICYtNC80LCwsLy8vNCw0MCwsLDQvNCwvLCwsLDQsMCwsLCwsLCwsLCwsLCwsLCwsLCwsLP/AABEIAHsBmgMBEQACEQEDEQH/xAAcAAEAAgIDAQAAAAAAAAAAAAAABQYEBwEDCAL/xABIEAABAwIEAgYECgcGBwEAAAABAAIDBBEFEiExBkEHEyJRYXEUMoGRNDVScnOSobGywRUjQnSz0dIzU1Rik8MXJCVDgsLhFv/EABoBAQADAQEBAAAAAAAAAAAAAAADBAUCBgH/xAA1EQACAgEBBQUHBAICAwAAAAAAAQIDEQQFEiExcTNBUWGBEyIykaGxwRVS0fBC4RQjJENi/9oADAMBAAIRAxEAPwDeKAIAgCAIAgCAIAgCAIAgCAIAgCAIAgCAIAgCAIAgCAIAgCAIAgCAIAgCAIAgCAIAgCAIAgCAIAgCAIAgCAIAgCAID5keGglxAA3JNh70SyM4Oj9IRf3sf12/zXW5LwOd+PiZK5Oj5e8NBJIAG5OgHtRLIOj9IRf3sf12/wA11uS8Dnfj4mSFydBAEAQBAQ+PcTU9CWCoeWmQEts1xvltfYeIU1VE7c7qIbb4VY3mdOC8X0tZJ1UEhc/KXWyuGgtfUjxC+2aaytb0lwPleprseIsnlAThAEAQBAEAQBAEBW8Q45ooJHxSSkPYbOGRxsfMBWYaS2cVJLgVp6uqEnFviSeB43DWsdJA4ua12UkgjtAA2sfBwUVtUqniRLVbGxZiSKjJAgCAIAgCAIAgCAIAgCAIAgCAIDHrawRAEgkuNmtba7jvpfTYEknQALqMXI5lJRI6j4gZIf2MtwM0crJGtLvVz5T2bnQHUeKklS1/tYI43J/6eSZUJMEAQBAEAQBAEAQBAEBX+P8A4uq/o/zCsaXto9SDU9lLoefWDUea9Ezzx6ep/Ub80fcvLPmenXIheO/i+r+iKm0vbR6kOp7KXQ88uGhXpDzyZ6fpfUZ80fcF5WXM9PHkjtXw+ny5wG5A80GTlrgdtUBygKZx/wAHyYk6AxyMZ1TXA5r65i3aw/yq7pNUqU8rOSnqtM7sYeMGHwRwHLQVPXPljeOrc2zQ69yW66jwXep1kbobqRxptI6p7zZf1nl8IASgOAb7IDlAEAQBAEBrHiPo1nqqmaZs0TRI/MAQ640G9h4LUp18YQUWnwM27Qysm5ZLTwFw4/DoJIpHteXyl4Lb2sWsbbXn2SqmqvV01JLuLWmpdMN1ssqrFgIDguA3QHKAIAgOMw2vqgOUAQBAEB8iQHS496+4Z8yj6Xw+hAEAQEXjDS10cliWta9rrAnLnDbPsNbAtsbbBxPJS18U0RWc0ytYfRFjWxtkZUOkpWQ9kgmHKADq0AGPUm7u1doGt9LM5Jveaxh56/7+hWhFpbqeeGOn+vqXgKiXjlAEAQHBNt0B8wzNe1rmEOa4Atc03BB2II3C+J54o6lFxbjJYaPtfTkIAgCAICv8f/F1X9H+YVjS9tHqQanspdDz606heiPOm6ouk6hDWj9doB/2/wD6sN7Puz3G4tdTjmRvE/SDSVNJPDH1ueSMtbdlhc95upaNFbCxSeOBHdrKpVuKZqV2xWuZCPT9L6jPmj7gvLS5np48ka36QeP3xSOpqQ5XN0kk3IPyWX005laek0Skt+fyM3V6xxe5D5lQw3h3EMQb1rese07Pll9a3dmNz57K5O+il7r+iKkKb7VnjjzZiVbK3DJQ1zpYH7ts+4cO8WJa4eHvXcfY3xysM4l7amWG2jbXR7xYcQic2Swmitnts4HZwHLY3H81j6vTexlw5M1tJqPax480QHTHXSxGk6qSSO4kvke5t7ZLXsddyrGzoRlvZWeX5K+0Jyi44eOf4I7ojxGaWtkbJLLIBTONnvc4X6yLWxO+p96l2hXGNSaSXH8M42fZKVjy88C59JtQ+PD5XRucxwcyzmktIu9vMaqjokncky7rG1S2jTuH8SVMUschmmeGPDsrpX5XWN7O12K2p0Vyi1hL0MWN81JPL+ZkYxi9dWXllMxj3GUPETR4Aae0+9c11U1+6sZ+p3ZZdZ7zzj6GFhOPVFK8Phle0g7ZiWu8HNvYhd2UwmsSRHC6cHlM9AcP4oKuninAt1jQSO52zhfwN1562v2c3HwPQVWe0gpGneJ5K70up6s1mTrXZcpmy2vpltpbyWzR7H2cc7uceRkXe29o8ZxnzIp0+IAEl1aABckmYAAcyVNij/5+hC/br931MT9OVP8AiZ/9V/8ANd+xr/avkR+2s/c/mbe6J5pX0bnSukfmlOVzy512gNGhdyuD9qxteoqzEfA2NC5OvMvEoPSBis7MQqWsnma0ObZrZHgD9WzYA2C0NJXB0xbS+XmUdZZNXNJsv3RLVPlonuke9569wu9xcbZY9Lk7Khr4qNqSWOH8l3QScq22+/8AggemGvlimphHLJGDG64Y9zb9ob2Oqn2dCMoyyskO0Jyi44eCo4NxhV03WZZHyOkaGtMjnPy67taSQXclcs0tc8ZWMeBTq1VkM4eckfic1UTnqDUXcdDJnF/K/wBwUkFVyhj0OJu3nLJN8D8XzUs8bHvc+F7g17XEnLc2zNvsRe/ioNVpYTg2lhom02pnCaTeUzepPNYJumluNuPZqiR8dO90UDSQCwkOkt+0XDUNPIDlutvTaKMEpTWWYup1kpScYPCK3htDV1F3QNnksdXMzGx+d3qzOdUOEsIrwjbPjHJkYpilfEWsnlqWOa3QOe9ptc7m93c9Tdc110SWYpM+2WXReJNl46HK6WV9X1skklmx2zvc61zJe1zpsPcqO0YRio7qxz/Bf2fOUt7LyXTiziFmHwGVwzOOkbPlP7r8hzJVGih3T3UXL7lVHeZpuoxmvxSbI10jy6+WOM5WAeIuBYd7j7VtqqmiOXjqzGdt18sL5I+8T4PxClYZnsdlaLucyQEt8SAb+0XXMNTRY91fY+z019a3n9yR4I48mp5WR1EhkgcbEvJLo77EOOuXvB5bKPVaOM4uUFhkmm1koy3ZvgbfxdxEExBIIieQRuDlOxWPX8a6mxP4X0PO36bqf8TP/qyfzXo/Y1/tXyPO+2s/c/mWPH+kOpnAZC50EbWgXaf1jiALkv3Gvd71Wp0MI8ZcX9Czdrpy4R4L6lm6Gq2SU1nWSSSW6q2dznWv117XOl7D3KrtGEY7uFjn+Czs+cpb2Xnl+TZQaBssw0jlAEAQEbxBXup4s7ADaRma/wAgvaHEeNio7JOKyizpKY22bsvB/PDaOrEcQkMvo8DGvfkzSOe4hsbHXDbgAlxcQ6wFvVOqSk87sTummCr9ra2lnCwuLff0wdXBbv8AlI2neIvjNtgY3ubYe5fKPgS8DraS/wDIcvHD+aTJxSlEIAgCAICv8f8AxdV/R/mFY0vbR6kGp7KXQ8+gL0R502JH0TTEA+kRai/quWb+pR/aaa2c/wBxiY10aS0sEszp43CJpcQGuubdxXdevjOaju8zizQOEXLPIojtir5QR6YfP1cBf8iLN7m3/JeYSzPHmelziGfI81SSFxLnG5cbk95OpK9OlhYR5pvLyXqh6UJoY2RsggDY2hrfX2aLd6z5bPhJtuTL8dfOKSUUQvFvFz8SEXWRxsMWaxZfUOtcG5/yhT6fTKnOHzINRqZXYyuRLdD8xFeW30dC6/sLSPz96h2iv+rPmTbPeLPQl+m3ej8pP9tRbM/y9PyS7S5x9fwRnQz8Ok/dX/xIVLtLsl1/DI9ndo+heelX4tm+dH/EaqGh7dev2L+t7FmnuFYw6tpGuAINRGCCLgjONCOa2b3iqWPBmLQs2R6r7no3KLWsLbW5W8l5o9IebuIYBHVVTGizWTyNaO4B7gPsXpqW3XFvwR5q5JWSS8Wbl6Kz/wBNh+dJ+Nyxdd279PsbWi7Ff3vLcSqZbNPdI/HHpBdTUzv1Q0keP+4fkg/I+/y32dHpN3358zH1mr3vchyIvgHg51e/PJdtOw9o83kfsN/M8vNS6vVKpYXMi0mldry+RvGnhbG1rGNDWtADQBYADYALCbbeWbiSSwjQnSN8ZVXzm/w2L0Gi7CP972YWt7Z/3uNidDnwF/7w78Mazdo9qun8l/Z3ZPr/AAV/pr/tqX6N34grGzPhkQbS5xOjoZia6qnJaCWw9kkAkXcNu5dbSbUF1OdnJOb6GxeOaYSUFWHAHLC5wvyLBmBHuWbpZNXRx4mjqYp1Sz4HnuM6jzC9G+R55cz0LxTUGPD6h7dCKd1j3Ettf7V5yiKd0U/E9Fc8VN+R54AXozzh6ZwuhZTxRxRizWNAHs5nxO68xObnJyZ6eEFCKijUvTP8Mh/dx+N619m9m+pkbR7RdP5M7oR9es+bF98qj2nyj6/gl2b/AJGJ0z1RdUwx8mRZgPF7jf8ACF3s2OIOXmR7Rl76j5Fc4T4pfhzpHRxxvMgAu++gFzpY87j3BWdRp1dhN4wVtPqHTnCLBP0rTva5pggs4EH19iLd6rLZ0E85ZZe0JtY3Ua/K0TPPRTJS/Dsx3dSXPmY15vGLsef5PRZzV6fg868l6Q86egcI4SomxRn0aIksaSXNDiSQObrrz1mptcn7zPQQ01SS91Eth2EwU5eYYmRZ7ZsjQL5b2uB3Zj71DOyc/ieSWFcYfCsGauDsIDAr8WjhZI++YxuDC1urjI6way3yiXN964lNJZLFWmnZJR5Z45fgub6cGYEeKzOe6CaIQPkic6FzX5wbbgnKMrxcG2o8SuN+Wd1rBO9PUoK2uW8k0mmsfnkQ9PQ9dhks5LpKialJc9x1zNbcMaNmgOYBYd1zqSo1HNTl3tFydvs9dGpJKEZ8l4Z5+bw/xyM6N0zZWVUEXXsqaaMOGdrcrmZixxLt2kSOva502XScs70VnKIWqnW6LZbrhJ9zec8GuvAk+HsOfTskEjmudJM+U5QQGmQ3c0X37V9VJXFxTyVNXfG2Ud1YSSXHy4fYlVIVQgCAIAgK/wAf/F1X9H+YVjS9tHqQanspdDz8zcea9Ezzx6dp/Ub80fcvLPmenXIheO/i+r+iKm0vbR6kOp7KXQ88u2K9GeeR6bZEHwhp2dHY+RbZeXziWT0yWY4PN2JULqeWSKQWdG4tPs5+RGvtXpoTU4qS7zzdkHCTizbnBePUFRBGyVtPHMxoa8PYxuYjTM0kWN7X71j6mm6Em1lo2NNdVOKTxksNTLh8YzPNI0ePVfdzVZK58Fn6lhulcXj6GBw5xFR1NU+KliaMjCTKGNaDqBZulyNd9FJdRbCClN+hHVfXOe7BepV+m3ej8pP9tW9mf5en5Km0ucfX8EZ0M/DpP3V/8SFS7S7JdfwyPZ3aPoXnpV+LZvnR/wARqoaHt16/Yv63sWah4R+HUf7xH+MLY1HZS6MxaO1j1X3PRi82ekPOPFfw2s/eZfxuXpdP2UeiPN39rLq/ubg6Kvi2H50n43LG13bv0+xtaLsUVbpK43zl9JTO7I0mkHM82NPd3nnt52tFpMf9k/RFTWav/CHqUfhyhhmmAqJmwxDV7idSPkt8T38lfunKMfcWWUaIRnL3nhG6aPivDYWNjjqIWsYLNaL2A9yw5ae+Ty4s2430xWE0TOFYtDVNLoJGyNabEt5GwNvcQoZ1yg8SWCWE4zWYvJo3pG+Mqr5zf4bFvaLsI/3vZia3tn/e42J0OfAX/vDvwxrN2j2q6fyX9ndk+v8ABX+mv+2pfo3fiCsbM+GRBtLnE6+hb4TUfQj8QXW0vgXU+bN+J9DZPF3wGs/dpfwOWZp+1j1RpX9nLozzmzcea9IzziPR+LUXpFJLEN5IS0eZbp9q8zXPcsUvBnpJx3oOPkecZIy0lrhYgkEcwRoQvTJ54o821h4ZuPBOk6ldE30gvjla0B3YLg4galpbffxssW3Z9il7nFGzVr63H3uDKD0gcRR4hUNkia4NZGGduwJs5xvYE2Gq0NJRKmGJGfq7o2zzEs3Qj69Z82L75VV2nyj6/gt7N/yOOmjDXB8FQB2S0xuPc4G7b+YJ9ybNsWHD1Pm0a3lTK90eY1BSzvbVMa6OUAZnNDsjhexNxoDcg28FZ1lU5xTg+KK+jthCWJ8mbdidQPGZvohHeOqWO/bJ4efqa6dTWVj6EHj3FGGUoNmQzP5MiYw+91rBT1afUWd7S8yG3UUQ8G/Is1e4GkkLRlBp3EAcgWHRVYdoupYl2b6HmzkvTHm+89N4b/YxfRt/CF5eXxM9PHkfVVVsiaXSPawAEkuNtBuftHvXDklzJK652PEVliCoEsYfGdHtu0uBG+12mx9iJ5WUJwcJuMu4qU+J1FQ2n6s5aiEyumjFw174MrXMI17LusBF7+s0qs5yljHNZ+hrxoppc97jCWMPvSllp9Vjj0aPmliNZBVS09i701s0QdoHdW2E5Hd17Ob4FEt+LcfHP2Ps5LT21wu5bji/Vy4/ZkzTMlqJ4ppIjCyFrsrXlpe577AnskgNAB53N1Kt6Uk2sYKU3XTVKuEt5ya4rlhde8kcLw5tPEImkloc49qx9dznEbbXcQPBdwiorBXvvldPflz4fRJfgywF0QnKAIAgCAIAgIrinD31NJPDHbNIyzcxsL3G5UtE1CxSfcRXQc4OKNVt6LK247UH13f0LW/UavMyv0+3yNzRNs1o7gAsVmyuRHcTUDqmlnhZbNJGWtzGwue8qSmahYpPuOLoOcHFGqT0V1vyoPru/oWt+o1eZk/p9vkbngZla0HkAPcFivmbK4IrXF/BUOIdu5jmAsJAL3HIPb+0PtVnT6uVPDmvArajSxu48ma6q+i+tYTl6qQciH2+xwC0o7QqfPKM97PtXLB0w9Gle4+pG3xLx+V109fSjlaC5l84C4Hfh73Syyte5zMuVgNhqDfMdTt3BZ+q1auW6kX9LpHS95s56R+FJ8QNP1JjHV582dxHrZbWsD8kpo9TCnO93nzWaedzW73GF0e8FVFBUvlmMRa6FzBkcSbl8Z2LRpZpXer1cLYKMc8/5OdJpZ1TbljkWXjfB5K2kkhiLQ9zmkZiQOy4E6gHkFW01qrsUpFnU1uytxRQsB6N6uCpp5Xuhyxyse6z3Xs1wJsMu+i0LddVODis8UZ9WhsjNSeODNtrHNc1HjnRtVzVNRKx0OWWZ723e69nOJFxl3sVsVa+qMFF54IyLNDZKbkscWy/cEYPJRUkcMpaXtc4nKSR2nEjUgcis/U2qyxyiaGmrddaizXVf0Y1j5ZHh0FnyOcLvdsXEi/Z8Vow2hUopcTOnoLXJvgdH/Cut+VB9d39C6/UavM4/T7fIf8ACyt+VB9d39CfqNXmP0+3yL/0d8Oy4fBLHMWFz5cwyEkWytGtwNbgrP1l8bppx8DR0lMqobsvErHFvR9VVdZPNG6EMkILcznA6MaNQGnmCrWn1tddai8lXUaOyyxyWCZ6LAIIZKcuDpBI55yh1spDG7kDW4VTV3RtnvR8C1pKZVQ3ZeJE8e0BxSqiip3szxNexwfmbqDc2IaRsCpdHqYUpqXeR6zTTta3SR6O+DqjD5pXzGMh8YaMjiTfMDrdoX3WaqF0Uo5Pmk006pNyLhj1I6emqImWzSwvY2+13NIFz3XKp1SUZqT7mXLIuUHFd6NSN6LK3TtQfXd/Qtf9Rq8zI/T7fI3NE2zQO4BYrNpFL4q4AgrpHSRSdTMT27AOa497m3FneN1do1s6lutZRSv0cLXlPDK1D0STZu3URBve1rifcbferT2lHHCLKy2bLPGRWeOMLgo6gQU7i7JGOtcTcmQlxO2gs3LoFZ0tk7Ib0v6irqq4Vz3Y/wBZcehKE/8ANv5Hq2g+Izk/iCp7TfwrqXNmp4kzZGI0EdRG+KVoex4s4H8jyPisyE5QlvR5mlOCmt2XI1djXRRIHE0srXN5Nku1w8A4Ah32LVq2jHHvr5GXZs559x/MhHdG1ff+yZ59Y1T/APPp8SH/AINxI4d0U1Lz+ukiibztd7vYNB9qjntGtfCmySGzpt+80jbNTSEwPiadTEWAnvy2F1kRl7+8/E1XH3d1eBo2TgqVsgiM1PmLsl8z8uc7ML8mUO8L3Wq9radPHH5FKOw9W4b6Sxz58ceOOeDcmE1bniogIyup8sYLTveJjg7w9b7Fib+9KS8zZlSqoVT57yz8m019CBgPW/oaabtuGeJ5P951Z7R7znh95UC47kn0/vyNOX/X/wAmuvguDXTP8SLurRhkZDgrG1T6kE5nxhhb+ze4u7zIa0f+IUarSnvFqWqlKhUPknnP4+/zM6npmRghjWtBcXENFrucbknxJXaSXIgnZKbzJ57vQ7V9OAgCAIAgCAIAgCAhuLK99PTl8ZAdmaLkA6E66FAQsFZiE9MJmPjAAcdGjM7KTfQggbWQGVw3xMZYZnTWzQNzEjTM2x5d+n2hAYWG4lW1xe6GRkLGG1i0HU7C5aSTbyQGVw9xDK6d1NUgF4JAcNNW8iBpqASCgPnBsbn9MfTzuDh2g3sgajUHTvbf3oDDm4slFToR6OJcnqjbQHtd+7kBnY5jcwrI6eBwF8od2QdXak69zdUA4k4kfFM2CEsY7TPI/Zt/sGmt0BG1XEM9M5h9Jhqmn1mtDRb6ouPNASnFePSQx074CGiUX1AOhAI380B94bV10r4XOYxsJALrFpJBG++l97BAWdAUjF+JpvSXQseyBrHFud4vtzOhsDy0QEpgc9S6QZqiCoiscxZlzA8tGgc0BiUOOzOxB0BcOrD3i2UXs1riNd+SAcU45NBUxRxuAa5rSQWg6l7gdT4AIDt41xmWlMXVOAzZr3aDta2/mgMTFazEIoxOXxhlhdrWg2Btqcw+480BnHH3yUDqhtmyN0OlwHBwGgPeDf2oDBw6tr6qDPG+JtidcozOtysQQEBmcHcQSVJfHNYvYLhwFri9iCBpcabICI4B+EzfMP4ggM3DMVkdiD4jkyhz7WY0HQG3atdAc4xxNIagwQvjha02dLJbcDW19PDxQGJ/+lmp5WB88VVG61ywNBAvY+qNDzQGdxVxHJDK2KLKy4BMjhfRx5DuHkUB9YbVVTnsy1VPUNzDO0ZQ4N52AAOyA13xrQ1cdfUyxR1DWufdr2NeARlbs5uhW7pp1OmMZNGJqY2q1uKZFPxzEHDKZqojuu9SqqhccIjduofDLOMJ4SrKt1mQvAJ1fIC1o7yXO39lylmpqrXF/I5r01tj5fM3dwpgLaCnbC05ju91rZnnc27tgPALDvuds95m3RSqobqJhQkwQHU6oYHBpc0Od6rSRc89BudF8yuR0oSa3kuBjY1VvghdJGzrCyxc2+pYD2sve4C5A8FzOTispEumqhbYoTeM9/n3Z8iPjrPSKuLqn3jbSmTQ6EyuDYyRz0ZIuN7emsPhgsOr2Wnlvr3nPHyWX90V+nq434c2k0NVYRui3kEwfrI5u4Gbt5zpre6hTXstzv8ADzNGdU4616j/ANfPe7t3HL5cME/UYPOJ3yQTMY2ZjGzZmZnAsuA6PW2YtNtdNBodlM65b2YvmZ8NTS6lCyDbi21xwuPc/LPgZ+HYPHDGyMAvEbi5pf2iHEk3BPPtHXxXcYKKwV7tTZZNzfDKxw4cCQXZXCAIAgCAIAgCAIAgCAICuce/BD89v3oCFwmuqxRsjhp8zXBwbIHA7udfs8iCTv3ICS4c4ZMcEzZdHTtykDXILG2o3Nzf2BAYOER1eHmRno5ma43Ba7S40voDvpoQgMjh3BJnVLqqobkJJIbzJcLbcgAeeqA44tweYzsnpmkuy2dltcEaA6nuNvYgA4bd+jury/rs3WW0vm2Av83RAccI4PMJ3zVDSCG2bmtck6X0PJot7UBzxPw9K6cVELWy3sXsdbUtsNjo4EDZAdRdK4WbhUQd3uazL7i0fegO/i/C5poqZscdywdoMsA3st0Ava3kgLPhsZbFE1wsWxtBHcQ0XQGSgKbi0cjpH9dQCYZjkkY7K4t5XLbk6d9kB0cM4DM2pExjMEbb9kuzEggjL3kX1uQEB8YjhlTT1pqIYjIC4uFtR2gQQQNRuUB8Yxh9ZUzxSvgy2DdGkHKA4ntEnfXl4IDu6Sd4PJ3/AKoDnEpa2phbAKbK0ht3ZgQQLW10A5IDLrsM9FwySMm7t3EbXLht5Cw9iAjeHMQqY6bLDT9YC51n5tjpe7N9EBLcGYDJTl8s2j3iwboSBe5JI0udNEBi8G4VNDUSukjLWuaQCba9oHkUAwvCpm4i+V0ZEZc8h2ltQbc7oDqxjh6WOpM8UTJ2OJJY4A77gtO/gQgPu0slgzDIYzfVz2sIA8i1v5oDN4hbKZLOo21MQAyEEBzTbUAi5A9iAg6Th+aSoY+OB1MxpBOZ9yLHlex17kBsRAcWQHKAwcWxEU7WOLS4PljjOtsvWODcx8ASFxOW6T6eh3SaT5Jv5LJ0uxQRmqMj2EQND8rQ7M1haT2r7klrrW8F838Zz3Ha07mq9xP3uHHlnPd5cVzI2HHJuvhY4QkSmzo4y50kIIJa6QjQi4sdB4XsuFZLeS4fwWZaSr2UpLPDvfBS8UvuuZHxCaiAkmpIHu60B8/W3leZH5Q5rTHcev6uba9lwt6HFxXXvLL9lqfcrtkljhHHurCzx4+XPBdlaMMrfCeHsilrXRghnX5GDkA1oJDe5ud7tOWqgpik5Y8TS190pwqUue7l+vj54SLEGC97C/fbX3qczsvGD6Q+BAEAQBAEAQBAEAQBAEAQBAYeLYaypjMcmYNJB7JsdPYgPrDKFtPG2Jl8rb2vqdST+aAykAQBAEAQBAEAQBAEAQBAEAQBAReNYFHV5OsLxkvbKQN7b3B7kBJRMygNGwAA9iA6MSomzxujffK7e2h0N/yQHXhGGMpY+rjLi25PaNzc+QCAzUAQBAEAQBAEAQGFimLQ0rQ6eRsYJsL7k+AGp0XE5xgsyZPRprb3iuOTCxLFn5oGU4Y70lriyUm7WhoBvlHr6E6XC5lN8FHvJqdPHE5W5W7jK7/9EJi1RN1NdBO4PdTsjnjkDcuZly7VoJsQ6J32KKbluyjLu4l7T11+0qtqWFJuLWc8eX1TRmVtGJ6meMkhtZQgXHItc4A+Y62/sXUo70mvFENdrqphPvhZ90v4O3CqCqY1kRbT07GEZ3w3LpbdzS0CPNbUkuOp819jGaWOC6HF92mlJzTlJvkpcl65ecd3Ik4MDhbIZcpc8uLgXuc/K517lgcSGbnaykVcU8laWrtlDczhYxwSWeuOfqSK7KwAQBAEAQBAEAQBAEAQBAEAQBAEAQBAEAQBAEAQBAEAQBAEAQBAEAQBAEAQBAEAQBAEAQBAEAQEbBjkMjnMjcXua0m4a7Icu4EtspN+QK4VkW8Isy0lsIqU1hPzWflz+hHYhjLnUUNSy7Mz4S8b2a6RjXtv4Zj7lHKxutSXkWadLFaqVEuPCWOqTaOuCWGCurHSljCY43hzyB2SHNcAT4s+wInGNkmzqcbbdLUoZfFrC8eDX3ImOJ8NNQSRtAtWO6tsl2gRTumEYdpcaOj05KPDjCLXj9HktuULL7oTf+Cy1+6O7n7Ms1DhB/XuqS2R9Q0NkDQQwRgOAY0Ek27TiSdy47KeMOe93mXbqV7kak0o8V458fovkSsbA0AAWAFgO4BSFVtt5Z9IfAgCAIAgCAIAgCAIAgCAIAgCAIAgCAIAgCAIAgCAIAgCAIAgCAIAgCAIAgCAIAgCAIAgCAIAgCAxsSputiljLizrI3NzDduYEXHiL3XMllNElNns7IzxnDTx0Kzh1VOyWmiZVQVLb5XsijAyxBp7Zc15ykWHcDfZQRck0k0+hqXV1ShOyVcoPmm3zeeXFLP4PtnDtQ+F9JJIxtNmdldHfrXMLi5rSCMrLEi5F725L77KTjuN8PqfHraY2LUQi3Phwfw55PzefTBKTYNmrGTubG5opzGcwu7MHhzC3S1rOf7wpHDM97yKkdVu6Z1JtPezw5Yxh/glJ4GvAD2hwDg4Ai9nNNwfMEArtpPmVYzlF5i8HYvpyEAQBAEAQBAEAQBAEAQBAEAQBAEAQBAEAQBAEAQBAEAQBAEAQBAEAQBAEAQBAEAQBAEAQBAEAQBAEAQHVBTMjFmNa0HfKAPuXxJLkdTnKfGTydq+nI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H/2Q==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28575" y="-784225"/>
            <a:ext cx="544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AutoShape 49" descr="data:image/jpeg;base64,/9j/4AAQSkZJRgABAQAAAQABAAD/2wCEAAkGBxQQEhIUEhQUFBUTFBwaFBgWFxgaGhgXGBoXHhoaFxUaHighGBwlHBYXITIiJikrLi4uFx84ODMsNygtLisBCgoKDg0OGxAQGywkICYtNC80LCwsLy8vNCw0MCwsLDQvNCwvLCwsLDQsMCwsLCwsLCwsLCwsLCwsLCwsLCwsLP/AABEIAHsBmgMBEQACEQEDEQH/xAAcAAEAAgIDAQAAAAAAAAAAAAAABQYEBwEDCAL/xABIEAABAwIEAgYECgcGBwEAAAABAAIDBBEFEiExBkEHEyJRYXEUMoGRNDVScnOSobGywRUjQnSz0dIzU1Rik8MXJCVDgsLhFv/EABoBAQADAQEBAAAAAAAAAAAAAAADBAUCBgH/xAA1EQACAgEBBQUHBAICAwAAAAAAAQIDEQQFEiExcTNBUWGBEyIykaGxwRVS0fBC4RQjJENi/9oADAMBAAIRAxEAPwDeKAIAgCAIAgCAIAgCAIAgCAIAgCAIAgCAIAgCAIAgCAIAgCAIAgCAIAgCAIAgCAIAgCAIAgCAIAgCAIAgCAIAgCAID5keGglxAA3JNh70SyM4Oj9IRf3sf12/zXW5LwOd+PiZK5Oj5e8NBJIAG5OgHtRLIOj9IRf3sf12/wA11uS8Dnfj4mSFydBAEAQBAQ+PcTU9CWCoeWmQEts1xvltfYeIU1VE7c7qIbb4VY3mdOC8X0tZJ1UEhc/KXWyuGgtfUjxC+2aaytb0lwPleprseIsnlAThAEAQBAEAQBAEBW8Q45ooJHxSSkPYbOGRxsfMBWYaS2cVJLgVp6uqEnFviSeB43DWsdJA4ua12UkgjtAA2sfBwUVtUqniRLVbGxZiSKjJAgCAIAgCAIAgCAIAgCAIAgCAIDHrawRAEgkuNmtba7jvpfTYEknQALqMXI5lJRI6j4gZIf2MtwM0crJGtLvVz5T2bnQHUeKklS1/tYI43J/6eSZUJMEAQBAEAQBAEAQBAEBX+P8A4uq/o/zCsaXto9SDU9lLoefWDUea9Ezzx6ep/Ub80fcvLPmenXIheO/i+r+iKm0vbR6kOp7KXQ88uGhXpDzyZ6fpfUZ80fcF5WXM9PHkjtXw+ny5wG5A80GTlrgdtUBygKZx/wAHyYk6AxyMZ1TXA5r65i3aw/yq7pNUqU8rOSnqtM7sYeMGHwRwHLQVPXPljeOrc2zQ69yW66jwXep1kbobqRxptI6p7zZf1nl8IASgOAb7IDlAEAQBAEBrHiPo1nqqmaZs0TRI/MAQ640G9h4LUp18YQUWnwM27Qysm5ZLTwFw4/DoJIpHteXyl4Lb2sWsbbXn2SqmqvV01JLuLWmpdMN1ssqrFgIDguA3QHKAIAgOMw2vqgOUAQBAEB8iQHS496+4Z8yj6Xw+hAEAQEXjDS10cliWta9rrAnLnDbPsNbAtsbbBxPJS18U0RWc0ytYfRFjWxtkZUOkpWQ9kgmHKADq0AGPUm7u1doGt9LM5Jveaxh56/7+hWhFpbqeeGOn+vqXgKiXjlAEAQHBNt0B8wzNe1rmEOa4Atc03BB2II3C+J54o6lFxbjJYaPtfTkIAgCAICv8f/F1X9H+YVjS9tHqQanspdDz606heiPOm6ouk6hDWj9doB/2/wD6sN7Puz3G4tdTjmRvE/SDSVNJPDH1ueSMtbdlhc95upaNFbCxSeOBHdrKpVuKZqV2xWuZCPT9L6jPmj7gvLS5np48ka36QeP3xSOpqQ5XN0kk3IPyWX005laek0Skt+fyM3V6xxe5D5lQw3h3EMQb1rese07Pll9a3dmNz57K5O+il7r+iKkKb7VnjjzZiVbK3DJQ1zpYH7ts+4cO8WJa4eHvXcfY3xysM4l7amWG2jbXR7xYcQic2Swmitnts4HZwHLY3H81j6vTexlw5M1tJqPax480QHTHXSxGk6qSSO4kvke5t7ZLXsddyrGzoRlvZWeX5K+0Jyi44eOf4I7ojxGaWtkbJLLIBTONnvc4X6yLWxO+p96l2hXGNSaSXH8M42fZKVjy88C59JtQ+PD5XRucxwcyzmktIu9vMaqjokncky7rG1S2jTuH8SVMUschmmeGPDsrpX5XWN7O12K2p0Vyi1hL0MWN81JPL+ZkYxi9dWXllMxj3GUPETR4Aae0+9c11U1+6sZ+p3ZZdZ7zzj6GFhOPVFK8Phle0g7ZiWu8HNvYhd2UwmsSRHC6cHlM9AcP4oKuninAt1jQSO52zhfwN1562v2c3HwPQVWe0gpGneJ5K70up6s1mTrXZcpmy2vpltpbyWzR7H2cc7uceRkXe29o8ZxnzIp0+IAEl1aABckmYAAcyVNij/5+hC/br931MT9OVP8AiZ/9V/8ANd+xr/avkR+2s/c/mbe6J5pX0bnSukfmlOVzy512gNGhdyuD9qxteoqzEfA2NC5OvMvEoPSBis7MQqWsnma0ObZrZHgD9WzYA2C0NJXB0xbS+XmUdZZNXNJsv3RLVPlonuke9569wu9xcbZY9Lk7Khr4qNqSWOH8l3QScq22+/8AggemGvlimphHLJGDG64Y9zb9ob2Oqn2dCMoyyskO0Jyi44eCo4NxhV03WZZHyOkaGtMjnPy67taSQXclcs0tc8ZWMeBTq1VkM4eckfic1UTnqDUXcdDJnF/K/wBwUkFVyhj0OJu3nLJN8D8XzUs8bHvc+F7g17XEnLc2zNvsRe/ioNVpYTg2lhom02pnCaTeUzepPNYJumluNuPZqiR8dO90UDSQCwkOkt+0XDUNPIDlutvTaKMEpTWWYup1kpScYPCK3htDV1F3QNnksdXMzGx+d3qzOdUOEsIrwjbPjHJkYpilfEWsnlqWOa3QOe9ptc7m93c9Tdc110SWYpM+2WXReJNl46HK6WV9X1skklmx2zvc61zJe1zpsPcqO0YRio7qxz/Bf2fOUt7LyXTiziFmHwGVwzOOkbPlP7r8hzJVGih3T3UXL7lVHeZpuoxmvxSbI10jy6+WOM5WAeIuBYd7j7VtqqmiOXjqzGdt18sL5I+8T4PxClYZnsdlaLucyQEt8SAb+0XXMNTRY91fY+z019a3n9yR4I48mp5WR1EhkgcbEvJLo77EOOuXvB5bKPVaOM4uUFhkmm1koy3ZvgbfxdxEExBIIieQRuDlOxWPX8a6mxP4X0PO36bqf8TP/qyfzXo/Y1/tXyPO+2s/c/mWPH+kOpnAZC50EbWgXaf1jiALkv3Gvd71Wp0MI8ZcX9Czdrpy4R4L6lm6Gq2SU1nWSSSW6q2dznWv117XOl7D3KrtGEY7uFjn+Czs+cpb2Xnl+TZQaBssw0jlAEAQEbxBXup4s7ADaRma/wAgvaHEeNio7JOKyizpKY22bsvB/PDaOrEcQkMvo8DGvfkzSOe4hsbHXDbgAlxcQ6wFvVOqSk87sTummCr9ra2lnCwuLff0wdXBbv8AlI2neIvjNtgY3ubYe5fKPgS8DraS/wDIcvHD+aTJxSlEIAgCAICv8f8AxdV/R/mFY0vbR6kGp7KXQ8+gL0R502JH0TTEA+kRai/quWb+pR/aaa2c/wBxiY10aS0sEszp43CJpcQGuubdxXdevjOaju8zizQOEXLPIojtir5QR6YfP1cBf8iLN7m3/JeYSzPHmelziGfI81SSFxLnG5cbk95OpK9OlhYR5pvLyXqh6UJoY2RsggDY2hrfX2aLd6z5bPhJtuTL8dfOKSUUQvFvFz8SEXWRxsMWaxZfUOtcG5/yhT6fTKnOHzINRqZXYyuRLdD8xFeW30dC6/sLSPz96h2iv+rPmTbPeLPQl+m3ej8pP9tRbM/y9PyS7S5x9fwRnQz8Ok/dX/xIVLtLsl1/DI9ndo+heelX4tm+dH/EaqGh7dev2L+t7FmnuFYw6tpGuAINRGCCLgjONCOa2b3iqWPBmLQs2R6r7no3KLWsLbW5W8l5o9IebuIYBHVVTGizWTyNaO4B7gPsXpqW3XFvwR5q5JWSS8Wbl6Kz/wBNh+dJ+Nyxdd279PsbWi7Ff3vLcSqZbNPdI/HHpBdTUzv1Q0keP+4fkg/I+/y32dHpN3358zH1mr3vchyIvgHg51e/PJdtOw9o83kfsN/M8vNS6vVKpYXMi0mldry+RvGnhbG1rGNDWtADQBYADYALCbbeWbiSSwjQnSN8ZVXzm/w2L0Gi7CP972YWt7Z/3uNidDnwF/7w78Mazdo9qun8l/Z3ZPr/AAV/pr/tqX6N34grGzPhkQbS5xOjoZia6qnJaCWw9kkAkXcNu5dbSbUF1OdnJOb6GxeOaYSUFWHAHLC5wvyLBmBHuWbpZNXRx4mjqYp1Sz4HnuM6jzC9G+R55cz0LxTUGPD6h7dCKd1j3Ettf7V5yiKd0U/E9Fc8VN+R54AXozzh6ZwuhZTxRxRizWNAHs5nxO68xObnJyZ6eEFCKijUvTP8Mh/dx+N619m9m+pkbR7RdP5M7oR9es+bF98qj2nyj6/gl2b/AJGJ0z1RdUwx8mRZgPF7jf8ACF3s2OIOXmR7Rl76j5Fc4T4pfhzpHRxxvMgAu++gFzpY87j3BWdRp1dhN4wVtPqHTnCLBP0rTva5pggs4EH19iLd6rLZ0E85ZZe0JtY3Ua/K0TPPRTJS/Dsx3dSXPmY15vGLsef5PRZzV6fg868l6Q86egcI4SomxRn0aIksaSXNDiSQObrrz1mptcn7zPQQ01SS91Eth2EwU5eYYmRZ7ZsjQL5b2uB3Zj71DOyc/ieSWFcYfCsGauDsIDAr8WjhZI++YxuDC1urjI6way3yiXN964lNJZLFWmnZJR5Z45fgub6cGYEeKzOe6CaIQPkic6FzX5wbbgnKMrxcG2o8SuN+Wd1rBO9PUoK2uW8k0mmsfnkQ9PQ9dhks5LpKialJc9x1zNbcMaNmgOYBYd1zqSo1HNTl3tFydvs9dGpJKEZ8l4Z5+bw/xyM6N0zZWVUEXXsqaaMOGdrcrmZixxLt2kSOva502XScs70VnKIWqnW6LZbrhJ9zec8GuvAk+HsOfTskEjmudJM+U5QQGmQ3c0X37V9VJXFxTyVNXfG2Ud1YSSXHy4fYlVIVQgCAIAgK/wAf/F1X9H+YVjS9tHqQanspdDz8zcea9Ezzx6dp/Ub80fcvLPmenXIheO/i+r+iKm0vbR6kOp7KXQ88u2K9GeeR6bZEHwhp2dHY+RbZeXziWT0yWY4PN2JULqeWSKQWdG4tPs5+RGvtXpoTU4qS7zzdkHCTizbnBePUFRBGyVtPHMxoa8PYxuYjTM0kWN7X71j6mm6Em1lo2NNdVOKTxksNTLh8YzPNI0ePVfdzVZK58Fn6lhulcXj6GBw5xFR1NU+KliaMjCTKGNaDqBZulyNd9FJdRbCClN+hHVfXOe7BepV+m3ej8pP9tW9mf5en5Km0ucfX8EZ0M/DpP3V/8SFS7S7JdfwyPZ3aPoXnpV+LZvnR/wARqoaHt16/Yv63sWah4R+HUf7xH+MLY1HZS6MxaO1j1X3PRi82ekPOPFfw2s/eZfxuXpdP2UeiPN39rLq/ubg6Kvi2H50n43LG13bv0+xtaLsUVbpK43zl9JTO7I0mkHM82NPd3nnt52tFpMf9k/RFTWav/CHqUfhyhhmmAqJmwxDV7idSPkt8T38lfunKMfcWWUaIRnL3nhG6aPivDYWNjjqIWsYLNaL2A9yw5ae+Ty4s2430xWE0TOFYtDVNLoJGyNabEt5GwNvcQoZ1yg8SWCWE4zWYvJo3pG+Mqr5zf4bFvaLsI/3vZia3tn/e42J0OfAX/vDvwxrN2j2q6fyX9ndk+v8ABX+mv+2pfo3fiCsbM+GRBtLnE6+hb4TUfQj8QXW0vgXU+bN+J9DZPF3wGs/dpfwOWZp+1j1RpX9nLozzmzcea9IzziPR+LUXpFJLEN5IS0eZbp9q8zXPcsUvBnpJx3oOPkecZIy0lrhYgkEcwRoQvTJ54o821h4ZuPBOk6ldE30gvjla0B3YLg4galpbffxssW3Z9il7nFGzVr63H3uDKD0gcRR4hUNkia4NZGGduwJs5xvYE2Gq0NJRKmGJGfq7o2zzEs3Qj69Z82L75VV2nyj6/gt7N/yOOmjDXB8FQB2S0xuPc4G7b+YJ9ybNsWHD1Pm0a3lTK90eY1BSzvbVMa6OUAZnNDsjhexNxoDcg28FZ1lU5xTg+KK+jthCWJ8mbdidQPGZvohHeOqWO/bJ4efqa6dTWVj6EHj3FGGUoNmQzP5MiYw+91rBT1afUWd7S8yG3UUQ8G/Is1e4GkkLRlBp3EAcgWHRVYdoupYl2b6HmzkvTHm+89N4b/YxfRt/CF5eXxM9PHkfVVVsiaXSPawAEkuNtBuftHvXDklzJK652PEVliCoEsYfGdHtu0uBG+12mx9iJ5WUJwcJuMu4qU+J1FQ2n6s5aiEyumjFw174MrXMI17LusBF7+s0qs5yljHNZ+hrxoppc97jCWMPvSllp9Vjj0aPmliNZBVS09i701s0QdoHdW2E5Hd17Ob4FEt+LcfHP2Ps5LT21wu5bji/Vy4/ZkzTMlqJ4ppIjCyFrsrXlpe577AnskgNAB53N1Kt6Uk2sYKU3XTVKuEt5ya4rlhde8kcLw5tPEImkloc49qx9dznEbbXcQPBdwiorBXvvldPflz4fRJfgywF0QnKAIAgCAIAgIrinD31NJPDHbNIyzcxsL3G5UtE1CxSfcRXQc4OKNVt6LK247UH13f0LW/UavMyv0+3yNzRNs1o7gAsVmyuRHcTUDqmlnhZbNJGWtzGwue8qSmahYpPuOLoOcHFGqT0V1vyoPru/oWt+o1eZk/p9vkbngZla0HkAPcFivmbK4IrXF/BUOIdu5jmAsJAL3HIPb+0PtVnT6uVPDmvArajSxu48ma6q+i+tYTl6qQciH2+xwC0o7QqfPKM97PtXLB0w9Gle4+pG3xLx+V109fSjlaC5l84C4Hfh73Syyte5zMuVgNhqDfMdTt3BZ+q1auW6kX9LpHS95s56R+FJ8QNP1JjHV582dxHrZbWsD8kpo9TCnO93nzWaedzW73GF0e8FVFBUvlmMRa6FzBkcSbl8Z2LRpZpXer1cLYKMc8/5OdJpZ1TbljkWXjfB5K2kkhiLQ9zmkZiQOy4E6gHkFW01qrsUpFnU1uytxRQsB6N6uCpp5Xuhyxyse6z3Xs1wJsMu+i0LddVODis8UZ9WhsjNSeODNtrHNc1HjnRtVzVNRKx0OWWZ723e69nOJFxl3sVsVa+qMFF54IyLNDZKbkscWy/cEYPJRUkcMpaXtc4nKSR2nEjUgcis/U2qyxyiaGmrddaizXVf0Y1j5ZHh0FnyOcLvdsXEi/Z8Vow2hUopcTOnoLXJvgdH/Cut+VB9d39C6/UavM4/T7fIf8ACyt+VB9d39CfqNXmP0+3yL/0d8Oy4fBLHMWFz5cwyEkWytGtwNbgrP1l8bppx8DR0lMqobsvErHFvR9VVdZPNG6EMkILcznA6MaNQGnmCrWn1tddai8lXUaOyyxyWCZ6LAIIZKcuDpBI55yh1spDG7kDW4VTV3RtnvR8C1pKZVQ3ZeJE8e0BxSqiip3szxNexwfmbqDc2IaRsCpdHqYUpqXeR6zTTta3SR6O+DqjD5pXzGMh8YaMjiTfMDrdoX3WaqF0Uo5Pmk006pNyLhj1I6emqImWzSwvY2+13NIFz3XKp1SUZqT7mXLIuUHFd6NSN6LK3TtQfXd/Qtf9Rq8zI/T7fI3NE2zQO4BYrNpFL4q4AgrpHSRSdTMT27AOa497m3FneN1do1s6lutZRSv0cLXlPDK1D0STZu3URBve1rifcbferT2lHHCLKy2bLPGRWeOMLgo6gQU7i7JGOtcTcmQlxO2gs3LoFZ0tk7Ib0v6irqq4Vz3Y/wBZcehKE/8ANv5Hq2g+Izk/iCp7TfwrqXNmp4kzZGI0EdRG+KVoex4s4H8jyPisyE5QlvR5mlOCmt2XI1djXRRIHE0srXN5Nku1w8A4Ah32LVq2jHHvr5GXZs559x/MhHdG1ff+yZ59Y1T/APPp8SH/AINxI4d0U1Lz+ukiibztd7vYNB9qjntGtfCmySGzpt+80jbNTSEwPiadTEWAnvy2F1kRl7+8/E1XH3d1eBo2TgqVsgiM1PmLsl8z8uc7ML8mUO8L3Wq9radPHH5FKOw9W4b6Sxz58ceOOeDcmE1bniogIyup8sYLTveJjg7w9b7Fib+9KS8zZlSqoVT57yz8m019CBgPW/oaabtuGeJ5P951Z7R7znh95UC47kn0/vyNOX/X/wAmuvguDXTP8SLurRhkZDgrG1T6kE5nxhhb+ze4u7zIa0f+IUarSnvFqWqlKhUPknnP4+/zM6npmRghjWtBcXENFrucbknxJXaSXIgnZKbzJ57vQ7V9OAgCAIAgCAIAgCAhuLK99PTl8ZAdmaLkA6E66FAQsFZiE9MJmPjAAcdGjM7KTfQggbWQGVw3xMZYZnTWzQNzEjTM2x5d+n2hAYWG4lW1xe6GRkLGG1i0HU7C5aSTbyQGVw9xDK6d1NUgF4JAcNNW8iBpqASCgPnBsbn9MfTzuDh2g3sgajUHTvbf3oDDm4slFToR6OJcnqjbQHtd+7kBnY5jcwrI6eBwF8od2QdXak69zdUA4k4kfFM2CEsY7TPI/Zt/sGmt0BG1XEM9M5h9Jhqmn1mtDRb6ouPNASnFePSQx074CGiUX1AOhAI380B94bV10r4XOYxsJALrFpJBG++l97BAWdAUjF+JpvSXQseyBrHFud4vtzOhsDy0QEpgc9S6QZqiCoiscxZlzA8tGgc0BiUOOzOxB0BcOrD3i2UXs1riNd+SAcU45NBUxRxuAa5rSQWg6l7gdT4AIDt41xmWlMXVOAzZr3aDta2/mgMTFazEIoxOXxhlhdrWg2Btqcw+480BnHH3yUDqhtmyN0OlwHBwGgPeDf2oDBw6tr6qDPG+JtidcozOtysQQEBmcHcQSVJfHNYvYLhwFri9iCBpcabICI4B+EzfMP4ggM3DMVkdiD4jkyhz7WY0HQG3atdAc4xxNIagwQvjha02dLJbcDW19PDxQGJ/+lmp5WB88VVG61ywNBAvY+qNDzQGdxVxHJDK2KLKy4BMjhfRx5DuHkUB9YbVVTnsy1VPUNzDO0ZQ4N52AAOyA13xrQ1cdfUyxR1DWufdr2NeARlbs5uhW7pp1OmMZNGJqY2q1uKZFPxzEHDKZqojuu9SqqhccIjduofDLOMJ4SrKt1mQvAJ1fIC1o7yXO39lylmpqrXF/I5r01tj5fM3dwpgLaCnbC05ju91rZnnc27tgPALDvuds95m3RSqobqJhQkwQHU6oYHBpc0Od6rSRc89BudF8yuR0oSa3kuBjY1VvghdJGzrCyxc2+pYD2sve4C5A8FzOTispEumqhbYoTeM9/n3Z8iPjrPSKuLqn3jbSmTQ6EyuDYyRz0ZIuN7emsPhgsOr2Wnlvr3nPHyWX90V+nq434c2k0NVYRui3kEwfrI5u4Gbt5zpre6hTXstzv8ADzNGdU4616j/ANfPe7t3HL5cME/UYPOJ3yQTMY2ZjGzZmZnAsuA6PW2YtNtdNBodlM65b2YvmZ8NTS6lCyDbi21xwuPc/LPgZ+HYPHDGyMAvEbi5pf2iHEk3BPPtHXxXcYKKwV7tTZZNzfDKxw4cCQXZXCAIAgCAIAgCAIAgCAICuce/BD89v3oCFwmuqxRsjhp8zXBwbIHA7udfs8iCTv3ICS4c4ZMcEzZdHTtykDXILG2o3Nzf2BAYOER1eHmRno5ma43Ba7S40voDvpoQgMjh3BJnVLqqobkJJIbzJcLbcgAeeqA44tweYzsnpmkuy2dltcEaA6nuNvYgA4bd+jury/rs3WW0vm2Av83RAccI4PMJ3zVDSCG2bmtck6X0PJot7UBzxPw9K6cVELWy3sXsdbUtsNjo4EDZAdRdK4WbhUQd3uazL7i0fegO/i/C5poqZscdywdoMsA3st0Ava3kgLPhsZbFE1wsWxtBHcQ0XQGSgKbi0cjpH9dQCYZjkkY7K4t5XLbk6d9kB0cM4DM2pExjMEbb9kuzEggjL3kX1uQEB8YjhlTT1pqIYjIC4uFtR2gQQQNRuUB8Yxh9ZUzxSvgy2DdGkHKA4ntEnfXl4IDu6Sd4PJ3/AKoDnEpa2phbAKbK0ht3ZgQQLW10A5IDLrsM9FwySMm7t3EbXLht5Cw9iAjeHMQqY6bLDT9YC51n5tjpe7N9EBLcGYDJTl8s2j3iwboSBe5JI0udNEBi8G4VNDUSukjLWuaQCba9oHkUAwvCpm4i+V0ZEZc8h2ltQbc7oDqxjh6WOpM8UTJ2OJJY4A77gtO/gQgPu0slgzDIYzfVz2sIA8i1v5oDN4hbKZLOo21MQAyEEBzTbUAi5A9iAg6Th+aSoY+OB1MxpBOZ9yLHlex17kBsRAcWQHKAwcWxEU7WOLS4PljjOtsvWODcx8ASFxOW6T6eh3SaT5Jv5LJ0uxQRmqMj2EQND8rQ7M1haT2r7klrrW8F838Zz3Ha07mq9xP3uHHlnPd5cVzI2HHJuvhY4QkSmzo4y50kIIJa6QjQi4sdB4XsuFZLeS4fwWZaSr2UpLPDvfBS8UvuuZHxCaiAkmpIHu60B8/W3leZH5Q5rTHcev6uba9lwt6HFxXXvLL9lqfcrtkljhHHurCzx4+XPBdlaMMrfCeHsilrXRghnX5GDkA1oJDe5ud7tOWqgpik5Y8TS190pwqUue7l+vj54SLEGC97C/fbX3qczsvGD6Q+BAEAQBAEAQBAEAQBAEAQBAYeLYaypjMcmYNJB7JsdPYgPrDKFtPG2Jl8rb2vqdST+aAykAQBAEAQBAEAQBAEAQBAEAQBAReNYFHV5OsLxkvbKQN7b3B7kBJRMygNGwAA9iA6MSomzxujffK7e2h0N/yQHXhGGMpY+rjLi25PaNzc+QCAzUAQBAEAQBAEAQGFimLQ0rQ6eRsYJsL7k+AGp0XE5xgsyZPRprb3iuOTCxLFn5oGU4Y70lriyUm7WhoBvlHr6E6XC5lN8FHvJqdPHE5W5W7jK7/9EJi1RN1NdBO4PdTsjnjkDcuZly7VoJsQ6J32KKbluyjLu4l7T11+0qtqWFJuLWc8eX1TRmVtGJ6meMkhtZQgXHItc4A+Y62/sXUo70mvFENdrqphPvhZ90v4O3CqCqY1kRbT07GEZ3w3LpbdzS0CPNbUkuOp819jGaWOC6HF92mlJzTlJvkpcl65ecd3Ik4MDhbIZcpc8uLgXuc/K517lgcSGbnaykVcU8laWrtlDczhYxwSWeuOfqSK7KwAQBAEAQBAEAQBAEAQBAEAQBAEAQBAEAQBAEAQBAEAQBAEAQBAEAQBAEAQBAEAQBAEAQBAEAQEbBjkMjnMjcXua0m4a7Icu4EtspN+QK4VkW8Isy0lsIqU1hPzWflz+hHYhjLnUUNSy7Mz4S8b2a6RjXtv4Zj7lHKxutSXkWadLFaqVEuPCWOqTaOuCWGCurHSljCY43hzyB2SHNcAT4s+wInGNkmzqcbbdLUoZfFrC8eDX3ImOJ8NNQSRtAtWO6tsl2gRTumEYdpcaOj05KPDjCLXj9HktuULL7oTf+Cy1+6O7n7Ms1DhB/XuqS2R9Q0NkDQQwRgOAY0Ek27TiSdy47KeMOe93mXbqV7kak0o8V458fovkSsbA0AAWAFgO4BSFVtt5Z9IfAgCAIAgCAIAgCAIAgCAIAgCAIAgCAIAgCAIAgCAIAgCAIAgCAIAgCAIAgCAIAgCAIAgCAIAgCAxsSputiljLizrI3NzDduYEXHiL3XMllNElNns7IzxnDTx0Kzh1VOyWmiZVQVLb5XsijAyxBp7Zc15ykWHcDfZQRck0k0+hqXV1ShOyVcoPmm3zeeXFLP4PtnDtQ+F9JJIxtNmdldHfrXMLi5rSCMrLEi5F725L77KTjuN8PqfHraY2LUQi3Phwfw55PzefTBKTYNmrGTubG5opzGcwu7MHhzC3S1rOf7wpHDM97yKkdVu6Z1JtPezw5Yxh/glJ4GvAD2hwDg4Ai9nNNwfMEArtpPmVYzlF5i8HYvpyEAQBAEAQBAEAQBAEAQBAEAQBAEAQBAEAQBAEAQBAEAQBAEAQBAEAQBAEAQBAEAQBAEAQBAEAQBAEAQHVBTMjFmNa0HfKAPuXxJLkdTnKfGTydq+nI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H/2Q==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180975" y="-631825"/>
            <a:ext cx="544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AutoShape 51" descr="data:image/jpeg;base64,/9j/4AAQSkZJRgABAQAAAQABAAD/2wCEAAkGBxQQEhIUEhQUFBUTFBwaFBgWFxgaGhgXGBoXHhoaFxUaHighGBwlHBYXITIiJikrLi4uFx84ODMsNygtLisBCgoKDg0OGxAQGywkICYtNC80LCwsLy8vNCw0MCwsLDQvNCwvLCwsLDQsMCwsLCwsLCwsLCwsLCwsLCwsLCwsLP/AABEIAHsBmgMBEQACEQEDEQH/xAAcAAEAAgIDAQAAAAAAAAAAAAAABQYEBwEDCAL/xABIEAABAwIEAgYECgcGBwEAAAABAAIDBBEFEiExBkEHEyJRYXEUMoGRNDVScnOSobGywRUjQnSz0dIzU1Rik8MXJCVDgsLhFv/EABoBAQADAQEBAAAAAAAAAAAAAAADBAUCBgH/xAA1EQACAgEBBQUHBAICAwAAAAAAAQIDEQQFEiExcTNBUWGBEyIykaGxwRVS0fBC4RQjJENi/9oADAMBAAIRAxEAPwDeKAIAgCAIAgCAIAgCAIAgCAIAgCAIAgCAIAgCAIAgCAIAgCAIAgCAIAgCAIAgCAIAgCAIAgCAIAgCAIAgCAIAgCAID5keGglxAA3JNh70SyM4Oj9IRf3sf12/zXW5LwOd+PiZK5Oj5e8NBJIAG5OgHtRLIOj9IRf3sf12/wA11uS8Dnfj4mSFydBAEAQBAQ+PcTU9CWCoeWmQEts1xvltfYeIU1VE7c7qIbb4VY3mdOC8X0tZJ1UEhc/KXWyuGgtfUjxC+2aaytb0lwPleprseIsnlAThAEAQBAEAQBAEBW8Q45ooJHxSSkPYbOGRxsfMBWYaS2cVJLgVp6uqEnFviSeB43DWsdJA4ua12UkgjtAA2sfBwUVtUqniRLVbGxZiSKjJAgCAIAgCAIAgCAIAgCAIAgCAIDHrawRAEgkuNmtba7jvpfTYEknQALqMXI5lJRI6j4gZIf2MtwM0crJGtLvVz5T2bnQHUeKklS1/tYI43J/6eSZUJMEAQBAEAQBAEAQBAEBX+P8A4uq/o/zCsaXto9SDU9lLoefWDUea9Ezzx6ep/Ub80fcvLPmenXIheO/i+r+iKm0vbR6kOp7KXQ88uGhXpDzyZ6fpfUZ80fcF5WXM9PHkjtXw+ny5wG5A80GTlrgdtUBygKZx/wAHyYk6AxyMZ1TXA5r65i3aw/yq7pNUqU8rOSnqtM7sYeMGHwRwHLQVPXPljeOrc2zQ69yW66jwXep1kbobqRxptI6p7zZf1nl8IASgOAb7IDlAEAQBAEBrHiPo1nqqmaZs0TRI/MAQ640G9h4LUp18YQUWnwM27Qysm5ZLTwFw4/DoJIpHteXyl4Lb2sWsbbXn2SqmqvV01JLuLWmpdMN1ssqrFgIDguA3QHKAIAgOMw2vqgOUAQBAEB8iQHS496+4Z8yj6Xw+hAEAQEXjDS10cliWta9rrAnLnDbPsNbAtsbbBxPJS18U0RWc0ytYfRFjWxtkZUOkpWQ9kgmHKADq0AGPUm7u1doGt9LM5Jveaxh56/7+hWhFpbqeeGOn+vqXgKiXjlAEAQHBNt0B8wzNe1rmEOa4Atc03BB2II3C+J54o6lFxbjJYaPtfTkIAgCAICv8f/F1X9H+YVjS9tHqQanspdDz606heiPOm6ouk6hDWj9doB/2/wD6sN7Puz3G4tdTjmRvE/SDSVNJPDH1ueSMtbdlhc95upaNFbCxSeOBHdrKpVuKZqV2xWuZCPT9L6jPmj7gvLS5np48ka36QeP3xSOpqQ5XN0kk3IPyWX005laek0Skt+fyM3V6xxe5D5lQw3h3EMQb1rese07Pll9a3dmNz57K5O+il7r+iKkKb7VnjjzZiVbK3DJQ1zpYH7ts+4cO8WJa4eHvXcfY3xysM4l7amWG2jbXR7xYcQic2Swmitnts4HZwHLY3H81j6vTexlw5M1tJqPax480QHTHXSxGk6qSSO4kvke5t7ZLXsddyrGzoRlvZWeX5K+0Jyi44eOf4I7ojxGaWtkbJLLIBTONnvc4X6yLWxO+p96l2hXGNSaSXH8M42fZKVjy88C59JtQ+PD5XRucxwcyzmktIu9vMaqjokncky7rG1S2jTuH8SVMUschmmeGPDsrpX5XWN7O12K2p0Vyi1hL0MWN81JPL+ZkYxi9dWXllMxj3GUPETR4Aae0+9c11U1+6sZ+p3ZZdZ7zzj6GFhOPVFK8Phle0g7ZiWu8HNvYhd2UwmsSRHC6cHlM9AcP4oKuninAt1jQSO52zhfwN1562v2c3HwPQVWe0gpGneJ5K70up6s1mTrXZcpmy2vpltpbyWzR7H2cc7uceRkXe29o8ZxnzIp0+IAEl1aABckmYAAcyVNij/5+hC/br931MT9OVP8AiZ/9V/8ANd+xr/avkR+2s/c/mbe6J5pX0bnSukfmlOVzy512gNGhdyuD9qxteoqzEfA2NC5OvMvEoPSBis7MQqWsnma0ObZrZHgD9WzYA2C0NJXB0xbS+XmUdZZNXNJsv3RLVPlonuke9569wu9xcbZY9Lk7Khr4qNqSWOH8l3QScq22+/8AggemGvlimphHLJGDG64Y9zb9ob2Oqn2dCMoyyskO0Jyi44eCo4NxhV03WZZHyOkaGtMjnPy67taSQXclcs0tc8ZWMeBTq1VkM4eckfic1UTnqDUXcdDJnF/K/wBwUkFVyhj0OJu3nLJN8D8XzUs8bHvc+F7g17XEnLc2zNvsRe/ioNVpYTg2lhom02pnCaTeUzepPNYJumluNuPZqiR8dO90UDSQCwkOkt+0XDUNPIDlutvTaKMEpTWWYup1kpScYPCK3htDV1F3QNnksdXMzGx+d3qzOdUOEsIrwjbPjHJkYpilfEWsnlqWOa3QOe9ptc7m93c9Tdc110SWYpM+2WXReJNl46HK6WV9X1skklmx2zvc61zJe1zpsPcqO0YRio7qxz/Bf2fOUt7LyXTiziFmHwGVwzOOkbPlP7r8hzJVGih3T3UXL7lVHeZpuoxmvxSbI10jy6+WOM5WAeIuBYd7j7VtqqmiOXjqzGdt18sL5I+8T4PxClYZnsdlaLucyQEt8SAb+0XXMNTRY91fY+z019a3n9yR4I48mp5WR1EhkgcbEvJLo77EOOuXvB5bKPVaOM4uUFhkmm1koy3ZvgbfxdxEExBIIieQRuDlOxWPX8a6mxP4X0PO36bqf8TP/qyfzXo/Y1/tXyPO+2s/c/mWPH+kOpnAZC50EbWgXaf1jiALkv3Gvd71Wp0MI8ZcX9Czdrpy4R4L6lm6Gq2SU1nWSSSW6q2dznWv117XOl7D3KrtGEY7uFjn+Czs+cpb2Xnl+TZQaBssw0jlAEAQEbxBXup4s7ADaRma/wAgvaHEeNio7JOKyizpKY22bsvB/PDaOrEcQkMvo8DGvfkzSOe4hsbHXDbgAlxcQ6wFvVOqSk87sTummCr9ra2lnCwuLff0wdXBbv8AlI2neIvjNtgY3ubYe5fKPgS8DraS/wDIcvHD+aTJxSlEIAgCAICv8f8AxdV/R/mFY0vbR6kGp7KXQ8+gL0R502JH0TTEA+kRai/quWb+pR/aaa2c/wBxiY10aS0sEszp43CJpcQGuubdxXdevjOaju8zizQOEXLPIojtir5QR6YfP1cBf8iLN7m3/JeYSzPHmelziGfI81SSFxLnG5cbk95OpK9OlhYR5pvLyXqh6UJoY2RsggDY2hrfX2aLd6z5bPhJtuTL8dfOKSUUQvFvFz8SEXWRxsMWaxZfUOtcG5/yhT6fTKnOHzINRqZXYyuRLdD8xFeW30dC6/sLSPz96h2iv+rPmTbPeLPQl+m3ej8pP9tRbM/y9PyS7S5x9fwRnQz8Ok/dX/xIVLtLsl1/DI9ndo+heelX4tm+dH/EaqGh7dev2L+t7FmnuFYw6tpGuAINRGCCLgjONCOa2b3iqWPBmLQs2R6r7no3KLWsLbW5W8l5o9IebuIYBHVVTGizWTyNaO4B7gPsXpqW3XFvwR5q5JWSS8Wbl6Kz/wBNh+dJ+Nyxdd279PsbWi7Ff3vLcSqZbNPdI/HHpBdTUzv1Q0keP+4fkg/I+/y32dHpN3358zH1mr3vchyIvgHg51e/PJdtOw9o83kfsN/M8vNS6vVKpYXMi0mldry+RvGnhbG1rGNDWtADQBYADYALCbbeWbiSSwjQnSN8ZVXzm/w2L0Gi7CP972YWt7Z/3uNidDnwF/7w78Mazdo9qun8l/Z3ZPr/AAV/pr/tqX6N34grGzPhkQbS5xOjoZia6qnJaCWw9kkAkXcNu5dbSbUF1OdnJOb6GxeOaYSUFWHAHLC5wvyLBmBHuWbpZNXRx4mjqYp1Sz4HnuM6jzC9G+R55cz0LxTUGPD6h7dCKd1j3Ettf7V5yiKd0U/E9Fc8VN+R54AXozzh6ZwuhZTxRxRizWNAHs5nxO68xObnJyZ6eEFCKijUvTP8Mh/dx+N619m9m+pkbR7RdP5M7oR9es+bF98qj2nyj6/gl2b/AJGJ0z1RdUwx8mRZgPF7jf8ACF3s2OIOXmR7Rl76j5Fc4T4pfhzpHRxxvMgAu++gFzpY87j3BWdRp1dhN4wVtPqHTnCLBP0rTva5pggs4EH19iLd6rLZ0E85ZZe0JtY3Ua/K0TPPRTJS/Dsx3dSXPmY15vGLsef5PRZzV6fg868l6Q86egcI4SomxRn0aIksaSXNDiSQObrrz1mptcn7zPQQ01SS91Eth2EwU5eYYmRZ7ZsjQL5b2uB3Zj71DOyc/ieSWFcYfCsGauDsIDAr8WjhZI++YxuDC1urjI6way3yiXN964lNJZLFWmnZJR5Z45fgub6cGYEeKzOe6CaIQPkic6FzX5wbbgnKMrxcG2o8SuN+Wd1rBO9PUoK2uW8k0mmsfnkQ9PQ9dhks5LpKialJc9x1zNbcMaNmgOYBYd1zqSo1HNTl3tFydvs9dGpJKEZ8l4Z5+bw/xyM6N0zZWVUEXXsqaaMOGdrcrmZixxLt2kSOva502XScs70VnKIWqnW6LZbrhJ9zec8GuvAk+HsOfTskEjmudJM+U5QQGmQ3c0X37V9VJXFxTyVNXfG2Ud1YSSXHy4fYlVIVQgCAIAgK/wAf/F1X9H+YVjS9tHqQanspdDz8zcea9Ezzx6dp/Ub80fcvLPmenXIheO/i+r+iKm0vbR6kOp7KXQ88u2K9GeeR6bZEHwhp2dHY+RbZeXziWT0yWY4PN2JULqeWSKQWdG4tPs5+RGvtXpoTU4qS7zzdkHCTizbnBePUFRBGyVtPHMxoa8PYxuYjTM0kWN7X71j6mm6Em1lo2NNdVOKTxksNTLh8YzPNI0ePVfdzVZK58Fn6lhulcXj6GBw5xFR1NU+KliaMjCTKGNaDqBZulyNd9FJdRbCClN+hHVfXOe7BepV+m3ej8pP9tW9mf5en5Km0ucfX8EZ0M/DpP3V/8SFS7S7JdfwyPZ3aPoXnpV+LZvnR/wARqoaHt16/Yv63sWah4R+HUf7xH+MLY1HZS6MxaO1j1X3PRi82ekPOPFfw2s/eZfxuXpdP2UeiPN39rLq/ubg6Kvi2H50n43LG13bv0+xtaLsUVbpK43zl9JTO7I0mkHM82NPd3nnt52tFpMf9k/RFTWav/CHqUfhyhhmmAqJmwxDV7idSPkt8T38lfunKMfcWWUaIRnL3nhG6aPivDYWNjjqIWsYLNaL2A9yw5ae+Ty4s2430xWE0TOFYtDVNLoJGyNabEt5GwNvcQoZ1yg8SWCWE4zWYvJo3pG+Mqr5zf4bFvaLsI/3vZia3tn/e42J0OfAX/vDvwxrN2j2q6fyX9ndk+v8ABX+mv+2pfo3fiCsbM+GRBtLnE6+hb4TUfQj8QXW0vgXU+bN+J9DZPF3wGs/dpfwOWZp+1j1RpX9nLozzmzcea9IzziPR+LUXpFJLEN5IS0eZbp9q8zXPcsUvBnpJx3oOPkecZIy0lrhYgkEcwRoQvTJ54o821h4ZuPBOk6ldE30gvjla0B3YLg4galpbffxssW3Z9il7nFGzVr63H3uDKD0gcRR4hUNkia4NZGGduwJs5xvYE2Gq0NJRKmGJGfq7o2zzEs3Qj69Z82L75VV2nyj6/gt7N/yOOmjDXB8FQB2S0xuPc4G7b+YJ9ybNsWHD1Pm0a3lTK90eY1BSzvbVMa6OUAZnNDsjhexNxoDcg28FZ1lU5xTg+KK+jthCWJ8mbdidQPGZvohHeOqWO/bJ4efqa6dTWVj6EHj3FGGUoNmQzP5MiYw+91rBT1afUWd7S8yG3UUQ8G/Is1e4GkkLRlBp3EAcgWHRVYdoupYl2b6HmzkvTHm+89N4b/YxfRt/CF5eXxM9PHkfVVVsiaXSPawAEkuNtBuftHvXDklzJK652PEVliCoEsYfGdHtu0uBG+12mx9iJ5WUJwcJuMu4qU+J1FQ2n6s5aiEyumjFw174MrXMI17LusBF7+s0qs5yljHNZ+hrxoppc97jCWMPvSllp9Vjj0aPmliNZBVS09i701s0QdoHdW2E5Hd17Ob4FEt+LcfHP2Ps5LT21wu5bji/Vy4/ZkzTMlqJ4ppIjCyFrsrXlpe577AnskgNAB53N1Kt6Uk2sYKU3XTVKuEt5ya4rlhde8kcLw5tPEImkloc49qx9dznEbbXcQPBdwiorBXvvldPflz4fRJfgywF0QnKAIAgCAIAgIrinD31NJPDHbNIyzcxsL3G5UtE1CxSfcRXQc4OKNVt6LK247UH13f0LW/UavMyv0+3yNzRNs1o7gAsVmyuRHcTUDqmlnhZbNJGWtzGwue8qSmahYpPuOLoOcHFGqT0V1vyoPru/oWt+o1eZk/p9vkbngZla0HkAPcFivmbK4IrXF/BUOIdu5jmAsJAL3HIPb+0PtVnT6uVPDmvArajSxu48ma6q+i+tYTl6qQciH2+xwC0o7QqfPKM97PtXLB0w9Gle4+pG3xLx+V109fSjlaC5l84C4Hfh73Syyte5zMuVgNhqDfMdTt3BZ+q1auW6kX9LpHS95s56R+FJ8QNP1JjHV582dxHrZbWsD8kpo9TCnO93nzWaedzW73GF0e8FVFBUvlmMRa6FzBkcSbl8Z2LRpZpXer1cLYKMc8/5OdJpZ1TbljkWXjfB5K2kkhiLQ9zmkZiQOy4E6gHkFW01qrsUpFnU1uytxRQsB6N6uCpp5Xuhyxyse6z3Xs1wJsMu+i0LddVODis8UZ9WhsjNSeODNtrHNc1HjnRtVzVNRKx0OWWZ723e69nOJFxl3sVsVa+qMFF54IyLNDZKbkscWy/cEYPJRUkcMpaXtc4nKSR2nEjUgcis/U2qyxyiaGmrddaizXVf0Y1j5ZHh0FnyOcLvdsXEi/Z8Vow2hUopcTOnoLXJvgdH/Cut+VB9d39C6/UavM4/T7fIf8ACyt+VB9d39CfqNXmP0+3yL/0d8Oy4fBLHMWFz5cwyEkWytGtwNbgrP1l8bppx8DR0lMqobsvErHFvR9VVdZPNG6EMkILcznA6MaNQGnmCrWn1tddai8lXUaOyyxyWCZ6LAIIZKcuDpBI55yh1spDG7kDW4VTV3RtnvR8C1pKZVQ3ZeJE8e0BxSqiip3szxNexwfmbqDc2IaRsCpdHqYUpqXeR6zTTta3SR6O+DqjD5pXzGMh8YaMjiTfMDrdoX3WaqF0Uo5Pmk006pNyLhj1I6emqImWzSwvY2+13NIFz3XKp1SUZqT7mXLIuUHFd6NSN6LK3TtQfXd/Qtf9Rq8zI/T7fI3NE2zQO4BYrNpFL4q4AgrpHSRSdTMT27AOa497m3FneN1do1s6lutZRSv0cLXlPDK1D0STZu3URBve1rifcbferT2lHHCLKy2bLPGRWeOMLgo6gQU7i7JGOtcTcmQlxO2gs3LoFZ0tk7Ib0v6irqq4Vz3Y/wBZcehKE/8ANv5Hq2g+Izk/iCp7TfwrqXNmp4kzZGI0EdRG+KVoex4s4H8jyPisyE5QlvR5mlOCmt2XI1djXRRIHE0srXN5Nku1w8A4Ah32LVq2jHHvr5GXZs559x/MhHdG1ff+yZ59Y1T/APPp8SH/AINxI4d0U1Lz+ukiibztd7vYNB9qjntGtfCmySGzpt+80jbNTSEwPiadTEWAnvy2F1kRl7+8/E1XH3d1eBo2TgqVsgiM1PmLsl8z8uc7ML8mUO8L3Wq9radPHH5FKOw9W4b6Sxz58ceOOeDcmE1bniogIyup8sYLTveJjg7w9b7Fib+9KS8zZlSqoVT57yz8m019CBgPW/oaabtuGeJ5P951Z7R7znh95UC47kn0/vyNOX/X/wAmuvguDXTP8SLurRhkZDgrG1T6kE5nxhhb+ze4u7zIa0f+IUarSnvFqWqlKhUPknnP4+/zM6npmRghjWtBcXENFrucbknxJXaSXIgnZKbzJ57vQ7V9OAgCAIAgCAIAgCAhuLK99PTl8ZAdmaLkA6E66FAQsFZiE9MJmPjAAcdGjM7KTfQggbWQGVw3xMZYZnTWzQNzEjTM2x5d+n2hAYWG4lW1xe6GRkLGG1i0HU7C5aSTbyQGVw9xDK6d1NUgF4JAcNNW8iBpqASCgPnBsbn9MfTzuDh2g3sgajUHTvbf3oDDm4slFToR6OJcnqjbQHtd+7kBnY5jcwrI6eBwF8od2QdXak69zdUA4k4kfFM2CEsY7TPI/Zt/sGmt0BG1XEM9M5h9Jhqmn1mtDRb6ouPNASnFePSQx074CGiUX1AOhAI380B94bV10r4XOYxsJALrFpJBG++l97BAWdAUjF+JpvSXQseyBrHFud4vtzOhsDy0QEpgc9S6QZqiCoiscxZlzA8tGgc0BiUOOzOxB0BcOrD3i2UXs1riNd+SAcU45NBUxRxuAa5rSQWg6l7gdT4AIDt41xmWlMXVOAzZr3aDta2/mgMTFazEIoxOXxhlhdrWg2Btqcw+480BnHH3yUDqhtmyN0OlwHBwGgPeDf2oDBw6tr6qDPG+JtidcozOtysQQEBmcHcQSVJfHNYvYLhwFri9iCBpcabICI4B+EzfMP4ggM3DMVkdiD4jkyhz7WY0HQG3atdAc4xxNIagwQvjha02dLJbcDW19PDxQGJ/+lmp5WB88VVG61ywNBAvY+qNDzQGdxVxHJDK2KLKy4BMjhfRx5DuHkUB9YbVVTnsy1VPUNzDO0ZQ4N52AAOyA13xrQ1cdfUyxR1DWufdr2NeARlbs5uhW7pp1OmMZNGJqY2q1uKZFPxzEHDKZqojuu9SqqhccIjduofDLOMJ4SrKt1mQvAJ1fIC1o7yXO39lylmpqrXF/I5r01tj5fM3dwpgLaCnbC05ju91rZnnc27tgPALDvuds95m3RSqobqJhQkwQHU6oYHBpc0Od6rSRc89BudF8yuR0oSa3kuBjY1VvghdJGzrCyxc2+pYD2sve4C5A8FzOTispEumqhbYoTeM9/n3Z8iPjrPSKuLqn3jbSmTQ6EyuDYyRz0ZIuN7emsPhgsOr2Wnlvr3nPHyWX90V+nq434c2k0NVYRui3kEwfrI5u4Gbt5zpre6hTXstzv8ADzNGdU4616j/ANfPe7t3HL5cME/UYPOJ3yQTMY2ZjGzZmZnAsuA6PW2YtNtdNBodlM65b2YvmZ8NTS6lCyDbi21xwuPc/LPgZ+HYPHDGyMAvEbi5pf2iHEk3BPPtHXxXcYKKwV7tTZZNzfDKxw4cCQXZXCAIAgCAIAgCAIAgCAICuce/BD89v3oCFwmuqxRsjhp8zXBwbIHA7udfs8iCTv3ICS4c4ZMcEzZdHTtykDXILG2o3Nzf2BAYOER1eHmRno5ma43Ba7S40voDvpoQgMjh3BJnVLqqobkJJIbzJcLbcgAeeqA44tweYzsnpmkuy2dltcEaA6nuNvYgA4bd+jury/rs3WW0vm2Av83RAccI4PMJ3zVDSCG2bmtck6X0PJot7UBzxPw9K6cVELWy3sXsdbUtsNjo4EDZAdRdK4WbhUQd3uazL7i0fegO/i/C5poqZscdywdoMsA3st0Ava3kgLPhsZbFE1wsWxtBHcQ0XQGSgKbi0cjpH9dQCYZjkkY7K4t5XLbk6d9kB0cM4DM2pExjMEbb9kuzEggjL3kX1uQEB8YjhlTT1pqIYjIC4uFtR2gQQQNRuUB8Yxh9ZUzxSvgy2DdGkHKA4ntEnfXl4IDu6Sd4PJ3/AKoDnEpa2phbAKbK0ht3ZgQQLW10A5IDLrsM9FwySMm7t3EbXLht5Cw9iAjeHMQqY6bLDT9YC51n5tjpe7N9EBLcGYDJTl8s2j3iwboSBe5JI0udNEBi8G4VNDUSukjLWuaQCba9oHkUAwvCpm4i+V0ZEZc8h2ltQbc7oDqxjh6WOpM8UTJ2OJJY4A77gtO/gQgPu0slgzDIYzfVz2sIA8i1v5oDN4hbKZLOo21MQAyEEBzTbUAi5A9iAg6Th+aSoY+OB1MxpBOZ9yLHlex17kBsRAcWQHKAwcWxEU7WOLS4PljjOtsvWODcx8ASFxOW6T6eh3SaT5Jv5LJ0uxQRmqMj2EQND8rQ7M1haT2r7klrrW8F838Zz3Ha07mq9xP3uHHlnPd5cVzI2HHJuvhY4QkSmzo4y50kIIJa6QjQi4sdB4XsuFZLeS4fwWZaSr2UpLPDvfBS8UvuuZHxCaiAkmpIHu60B8/W3leZH5Q5rTHcev6uba9lwt6HFxXXvLL9lqfcrtkljhHHurCzx4+XPBdlaMMrfCeHsilrXRghnX5GDkA1oJDe5ud7tOWqgpik5Y8TS190pwqUue7l+vj54SLEGC97C/fbX3qczsvGD6Q+BAEAQBAEAQBAEAQBAEAQBAYeLYaypjMcmYNJB7JsdPYgPrDKFtPG2Jl8rb2vqdST+aAykAQBAEAQBAEAQBAEAQBAEAQBAReNYFHV5OsLxkvbKQN7b3B7kBJRMygNGwAA9iA6MSomzxujffK7e2h0N/yQHXhGGMpY+rjLi25PaNzc+QCAzUAQBAEAQBAEAQGFimLQ0rQ6eRsYJsL7k+AGp0XE5xgsyZPRprb3iuOTCxLFn5oGU4Y70lriyUm7WhoBvlHr6E6XC5lN8FHvJqdPHE5W5W7jK7/9EJi1RN1NdBO4PdTsjnjkDcuZly7VoJsQ6J32KKbluyjLu4l7T11+0qtqWFJuLWc8eX1TRmVtGJ6meMkhtZQgXHItc4A+Y62/sXUo70mvFENdrqphPvhZ90v4O3CqCqY1kRbT07GEZ3w3LpbdzS0CPNbUkuOp819jGaWOC6HF92mlJzTlJvkpcl65ecd3Ik4MDhbIZcpc8uLgXuc/K517lgcSGbnaykVcU8laWrtlDczhYxwSWeuOfqSK7KwAQBAEAQBAEAQBAEAQBAEAQBAEAQBAEAQBAEAQBAEAQBAEAQBAEAQBAEAQBAEAQBAEAQBAEAQEbBjkMjnMjcXua0m4a7Icu4EtspN+QK4VkW8Isy0lsIqU1hPzWflz+hHYhjLnUUNSy7Mz4S8b2a6RjXtv4Zj7lHKxutSXkWadLFaqVEuPCWOqTaOuCWGCurHSljCY43hzyB2SHNcAT4s+wInGNkmzqcbbdLUoZfFrC8eDX3ImOJ8NNQSRtAtWO6tsl2gRTumEYdpcaOj05KPDjCLXj9HktuULL7oTf+Cy1+6O7n7Ms1DhB/XuqS2R9Q0NkDQQwRgOAY0Ek27TiSdy47KeMOe93mXbqV7kak0o8V458fovkSsbA0AAWAFgO4BSFVtt5Z9IfAgCAIAgCAIAgCAIAgCAIAgCAIAgCAIAgCAIAgCAIAgCAIAgCAIAgCAIAgCAIAgCAIAgCAIAgCAxsSputiljLizrI3NzDduYEXHiL3XMllNElNns7IzxnDTx0Kzh1VOyWmiZVQVLb5XsijAyxBp7Zc15ykWHcDfZQRck0k0+hqXV1ShOyVcoPmm3zeeXFLP4PtnDtQ+F9JJIxtNmdldHfrXMLi5rSCMrLEi5F725L77KTjuN8PqfHraY2LUQi3Phwfw55PzefTBKTYNmrGTubG5opzGcwu7MHhzC3S1rOf7wpHDM97yKkdVu6Z1JtPezw5Yxh/glJ4GvAD2hwDg4Ai9nNNwfMEArtpPmVYzlF5i8HYvpyEAQBAEAQBAEAQBAEAQBAEAQBAEAQBAEAQBAEAQBAEAQBAEAQBAEAQBAEAQBAEAQBAEAQBAEAQBAEAQHVBTMjFmNa0HfKAPuXxJLkdTnKfGTydq+nI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H/2Q==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333375" y="-479425"/>
            <a:ext cx="544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AutoShape 53" descr="data:image/jpeg;base64,/9j/4AAQSkZJRgABAQAAAQABAAD/2wCEAAkGBxQQEhIUEhQUFBUTFBwaFBgWFxgaGhgXGBoXHhoaFxUaHighGBwlHBYXITIiJikrLi4uFx84ODMsNygtLisBCgoKDg0OGxAQGywkICYtNC80LCwsLy8vNCw0MCwsLDQvNCwvLCwsLDQsMCwsLCwsLCwsLCwsLCwsLCwsLCwsLP/AABEIAHsBmgMBEQACEQEDEQH/xAAcAAEAAgIDAQAAAAAAAAAAAAAABQYEBwEDCAL/xABIEAABAwIEAgYECgcGBwEAAAABAAIDBBEFEiExBkEHEyJRYXEUMoGRNDVScnOSobGywRUjQnSz0dIzU1Rik8MXJCVDgsLhFv/EABoBAQADAQEBAAAAAAAAAAAAAAADBAUCBgH/xAA1EQACAgEBBQUHBAICAwAAAAAAAQIDEQQFEiExcTNBUWGBEyIykaGxwRVS0fBC4RQjJENi/9oADAMBAAIRAxEAPwDeKAIAgCAIAgCAIAgCAIAgCAIAgCAIAgCAIAgCAIAgCAIAgCAIAgCAIAgCAIAgCAIAgCAIAgCAIAgCAIAgCAIAgCAID5keGglxAA3JNh70SyM4Oj9IRf3sf12/zXW5LwOd+PiZK5Oj5e8NBJIAG5OgHtRLIOj9IRf3sf12/wA11uS8Dnfj4mSFydBAEAQBAQ+PcTU9CWCoeWmQEts1xvltfYeIU1VE7c7qIbb4VY3mdOC8X0tZJ1UEhc/KXWyuGgtfUjxC+2aaytb0lwPleprseIsnlAThAEAQBAEAQBAEBW8Q45ooJHxSSkPYbOGRxsfMBWYaS2cVJLgVp6uqEnFviSeB43DWsdJA4ua12UkgjtAA2sfBwUVtUqniRLVbGxZiSKjJAgCAIAgCAIAgCAIAgCAIAgCAIDHrawRAEgkuNmtba7jvpfTYEknQALqMXI5lJRI6j4gZIf2MtwM0crJGtLvVz5T2bnQHUeKklS1/tYI43J/6eSZUJMEAQBAEAQBAEAQBAEBX+P8A4uq/o/zCsaXto9SDU9lLoefWDUea9Ezzx6ep/Ub80fcvLPmenXIheO/i+r+iKm0vbR6kOp7KXQ88uGhXpDzyZ6fpfUZ80fcF5WXM9PHkjtXw+ny5wG5A80GTlrgdtUBygKZx/wAHyYk6AxyMZ1TXA5r65i3aw/yq7pNUqU8rOSnqtM7sYeMGHwRwHLQVPXPljeOrc2zQ69yW66jwXep1kbobqRxptI6p7zZf1nl8IASgOAb7IDlAEAQBAEBrHiPo1nqqmaZs0TRI/MAQ640G9h4LUp18YQUWnwM27Qysm5ZLTwFw4/DoJIpHteXyl4Lb2sWsbbXn2SqmqvV01JLuLWmpdMN1ssqrFgIDguA3QHKAIAgOMw2vqgOUAQBAEB8iQHS496+4Z8yj6Xw+hAEAQEXjDS10cliWta9rrAnLnDbPsNbAtsbbBxPJS18U0RWc0ytYfRFjWxtkZUOkpWQ9kgmHKADq0AGPUm7u1doGt9LM5Jveaxh56/7+hWhFpbqeeGOn+vqXgKiXjlAEAQHBNt0B8wzNe1rmEOa4Atc03BB2II3C+J54o6lFxbjJYaPtfTkIAgCAICv8f/F1X9H+YVjS9tHqQanspdDz606heiPOm6ouk6hDWj9doB/2/wD6sN7Puz3G4tdTjmRvE/SDSVNJPDH1ueSMtbdlhc95upaNFbCxSeOBHdrKpVuKZqV2xWuZCPT9L6jPmj7gvLS5np48ka36QeP3xSOpqQ5XN0kk3IPyWX005laek0Skt+fyM3V6xxe5D5lQw3h3EMQb1rese07Pll9a3dmNz57K5O+il7r+iKkKb7VnjjzZiVbK3DJQ1zpYH7ts+4cO8WJa4eHvXcfY3xysM4l7amWG2jbXR7xYcQic2Swmitnts4HZwHLY3H81j6vTexlw5M1tJqPax480QHTHXSxGk6qSSO4kvke5t7ZLXsddyrGzoRlvZWeX5K+0Jyi44eOf4I7ojxGaWtkbJLLIBTONnvc4X6yLWxO+p96l2hXGNSaSXH8M42fZKVjy88C59JtQ+PD5XRucxwcyzmktIu9vMaqjokncky7rG1S2jTuH8SVMUschmmeGPDsrpX5XWN7O12K2p0Vyi1hL0MWN81JPL+ZkYxi9dWXllMxj3GUPETR4Aae0+9c11U1+6sZ+p3ZZdZ7zzj6GFhOPVFK8Phle0g7ZiWu8HNvYhd2UwmsSRHC6cHlM9AcP4oKuninAt1jQSO52zhfwN1562v2c3HwPQVWe0gpGneJ5K70up6s1mTrXZcpmy2vpltpbyWzR7H2cc7uceRkXe29o8ZxnzIp0+IAEl1aABckmYAAcyVNij/5+hC/br931MT9OVP8AiZ/9V/8ANd+xr/avkR+2s/c/mbe6J5pX0bnSukfmlOVzy512gNGhdyuD9qxteoqzEfA2NC5OvMvEoPSBis7MQqWsnma0ObZrZHgD9WzYA2C0NJXB0xbS+XmUdZZNXNJsv3RLVPlonuke9569wu9xcbZY9Lk7Khr4qNqSWOH8l3QScq22+/8AggemGvlimphHLJGDG64Y9zb9ob2Oqn2dCMoyyskO0Jyi44eCo4NxhV03WZZHyOkaGtMjnPy67taSQXclcs0tc8ZWMeBTq1VkM4eckfic1UTnqDUXcdDJnF/K/wBwUkFVyhj0OJu3nLJN8D8XzUs8bHvc+F7g17XEnLc2zNvsRe/ioNVpYTg2lhom02pnCaTeUzepPNYJumluNuPZqiR8dO90UDSQCwkOkt+0XDUNPIDlutvTaKMEpTWWYup1kpScYPCK3htDV1F3QNnksdXMzGx+d3qzOdUOEsIrwjbPjHJkYpilfEWsnlqWOa3QOe9ptc7m93c9Tdc110SWYpM+2WXReJNl46HK6WV9X1skklmx2zvc61zJe1zpsPcqO0YRio7qxz/Bf2fOUt7LyXTiziFmHwGVwzOOkbPlP7r8hzJVGih3T3UXL7lVHeZpuoxmvxSbI10jy6+WOM5WAeIuBYd7j7VtqqmiOXjqzGdt18sL5I+8T4PxClYZnsdlaLucyQEt8SAb+0XXMNTRY91fY+z019a3n9yR4I48mp5WR1EhkgcbEvJLo77EOOuXvB5bKPVaOM4uUFhkmm1koy3ZvgbfxdxEExBIIieQRuDlOxWPX8a6mxP4X0PO36bqf8TP/qyfzXo/Y1/tXyPO+2s/c/mWPH+kOpnAZC50EbWgXaf1jiALkv3Gvd71Wp0MI8ZcX9Czdrpy4R4L6lm6Gq2SU1nWSSSW6q2dznWv117XOl7D3KrtGEY7uFjn+Czs+cpb2Xnl+TZQaBssw0jlAEAQEbxBXup4s7ADaRma/wAgvaHEeNio7JOKyizpKY22bsvB/PDaOrEcQkMvo8DGvfkzSOe4hsbHXDbgAlxcQ6wFvVOqSk87sTummCr9ra2lnCwuLff0wdXBbv8AlI2neIvjNtgY3ubYe5fKPgS8DraS/wDIcvHD+aTJxSlEIAgCAICv8f8AxdV/R/mFY0vbR6kGp7KXQ8+gL0R502JH0TTEA+kRai/quWb+pR/aaa2c/wBxiY10aS0sEszp43CJpcQGuubdxXdevjOaju8zizQOEXLPIojtir5QR6YfP1cBf8iLN7m3/JeYSzPHmelziGfI81SSFxLnG5cbk95OpK9OlhYR5pvLyXqh6UJoY2RsggDY2hrfX2aLd6z5bPhJtuTL8dfOKSUUQvFvFz8SEXWRxsMWaxZfUOtcG5/yhT6fTKnOHzINRqZXYyuRLdD8xFeW30dC6/sLSPz96h2iv+rPmTbPeLPQl+m3ej8pP9tRbM/y9PyS7S5x9fwRnQz8Ok/dX/xIVLtLsl1/DI9ndo+heelX4tm+dH/EaqGh7dev2L+t7FmnuFYw6tpGuAINRGCCLgjONCOa2b3iqWPBmLQs2R6r7no3KLWsLbW5W8l5o9IebuIYBHVVTGizWTyNaO4B7gPsXpqW3XFvwR5q5JWSS8Wbl6Kz/wBNh+dJ+Nyxdd279PsbWi7Ff3vLcSqZbNPdI/HHpBdTUzv1Q0keP+4fkg/I+/y32dHpN3358zH1mr3vchyIvgHg51e/PJdtOw9o83kfsN/M8vNS6vVKpYXMi0mldry+RvGnhbG1rGNDWtADQBYADYALCbbeWbiSSwjQnSN8ZVXzm/w2L0Gi7CP972YWt7Z/3uNidDnwF/7w78Mazdo9qun8l/Z3ZPr/AAV/pr/tqX6N34grGzPhkQbS5xOjoZia6qnJaCWw9kkAkXcNu5dbSbUF1OdnJOb6GxeOaYSUFWHAHLC5wvyLBmBHuWbpZNXRx4mjqYp1Sz4HnuM6jzC9G+R55cz0LxTUGPD6h7dCKd1j3Ettf7V5yiKd0U/E9Fc8VN+R54AXozzh6ZwuhZTxRxRizWNAHs5nxO68xObnJyZ6eEFCKijUvTP8Mh/dx+N619m9m+pkbR7RdP5M7oR9es+bF98qj2nyj6/gl2b/AJGJ0z1RdUwx8mRZgPF7jf8ACF3s2OIOXmR7Rl76j5Fc4T4pfhzpHRxxvMgAu++gFzpY87j3BWdRp1dhN4wVtPqHTnCLBP0rTva5pggs4EH19iLd6rLZ0E85ZZe0JtY3Ua/K0TPPRTJS/Dsx3dSXPmY15vGLsef5PRZzV6fg868l6Q86egcI4SomxRn0aIksaSXNDiSQObrrz1mptcn7zPQQ01SS91Eth2EwU5eYYmRZ7ZsjQL5b2uB3Zj71DOyc/ieSWFcYfCsGauDsIDAr8WjhZI++YxuDC1urjI6way3yiXN964lNJZLFWmnZJR5Z45fgub6cGYEeKzOe6CaIQPkic6FzX5wbbgnKMrxcG2o8SuN+Wd1rBO9PUoK2uW8k0mmsfnkQ9PQ9dhks5LpKialJc9x1zNbcMaNmgOYBYd1zqSo1HNTl3tFydvs9dGpJKEZ8l4Z5+bw/xyM6N0zZWVUEXXsqaaMOGdrcrmZixxLt2kSOva502XScs70VnKIWqnW6LZbrhJ9zec8GuvAk+HsOfTskEjmudJM+U5QQGmQ3c0X37V9VJXFxTyVNXfG2Ud1YSSXHy4fYlVIVQgCAIAgK/wAf/F1X9H+YVjS9tHqQanspdDz8zcea9Ezzx6dp/Ub80fcvLPmenXIheO/i+r+iKm0vbR6kOp7KXQ88u2K9GeeR6bZEHwhp2dHY+RbZeXziWT0yWY4PN2JULqeWSKQWdG4tPs5+RGvtXpoTU4qS7zzdkHCTizbnBePUFRBGyVtPHMxoa8PYxuYjTM0kWN7X71j6mm6Em1lo2NNdVOKTxksNTLh8YzPNI0ePVfdzVZK58Fn6lhulcXj6GBw5xFR1NU+KliaMjCTKGNaDqBZulyNd9FJdRbCClN+hHVfXOe7BepV+m3ej8pP9tW9mf5en5Km0ucfX8EZ0M/DpP3V/8SFS7S7JdfwyPZ3aPoXnpV+LZvnR/wARqoaHt16/Yv63sWah4R+HUf7xH+MLY1HZS6MxaO1j1X3PRi82ekPOPFfw2s/eZfxuXpdP2UeiPN39rLq/ubg6Kvi2H50n43LG13bv0+xtaLsUVbpK43zl9JTO7I0mkHM82NPd3nnt52tFpMf9k/RFTWav/CHqUfhyhhmmAqJmwxDV7idSPkt8T38lfunKMfcWWUaIRnL3nhG6aPivDYWNjjqIWsYLNaL2A9yw5ae+Ty4s2430xWE0TOFYtDVNLoJGyNabEt5GwNvcQoZ1yg8SWCWE4zWYvJo3pG+Mqr5zf4bFvaLsI/3vZia3tn/e42J0OfAX/vDvwxrN2j2q6fyX9ndk+v8ABX+mv+2pfo3fiCsbM+GRBtLnE6+hb4TUfQj8QXW0vgXU+bN+J9DZPF3wGs/dpfwOWZp+1j1RpX9nLozzmzcea9IzziPR+LUXpFJLEN5IS0eZbp9q8zXPcsUvBnpJx3oOPkecZIy0lrhYgkEcwRoQvTJ54o821h4ZuPBOk6ldE30gvjla0B3YLg4galpbffxssW3Z9il7nFGzVr63H3uDKD0gcRR4hUNkia4NZGGduwJs5xvYE2Gq0NJRKmGJGfq7o2zzEs3Qj69Z82L75VV2nyj6/gt7N/yOOmjDXB8FQB2S0xuPc4G7b+YJ9ybNsWHD1Pm0a3lTK90eY1BSzvbVMa6OUAZnNDsjhexNxoDcg28FZ1lU5xTg+KK+jthCWJ8mbdidQPGZvohHeOqWO/bJ4efqa6dTWVj6EHj3FGGUoNmQzP5MiYw+91rBT1afUWd7S8yG3UUQ8G/Is1e4GkkLRlBp3EAcgWHRVYdoupYl2b6HmzkvTHm+89N4b/YxfRt/CF5eXxM9PHkfVVVsiaXSPawAEkuNtBuftHvXDklzJK652PEVliCoEsYfGdHtu0uBG+12mx9iJ5WUJwcJuMu4qU+J1FQ2n6s5aiEyumjFw174MrXMI17LusBF7+s0qs5yljHNZ+hrxoppc97jCWMPvSllp9Vjj0aPmliNZBVS09i701s0QdoHdW2E5Hd17Ob4FEt+LcfHP2Ps5LT21wu5bji/Vy4/ZkzTMlqJ4ppIjCyFrsrXlpe577AnskgNAB53N1Kt6Uk2sYKU3XTVKuEt5ya4rlhde8kcLw5tPEImkloc49qx9dznEbbXcQPBdwiorBXvvldPflz4fRJfgywF0QnKAIAgCAIAgIrinD31NJPDHbNIyzcxsL3G5UtE1CxSfcRXQc4OKNVt6LK247UH13f0LW/UavMyv0+3yNzRNs1o7gAsVmyuRHcTUDqmlnhZbNJGWtzGwue8qSmahYpPuOLoOcHFGqT0V1vyoPru/oWt+o1eZk/p9vkbngZla0HkAPcFivmbK4IrXF/BUOIdu5jmAsJAL3HIPb+0PtVnT6uVPDmvArajSxu48ma6q+i+tYTl6qQciH2+xwC0o7QqfPKM97PtXLB0w9Gle4+pG3xLx+V109fSjlaC5l84C4Hfh73Syyte5zMuVgNhqDfMdTt3BZ+q1auW6kX9LpHS95s56R+FJ8QNP1JjHV582dxHrZbWsD8kpo9TCnO93nzWaedzW73GF0e8FVFBUvlmMRa6FzBkcSbl8Z2LRpZpXer1cLYKMc8/5OdJpZ1TbljkWXjfB5K2kkhiLQ9zmkZiQOy4E6gHkFW01qrsUpFnU1uytxRQsB6N6uCpp5Xuhyxyse6z3Xs1wJsMu+i0LddVODis8UZ9WhsjNSeODNtrHNc1HjnRtVzVNRKx0OWWZ723e69nOJFxl3sVsVa+qMFF54IyLNDZKbkscWy/cEYPJRUkcMpaXtc4nKSR2nEjUgcis/U2qyxyiaGmrddaizXVf0Y1j5ZHh0FnyOcLvdsXEi/Z8Vow2hUopcTOnoLXJvgdH/Cut+VB9d39C6/UavM4/T7fIf8ACyt+VB9d39CfqNXmP0+3yL/0d8Oy4fBLHMWFz5cwyEkWytGtwNbgrP1l8bppx8DR0lMqobsvErHFvR9VVdZPNG6EMkILcznA6MaNQGnmCrWn1tddai8lXUaOyyxyWCZ6LAIIZKcuDpBI55yh1spDG7kDW4VTV3RtnvR8C1pKZVQ3ZeJE8e0BxSqiip3szxNexwfmbqDc2IaRsCpdHqYUpqXeR6zTTta3SR6O+DqjD5pXzGMh8YaMjiTfMDrdoX3WaqF0Uo5Pmk006pNyLhj1I6emqImWzSwvY2+13NIFz3XKp1SUZqT7mXLIuUHFd6NSN6LK3TtQfXd/Qtf9Rq8zI/T7fI3NE2zQO4BYrNpFL4q4AgrpHSRSdTMT27AOa497m3FneN1do1s6lutZRSv0cLXlPDK1D0STZu3URBve1rifcbferT2lHHCLKy2bLPGRWeOMLgo6gQU7i7JGOtcTcmQlxO2gs3LoFZ0tk7Ib0v6irqq4Vz3Y/wBZcehKE/8ANv5Hq2g+Izk/iCp7TfwrqXNmp4kzZGI0EdRG+KVoex4s4H8jyPisyE5QlvR5mlOCmt2XI1djXRRIHE0srXN5Nku1w8A4Ah32LVq2jHHvr5GXZs559x/MhHdG1ff+yZ59Y1T/APPp8SH/AINxI4d0U1Lz+ukiibztd7vYNB9qjntGtfCmySGzpt+80jbNTSEwPiadTEWAnvy2F1kRl7+8/E1XH3d1eBo2TgqVsgiM1PmLsl8z8uc7ML8mUO8L3Wq9radPHH5FKOw9W4b6Sxz58ceOOeDcmE1bniogIyup8sYLTveJjg7w9b7Fib+9KS8zZlSqoVT57yz8m019CBgPW/oaabtuGeJ5P951Z7R7znh95UC47kn0/vyNOX/X/wAmuvguDXTP8SLurRhkZDgrG1T6kE5nxhhb+ze4u7zIa0f+IUarSnvFqWqlKhUPknnP4+/zM6npmRghjWtBcXENFrucbknxJXaSXIgnZKbzJ57vQ7V9OAgCAIAgCAIAgCAhuLK99PTl8ZAdmaLkA6E66FAQsFZiE9MJmPjAAcdGjM7KTfQggbWQGVw3xMZYZnTWzQNzEjTM2x5d+n2hAYWG4lW1xe6GRkLGG1i0HU7C5aSTbyQGVw9xDK6d1NUgF4JAcNNW8iBpqASCgPnBsbn9MfTzuDh2g3sgajUHTvbf3oDDm4slFToR6OJcnqjbQHtd+7kBnY5jcwrI6eBwF8od2QdXak69zdUA4k4kfFM2CEsY7TPI/Zt/sGmt0BG1XEM9M5h9Jhqmn1mtDRb6ouPNASnFePSQx074CGiUX1AOhAI380B94bV10r4XOYxsJALrFpJBG++l97BAWdAUjF+JpvSXQseyBrHFud4vtzOhsDy0QEpgc9S6QZqiCoiscxZlzA8tGgc0BiUOOzOxB0BcOrD3i2UXs1riNd+SAcU45NBUxRxuAa5rSQWg6l7gdT4AIDt41xmWlMXVOAzZr3aDta2/mgMTFazEIoxOXxhlhdrWg2Btqcw+480BnHH3yUDqhtmyN0OlwHBwGgPeDf2oDBw6tr6qDPG+JtidcozOtysQQEBmcHcQSVJfHNYvYLhwFri9iCBpcabICI4B+EzfMP4ggM3DMVkdiD4jkyhz7WY0HQG3atdAc4xxNIagwQvjha02dLJbcDW19PDxQGJ/+lmp5WB88VVG61ywNBAvY+qNDzQGdxVxHJDK2KLKy4BMjhfRx5DuHkUB9YbVVTnsy1VPUNzDO0ZQ4N52AAOyA13xrQ1cdfUyxR1DWufdr2NeARlbs5uhW7pp1OmMZNGJqY2q1uKZFPxzEHDKZqojuu9SqqhccIjduofDLOMJ4SrKt1mQvAJ1fIC1o7yXO39lylmpqrXF/I5r01tj5fM3dwpgLaCnbC05ju91rZnnc27tgPALDvuds95m3RSqobqJhQkwQHU6oYHBpc0Od6rSRc89BudF8yuR0oSa3kuBjY1VvghdJGzrCyxc2+pYD2sve4C5A8FzOTispEumqhbYoTeM9/n3Z8iPjrPSKuLqn3jbSmTQ6EyuDYyRz0ZIuN7emsPhgsOr2Wnlvr3nPHyWX90V+nq434c2k0NVYRui3kEwfrI5u4Gbt5zpre6hTXstzv8ADzNGdU4616j/ANfPe7t3HL5cME/UYPOJ3yQTMY2ZjGzZmZnAsuA6PW2YtNtdNBodlM65b2YvmZ8NTS6lCyDbi21xwuPc/LPgZ+HYPHDGyMAvEbi5pf2iHEk3BPPtHXxXcYKKwV7tTZZNzfDKxw4cCQXZXCAIAgCAIAgCAIAgCAICuce/BD89v3oCFwmuqxRsjhp8zXBwbIHA7udfs8iCTv3ICS4c4ZMcEzZdHTtykDXILG2o3Nzf2BAYOER1eHmRno5ma43Ba7S40voDvpoQgMjh3BJnVLqqobkJJIbzJcLbcgAeeqA44tweYzsnpmkuy2dltcEaA6nuNvYgA4bd+jury/rs3WW0vm2Av83RAccI4PMJ3zVDSCG2bmtck6X0PJot7UBzxPw9K6cVELWy3sXsdbUtsNjo4EDZAdRdK4WbhUQd3uazL7i0fegO/i/C5poqZscdywdoMsA3st0Ava3kgLPhsZbFE1wsWxtBHcQ0XQGSgKbi0cjpH9dQCYZjkkY7K4t5XLbk6d9kB0cM4DM2pExjMEbb9kuzEggjL3kX1uQEB8YjhlTT1pqIYjIC4uFtR2gQQQNRuUB8Yxh9ZUzxSvgy2DdGkHKA4ntEnfXl4IDu6Sd4PJ3/AKoDnEpa2phbAKbK0ht3ZgQQLW10A5IDLrsM9FwySMm7t3EbXLht5Cw9iAjeHMQqY6bLDT9YC51n5tjpe7N9EBLcGYDJTl8s2j3iwboSBe5JI0udNEBi8G4VNDUSukjLWuaQCba9oHkUAwvCpm4i+V0ZEZc8h2ltQbc7oDqxjh6WOpM8UTJ2OJJY4A77gtO/gQgPu0slgzDIYzfVz2sIA8i1v5oDN4hbKZLOo21MQAyEEBzTbUAi5A9iAg6Th+aSoY+OB1MxpBOZ9yLHlex17kBsRAcWQHKAwcWxEU7WOLS4PljjOtsvWODcx8ASFxOW6T6eh3SaT5Jv5LJ0uxQRmqMj2EQND8rQ7M1haT2r7klrrW8F838Zz3Ha07mq9xP3uHHlnPd5cVzI2HHJuvhY4QkSmzo4y50kIIJa6QjQi4sdB4XsuFZLeS4fwWZaSr2UpLPDvfBS8UvuuZHxCaiAkmpIHu60B8/W3leZH5Q5rTHcev6uba9lwt6HFxXXvLL9lqfcrtkljhHHurCzx4+XPBdlaMMrfCeHsilrXRghnX5GDkA1oJDe5ud7tOWqgpik5Y8TS190pwqUue7l+vj54SLEGC97C/fbX3qczsvGD6Q+BAEAQBAEAQBAEAQBAEAQBAYeLYaypjMcmYNJB7JsdPYgPrDKFtPG2Jl8rb2vqdST+aAykAQBAEAQBAEAQBAEAQBAEAQBAReNYFHV5OsLxkvbKQN7b3B7kBJRMygNGwAA9iA6MSomzxujffK7e2h0N/yQHXhGGMpY+rjLi25PaNzc+QCAzUAQBAEAQBAEAQGFimLQ0rQ6eRsYJsL7k+AGp0XE5xgsyZPRprb3iuOTCxLFn5oGU4Y70lriyUm7WhoBvlHr6E6XC5lN8FHvJqdPHE5W5W7jK7/9EJi1RN1NdBO4PdTsjnjkDcuZly7VoJsQ6J32KKbluyjLu4l7T11+0qtqWFJuLWc8eX1TRmVtGJ6meMkhtZQgXHItc4A+Y62/sXUo70mvFENdrqphPvhZ90v4O3CqCqY1kRbT07GEZ3w3LpbdzS0CPNbUkuOp819jGaWOC6HF92mlJzTlJvkpcl65ecd3Ik4MDhbIZcpc8uLgXuc/K517lgcSGbnaykVcU8laWrtlDczhYxwSWeuOfqSK7KwAQBAEAQBAEAQBAEAQBAEAQBAEAQBAEAQBAEAQBAEAQBAEAQBAEAQBAEAQBAEAQBAEAQBAEAQEbBjkMjnMjcXua0m4a7Icu4EtspN+QK4VkW8Isy0lsIqU1hPzWflz+hHYhjLnUUNSy7Mz4S8b2a6RjXtv4Zj7lHKxutSXkWadLFaqVEuPCWOqTaOuCWGCurHSljCY43hzyB2SHNcAT4s+wInGNkmzqcbbdLUoZfFrC8eDX3ImOJ8NNQSRtAtWO6tsl2gRTumEYdpcaOj05KPDjCLXj9HktuULL7oTf+Cy1+6O7n7Ms1DhB/XuqS2R9Q0NkDQQwRgOAY0Ek27TiSdy47KeMOe93mXbqV7kak0o8V458fovkSsbA0AAWAFgO4BSFVtt5Z9IfAgCAIAgCAIAgCAIAgCAIAgCAIAgCAIAgCAIAgCAIAgCAIAgCAIAgCAIAgCAIAgCAIAgCAIAgCAxsSputiljLizrI3NzDduYEXHiL3XMllNElNns7IzxnDTx0Kzh1VOyWmiZVQVLb5XsijAyxBp7Zc15ykWHcDfZQRck0k0+hqXV1ShOyVcoPmm3zeeXFLP4PtnDtQ+F9JJIxtNmdldHfrXMLi5rSCMrLEi5F725L77KTjuN8PqfHraY2LUQi3Phwfw55PzefTBKTYNmrGTubG5opzGcwu7MHhzC3S1rOf7wpHDM97yKkdVu6Z1JtPezw5Yxh/glJ4GvAD2hwDg4Ai9nNNwfMEArtpPmVYzlF5i8HYvpyEAQBAEAQBAEAQBAEAQBAEAQBAEAQBAEAQBAEAQBAEAQBAEAQBAEAQBAEAQBAEAQBAEAQBAEAQBAEAQHVBTMjFmNa0HfKAPuXxJLkdTnKfGTydq+nI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BAEAQH/2Q==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485775" y="-327025"/>
            <a:ext cx="54483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54679" name="Picture 55" descr="http://www.c-ad.bnl.gov/pac2011/BRS/logos/heinzinger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6126041"/>
            <a:ext cx="1143000" cy="34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681" name="Picture 57" descr="http://electrostatics2013.org/images/logo_genvolt_small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572000"/>
            <a:ext cx="1160027" cy="32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485775" y="6418848"/>
            <a:ext cx="304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65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kV 40mA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417827" y="4910087"/>
            <a:ext cx="304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60kV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300 mA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368300" y="6465014"/>
            <a:ext cx="4642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Inside the generator tank, 200nF Capacitor Bank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8199" y="1195185"/>
            <a:ext cx="32936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90kV Behlke switch + Behlke diode (FDA 800-75)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971800" y="2971800"/>
            <a:ext cx="914400" cy="1143000"/>
          </a:xfrm>
          <a:prstGeom prst="rect">
            <a:avLst/>
          </a:prstGeom>
          <a:solidFill>
            <a:srgbClr val="FFFF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914400" y="2417458"/>
            <a:ext cx="2057400" cy="5715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50697" y="1981200"/>
            <a:ext cx="12858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Dummy load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Static + dynamic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/>
          <p:nvPr/>
        </p:nvPicPr>
        <p:blipFill rotWithShape="1">
          <a:blip r:embed="rId14" cstate="print"/>
          <a:srcRect l="15283" t="29384" r="31728" b="7740"/>
          <a:stretch/>
        </p:blipFill>
        <p:spPr bwMode="auto">
          <a:xfrm>
            <a:off x="76200" y="3048000"/>
            <a:ext cx="1295400" cy="1143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7" name="Straight Arrow Connector 6"/>
          <p:cNvCxnSpPr>
            <a:stCxn id="154636" idx="0"/>
          </p:cNvCxnSpPr>
          <p:nvPr/>
        </p:nvCxnSpPr>
        <p:spPr>
          <a:xfrm flipV="1">
            <a:off x="1143000" y="3657600"/>
            <a:ext cx="381000" cy="14521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58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43000" y="457200"/>
            <a:ext cx="6781800" cy="381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BEHLKE SWITCH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2DC38-D39C-427F-AA69-D144EB8F87C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48483" name="Picture 3" descr="http://www.behlke.com/images/behlke_hv_switch_symbol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92" b="37204"/>
          <a:stretch/>
        </p:blipFill>
        <p:spPr bwMode="auto">
          <a:xfrm>
            <a:off x="301925" y="1219200"/>
            <a:ext cx="3410764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267200" y="1219200"/>
            <a:ext cx="4038600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Technical characteristics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Series-parallel MOSFET architecture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Control Unit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TTL level triggering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90kV Behlke Switch 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MODEL HTS 901-10-LCS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(max) 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ADC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tp&lt;200us,1%duty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cycle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Res=32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Tr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(on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=15ns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US" sz="18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2578" name="Picture 2" descr="C:\Roger WORK folder\ISOLDE\Pictures\Power parts + Behlke polymers lab\P100016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5" t="3665" r="-1309" b="50000"/>
          <a:stretch/>
        </p:blipFill>
        <p:spPr bwMode="auto">
          <a:xfrm>
            <a:off x="296395" y="5029200"/>
            <a:ext cx="3476557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" t="6093" b="30684"/>
          <a:stretch/>
        </p:blipFill>
        <p:spPr>
          <a:xfrm>
            <a:off x="301925" y="3273308"/>
            <a:ext cx="3418142" cy="167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58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1066800" y="457200"/>
            <a:ext cx="6934200" cy="381000"/>
          </a:xfrm>
        </p:spPr>
        <p:txBody>
          <a:bodyPr>
            <a:no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TEST BENCH FOR A BELHKE SWITCH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3" r="9085"/>
          <a:stretch/>
        </p:blipFill>
        <p:spPr bwMode="auto">
          <a:xfrm>
            <a:off x="252000" y="1299786"/>
            <a:ext cx="5400000" cy="5350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734709" y="1250175"/>
            <a:ext cx="336087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 current measurement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Low current measurement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Switch voltage drop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Series resistor voltage drop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 precision voltage measurement</a:t>
            </a:r>
          </a:p>
        </p:txBody>
      </p:sp>
      <p:pic>
        <p:nvPicPr>
          <p:cNvPr id="13" name="Picture 12" descr="http://www.rossengineeringcorp.com/images/vd1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3060" y="3556977"/>
            <a:ext cx="990600" cy="2041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http://www.ppmpower.co.uk/images/products/PPM127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90" y="5146339"/>
            <a:ext cx="1240472" cy="1273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 rotWithShape="1">
          <a:blip r:embed="rId5" cstate="print"/>
          <a:srcRect l="33950" t="30400" r="36650" b="20000"/>
          <a:stretch/>
        </p:blipFill>
        <p:spPr bwMode="auto">
          <a:xfrm>
            <a:off x="5791200" y="3136477"/>
            <a:ext cx="1122362" cy="14414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7318760" y="5783085"/>
            <a:ext cx="1219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/>
              <a:t>Ross VD-270 matched </a:t>
            </a:r>
            <a:endParaRPr lang="en-GB" sz="800" i="1" dirty="0" smtClean="0"/>
          </a:p>
          <a:p>
            <a:r>
              <a:rPr lang="en-GB" sz="800" i="1" dirty="0" smtClean="0"/>
              <a:t>pair </a:t>
            </a:r>
            <a:r>
              <a:rPr lang="en-GB" sz="800" i="1" dirty="0"/>
              <a:t>HV dividers </a:t>
            </a:r>
          </a:p>
        </p:txBody>
      </p:sp>
      <p:sp>
        <p:nvSpPr>
          <p:cNvPr id="3" name="Rectangle 2"/>
          <p:cNvSpPr/>
          <p:nvPr/>
        </p:nvSpPr>
        <p:spPr>
          <a:xfrm>
            <a:off x="5937042" y="6425115"/>
            <a:ext cx="8306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i="1" dirty="0"/>
              <a:t>CT </a:t>
            </a:r>
            <a:r>
              <a:rPr lang="en-GB" sz="800" i="1" dirty="0" smtClean="0"/>
              <a:t>Stangeness,</a:t>
            </a:r>
          </a:p>
          <a:p>
            <a:r>
              <a:rPr lang="en-GB" sz="800" i="1" dirty="0" smtClean="0"/>
              <a:t>model </a:t>
            </a:r>
            <a:r>
              <a:rPr lang="en-GB" sz="800" i="1" dirty="0"/>
              <a:t>0.5V/A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0381" y="4596416"/>
            <a:ext cx="152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i="1" dirty="0"/>
              <a:t>Hall effect transducer </a:t>
            </a:r>
            <a:r>
              <a:rPr lang="en-GB" sz="800" i="1" dirty="0" smtClean="0"/>
              <a:t>AAC,</a:t>
            </a:r>
          </a:p>
          <a:p>
            <a:r>
              <a:rPr lang="en-GB" sz="800" i="1" dirty="0" smtClean="0"/>
              <a:t>905B-50 </a:t>
            </a:r>
            <a:r>
              <a:rPr lang="en-GB" sz="800" i="1" dirty="0"/>
              <a:t>(0..50mA of dynamic </a:t>
            </a:r>
            <a:r>
              <a:rPr lang="en-GB" sz="800" i="1" dirty="0" smtClean="0"/>
              <a:t>range)</a:t>
            </a:r>
            <a:endParaRPr lang="en-GB" sz="800" i="1" dirty="0"/>
          </a:p>
        </p:txBody>
      </p:sp>
    </p:spTree>
    <p:extLst>
      <p:ext uri="{BB962C8B-B14F-4D97-AF65-F5344CB8AC3E}">
        <p14:creationId xmlns:p14="http://schemas.microsoft.com/office/powerpoint/2010/main" val="242418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43D103-5C85-447F-B401-CB9B787B7F9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4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1066800" y="457200"/>
            <a:ext cx="6934200" cy="381000"/>
          </a:xfrm>
        </p:spPr>
        <p:txBody>
          <a:bodyPr>
            <a:no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TEST BENCH IMPLEMENTATION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C:\Roger WORK folder\ISOLDE\BEHLKE test bench system\Pictures test bench\P10008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4724400" cy="369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5105400" y="1752600"/>
            <a:ext cx="38862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Voltage holding capabilities of the system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Voltage and current measurements linearity test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 ‘ON’ studies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Studies with dynamic load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Switch behavior when triggered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Di/Dt’s &amp; Dv/Dt’s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Snubber circuits investigation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2" descr="C:\Users\rbarlow\AppData\Local\Microsoft\Windows\Temporary Internet Files\Content.Outlook\1MQCRDN0\LEM_Signal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383064"/>
            <a:ext cx="5181600" cy="205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62000" y="457200"/>
            <a:ext cx="7391400" cy="381000"/>
          </a:xfrm>
        </p:spPr>
        <p:txBody>
          <a:bodyPr>
            <a:no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TEST BENCH MD AT ISOLDE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2DC38-D39C-427F-AA69-D144EB8F87C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02824" y="1164797"/>
            <a:ext cx="4724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Aim to measure real target current and test robustness of Behlke switch.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Tested at 2 intensities levels (1x10</a:t>
            </a:r>
            <a:r>
              <a:rPr lang="en-U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e13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p+ &amp; 3x10</a:t>
            </a:r>
            <a:r>
              <a:rPr lang="en-U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e13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p+)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‘Cold’ and ‘Hot’ target measurements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Extraction Electrodes in/out position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Dynamic electrical load studies (with beam/no beam)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Target charging voltage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Dynamic load impedance of target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Mainly 30kV studies due to the hall effect current transducer saturating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1800" dirty="0" smtClean="0">
              <a:latin typeface="+mj-lt"/>
            </a:endParaRPr>
          </a:p>
        </p:txBody>
      </p:sp>
      <p:pic>
        <p:nvPicPr>
          <p:cNvPr id="6" name="Picture 5" descr="C:\Roger WORK folder\ISOLDE\ISOLDE MD results test becn\pictures of MD\P100093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1" t="24632" r="9732" b="6362"/>
          <a:stretch/>
        </p:blipFill>
        <p:spPr bwMode="auto">
          <a:xfrm>
            <a:off x="304800" y="1219200"/>
            <a:ext cx="3886200" cy="2562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4800" y="3792379"/>
            <a:ext cx="3962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Behlke test bench setup at ISOLDE on the HRS target on HT1 slot,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Use of worst case target, Uranium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Carbide Target + Neutron converter (Tungsten)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http://sigma.octopart.com/10377671/image/LEM-CTSR-0.6-P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325613"/>
            <a:ext cx="1669098" cy="169838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5917864" y="6139399"/>
            <a:ext cx="14943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LEM CTSR-0.6P </a:t>
            </a:r>
            <a:endParaRPr lang="en-GB" sz="1400" dirty="0"/>
          </a:p>
        </p:txBody>
      </p:sp>
      <p:cxnSp>
        <p:nvCxnSpPr>
          <p:cNvPr id="16" name="Straight Arrow Connector 15"/>
          <p:cNvCxnSpPr>
            <a:endCxn id="14" idx="0"/>
          </p:cNvCxnSpPr>
          <p:nvPr/>
        </p:nvCxnSpPr>
        <p:spPr>
          <a:xfrm>
            <a:off x="6549549" y="3886200"/>
            <a:ext cx="0" cy="43941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55008" y="4948610"/>
            <a:ext cx="1181100" cy="461665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Measured current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4876800" y="6096000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4753830" y="4461269"/>
            <a:ext cx="676315" cy="276999"/>
            <a:chOff x="7772400" y="4049186"/>
            <a:chExt cx="679950" cy="374679"/>
          </a:xfrm>
          <a:solidFill>
            <a:schemeClr val="bg1"/>
          </a:solidFill>
        </p:grpSpPr>
        <p:sp>
          <p:nvSpPr>
            <p:cNvPr id="7" name="Rectangle 6"/>
            <p:cNvSpPr/>
            <p:nvPr/>
          </p:nvSpPr>
          <p:spPr>
            <a:xfrm>
              <a:off x="7772400" y="4105906"/>
              <a:ext cx="609600" cy="313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772400" y="4187687"/>
              <a:ext cx="228600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772400" y="4316469"/>
              <a:ext cx="228600" cy="0"/>
            </a:xfrm>
            <a:prstGeom prst="line">
              <a:avLst/>
            </a:prstGeom>
            <a:grpFill/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053762" y="4049186"/>
              <a:ext cx="398588" cy="374679"/>
            </a:xfrm>
            <a:prstGeom prst="rect">
              <a:avLst/>
            </a:prstGeom>
            <a:grpFill/>
          </p:spPr>
          <p:txBody>
            <a:bodyPr wrap="square" lIns="0" rIns="0" rtlCol="0">
              <a:spAutoFit/>
            </a:bodyPr>
            <a:lstStyle/>
            <a:p>
              <a:r>
                <a:rPr lang="en-US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r>
                <a:rPr lang="en-US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</a:p>
            <a:p>
              <a:r>
                <a:rPr lang="en-US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With beam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467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43000" y="457200"/>
            <a:ext cx="6781800" cy="381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MD RESULTS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2DC38-D39C-427F-AA69-D144EB8F87C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1205091"/>
            <a:ext cx="8686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MD measurements showed that a ‘cold’ target or ‘heated’ target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shows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difference in the dynamic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loading of the modulator.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extraction electrodes position, completely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‘out’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‘in’ gives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change in the dynamic loading i.e. the ion beam seems to have no effect on the loading of the HT sources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/>
          </a:p>
        </p:txBody>
      </p:sp>
      <p:pic>
        <p:nvPicPr>
          <p:cNvPr id="5" name="Picture 17416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20511"/>
            <a:ext cx="3746312" cy="203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615465"/>
            <a:ext cx="3746312" cy="2034422"/>
          </a:xfrm>
          <a:prstGeom prst="rect">
            <a:avLst/>
          </a:prstGeom>
          <a:noFill/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04800" y="5701100"/>
            <a:ext cx="374631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The peak current of 17A during beam impact was measured with the CT pick-up. The current  decreases rapidly after 100us.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953000" y="5619110"/>
            <a:ext cx="3746312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Target leakage current 200us after beam impact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3962400"/>
            <a:ext cx="1828800" cy="276999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Measured impact current</a:t>
            </a:r>
            <a:endParaRPr lang="en-US" sz="1200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3886200" y="3962400"/>
            <a:ext cx="1524000" cy="121920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19800" y="4067413"/>
            <a:ext cx="1905000" cy="276999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Measured recovery current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3906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43000" y="457200"/>
            <a:ext cx="6781800" cy="381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DEVELOPMENT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2DC38-D39C-427F-AA69-D144EB8F87C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1295400"/>
            <a:ext cx="83058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C-Modulator: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Overcome the 30kV limitations of the Hall effect system, design of a saturation protection circuitry</a:t>
            </a:r>
          </a:p>
          <a:p>
            <a:pPr lvl="1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Test all possible configurations of switch topology (1,2 or 3) with power supplies and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Characterisation of Heinzinger and Genvolt power supplies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Investigation of series-protection diodes (inc. Behlke FDA 800-75) for future modulator design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Other topologies and ideas: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Investigation of single switch operation,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eed forward voltage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oops,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harge pumping mechanism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modulator on going elaboration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8767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1143000" y="381000"/>
            <a:ext cx="6781800" cy="457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OUTLINE</a:t>
            </a:r>
            <a:endParaRPr lang="en-US" sz="2400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B5BF9F-BF0E-4F2B-A68D-B7DEFCE9463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00664" y="1219200"/>
            <a:ext cx="7162800" cy="5401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US" sz="2000" dirty="0">
              <a:latin typeface="+mj-lt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Why modulate the target ?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Existing HV modulation characteristics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Existing HV modulator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ISOLDE HT Room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Upgrade of existing modulator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Reasons for modulator upgrade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The Marx generator, the C modulator</a:t>
            </a:r>
          </a:p>
          <a:p>
            <a:pPr marL="342900" indent="-3429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 HV test cage and current development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Behlke switch and a Behlke test bench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studies and conclusion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US" sz="20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43000" y="457200"/>
            <a:ext cx="6781800" cy="381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2DC38-D39C-427F-AA69-D144EB8F87C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1143000"/>
            <a:ext cx="86106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1800" dirty="0" smtClean="0">
              <a:latin typeface="+mj-lt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Behlke test bench has proven to be an invaluable asset in determining the next generation of ISOLDE/HIE-ISOLDE modulator design.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Behlke technology has demonstrated its ease of use, simple mechanical implementation and robustness.  It has shown to be very capable of good linear performance, very satisfactory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1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measurements and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excellent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repeatability on all measurements carried out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Target ‘discharge’ time can be tailored to suit target types, a real ‘bonus’ compared to last type of modulator  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Serviceability and repair should be simpler with the new modulator technology.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Prototype configuration and functionality still to be determined through R&amp;D program!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US" sz="1800" dirty="0" smtClean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68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43000" y="381000"/>
            <a:ext cx="6781800" cy="381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WHY MODULATE THE TARGET?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2DC38-D39C-427F-AA69-D144EB8F87C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1371600"/>
            <a:ext cx="73914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Ionisation around the target in air during and immediately after beam impact produces excessive loading on the power supply which reduces the target voltage level 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To ensure extraction of short life-time isotopes this voltage is required to recover to its stable value within 10ms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Because of the limited power output of the high precision power supply the recovery time cannot always be respected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 modulation system is used in which the charge on the effective target capacitance is resonantly transferred to a buffer capacitor during the heaviest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ionisation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period ( few tens of us after beam impact) and re-established ~200us later on the target capacitance 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Circuit losses requires the power supply to provide current for a further 6ms before full stabl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target voltage is obtained (±0.6V)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US" sz="16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80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990600" y="457200"/>
            <a:ext cx="7086600" cy="381000"/>
          </a:xfrm>
        </p:spPr>
        <p:txBody>
          <a:bodyPr>
            <a:no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EXISTING HV MODULATION CHARACTERISTICS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B5BF9F-BF0E-4F2B-A68D-B7DEFCE9463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4572001" y="1504950"/>
            <a:ext cx="4686299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Specifications: </a:t>
            </a:r>
          </a:p>
          <a:p>
            <a:pPr marL="342900" indent="-3429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Fast recovery from modulation</a:t>
            </a:r>
          </a:p>
          <a:p>
            <a:pPr marL="342900" indent="-3429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2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DC voltage stability for isotope mass selectivity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r>
              <a:rPr 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H/W requirements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High precision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HV power supply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Advantages of modulation: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Prevent HV breakdown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HV recovery time shortened</a:t>
            </a:r>
          </a:p>
        </p:txBody>
      </p:sp>
      <p:pic>
        <p:nvPicPr>
          <p:cNvPr id="17" name="Picture 19"/>
          <p:cNvPicPr>
            <a:picLocks noChangeAspect="1" noChangeArrowheads="1"/>
          </p:cNvPicPr>
          <p:nvPr/>
        </p:nvPicPr>
        <p:blipFill>
          <a:blip r:embed="rId3" cstate="print"/>
          <a:srcRect l="6250" t="23171" r="15625" b="17480"/>
          <a:stretch>
            <a:fillRect/>
          </a:stretch>
        </p:blipFill>
        <p:spPr bwMode="auto">
          <a:xfrm>
            <a:off x="320615" y="1600200"/>
            <a:ext cx="4251386" cy="2895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http://ns.ph.liv.ac.uk/~esp/nuclear/isol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7" y="4770674"/>
            <a:ext cx="3214232" cy="196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1385312" y="3837570"/>
            <a:ext cx="1510288" cy="119163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05200" y="5638800"/>
            <a:ext cx="1564876" cy="400110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Beam impact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228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1066800" y="457200"/>
            <a:ext cx="6934200" cy="381000"/>
          </a:xfrm>
        </p:spPr>
        <p:txBody>
          <a:bodyPr>
            <a:no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EXISTING HV MODULATOR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 l="4375" t="18699" r="4375" b="6504"/>
          <a:stretch>
            <a:fillRect/>
          </a:stretch>
        </p:blipFill>
        <p:spPr bwMode="auto">
          <a:xfrm>
            <a:off x="381000" y="1706410"/>
            <a:ext cx="4267200" cy="268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280411" y="2357064"/>
            <a:ext cx="533400" cy="6096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Arrow Connector 6"/>
          <p:cNvCxnSpPr>
            <a:endCxn id="6" idx="4"/>
          </p:cNvCxnSpPr>
          <p:nvPr/>
        </p:nvCxnSpPr>
        <p:spPr>
          <a:xfrm flipV="1">
            <a:off x="381000" y="2966664"/>
            <a:ext cx="166111" cy="160856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733800" y="1617399"/>
            <a:ext cx="457200" cy="5334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>
            <a:endCxn id="9" idx="6"/>
          </p:cNvCxnSpPr>
          <p:nvPr/>
        </p:nvCxnSpPr>
        <p:spPr>
          <a:xfrm flipH="1">
            <a:off x="4191000" y="1331047"/>
            <a:ext cx="962924" cy="55305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752600" y="3382810"/>
            <a:ext cx="1676400" cy="1012521"/>
          </a:xfrm>
          <a:prstGeom prst="rect">
            <a:avLst/>
          </a:prstGeom>
          <a:solidFill>
            <a:srgbClr val="FFFF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80411" y="4575232"/>
            <a:ext cx="938789" cy="830997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Modulation power supply</a:t>
            </a:r>
          </a:p>
          <a:p>
            <a:r>
              <a:rPr lang="en-US" sz="1200" dirty="0" smtClean="0"/>
              <a:t>(FuG)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124546" y="1284407"/>
            <a:ext cx="1700004" cy="646331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Precision power supply</a:t>
            </a:r>
          </a:p>
          <a:p>
            <a:r>
              <a:rPr lang="en-US" sz="1200" dirty="0" smtClean="0"/>
              <a:t>+/- 0.6V on 60kV (custom-design, ASTEC)</a:t>
            </a:r>
            <a:endParaRPr lang="en-US" sz="1200" dirty="0"/>
          </a:p>
        </p:txBody>
      </p:sp>
      <p:sp>
        <p:nvSpPr>
          <p:cNvPr id="15" name="Oval 14"/>
          <p:cNvSpPr/>
          <p:nvPr/>
        </p:nvSpPr>
        <p:spPr>
          <a:xfrm>
            <a:off x="1118612" y="2090364"/>
            <a:ext cx="533400" cy="5334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>
            <a:endCxn id="15" idx="0"/>
          </p:cNvCxnSpPr>
          <p:nvPr/>
        </p:nvCxnSpPr>
        <p:spPr>
          <a:xfrm flipH="1">
            <a:off x="1385312" y="1677835"/>
            <a:ext cx="143858" cy="41252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8476" y="1238104"/>
            <a:ext cx="1272366" cy="461665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Commutating thyratron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752600" y="4441322"/>
            <a:ext cx="1676400" cy="276999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Target model</a:t>
            </a:r>
            <a:endParaRPr lang="en-US" sz="1200" dirty="0"/>
          </a:p>
        </p:txBody>
      </p:sp>
      <p:sp>
        <p:nvSpPr>
          <p:cNvPr id="19" name="Oval 18"/>
          <p:cNvSpPr/>
          <p:nvPr/>
        </p:nvSpPr>
        <p:spPr>
          <a:xfrm>
            <a:off x="2362200" y="1933560"/>
            <a:ext cx="457200" cy="5334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019419" y="1331047"/>
            <a:ext cx="1700004" cy="276999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200nF buffer capacitor</a:t>
            </a:r>
            <a:endParaRPr lang="en-US" sz="1200" dirty="0"/>
          </a:p>
        </p:txBody>
      </p:sp>
      <p:cxnSp>
        <p:nvCxnSpPr>
          <p:cNvPr id="23" name="Straight Arrow Connector 22"/>
          <p:cNvCxnSpPr>
            <a:stCxn id="22" idx="2"/>
          </p:cNvCxnSpPr>
          <p:nvPr/>
        </p:nvCxnSpPr>
        <p:spPr>
          <a:xfrm flipH="1">
            <a:off x="2667000" y="1608046"/>
            <a:ext cx="202421" cy="27605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6674" name="Picture 2" descr="C:\Users\rbarlow\AppData\Local\Microsoft\Windows\Temporary Internet Files\Content.Outlook\1MQCRDN0\Rdyn grap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180" y="3724026"/>
            <a:ext cx="4361820" cy="298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77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1066800" y="457200"/>
            <a:ext cx="6934200" cy="381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ISOLDE HT ROOM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8610600" cy="530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>
          <a:xfrm rot="5400000">
            <a:off x="2607660" y="3141060"/>
            <a:ext cx="1033080" cy="182880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457200" y="1676400"/>
            <a:ext cx="914400" cy="182880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59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326065" y="457200"/>
            <a:ext cx="8305800" cy="381000"/>
          </a:xfrm>
        </p:spPr>
        <p:txBody>
          <a:bodyPr>
            <a:noAutofit/>
          </a:bodyPr>
          <a:lstStyle/>
          <a:p>
            <a:pPr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TENTATIVE UPGRADE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EXISTING MODULATOR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B5BF9F-BF0E-4F2B-A68D-B7DEFCE9463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81400" y="1295400"/>
            <a:ext cx="525780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Performance tests were carried out on a 60kV/40mA bi-polar power supply from Heinzinger as possible replacement solution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of the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custom-built ASTEC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power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supply 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On most targets the recovery time specification was achieved however some targets result in 40-50ms recovery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The Heinzinger suffers from a thermal drift of tens of volts over the first few operating hours- implementation of an external feedback loop has been made to compensate for this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5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27" y="4778600"/>
            <a:ext cx="7457473" cy="184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 l="4375" t="18699" r="4375" b="6504"/>
          <a:stretch>
            <a:fillRect/>
          </a:stretch>
        </p:blipFill>
        <p:spPr bwMode="auto">
          <a:xfrm>
            <a:off x="228599" y="1524000"/>
            <a:ext cx="3217379" cy="2027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2590800" y="1447800"/>
            <a:ext cx="609600" cy="427190"/>
          </a:xfrm>
          <a:prstGeom prst="rect">
            <a:avLst/>
          </a:prstGeom>
          <a:solidFill>
            <a:srgbClr val="FFFF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057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326065" y="457200"/>
            <a:ext cx="8305800" cy="381000"/>
          </a:xfrm>
        </p:spPr>
        <p:txBody>
          <a:bodyPr>
            <a:noAutofit/>
          </a:bodyPr>
          <a:lstStyle/>
          <a:p>
            <a:pPr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REASONS FOR MODULATOR UPGRADE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1371600"/>
            <a:ext cx="792480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Increasing ionisation due to new target materials and neutron converters has stretched the limits on the voltage recovery time, &gt;10ms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ASTEC power supplies more difficult to maintain and repair, these are no longer manufactured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Other modulator components are aging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HIE-ISOLDE intensities will add further stress onto ionisation impact</a:t>
            </a:r>
          </a:p>
          <a:p>
            <a:pPr marL="457200" indent="-457200"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US" sz="16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28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468280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1066800" y="152400"/>
            <a:ext cx="6934200" cy="685800"/>
          </a:xfrm>
        </p:spPr>
        <p:txBody>
          <a:bodyPr>
            <a:no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Proposed modulator variants: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MARX GENERATOR MODULATOR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2DC38-D39C-427F-AA69-D144EB8F87C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" name="Picture 2" descr="C:\Roger WORK folder\ISOLDE\Pictures\P1000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1308" y="1371600"/>
            <a:ext cx="1930203" cy="1447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239000" y="2209800"/>
            <a:ext cx="1676400" cy="1384995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Marx generator prototype circuit developed in collaboration with Lisbon University, 10kV system. Tested at 3kV only.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stCxn id="8" idx="1"/>
          </p:cNvCxnSpPr>
          <p:nvPr/>
        </p:nvCxnSpPr>
        <p:spPr>
          <a:xfrm flipH="1" flipV="1">
            <a:off x="6553200" y="2438400"/>
            <a:ext cx="685800" cy="46389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33400" y="4038600"/>
            <a:ext cx="373380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Reduced voltages across individual devices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good recovery time with a standard R-C load. Dynamic ionization effects are ignored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 of fall and rise times possible to reduce risk of HV breakdown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76801" y="4038599"/>
            <a:ext cx="37338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devices, troubleshooting difficult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 high current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Reliability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Trigger system complex</a:t>
            </a:r>
          </a:p>
          <a:p>
            <a:pPr marL="285750" indent="-285750" eaLnBrk="1" fontAlgn="auto" hangingPunct="1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q"/>
              <a:defRPr/>
            </a:pP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Expensive system</a:t>
            </a:r>
          </a:p>
        </p:txBody>
      </p:sp>
      <p:sp>
        <p:nvSpPr>
          <p:cNvPr id="15" name="Oval 14"/>
          <p:cNvSpPr/>
          <p:nvPr/>
        </p:nvSpPr>
        <p:spPr>
          <a:xfrm>
            <a:off x="457200" y="1676400"/>
            <a:ext cx="381000" cy="30480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1554" name="Picture 2" descr="http://www.cmuportugal.org/uploadedImages/locations/images/ist-logo_234x5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1" y="3109020"/>
            <a:ext cx="2144710" cy="46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49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91220</TotalTime>
  <Words>1189</Words>
  <Application>Microsoft Office PowerPoint</Application>
  <PresentationFormat>On-screen Show (4:3)</PresentationFormat>
  <Paragraphs>226</Paragraphs>
  <Slides>20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Custom Design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rbarlow</dc:creator>
  <cp:lastModifiedBy>rbarlow</cp:lastModifiedBy>
  <cp:revision>1384</cp:revision>
  <cp:lastPrinted>2013-11-29T07:46:05Z</cp:lastPrinted>
  <dcterms:created xsi:type="dcterms:W3CDTF">2004-10-22T06:50:11Z</dcterms:created>
  <dcterms:modified xsi:type="dcterms:W3CDTF">2013-11-29T07:53:30Z</dcterms:modified>
</cp:coreProperties>
</file>