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slideLayouts/slideLayout11.xml" ContentType="application/vnd.openxmlformats-officedocument.presentationml.slideLayout+xml"/>
  <Override PartName="/ppt/theme/theme6.xml" ContentType="application/vnd.openxmlformats-officedocument.theme+xml"/>
  <Override PartName="/ppt/slideLayouts/slideLayout12.xml" ContentType="application/vnd.openxmlformats-officedocument.presentationml.slideLayout+xml"/>
  <Override PartName="/ppt/theme/theme7.xml" ContentType="application/vnd.openxmlformats-officedocument.theme+xml"/>
  <Override PartName="/ppt/slideLayouts/slideLayout13.xml" ContentType="application/vnd.openxmlformats-officedocument.presentationml.slideLayout+xml"/>
  <Override PartName="/ppt/theme/theme8.xml" ContentType="application/vnd.openxmlformats-officedocument.theme+xml"/>
  <Override PartName="/ppt/slideLayouts/slideLayout14.xml" ContentType="application/vnd.openxmlformats-officedocument.presentationml.slideLayout+xml"/>
  <Override PartName="/ppt/theme/theme9.xml" ContentType="application/vnd.openxmlformats-officedocument.theme+xml"/>
  <Override PartName="/ppt/slideLayouts/slideLayout15.xml" ContentType="application/vnd.openxmlformats-officedocument.presentationml.slideLayout+xml"/>
  <Override PartName="/ppt/theme/theme10.xml" ContentType="application/vnd.openxmlformats-officedocument.theme+xml"/>
  <Override PartName="/ppt/slideLayouts/slideLayout16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0" r:id="rId2"/>
    <p:sldMasterId id="2147483682" r:id="rId3"/>
    <p:sldMasterId id="2147483685" r:id="rId4"/>
    <p:sldMasterId id="2147483691" r:id="rId5"/>
    <p:sldMasterId id="2147483698" r:id="rId6"/>
    <p:sldMasterId id="2147483700" r:id="rId7"/>
    <p:sldMasterId id="2147483702" r:id="rId8"/>
    <p:sldMasterId id="2147483704" r:id="rId9"/>
    <p:sldMasterId id="2147483710" r:id="rId10"/>
    <p:sldMasterId id="2147483712" r:id="rId11"/>
  </p:sldMasterIdLst>
  <p:notesMasterIdLst>
    <p:notesMasterId r:id="rId45"/>
  </p:notesMasterIdLst>
  <p:sldIdLst>
    <p:sldId id="257" r:id="rId12"/>
    <p:sldId id="263" r:id="rId13"/>
    <p:sldId id="259" r:id="rId14"/>
    <p:sldId id="295" r:id="rId15"/>
    <p:sldId id="288" r:id="rId16"/>
    <p:sldId id="261" r:id="rId17"/>
    <p:sldId id="264" r:id="rId18"/>
    <p:sldId id="296" r:id="rId19"/>
    <p:sldId id="266" r:id="rId20"/>
    <p:sldId id="268" r:id="rId21"/>
    <p:sldId id="300" r:id="rId22"/>
    <p:sldId id="267" r:id="rId23"/>
    <p:sldId id="269" r:id="rId24"/>
    <p:sldId id="270" r:id="rId25"/>
    <p:sldId id="297" r:id="rId26"/>
    <p:sldId id="271" r:id="rId27"/>
    <p:sldId id="272" r:id="rId28"/>
    <p:sldId id="273" r:id="rId29"/>
    <p:sldId id="274" r:id="rId30"/>
    <p:sldId id="275" r:id="rId31"/>
    <p:sldId id="286" r:id="rId32"/>
    <p:sldId id="298" r:id="rId33"/>
    <p:sldId id="276" r:id="rId34"/>
    <p:sldId id="277" r:id="rId35"/>
    <p:sldId id="284" r:id="rId36"/>
    <p:sldId id="293" r:id="rId37"/>
    <p:sldId id="292" r:id="rId38"/>
    <p:sldId id="282" r:id="rId39"/>
    <p:sldId id="283" r:id="rId40"/>
    <p:sldId id="294" r:id="rId41"/>
    <p:sldId id="299" r:id="rId42"/>
    <p:sldId id="280" r:id="rId43"/>
    <p:sldId id="281" r:id="rId4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0879"/>
    <a:srgbClr val="FF6600"/>
    <a:srgbClr val="F9FFC5"/>
    <a:srgbClr val="F1F5D9"/>
    <a:srgbClr val="663300"/>
    <a:srgbClr val="E7F3FD"/>
    <a:srgbClr val="E5D9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>
        <p:scale>
          <a:sx n="82" d="100"/>
          <a:sy n="82" d="100"/>
        </p:scale>
        <p:origin x="-1782" y="-9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slide" Target="slides/slide15.xml"/><Relationship Id="rId39" Type="http://schemas.openxmlformats.org/officeDocument/2006/relationships/slide" Target="slides/slide28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0.xml"/><Relationship Id="rId34" Type="http://schemas.openxmlformats.org/officeDocument/2006/relationships/slide" Target="slides/slide23.xml"/><Relationship Id="rId42" Type="http://schemas.openxmlformats.org/officeDocument/2006/relationships/slide" Target="slides/slide31.xml"/><Relationship Id="rId47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33" Type="http://schemas.openxmlformats.org/officeDocument/2006/relationships/slide" Target="slides/slide22.xml"/><Relationship Id="rId38" Type="http://schemas.openxmlformats.org/officeDocument/2006/relationships/slide" Target="slides/slide27.xml"/><Relationship Id="rId46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29" Type="http://schemas.openxmlformats.org/officeDocument/2006/relationships/slide" Target="slides/slide18.xml"/><Relationship Id="rId41" Type="http://schemas.openxmlformats.org/officeDocument/2006/relationships/slide" Target="slides/slide3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3.xml"/><Relationship Id="rId32" Type="http://schemas.openxmlformats.org/officeDocument/2006/relationships/slide" Target="slides/slide21.xml"/><Relationship Id="rId37" Type="http://schemas.openxmlformats.org/officeDocument/2006/relationships/slide" Target="slides/slide26.xml"/><Relationship Id="rId40" Type="http://schemas.openxmlformats.org/officeDocument/2006/relationships/slide" Target="slides/slide29.xml"/><Relationship Id="rId45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slide" Target="slides/slide17.xml"/><Relationship Id="rId36" Type="http://schemas.openxmlformats.org/officeDocument/2006/relationships/slide" Target="slides/slide25.xml"/><Relationship Id="rId49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31" Type="http://schemas.openxmlformats.org/officeDocument/2006/relationships/slide" Target="slides/slide20.xml"/><Relationship Id="rId44" Type="http://schemas.openxmlformats.org/officeDocument/2006/relationships/slide" Target="slides/slide33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slide" Target="slides/slide16.xml"/><Relationship Id="rId30" Type="http://schemas.openxmlformats.org/officeDocument/2006/relationships/slide" Target="slides/slide19.xml"/><Relationship Id="rId35" Type="http://schemas.openxmlformats.org/officeDocument/2006/relationships/slide" Target="slides/slide24.xml"/><Relationship Id="rId43" Type="http://schemas.openxmlformats.org/officeDocument/2006/relationships/slide" Target="slides/slide32.xml"/><Relationship Id="rId48" Type="http://schemas.openxmlformats.org/officeDocument/2006/relationships/theme" Target="theme/theme1.xml"/><Relationship Id="rId8" Type="http://schemas.openxmlformats.org/officeDocument/2006/relationships/slideMaster" Target="slideMasters/slideMaster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6B24CD8-56B0-43AB-B1C7-35809C424EA8}" type="doc">
      <dgm:prSet loTypeId="urn:microsoft.com/office/officeart/2005/8/layout/vList2" loCatId="list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75861CF4-76AF-4944-AD1E-11721D4044D0}">
      <dgm:prSet phldrT="[Text]" custT="1"/>
      <dgm:spPr/>
      <dgm:t>
        <a:bodyPr/>
        <a:lstStyle/>
        <a:p>
          <a:pPr algn="ctr"/>
          <a:r>
            <a:rPr lang="en-GB" sz="1600" dirty="0" smtClean="0"/>
            <a:t>Pyrometer to use</a:t>
          </a:r>
          <a:endParaRPr lang="en-GB" sz="1600" dirty="0"/>
        </a:p>
      </dgm:t>
    </dgm:pt>
    <dgm:pt modelId="{DA92600A-4CCB-4F67-9ADA-ED866956480E}" type="parTrans" cxnId="{E3B21C16-BE5B-436B-9CD1-B30E3CEE263C}">
      <dgm:prSet/>
      <dgm:spPr/>
      <dgm:t>
        <a:bodyPr/>
        <a:lstStyle/>
        <a:p>
          <a:endParaRPr lang="en-GB"/>
        </a:p>
      </dgm:t>
    </dgm:pt>
    <dgm:pt modelId="{520D1D29-8AA4-4CEB-97DD-7704B594FD76}" type="sibTrans" cxnId="{E3B21C16-BE5B-436B-9CD1-B30E3CEE263C}">
      <dgm:prSet/>
      <dgm:spPr/>
      <dgm:t>
        <a:bodyPr/>
        <a:lstStyle/>
        <a:p>
          <a:endParaRPr lang="en-GB"/>
        </a:p>
      </dgm:t>
    </dgm:pt>
    <dgm:pt modelId="{BAE810C5-6B35-495A-88C2-F5D0D6B98570}">
      <dgm:prSet custT="1"/>
      <dgm:spPr/>
      <dgm:t>
        <a:bodyPr/>
        <a:lstStyle/>
        <a:p>
          <a:pPr algn="ctr"/>
          <a:r>
            <a:rPr lang="en-GB" sz="1600" dirty="0" smtClean="0"/>
            <a:t>Thermocouple Installation</a:t>
          </a:r>
          <a:endParaRPr lang="en-GB" sz="1600" dirty="0"/>
        </a:p>
      </dgm:t>
    </dgm:pt>
    <dgm:pt modelId="{F52E75B2-5F23-4BB4-B276-F37F3D12D21C}" type="parTrans" cxnId="{3E898707-176C-42A1-82EA-4B6AA35A9AF1}">
      <dgm:prSet/>
      <dgm:spPr/>
      <dgm:t>
        <a:bodyPr/>
        <a:lstStyle/>
        <a:p>
          <a:endParaRPr lang="en-GB"/>
        </a:p>
      </dgm:t>
    </dgm:pt>
    <dgm:pt modelId="{19BB5326-2048-4002-8F2B-EB44F2716C95}" type="sibTrans" cxnId="{3E898707-176C-42A1-82EA-4B6AA35A9AF1}">
      <dgm:prSet/>
      <dgm:spPr/>
      <dgm:t>
        <a:bodyPr/>
        <a:lstStyle/>
        <a:p>
          <a:endParaRPr lang="en-GB"/>
        </a:p>
      </dgm:t>
    </dgm:pt>
    <dgm:pt modelId="{8C97570D-000E-4BF1-B77B-BCFD2434C12F}">
      <dgm:prSet phldrT="[Text]" custT="1"/>
      <dgm:spPr/>
      <dgm:t>
        <a:bodyPr/>
        <a:lstStyle/>
        <a:p>
          <a:pPr algn="ctr"/>
          <a:r>
            <a:rPr lang="en-GB" sz="1400" b="1" dirty="0" smtClean="0"/>
            <a:t>Measurement Conditions</a:t>
          </a:r>
          <a:endParaRPr lang="en-GB" sz="1400" b="1" dirty="0"/>
        </a:p>
      </dgm:t>
    </dgm:pt>
    <dgm:pt modelId="{C49B6B9A-B5E9-43C9-BB62-E22BA9952AC5}" type="sibTrans" cxnId="{BDBBCCA6-1D96-4F7E-8508-E81B256E848B}">
      <dgm:prSet/>
      <dgm:spPr/>
      <dgm:t>
        <a:bodyPr/>
        <a:lstStyle/>
        <a:p>
          <a:endParaRPr lang="en-GB"/>
        </a:p>
      </dgm:t>
    </dgm:pt>
    <dgm:pt modelId="{4F143DFE-A548-4665-94B3-3A0680782BD3}" type="parTrans" cxnId="{BDBBCCA6-1D96-4F7E-8508-E81B256E848B}">
      <dgm:prSet/>
      <dgm:spPr/>
      <dgm:t>
        <a:bodyPr/>
        <a:lstStyle/>
        <a:p>
          <a:endParaRPr lang="en-GB"/>
        </a:p>
      </dgm:t>
    </dgm:pt>
    <dgm:pt modelId="{633F7EB5-F452-4FB3-95F3-0C6B96CD2BE8}" type="pres">
      <dgm:prSet presAssocID="{D6B24CD8-56B0-43AB-B1C7-35809C424EA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9D0CC8C5-4C77-486F-A56C-88F0A277308C}" type="pres">
      <dgm:prSet presAssocID="{8C97570D-000E-4BF1-B77B-BCFD2434C12F}" presName="parentText" presStyleLbl="node1" presStyleIdx="0" presStyleCnt="3" custScaleY="47929" custLinFactNeighborY="20304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241EA77-BBF7-49AE-8DE6-2D5DEC7B9975}" type="pres">
      <dgm:prSet presAssocID="{C49B6B9A-B5E9-43C9-BB62-E22BA9952AC5}" presName="spacer" presStyleCnt="0"/>
      <dgm:spPr/>
    </dgm:pt>
    <dgm:pt modelId="{71BCC198-E515-4595-886A-82F557A3D7DC}" type="pres">
      <dgm:prSet presAssocID="{75861CF4-76AF-4944-AD1E-11721D4044D0}" presName="parentText" presStyleLbl="node1" presStyleIdx="1" presStyleCnt="3" custScaleY="47337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577F29B-37EB-4BC1-A1DB-B5DA162AB1AA}" type="pres">
      <dgm:prSet presAssocID="{520D1D29-8AA4-4CEB-97DD-7704B594FD76}" presName="spacer" presStyleCnt="0"/>
      <dgm:spPr/>
    </dgm:pt>
    <dgm:pt modelId="{303417FE-3262-4BD4-8EB1-1E707BBBBDAE}" type="pres">
      <dgm:prSet presAssocID="{BAE810C5-6B35-495A-88C2-F5D0D6B98570}" presName="parentText" presStyleLbl="node1" presStyleIdx="2" presStyleCnt="3" custScaleY="47337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BDBBCCA6-1D96-4F7E-8508-E81B256E848B}" srcId="{D6B24CD8-56B0-43AB-B1C7-35809C424EA8}" destId="{8C97570D-000E-4BF1-B77B-BCFD2434C12F}" srcOrd="0" destOrd="0" parTransId="{4F143DFE-A548-4665-94B3-3A0680782BD3}" sibTransId="{C49B6B9A-B5E9-43C9-BB62-E22BA9952AC5}"/>
    <dgm:cxn modelId="{99B0D1CF-6B9D-4A12-A57E-12B902063C05}" type="presOf" srcId="{75861CF4-76AF-4944-AD1E-11721D4044D0}" destId="{71BCC198-E515-4595-886A-82F557A3D7DC}" srcOrd="0" destOrd="0" presId="urn:microsoft.com/office/officeart/2005/8/layout/vList2"/>
    <dgm:cxn modelId="{84DBA645-D785-4D83-8450-E23BCC829493}" type="presOf" srcId="{D6B24CD8-56B0-43AB-B1C7-35809C424EA8}" destId="{633F7EB5-F452-4FB3-95F3-0C6B96CD2BE8}" srcOrd="0" destOrd="0" presId="urn:microsoft.com/office/officeart/2005/8/layout/vList2"/>
    <dgm:cxn modelId="{FCA6224E-B557-4639-9413-7F15A4B6C6DE}" type="presOf" srcId="{8C97570D-000E-4BF1-B77B-BCFD2434C12F}" destId="{9D0CC8C5-4C77-486F-A56C-88F0A277308C}" srcOrd="0" destOrd="0" presId="urn:microsoft.com/office/officeart/2005/8/layout/vList2"/>
    <dgm:cxn modelId="{3E898707-176C-42A1-82EA-4B6AA35A9AF1}" srcId="{D6B24CD8-56B0-43AB-B1C7-35809C424EA8}" destId="{BAE810C5-6B35-495A-88C2-F5D0D6B98570}" srcOrd="2" destOrd="0" parTransId="{F52E75B2-5F23-4BB4-B276-F37F3D12D21C}" sibTransId="{19BB5326-2048-4002-8F2B-EB44F2716C95}"/>
    <dgm:cxn modelId="{E3B21C16-BE5B-436B-9CD1-B30E3CEE263C}" srcId="{D6B24CD8-56B0-43AB-B1C7-35809C424EA8}" destId="{75861CF4-76AF-4944-AD1E-11721D4044D0}" srcOrd="1" destOrd="0" parTransId="{DA92600A-4CCB-4F67-9ADA-ED866956480E}" sibTransId="{520D1D29-8AA4-4CEB-97DD-7704B594FD76}"/>
    <dgm:cxn modelId="{89838E01-BC29-4921-B38E-A77E50766CFD}" type="presOf" srcId="{BAE810C5-6B35-495A-88C2-F5D0D6B98570}" destId="{303417FE-3262-4BD4-8EB1-1E707BBBBDAE}" srcOrd="0" destOrd="0" presId="urn:microsoft.com/office/officeart/2005/8/layout/vList2"/>
    <dgm:cxn modelId="{774A0535-54A6-42AB-88E7-AF25F12E2F8A}" type="presParOf" srcId="{633F7EB5-F452-4FB3-95F3-0C6B96CD2BE8}" destId="{9D0CC8C5-4C77-486F-A56C-88F0A277308C}" srcOrd="0" destOrd="0" presId="urn:microsoft.com/office/officeart/2005/8/layout/vList2"/>
    <dgm:cxn modelId="{6623467C-1831-4A23-94BA-621EA852F883}" type="presParOf" srcId="{633F7EB5-F452-4FB3-95F3-0C6B96CD2BE8}" destId="{5241EA77-BBF7-49AE-8DE6-2D5DEC7B9975}" srcOrd="1" destOrd="0" presId="urn:microsoft.com/office/officeart/2005/8/layout/vList2"/>
    <dgm:cxn modelId="{5A294766-A9E1-4038-BAF4-EC0F0FD583BE}" type="presParOf" srcId="{633F7EB5-F452-4FB3-95F3-0C6B96CD2BE8}" destId="{71BCC198-E515-4595-886A-82F557A3D7DC}" srcOrd="2" destOrd="0" presId="urn:microsoft.com/office/officeart/2005/8/layout/vList2"/>
    <dgm:cxn modelId="{49651094-FA29-4A27-8A3C-2DEF6031181E}" type="presParOf" srcId="{633F7EB5-F452-4FB3-95F3-0C6B96CD2BE8}" destId="{E577F29B-37EB-4BC1-A1DB-B5DA162AB1AA}" srcOrd="3" destOrd="0" presId="urn:microsoft.com/office/officeart/2005/8/layout/vList2"/>
    <dgm:cxn modelId="{053F0F6E-9BA1-4EB8-9FAB-C568EF1CB816}" type="presParOf" srcId="{633F7EB5-F452-4FB3-95F3-0C6B96CD2BE8}" destId="{303417FE-3262-4BD4-8EB1-1E707BBBBDAE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FF42723-1ACE-46B4-92F4-04C93472208B}" type="doc">
      <dgm:prSet loTypeId="urn:microsoft.com/office/officeart/2005/8/layout/vProcess5" loCatId="process" qsTypeId="urn:microsoft.com/office/officeart/2005/8/quickstyle/3d1" qsCatId="3D" csTypeId="urn:microsoft.com/office/officeart/2005/8/colors/accent2_2" csCatId="accent2" phldr="1"/>
      <dgm:spPr/>
    </dgm:pt>
    <dgm:pt modelId="{8677B051-63F3-47AB-A440-E8E6C7964BA9}">
      <dgm:prSet phldrT="[Text]"/>
      <dgm:spPr/>
      <dgm:t>
        <a:bodyPr/>
        <a:lstStyle/>
        <a:p>
          <a:r>
            <a:rPr lang="en-GB" dirty="0" smtClean="0"/>
            <a:t>Uniform Thermal Field</a:t>
          </a:r>
          <a:endParaRPr lang="en-GB" dirty="0"/>
        </a:p>
      </dgm:t>
    </dgm:pt>
    <dgm:pt modelId="{6FE4C544-70C8-4E2D-84B1-DCFB4EE6FFE5}" type="parTrans" cxnId="{930F1B6C-EB49-4675-9127-EC6E45D33E4A}">
      <dgm:prSet/>
      <dgm:spPr/>
      <dgm:t>
        <a:bodyPr/>
        <a:lstStyle/>
        <a:p>
          <a:endParaRPr lang="en-GB"/>
        </a:p>
      </dgm:t>
    </dgm:pt>
    <dgm:pt modelId="{BCA176A7-A567-4403-862D-6EE0ADAE199D}" type="sibTrans" cxnId="{930F1B6C-EB49-4675-9127-EC6E45D33E4A}">
      <dgm:prSet/>
      <dgm:spPr/>
      <dgm:t>
        <a:bodyPr/>
        <a:lstStyle/>
        <a:p>
          <a:endParaRPr lang="en-GB"/>
        </a:p>
      </dgm:t>
    </dgm:pt>
    <dgm:pt modelId="{45350E65-A3EF-42CF-A51B-9AA8F250A90F}">
      <dgm:prSet phldrT="[Text]"/>
      <dgm:spPr/>
      <dgm:t>
        <a:bodyPr/>
        <a:lstStyle/>
        <a:p>
          <a:r>
            <a:rPr lang="en-GB" dirty="0" smtClean="0"/>
            <a:t>Release Efficiency </a:t>
          </a:r>
          <a:r>
            <a:rPr lang="en-GB" dirty="0" smtClean="0"/>
            <a:t>Increase</a:t>
          </a:r>
          <a:endParaRPr lang="en-GB" dirty="0"/>
        </a:p>
      </dgm:t>
    </dgm:pt>
    <dgm:pt modelId="{8A47A9DB-C222-4CFA-B25B-73D7B0608D57}" type="parTrans" cxnId="{7E2A6808-C2CE-4C35-85D3-3D8D0B13C496}">
      <dgm:prSet/>
      <dgm:spPr/>
      <dgm:t>
        <a:bodyPr/>
        <a:lstStyle/>
        <a:p>
          <a:endParaRPr lang="en-GB"/>
        </a:p>
      </dgm:t>
    </dgm:pt>
    <dgm:pt modelId="{B0D7E015-5674-4FE6-8673-5DAA67704CBE}" type="sibTrans" cxnId="{7E2A6808-C2CE-4C35-85D3-3D8D0B13C496}">
      <dgm:prSet/>
      <dgm:spPr/>
      <dgm:t>
        <a:bodyPr/>
        <a:lstStyle/>
        <a:p>
          <a:endParaRPr lang="en-GB"/>
        </a:p>
      </dgm:t>
    </dgm:pt>
    <dgm:pt modelId="{D466C081-7FBF-4A55-BEDD-867FED76F04C}">
      <dgm:prSet phldrT="[Text]"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en-GB" dirty="0" smtClean="0"/>
            <a:t>Target Container Optimization</a:t>
          </a:r>
          <a:endParaRPr lang="en-GB" dirty="0"/>
        </a:p>
      </dgm:t>
    </dgm:pt>
    <dgm:pt modelId="{D71EB1C6-3278-4CDF-AA69-C5F4254E9A01}" type="parTrans" cxnId="{15570FA8-CD2E-4F0D-A505-8AAE5BFA622D}">
      <dgm:prSet/>
      <dgm:spPr/>
      <dgm:t>
        <a:bodyPr/>
        <a:lstStyle/>
        <a:p>
          <a:endParaRPr lang="en-GB"/>
        </a:p>
      </dgm:t>
    </dgm:pt>
    <dgm:pt modelId="{8996C87F-E9E2-428A-BD62-39241A497782}" type="sibTrans" cxnId="{15570FA8-CD2E-4F0D-A505-8AAE5BFA622D}">
      <dgm:prSet/>
      <dgm:spPr/>
      <dgm:t>
        <a:bodyPr/>
        <a:lstStyle/>
        <a:p>
          <a:endParaRPr lang="en-GB"/>
        </a:p>
      </dgm:t>
    </dgm:pt>
    <dgm:pt modelId="{E6827ACA-E08E-4E1A-BB09-14FADB954FA3}" type="pres">
      <dgm:prSet presAssocID="{1FF42723-1ACE-46B4-92F4-04C93472208B}" presName="outerComposite" presStyleCnt="0">
        <dgm:presLayoutVars>
          <dgm:chMax val="5"/>
          <dgm:dir/>
          <dgm:resizeHandles val="exact"/>
        </dgm:presLayoutVars>
      </dgm:prSet>
      <dgm:spPr/>
    </dgm:pt>
    <dgm:pt modelId="{D01E1FA4-7A5F-48FB-9074-2D401368DCF0}" type="pres">
      <dgm:prSet presAssocID="{1FF42723-1ACE-46B4-92F4-04C93472208B}" presName="dummyMaxCanvas" presStyleCnt="0">
        <dgm:presLayoutVars/>
      </dgm:prSet>
      <dgm:spPr/>
    </dgm:pt>
    <dgm:pt modelId="{E5DA90E7-DD3E-4702-8416-376E7C99EB45}" type="pres">
      <dgm:prSet presAssocID="{1FF42723-1ACE-46B4-92F4-04C93472208B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32B592A4-50C1-4B86-B874-E77D2D22CCEC}" type="pres">
      <dgm:prSet presAssocID="{1FF42723-1ACE-46B4-92F4-04C93472208B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B1BA3E8A-D306-4483-AF6E-3C5EE078FF75}" type="pres">
      <dgm:prSet presAssocID="{1FF42723-1ACE-46B4-92F4-04C93472208B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0A309894-F13F-4902-8FD2-8F71D231ED42}" type="pres">
      <dgm:prSet presAssocID="{1FF42723-1ACE-46B4-92F4-04C93472208B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1ABE84B2-289E-4A21-BE3B-A4D533D28D40}" type="pres">
      <dgm:prSet presAssocID="{1FF42723-1ACE-46B4-92F4-04C93472208B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BF536D4E-D21C-4B10-B72A-F70671341ECD}" type="pres">
      <dgm:prSet presAssocID="{1FF42723-1ACE-46B4-92F4-04C93472208B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3EDE04F6-8495-47E9-8185-297802024006}" type="pres">
      <dgm:prSet presAssocID="{1FF42723-1ACE-46B4-92F4-04C93472208B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7BD28B59-F77B-4E4D-81AD-AB3CEC51081B}" type="pres">
      <dgm:prSet presAssocID="{1FF42723-1ACE-46B4-92F4-04C93472208B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0D903298-6E74-48D9-885E-4DDB740A8689}" type="presOf" srcId="{1FF42723-1ACE-46B4-92F4-04C93472208B}" destId="{E6827ACA-E08E-4E1A-BB09-14FADB954FA3}" srcOrd="0" destOrd="0" presId="urn:microsoft.com/office/officeart/2005/8/layout/vProcess5"/>
    <dgm:cxn modelId="{930F1B6C-EB49-4675-9127-EC6E45D33E4A}" srcId="{1FF42723-1ACE-46B4-92F4-04C93472208B}" destId="{8677B051-63F3-47AB-A440-E8E6C7964BA9}" srcOrd="0" destOrd="0" parTransId="{6FE4C544-70C8-4E2D-84B1-DCFB4EE6FFE5}" sibTransId="{BCA176A7-A567-4403-862D-6EE0ADAE199D}"/>
    <dgm:cxn modelId="{DF74371A-0989-4A5F-B322-D6A19B8B5D3C}" type="presOf" srcId="{45350E65-A3EF-42CF-A51B-9AA8F250A90F}" destId="{3EDE04F6-8495-47E9-8185-297802024006}" srcOrd="1" destOrd="0" presId="urn:microsoft.com/office/officeart/2005/8/layout/vProcess5"/>
    <dgm:cxn modelId="{15570FA8-CD2E-4F0D-A505-8AAE5BFA622D}" srcId="{1FF42723-1ACE-46B4-92F4-04C93472208B}" destId="{D466C081-7FBF-4A55-BEDD-867FED76F04C}" srcOrd="2" destOrd="0" parTransId="{D71EB1C6-3278-4CDF-AA69-C5F4254E9A01}" sibTransId="{8996C87F-E9E2-428A-BD62-39241A497782}"/>
    <dgm:cxn modelId="{58EA0BC4-8E14-441D-A034-F033F4E14C1F}" type="presOf" srcId="{D466C081-7FBF-4A55-BEDD-867FED76F04C}" destId="{7BD28B59-F77B-4E4D-81AD-AB3CEC51081B}" srcOrd="1" destOrd="0" presId="urn:microsoft.com/office/officeart/2005/8/layout/vProcess5"/>
    <dgm:cxn modelId="{E7B60C86-7FF5-4A73-B054-52B60550A770}" type="presOf" srcId="{B0D7E015-5674-4FE6-8673-5DAA67704CBE}" destId="{1ABE84B2-289E-4A21-BE3B-A4D533D28D40}" srcOrd="0" destOrd="0" presId="urn:microsoft.com/office/officeart/2005/8/layout/vProcess5"/>
    <dgm:cxn modelId="{3FD91B67-4555-4B18-9BFA-A45C939730D6}" type="presOf" srcId="{BCA176A7-A567-4403-862D-6EE0ADAE199D}" destId="{0A309894-F13F-4902-8FD2-8F71D231ED42}" srcOrd="0" destOrd="0" presId="urn:microsoft.com/office/officeart/2005/8/layout/vProcess5"/>
    <dgm:cxn modelId="{FE41CF43-A412-43E9-B4C5-D5D769B9D613}" type="presOf" srcId="{45350E65-A3EF-42CF-A51B-9AA8F250A90F}" destId="{32B592A4-50C1-4B86-B874-E77D2D22CCEC}" srcOrd="0" destOrd="0" presId="urn:microsoft.com/office/officeart/2005/8/layout/vProcess5"/>
    <dgm:cxn modelId="{CA6E9FC3-3E58-425D-ABD5-84F4CF764D15}" type="presOf" srcId="{D466C081-7FBF-4A55-BEDD-867FED76F04C}" destId="{B1BA3E8A-D306-4483-AF6E-3C5EE078FF75}" srcOrd="0" destOrd="0" presId="urn:microsoft.com/office/officeart/2005/8/layout/vProcess5"/>
    <dgm:cxn modelId="{5946FE48-56C8-4B94-8ECE-F2E38C2101DD}" type="presOf" srcId="{8677B051-63F3-47AB-A440-E8E6C7964BA9}" destId="{E5DA90E7-DD3E-4702-8416-376E7C99EB45}" srcOrd="0" destOrd="0" presId="urn:microsoft.com/office/officeart/2005/8/layout/vProcess5"/>
    <dgm:cxn modelId="{7E2A6808-C2CE-4C35-85D3-3D8D0B13C496}" srcId="{1FF42723-1ACE-46B4-92F4-04C93472208B}" destId="{45350E65-A3EF-42CF-A51B-9AA8F250A90F}" srcOrd="1" destOrd="0" parTransId="{8A47A9DB-C222-4CFA-B25B-73D7B0608D57}" sibTransId="{B0D7E015-5674-4FE6-8673-5DAA67704CBE}"/>
    <dgm:cxn modelId="{343C4CC0-B488-4DFC-8F5C-AC72395AEF08}" type="presOf" srcId="{8677B051-63F3-47AB-A440-E8E6C7964BA9}" destId="{BF536D4E-D21C-4B10-B72A-F70671341ECD}" srcOrd="1" destOrd="0" presId="urn:microsoft.com/office/officeart/2005/8/layout/vProcess5"/>
    <dgm:cxn modelId="{511AE483-5EC9-460D-93C2-F3FCB3208D33}" type="presParOf" srcId="{E6827ACA-E08E-4E1A-BB09-14FADB954FA3}" destId="{D01E1FA4-7A5F-48FB-9074-2D401368DCF0}" srcOrd="0" destOrd="0" presId="urn:microsoft.com/office/officeart/2005/8/layout/vProcess5"/>
    <dgm:cxn modelId="{4E1581C8-55BC-42CD-BD2E-6B0A1AF39BBC}" type="presParOf" srcId="{E6827ACA-E08E-4E1A-BB09-14FADB954FA3}" destId="{E5DA90E7-DD3E-4702-8416-376E7C99EB45}" srcOrd="1" destOrd="0" presId="urn:microsoft.com/office/officeart/2005/8/layout/vProcess5"/>
    <dgm:cxn modelId="{4AD0D5B5-ADB9-4637-BD35-5F3063E7CEF0}" type="presParOf" srcId="{E6827ACA-E08E-4E1A-BB09-14FADB954FA3}" destId="{32B592A4-50C1-4B86-B874-E77D2D22CCEC}" srcOrd="2" destOrd="0" presId="urn:microsoft.com/office/officeart/2005/8/layout/vProcess5"/>
    <dgm:cxn modelId="{E1E43C68-8CA8-4B43-A3F5-CFF1325FC37B}" type="presParOf" srcId="{E6827ACA-E08E-4E1A-BB09-14FADB954FA3}" destId="{B1BA3E8A-D306-4483-AF6E-3C5EE078FF75}" srcOrd="3" destOrd="0" presId="urn:microsoft.com/office/officeart/2005/8/layout/vProcess5"/>
    <dgm:cxn modelId="{1F091DFA-8E01-457E-9234-6A6F5E6BB76C}" type="presParOf" srcId="{E6827ACA-E08E-4E1A-BB09-14FADB954FA3}" destId="{0A309894-F13F-4902-8FD2-8F71D231ED42}" srcOrd="4" destOrd="0" presId="urn:microsoft.com/office/officeart/2005/8/layout/vProcess5"/>
    <dgm:cxn modelId="{FB2602D5-2BD2-4796-83C4-4F9BB7F49788}" type="presParOf" srcId="{E6827ACA-E08E-4E1A-BB09-14FADB954FA3}" destId="{1ABE84B2-289E-4A21-BE3B-A4D533D28D40}" srcOrd="5" destOrd="0" presId="urn:microsoft.com/office/officeart/2005/8/layout/vProcess5"/>
    <dgm:cxn modelId="{477C44F8-2C50-4D6D-A4A3-4DBA05461DEB}" type="presParOf" srcId="{E6827ACA-E08E-4E1A-BB09-14FADB954FA3}" destId="{BF536D4E-D21C-4B10-B72A-F70671341ECD}" srcOrd="6" destOrd="0" presId="urn:microsoft.com/office/officeart/2005/8/layout/vProcess5"/>
    <dgm:cxn modelId="{D1E64457-89F4-406E-BAB5-3F700D2FAA44}" type="presParOf" srcId="{E6827ACA-E08E-4E1A-BB09-14FADB954FA3}" destId="{3EDE04F6-8495-47E9-8185-297802024006}" srcOrd="7" destOrd="0" presId="urn:microsoft.com/office/officeart/2005/8/layout/vProcess5"/>
    <dgm:cxn modelId="{B6F6C13C-6B20-4144-88B2-41C693AD4C48}" type="presParOf" srcId="{E6827ACA-E08E-4E1A-BB09-14FADB954FA3}" destId="{7BD28B59-F77B-4E4D-81AD-AB3CEC51081B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B899F67-EA03-4800-AE01-AB10163E36F6}" type="doc">
      <dgm:prSet loTypeId="urn:microsoft.com/office/officeart/2005/8/layout/hProcess9" loCatId="process" qsTypeId="urn:microsoft.com/office/officeart/2005/8/quickstyle/3d2" qsCatId="3D" csTypeId="urn:microsoft.com/office/officeart/2005/8/colors/accent4_2" csCatId="accent4" phldr="1"/>
      <dgm:spPr/>
      <dgm:t>
        <a:bodyPr/>
        <a:lstStyle/>
        <a:p>
          <a:endParaRPr lang="en-GB"/>
        </a:p>
      </dgm:t>
    </dgm:pt>
    <dgm:pt modelId="{E2C17C2E-655F-4A8A-BCF2-632EC4168A7E}">
      <dgm:prSet phldrT="[Text]"/>
      <dgm:spPr/>
      <dgm:t>
        <a:bodyPr/>
        <a:lstStyle/>
        <a:p>
          <a:r>
            <a:rPr lang="it-IT" b="1" dirty="0" smtClean="0"/>
            <a:t>Graphite Heater Tests and Simulations</a:t>
          </a:r>
          <a:endParaRPr lang="en-GB" b="1" dirty="0"/>
        </a:p>
      </dgm:t>
    </dgm:pt>
    <dgm:pt modelId="{81290E4E-5C52-4E71-84C2-5B99F4F5B2C6}" type="parTrans" cxnId="{6EE7A803-C532-4B71-872E-77C63191C7F5}">
      <dgm:prSet/>
      <dgm:spPr/>
      <dgm:t>
        <a:bodyPr/>
        <a:lstStyle/>
        <a:p>
          <a:endParaRPr lang="en-GB"/>
        </a:p>
      </dgm:t>
    </dgm:pt>
    <dgm:pt modelId="{B27A3CA3-117E-4F6F-8A0A-6DFD954379E0}" type="sibTrans" cxnId="{6EE7A803-C532-4B71-872E-77C63191C7F5}">
      <dgm:prSet/>
      <dgm:spPr/>
      <dgm:t>
        <a:bodyPr/>
        <a:lstStyle/>
        <a:p>
          <a:endParaRPr lang="en-GB"/>
        </a:p>
      </dgm:t>
    </dgm:pt>
    <dgm:pt modelId="{D688BCC9-A097-4823-8443-617468AE4FD3}">
      <dgm:prSet phldrT="[Text]"/>
      <dgm:spPr/>
      <dgm:t>
        <a:bodyPr/>
        <a:lstStyle/>
        <a:p>
          <a:r>
            <a:rPr lang="it-IT" b="1" dirty="0" smtClean="0"/>
            <a:t>Graphite Heater </a:t>
          </a:r>
          <a:r>
            <a:rPr lang="en-GB" b="1" dirty="0" smtClean="0"/>
            <a:t>– </a:t>
          </a:r>
          <a:r>
            <a:rPr lang="en-GB" b="1" dirty="0" err="1" smtClean="0"/>
            <a:t>Sigratherm</a:t>
          </a:r>
          <a:r>
            <a:rPr lang="en-GB" b="1" dirty="0" smtClean="0"/>
            <a:t> </a:t>
          </a:r>
          <a:r>
            <a:rPr lang="en-GB" b="1" dirty="0" smtClean="0"/>
            <a:t>Shielding </a:t>
          </a:r>
          <a:r>
            <a:rPr lang="en-GB" b="1" dirty="0" smtClean="0"/>
            <a:t>: Tests and Simulations</a:t>
          </a:r>
          <a:endParaRPr lang="en-GB" b="1" dirty="0"/>
        </a:p>
      </dgm:t>
    </dgm:pt>
    <dgm:pt modelId="{4442F3A1-4600-4F04-8288-9DC72720BD28}" type="parTrans" cxnId="{17EE7B58-37CC-45DB-9F88-80F831C34224}">
      <dgm:prSet/>
      <dgm:spPr/>
      <dgm:t>
        <a:bodyPr/>
        <a:lstStyle/>
        <a:p>
          <a:endParaRPr lang="en-GB"/>
        </a:p>
      </dgm:t>
    </dgm:pt>
    <dgm:pt modelId="{7282F8F3-4DE7-4206-BDB1-9C74517B473C}" type="sibTrans" cxnId="{17EE7B58-37CC-45DB-9F88-80F831C34224}">
      <dgm:prSet/>
      <dgm:spPr/>
      <dgm:t>
        <a:bodyPr/>
        <a:lstStyle/>
        <a:p>
          <a:endParaRPr lang="en-GB"/>
        </a:p>
      </dgm:t>
    </dgm:pt>
    <dgm:pt modelId="{8248808E-B7D7-4DCE-9141-1B38BC29635C}">
      <dgm:prSet phldrT="[Text]"/>
      <dgm:spPr/>
      <dgm:t>
        <a:bodyPr/>
        <a:lstStyle/>
        <a:p>
          <a:r>
            <a:rPr lang="en-GB" b="1" dirty="0" smtClean="0">
              <a:effectLst/>
            </a:rPr>
            <a:t>Total Graphite</a:t>
          </a:r>
          <a:endParaRPr lang="en-GB" b="1" dirty="0">
            <a:effectLst/>
          </a:endParaRPr>
        </a:p>
      </dgm:t>
    </dgm:pt>
    <dgm:pt modelId="{66C89E9C-047D-4996-AFC1-DCC64D8D42FE}" type="parTrans" cxnId="{287ADE1A-2DE9-405E-8F57-B90BA51B42B8}">
      <dgm:prSet/>
      <dgm:spPr/>
      <dgm:t>
        <a:bodyPr/>
        <a:lstStyle/>
        <a:p>
          <a:endParaRPr lang="en-GB"/>
        </a:p>
      </dgm:t>
    </dgm:pt>
    <dgm:pt modelId="{45D43DFD-46CA-49C4-9C2E-2FC4E0457633}" type="sibTrans" cxnId="{287ADE1A-2DE9-405E-8F57-B90BA51B42B8}">
      <dgm:prSet/>
      <dgm:spPr/>
      <dgm:t>
        <a:bodyPr/>
        <a:lstStyle/>
        <a:p>
          <a:endParaRPr lang="en-GB"/>
        </a:p>
      </dgm:t>
    </dgm:pt>
    <dgm:pt modelId="{EF480A02-02F4-4420-828A-7457381F7D0D}" type="pres">
      <dgm:prSet presAssocID="{0B899F67-EA03-4800-AE01-AB10163E36F6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FD38F5B2-4717-4621-9E62-DE3FE342FBD2}" type="pres">
      <dgm:prSet presAssocID="{0B899F67-EA03-4800-AE01-AB10163E36F6}" presName="arrow" presStyleLbl="bgShp" presStyleIdx="0" presStyleCnt="1"/>
      <dgm:spPr/>
    </dgm:pt>
    <dgm:pt modelId="{75E7DD0E-DE6B-4779-8426-D85A750591CB}" type="pres">
      <dgm:prSet presAssocID="{0B899F67-EA03-4800-AE01-AB10163E36F6}" presName="linearProcess" presStyleCnt="0"/>
      <dgm:spPr/>
    </dgm:pt>
    <dgm:pt modelId="{FC756240-1042-46D1-A59E-E409A5AB1819}" type="pres">
      <dgm:prSet presAssocID="{E2C17C2E-655F-4A8A-BCF2-632EC4168A7E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065316A-0193-450C-80D2-EF5D87C9B86D}" type="pres">
      <dgm:prSet presAssocID="{B27A3CA3-117E-4F6F-8A0A-6DFD954379E0}" presName="sibTrans" presStyleCnt="0"/>
      <dgm:spPr/>
    </dgm:pt>
    <dgm:pt modelId="{27002DB5-2B8B-4453-8A7C-46872DC40AFC}" type="pres">
      <dgm:prSet presAssocID="{D688BCC9-A097-4823-8443-617468AE4FD3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43D24ED-0D5A-44AF-BABF-01F65D696BCC}" type="pres">
      <dgm:prSet presAssocID="{7282F8F3-4DE7-4206-BDB1-9C74517B473C}" presName="sibTrans" presStyleCnt="0"/>
      <dgm:spPr/>
    </dgm:pt>
    <dgm:pt modelId="{9BC605F3-CA8E-4C23-8D15-49B422278E6C}" type="pres">
      <dgm:prSet presAssocID="{8248808E-B7D7-4DCE-9141-1B38BC29635C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9F711AE7-3AE1-4D12-954A-BE0F73A85C71}" type="presOf" srcId="{D688BCC9-A097-4823-8443-617468AE4FD3}" destId="{27002DB5-2B8B-4453-8A7C-46872DC40AFC}" srcOrd="0" destOrd="0" presId="urn:microsoft.com/office/officeart/2005/8/layout/hProcess9"/>
    <dgm:cxn modelId="{287ADE1A-2DE9-405E-8F57-B90BA51B42B8}" srcId="{0B899F67-EA03-4800-AE01-AB10163E36F6}" destId="{8248808E-B7D7-4DCE-9141-1B38BC29635C}" srcOrd="2" destOrd="0" parTransId="{66C89E9C-047D-4996-AFC1-DCC64D8D42FE}" sibTransId="{45D43DFD-46CA-49C4-9C2E-2FC4E0457633}"/>
    <dgm:cxn modelId="{17EE7B58-37CC-45DB-9F88-80F831C34224}" srcId="{0B899F67-EA03-4800-AE01-AB10163E36F6}" destId="{D688BCC9-A097-4823-8443-617468AE4FD3}" srcOrd="1" destOrd="0" parTransId="{4442F3A1-4600-4F04-8288-9DC72720BD28}" sibTransId="{7282F8F3-4DE7-4206-BDB1-9C74517B473C}"/>
    <dgm:cxn modelId="{6EE7A803-C532-4B71-872E-77C63191C7F5}" srcId="{0B899F67-EA03-4800-AE01-AB10163E36F6}" destId="{E2C17C2E-655F-4A8A-BCF2-632EC4168A7E}" srcOrd="0" destOrd="0" parTransId="{81290E4E-5C52-4E71-84C2-5B99F4F5B2C6}" sibTransId="{B27A3CA3-117E-4F6F-8A0A-6DFD954379E0}"/>
    <dgm:cxn modelId="{DD1F2CF6-4710-42DA-AE7C-6EFCAF770A02}" type="presOf" srcId="{0B899F67-EA03-4800-AE01-AB10163E36F6}" destId="{EF480A02-02F4-4420-828A-7457381F7D0D}" srcOrd="0" destOrd="0" presId="urn:microsoft.com/office/officeart/2005/8/layout/hProcess9"/>
    <dgm:cxn modelId="{687619E7-F8F8-46A6-A026-4FE239DD3399}" type="presOf" srcId="{E2C17C2E-655F-4A8A-BCF2-632EC4168A7E}" destId="{FC756240-1042-46D1-A59E-E409A5AB1819}" srcOrd="0" destOrd="0" presId="urn:microsoft.com/office/officeart/2005/8/layout/hProcess9"/>
    <dgm:cxn modelId="{000C82D0-F436-46A3-B8EB-DE8C59E3953D}" type="presOf" srcId="{8248808E-B7D7-4DCE-9141-1B38BC29635C}" destId="{9BC605F3-CA8E-4C23-8D15-49B422278E6C}" srcOrd="0" destOrd="0" presId="urn:microsoft.com/office/officeart/2005/8/layout/hProcess9"/>
    <dgm:cxn modelId="{BDE1225D-A785-402F-B253-16B7C557A099}" type="presParOf" srcId="{EF480A02-02F4-4420-828A-7457381F7D0D}" destId="{FD38F5B2-4717-4621-9E62-DE3FE342FBD2}" srcOrd="0" destOrd="0" presId="urn:microsoft.com/office/officeart/2005/8/layout/hProcess9"/>
    <dgm:cxn modelId="{D2B227E7-A9AE-4DA2-AF16-6134C2B65252}" type="presParOf" srcId="{EF480A02-02F4-4420-828A-7457381F7D0D}" destId="{75E7DD0E-DE6B-4779-8426-D85A750591CB}" srcOrd="1" destOrd="0" presId="urn:microsoft.com/office/officeart/2005/8/layout/hProcess9"/>
    <dgm:cxn modelId="{5B6ACEF7-37A8-4144-8862-FAFCAD7DEDAD}" type="presParOf" srcId="{75E7DD0E-DE6B-4779-8426-D85A750591CB}" destId="{FC756240-1042-46D1-A59E-E409A5AB1819}" srcOrd="0" destOrd="0" presId="urn:microsoft.com/office/officeart/2005/8/layout/hProcess9"/>
    <dgm:cxn modelId="{9CB25B85-116B-469F-AA52-914F20532209}" type="presParOf" srcId="{75E7DD0E-DE6B-4779-8426-D85A750591CB}" destId="{F065316A-0193-450C-80D2-EF5D87C9B86D}" srcOrd="1" destOrd="0" presId="urn:microsoft.com/office/officeart/2005/8/layout/hProcess9"/>
    <dgm:cxn modelId="{F1C75D23-786D-46C9-A4F3-612C823D91F4}" type="presParOf" srcId="{75E7DD0E-DE6B-4779-8426-D85A750591CB}" destId="{27002DB5-2B8B-4453-8A7C-46872DC40AFC}" srcOrd="2" destOrd="0" presId="urn:microsoft.com/office/officeart/2005/8/layout/hProcess9"/>
    <dgm:cxn modelId="{91B70F45-FDC3-4CC9-91A5-A8295ED1BE4B}" type="presParOf" srcId="{75E7DD0E-DE6B-4779-8426-D85A750591CB}" destId="{843D24ED-0D5A-44AF-BABF-01F65D696BCC}" srcOrd="3" destOrd="0" presId="urn:microsoft.com/office/officeart/2005/8/layout/hProcess9"/>
    <dgm:cxn modelId="{118926CA-BDD2-4E11-8E4A-5D4CCF3A29DB}" type="presParOf" srcId="{75E7DD0E-DE6B-4779-8426-D85A750591CB}" destId="{9BC605F3-CA8E-4C23-8D15-49B422278E6C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29C47EA-8E48-46B8-B90C-671497228ABD}" type="doc">
      <dgm:prSet loTypeId="urn:microsoft.com/office/officeart/2011/layout/CircleProcess#3" loCatId="process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en-GB"/>
        </a:p>
      </dgm:t>
    </dgm:pt>
    <dgm:pt modelId="{09374F58-0D17-41F9-9C2D-C39F39BC2AEC}">
      <dgm:prSet phldrT="[Text]"/>
      <dgm:spPr/>
      <dgm:t>
        <a:bodyPr/>
        <a:lstStyle/>
        <a:p>
          <a:r>
            <a:rPr lang="en-GB" dirty="0" smtClean="0"/>
            <a:t>No cooling Water</a:t>
          </a:r>
          <a:endParaRPr lang="en-GB" dirty="0"/>
        </a:p>
      </dgm:t>
    </dgm:pt>
    <dgm:pt modelId="{8A020F74-997B-4BAF-B524-0E58299C78C9}" type="parTrans" cxnId="{A033C765-4D0F-4D9C-92E6-7BE29A5E32D0}">
      <dgm:prSet/>
      <dgm:spPr/>
      <dgm:t>
        <a:bodyPr/>
        <a:lstStyle/>
        <a:p>
          <a:endParaRPr lang="en-GB"/>
        </a:p>
      </dgm:t>
    </dgm:pt>
    <dgm:pt modelId="{C48729A0-E0C3-49FA-88A5-FBE8F6996368}" type="sibTrans" cxnId="{A033C765-4D0F-4D9C-92E6-7BE29A5E32D0}">
      <dgm:prSet/>
      <dgm:spPr/>
      <dgm:t>
        <a:bodyPr/>
        <a:lstStyle/>
        <a:p>
          <a:endParaRPr lang="en-GB"/>
        </a:p>
      </dgm:t>
    </dgm:pt>
    <dgm:pt modelId="{CC81A323-351A-4141-B833-0F31ADDF2AD9}">
      <dgm:prSet phldrT="[Text]"/>
      <dgm:spPr/>
      <dgm:t>
        <a:bodyPr/>
        <a:lstStyle/>
        <a:p>
          <a:r>
            <a:rPr lang="en-GB" dirty="0" smtClean="0"/>
            <a:t>750W </a:t>
          </a:r>
          <a:r>
            <a:rPr lang="en-GB" dirty="0" smtClean="0"/>
            <a:t>to dissipate</a:t>
          </a:r>
          <a:endParaRPr lang="en-GB" dirty="0"/>
        </a:p>
      </dgm:t>
    </dgm:pt>
    <dgm:pt modelId="{D4FB4A11-E186-48A0-8B4A-422A46C78337}" type="parTrans" cxnId="{7FCDB13B-4C78-4283-9990-2AC6D2894A8C}">
      <dgm:prSet/>
      <dgm:spPr/>
      <dgm:t>
        <a:bodyPr/>
        <a:lstStyle/>
        <a:p>
          <a:endParaRPr lang="en-GB"/>
        </a:p>
      </dgm:t>
    </dgm:pt>
    <dgm:pt modelId="{54250B0C-C32E-4AB5-B10F-DFF25A0B78E6}" type="sibTrans" cxnId="{7FCDB13B-4C78-4283-9990-2AC6D2894A8C}">
      <dgm:prSet/>
      <dgm:spPr/>
      <dgm:t>
        <a:bodyPr/>
        <a:lstStyle/>
        <a:p>
          <a:endParaRPr lang="en-GB"/>
        </a:p>
      </dgm:t>
    </dgm:pt>
    <dgm:pt modelId="{BDB41603-A269-4B49-B9CE-0394269E8196}" type="pres">
      <dgm:prSet presAssocID="{729C47EA-8E48-46B8-B90C-671497228ABD}" presName="Name0" presStyleCnt="0">
        <dgm:presLayoutVars>
          <dgm:chMax val="11"/>
          <dgm:chPref val="11"/>
          <dgm:dir/>
          <dgm:resizeHandles/>
        </dgm:presLayoutVars>
      </dgm:prSet>
      <dgm:spPr/>
      <dgm:t>
        <a:bodyPr/>
        <a:lstStyle/>
        <a:p>
          <a:endParaRPr lang="en-GB"/>
        </a:p>
      </dgm:t>
    </dgm:pt>
    <dgm:pt modelId="{0C1DB91F-ACB8-439A-95BD-D71A1BBD18A3}" type="pres">
      <dgm:prSet presAssocID="{CC81A323-351A-4141-B833-0F31ADDF2AD9}" presName="Accent2" presStyleCnt="0"/>
      <dgm:spPr/>
    </dgm:pt>
    <dgm:pt modelId="{09D32362-B5B8-4CD2-A5CD-30258370CC0A}" type="pres">
      <dgm:prSet presAssocID="{CC81A323-351A-4141-B833-0F31ADDF2AD9}" presName="Accent" presStyleLbl="node1" presStyleIdx="0" presStyleCnt="2"/>
      <dgm:spPr/>
    </dgm:pt>
    <dgm:pt modelId="{989C4D3C-3A9E-4D8C-BFC0-22301872FEAF}" type="pres">
      <dgm:prSet presAssocID="{CC81A323-351A-4141-B833-0F31ADDF2AD9}" presName="ParentBackground2" presStyleCnt="0"/>
      <dgm:spPr/>
    </dgm:pt>
    <dgm:pt modelId="{313D6929-2C70-4622-8F47-912103BD7212}" type="pres">
      <dgm:prSet presAssocID="{CC81A323-351A-4141-B833-0F31ADDF2AD9}" presName="ParentBackground" presStyleLbl="fgAcc1" presStyleIdx="0" presStyleCnt="2"/>
      <dgm:spPr/>
      <dgm:t>
        <a:bodyPr/>
        <a:lstStyle/>
        <a:p>
          <a:endParaRPr lang="en-GB"/>
        </a:p>
      </dgm:t>
    </dgm:pt>
    <dgm:pt modelId="{7BD0C8D6-1376-4FE6-85AD-229DEE78F76F}" type="pres">
      <dgm:prSet presAssocID="{CC81A323-351A-4141-B833-0F31ADDF2AD9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5111EC6-3DE6-4DCA-B0B6-AE89B4D8738C}" type="pres">
      <dgm:prSet presAssocID="{09374F58-0D17-41F9-9C2D-C39F39BC2AEC}" presName="Accent1" presStyleCnt="0"/>
      <dgm:spPr/>
    </dgm:pt>
    <dgm:pt modelId="{61930739-64CA-4A81-8EE7-B80E855092D1}" type="pres">
      <dgm:prSet presAssocID="{09374F58-0D17-41F9-9C2D-C39F39BC2AEC}" presName="Accent" presStyleLbl="node1" presStyleIdx="1" presStyleCnt="2"/>
      <dgm:spPr/>
    </dgm:pt>
    <dgm:pt modelId="{DB6CEE7E-A56C-4D6C-B963-5B5E961EA3A7}" type="pres">
      <dgm:prSet presAssocID="{09374F58-0D17-41F9-9C2D-C39F39BC2AEC}" presName="ParentBackground1" presStyleCnt="0"/>
      <dgm:spPr/>
    </dgm:pt>
    <dgm:pt modelId="{A861A41C-4B73-4C44-9B7C-A98ED92583E7}" type="pres">
      <dgm:prSet presAssocID="{09374F58-0D17-41F9-9C2D-C39F39BC2AEC}" presName="ParentBackground" presStyleLbl="fgAcc1" presStyleIdx="1" presStyleCnt="2"/>
      <dgm:spPr/>
      <dgm:t>
        <a:bodyPr/>
        <a:lstStyle/>
        <a:p>
          <a:endParaRPr lang="en-GB"/>
        </a:p>
      </dgm:t>
    </dgm:pt>
    <dgm:pt modelId="{80572515-292D-4C1A-8FDF-A67BA7F7C7C6}" type="pres">
      <dgm:prSet presAssocID="{09374F58-0D17-41F9-9C2D-C39F39BC2AEC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A459AC75-5CB1-438D-BA8A-B7DB695F4FF3}" type="presOf" srcId="{09374F58-0D17-41F9-9C2D-C39F39BC2AEC}" destId="{A861A41C-4B73-4C44-9B7C-A98ED92583E7}" srcOrd="0" destOrd="0" presId="urn:microsoft.com/office/officeart/2011/layout/CircleProcess#3"/>
    <dgm:cxn modelId="{6E895416-9EE9-470D-8E41-5CE271A7C6A0}" type="presOf" srcId="{09374F58-0D17-41F9-9C2D-C39F39BC2AEC}" destId="{80572515-292D-4C1A-8FDF-A67BA7F7C7C6}" srcOrd="1" destOrd="0" presId="urn:microsoft.com/office/officeart/2011/layout/CircleProcess#3"/>
    <dgm:cxn modelId="{5ECEC489-B0A5-48FC-986C-17D2DE06BB43}" type="presOf" srcId="{CC81A323-351A-4141-B833-0F31ADDF2AD9}" destId="{7BD0C8D6-1376-4FE6-85AD-229DEE78F76F}" srcOrd="1" destOrd="0" presId="urn:microsoft.com/office/officeart/2011/layout/CircleProcess#3"/>
    <dgm:cxn modelId="{A033C765-4D0F-4D9C-92E6-7BE29A5E32D0}" srcId="{729C47EA-8E48-46B8-B90C-671497228ABD}" destId="{09374F58-0D17-41F9-9C2D-C39F39BC2AEC}" srcOrd="0" destOrd="0" parTransId="{8A020F74-997B-4BAF-B524-0E58299C78C9}" sibTransId="{C48729A0-E0C3-49FA-88A5-FBE8F6996368}"/>
    <dgm:cxn modelId="{086DD03B-A7FC-43C0-A226-C9BB8BA21003}" type="presOf" srcId="{CC81A323-351A-4141-B833-0F31ADDF2AD9}" destId="{313D6929-2C70-4622-8F47-912103BD7212}" srcOrd="0" destOrd="0" presId="urn:microsoft.com/office/officeart/2011/layout/CircleProcess#3"/>
    <dgm:cxn modelId="{7FCDB13B-4C78-4283-9990-2AC6D2894A8C}" srcId="{729C47EA-8E48-46B8-B90C-671497228ABD}" destId="{CC81A323-351A-4141-B833-0F31ADDF2AD9}" srcOrd="1" destOrd="0" parTransId="{D4FB4A11-E186-48A0-8B4A-422A46C78337}" sibTransId="{54250B0C-C32E-4AB5-B10F-DFF25A0B78E6}"/>
    <dgm:cxn modelId="{D8FB5D86-F967-4A7D-96DE-F13AAE634B77}" type="presOf" srcId="{729C47EA-8E48-46B8-B90C-671497228ABD}" destId="{BDB41603-A269-4B49-B9CE-0394269E8196}" srcOrd="0" destOrd="0" presId="urn:microsoft.com/office/officeart/2011/layout/CircleProcess#3"/>
    <dgm:cxn modelId="{6020C47B-A08F-4B39-8C0A-55E14719DBC8}" type="presParOf" srcId="{BDB41603-A269-4B49-B9CE-0394269E8196}" destId="{0C1DB91F-ACB8-439A-95BD-D71A1BBD18A3}" srcOrd="0" destOrd="0" presId="urn:microsoft.com/office/officeart/2011/layout/CircleProcess#3"/>
    <dgm:cxn modelId="{38C74FEF-7B56-434B-A336-F106E4A93D02}" type="presParOf" srcId="{0C1DB91F-ACB8-439A-95BD-D71A1BBD18A3}" destId="{09D32362-B5B8-4CD2-A5CD-30258370CC0A}" srcOrd="0" destOrd="0" presId="urn:microsoft.com/office/officeart/2011/layout/CircleProcess#3"/>
    <dgm:cxn modelId="{6A31AE15-7127-4E4F-906C-4EC6F49267F0}" type="presParOf" srcId="{BDB41603-A269-4B49-B9CE-0394269E8196}" destId="{989C4D3C-3A9E-4D8C-BFC0-22301872FEAF}" srcOrd="1" destOrd="0" presId="urn:microsoft.com/office/officeart/2011/layout/CircleProcess#3"/>
    <dgm:cxn modelId="{346D6EA5-A68C-4605-B584-76D592AE7182}" type="presParOf" srcId="{989C4D3C-3A9E-4D8C-BFC0-22301872FEAF}" destId="{313D6929-2C70-4622-8F47-912103BD7212}" srcOrd="0" destOrd="0" presId="urn:microsoft.com/office/officeart/2011/layout/CircleProcess#3"/>
    <dgm:cxn modelId="{501CF629-90EF-4099-9DE5-3A253512977C}" type="presParOf" srcId="{BDB41603-A269-4B49-B9CE-0394269E8196}" destId="{7BD0C8D6-1376-4FE6-85AD-229DEE78F76F}" srcOrd="2" destOrd="0" presId="urn:microsoft.com/office/officeart/2011/layout/CircleProcess#3"/>
    <dgm:cxn modelId="{E711C558-394F-482F-894D-D119A29C5ACD}" type="presParOf" srcId="{BDB41603-A269-4B49-B9CE-0394269E8196}" destId="{85111EC6-3DE6-4DCA-B0B6-AE89B4D8738C}" srcOrd="3" destOrd="0" presId="urn:microsoft.com/office/officeart/2011/layout/CircleProcess#3"/>
    <dgm:cxn modelId="{26A1B4B7-FDB8-470C-8CD9-4EEB76572CEA}" type="presParOf" srcId="{85111EC6-3DE6-4DCA-B0B6-AE89B4D8738C}" destId="{61930739-64CA-4A81-8EE7-B80E855092D1}" srcOrd="0" destOrd="0" presId="urn:microsoft.com/office/officeart/2011/layout/CircleProcess#3"/>
    <dgm:cxn modelId="{C30BFA61-269C-44DB-9947-C2DAE13D6420}" type="presParOf" srcId="{BDB41603-A269-4B49-B9CE-0394269E8196}" destId="{DB6CEE7E-A56C-4D6C-B963-5B5E961EA3A7}" srcOrd="4" destOrd="0" presId="urn:microsoft.com/office/officeart/2011/layout/CircleProcess#3"/>
    <dgm:cxn modelId="{47C1BE62-30D4-4FFA-9E32-43ADEFD79B9B}" type="presParOf" srcId="{DB6CEE7E-A56C-4D6C-B963-5B5E961EA3A7}" destId="{A861A41C-4B73-4C44-9B7C-A98ED92583E7}" srcOrd="0" destOrd="0" presId="urn:microsoft.com/office/officeart/2011/layout/CircleProcess#3"/>
    <dgm:cxn modelId="{A5F44019-C62E-4B38-96D6-D5649B90E50B}" type="presParOf" srcId="{BDB41603-A269-4B49-B9CE-0394269E8196}" destId="{80572515-292D-4C1A-8FDF-A67BA7F7C7C6}" srcOrd="5" destOrd="0" presId="urn:microsoft.com/office/officeart/2011/layout/CircleProcess#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0CC8C5-4C77-486F-A56C-88F0A277308C}">
      <dsp:nvSpPr>
        <dsp:cNvPr id="0" name=""/>
        <dsp:cNvSpPr/>
      </dsp:nvSpPr>
      <dsp:spPr>
        <a:xfrm>
          <a:off x="0" y="709864"/>
          <a:ext cx="3048000" cy="58320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1" kern="1200" dirty="0" smtClean="0"/>
            <a:t>Measurement Conditions</a:t>
          </a:r>
          <a:endParaRPr lang="en-GB" sz="1400" b="1" kern="1200" dirty="0"/>
        </a:p>
      </dsp:txBody>
      <dsp:txXfrm>
        <a:off x="28469" y="738333"/>
        <a:ext cx="2991062" cy="526262"/>
      </dsp:txXfrm>
    </dsp:sp>
    <dsp:sp modelId="{71BCC198-E515-4595-886A-82F557A3D7DC}">
      <dsp:nvSpPr>
        <dsp:cNvPr id="0" name=""/>
        <dsp:cNvSpPr/>
      </dsp:nvSpPr>
      <dsp:spPr>
        <a:xfrm>
          <a:off x="0" y="1442255"/>
          <a:ext cx="3048000" cy="575996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Pyrometer to use</a:t>
          </a:r>
          <a:endParaRPr lang="en-GB" sz="1600" kern="1200" dirty="0"/>
        </a:p>
      </dsp:txBody>
      <dsp:txXfrm>
        <a:off x="28118" y="1470373"/>
        <a:ext cx="2991764" cy="519760"/>
      </dsp:txXfrm>
    </dsp:sp>
    <dsp:sp modelId="{303417FE-3262-4BD4-8EB1-1E707BBBBDAE}">
      <dsp:nvSpPr>
        <dsp:cNvPr id="0" name=""/>
        <dsp:cNvSpPr/>
      </dsp:nvSpPr>
      <dsp:spPr>
        <a:xfrm>
          <a:off x="0" y="2205452"/>
          <a:ext cx="3048000" cy="575996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Thermocouple Installation</a:t>
          </a:r>
          <a:endParaRPr lang="en-GB" sz="1600" kern="1200" dirty="0"/>
        </a:p>
      </dsp:txBody>
      <dsp:txXfrm>
        <a:off x="28118" y="2233570"/>
        <a:ext cx="2991764" cy="51976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DA90E7-DD3E-4702-8416-376E7C99EB45}">
      <dsp:nvSpPr>
        <dsp:cNvPr id="0" name=""/>
        <dsp:cNvSpPr/>
      </dsp:nvSpPr>
      <dsp:spPr>
        <a:xfrm>
          <a:off x="0" y="0"/>
          <a:ext cx="2552655" cy="100936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kern="1200" dirty="0" smtClean="0"/>
            <a:t>Uniform Thermal Field</a:t>
          </a:r>
          <a:endParaRPr lang="en-GB" sz="1900" kern="1200" dirty="0"/>
        </a:p>
      </dsp:txBody>
      <dsp:txXfrm>
        <a:off x="29563" y="29563"/>
        <a:ext cx="1463471" cy="950240"/>
      </dsp:txXfrm>
    </dsp:sp>
    <dsp:sp modelId="{32B592A4-50C1-4B86-B874-E77D2D22CCEC}">
      <dsp:nvSpPr>
        <dsp:cNvPr id="0" name=""/>
        <dsp:cNvSpPr/>
      </dsp:nvSpPr>
      <dsp:spPr>
        <a:xfrm>
          <a:off x="225234" y="1177593"/>
          <a:ext cx="2552655" cy="100936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kern="1200" dirty="0" smtClean="0"/>
            <a:t>Release Efficiency </a:t>
          </a:r>
          <a:r>
            <a:rPr lang="en-GB" sz="1900" kern="1200" dirty="0" smtClean="0"/>
            <a:t>Increase</a:t>
          </a:r>
          <a:endParaRPr lang="en-GB" sz="1900" kern="1200" dirty="0"/>
        </a:p>
      </dsp:txBody>
      <dsp:txXfrm>
        <a:off x="254797" y="1207156"/>
        <a:ext cx="1612207" cy="950240"/>
      </dsp:txXfrm>
    </dsp:sp>
    <dsp:sp modelId="{B1BA3E8A-D306-4483-AF6E-3C5EE078FF75}">
      <dsp:nvSpPr>
        <dsp:cNvPr id="0" name=""/>
        <dsp:cNvSpPr/>
      </dsp:nvSpPr>
      <dsp:spPr>
        <a:xfrm>
          <a:off x="450468" y="2355187"/>
          <a:ext cx="2552655" cy="1009366"/>
        </a:xfrm>
        <a:prstGeom prst="roundRect">
          <a:avLst>
            <a:gd name="adj" fmla="val 10000"/>
          </a:avLst>
        </a:prstGeom>
        <a:solidFill>
          <a:schemeClr val="accent4">
            <a:lumMod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kern="1200" dirty="0" smtClean="0"/>
            <a:t>Target Container Optimization</a:t>
          </a:r>
          <a:endParaRPr lang="en-GB" sz="1900" kern="1200" dirty="0"/>
        </a:p>
      </dsp:txBody>
      <dsp:txXfrm>
        <a:off x="480031" y="2384750"/>
        <a:ext cx="1612207" cy="950240"/>
      </dsp:txXfrm>
    </dsp:sp>
    <dsp:sp modelId="{0A309894-F13F-4902-8FD2-8F71D231ED42}">
      <dsp:nvSpPr>
        <dsp:cNvPr id="0" name=""/>
        <dsp:cNvSpPr/>
      </dsp:nvSpPr>
      <dsp:spPr>
        <a:xfrm>
          <a:off x="1896567" y="765436"/>
          <a:ext cx="656088" cy="656088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900" kern="1200"/>
        </a:p>
      </dsp:txBody>
      <dsp:txXfrm>
        <a:off x="2044187" y="765436"/>
        <a:ext cx="360848" cy="493706"/>
      </dsp:txXfrm>
    </dsp:sp>
    <dsp:sp modelId="{1ABE84B2-289E-4A21-BE3B-A4D533D28D40}">
      <dsp:nvSpPr>
        <dsp:cNvPr id="0" name=""/>
        <dsp:cNvSpPr/>
      </dsp:nvSpPr>
      <dsp:spPr>
        <a:xfrm>
          <a:off x="2121801" y="1936300"/>
          <a:ext cx="656088" cy="656088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900" kern="1200"/>
        </a:p>
      </dsp:txBody>
      <dsp:txXfrm>
        <a:off x="2269421" y="1936300"/>
        <a:ext cx="360848" cy="49370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38F5B2-4717-4621-9E62-DE3FE342FBD2}">
      <dsp:nvSpPr>
        <dsp:cNvPr id="0" name=""/>
        <dsp:cNvSpPr/>
      </dsp:nvSpPr>
      <dsp:spPr>
        <a:xfrm>
          <a:off x="664273" y="0"/>
          <a:ext cx="7528436" cy="2081399"/>
        </a:xfrm>
        <a:prstGeom prst="rightArrow">
          <a:avLst/>
        </a:prstGeom>
        <a:gradFill rotWithShape="0">
          <a:gsLst>
            <a:gs pos="0">
              <a:schemeClr val="accent4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FC756240-1042-46D1-A59E-E409A5AB1819}">
      <dsp:nvSpPr>
        <dsp:cNvPr id="0" name=""/>
        <dsp:cNvSpPr/>
      </dsp:nvSpPr>
      <dsp:spPr>
        <a:xfrm>
          <a:off x="300134" y="624419"/>
          <a:ext cx="2657095" cy="832559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500" b="1" kern="1200" dirty="0" smtClean="0"/>
            <a:t>Graphite Heater Tests and Simulations</a:t>
          </a:r>
          <a:endParaRPr lang="en-GB" sz="1500" b="1" kern="1200" dirty="0"/>
        </a:p>
      </dsp:txBody>
      <dsp:txXfrm>
        <a:off x="340776" y="665061"/>
        <a:ext cx="2575811" cy="751275"/>
      </dsp:txXfrm>
    </dsp:sp>
    <dsp:sp modelId="{27002DB5-2B8B-4453-8A7C-46872DC40AFC}">
      <dsp:nvSpPr>
        <dsp:cNvPr id="0" name=""/>
        <dsp:cNvSpPr/>
      </dsp:nvSpPr>
      <dsp:spPr>
        <a:xfrm>
          <a:off x="3099944" y="624419"/>
          <a:ext cx="2657095" cy="832559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500" b="1" kern="1200" dirty="0" smtClean="0"/>
            <a:t>Graphite Heater </a:t>
          </a:r>
          <a:r>
            <a:rPr lang="en-GB" sz="1500" b="1" kern="1200" dirty="0" smtClean="0"/>
            <a:t>– </a:t>
          </a:r>
          <a:r>
            <a:rPr lang="en-GB" sz="1500" b="1" kern="1200" dirty="0" err="1" smtClean="0"/>
            <a:t>Sigratherm</a:t>
          </a:r>
          <a:r>
            <a:rPr lang="en-GB" sz="1500" b="1" kern="1200" dirty="0" smtClean="0"/>
            <a:t> </a:t>
          </a:r>
          <a:r>
            <a:rPr lang="en-GB" sz="1500" b="1" kern="1200" dirty="0" smtClean="0"/>
            <a:t>Shielding </a:t>
          </a:r>
          <a:r>
            <a:rPr lang="en-GB" sz="1500" b="1" kern="1200" dirty="0" smtClean="0"/>
            <a:t>: Tests and Simulations</a:t>
          </a:r>
          <a:endParaRPr lang="en-GB" sz="1500" b="1" kern="1200" dirty="0"/>
        </a:p>
      </dsp:txBody>
      <dsp:txXfrm>
        <a:off x="3140586" y="665061"/>
        <a:ext cx="2575811" cy="751275"/>
      </dsp:txXfrm>
    </dsp:sp>
    <dsp:sp modelId="{9BC605F3-CA8E-4C23-8D15-49B422278E6C}">
      <dsp:nvSpPr>
        <dsp:cNvPr id="0" name=""/>
        <dsp:cNvSpPr/>
      </dsp:nvSpPr>
      <dsp:spPr>
        <a:xfrm>
          <a:off x="5899754" y="624419"/>
          <a:ext cx="2657095" cy="832559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b="1" kern="1200" dirty="0" smtClean="0">
              <a:effectLst/>
            </a:rPr>
            <a:t>Total Graphite</a:t>
          </a:r>
          <a:endParaRPr lang="en-GB" sz="1500" b="1" kern="1200" dirty="0">
            <a:effectLst/>
          </a:endParaRPr>
        </a:p>
      </dsp:txBody>
      <dsp:txXfrm>
        <a:off x="5940396" y="665061"/>
        <a:ext cx="2575811" cy="75127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D32362-B5B8-4CD2-A5CD-30258370CC0A}">
      <dsp:nvSpPr>
        <dsp:cNvPr id="0" name=""/>
        <dsp:cNvSpPr/>
      </dsp:nvSpPr>
      <dsp:spPr>
        <a:xfrm>
          <a:off x="2467977" y="627301"/>
          <a:ext cx="1662036" cy="1662013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313D6929-2C70-4622-8F47-912103BD7212}">
      <dsp:nvSpPr>
        <dsp:cNvPr id="0" name=""/>
        <dsp:cNvSpPr/>
      </dsp:nvSpPr>
      <dsp:spPr>
        <a:xfrm>
          <a:off x="2523353" y="682711"/>
          <a:ext cx="1550914" cy="1551192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750W </a:t>
          </a:r>
          <a:r>
            <a:rPr lang="en-GB" sz="2300" kern="1200" dirty="0" smtClean="0"/>
            <a:t>to dissipate</a:t>
          </a:r>
          <a:endParaRPr lang="en-GB" sz="2300" kern="1200" dirty="0"/>
        </a:p>
      </dsp:txBody>
      <dsp:txXfrm>
        <a:off x="2745229" y="904352"/>
        <a:ext cx="1107901" cy="1107911"/>
      </dsp:txXfrm>
    </dsp:sp>
    <dsp:sp modelId="{61930739-64CA-4A81-8EE7-B80E855092D1}">
      <dsp:nvSpPr>
        <dsp:cNvPr id="0" name=""/>
        <dsp:cNvSpPr/>
      </dsp:nvSpPr>
      <dsp:spPr>
        <a:xfrm rot="2700000">
          <a:off x="750720" y="627116"/>
          <a:ext cx="1662091" cy="1662091"/>
        </a:xfrm>
        <a:prstGeom prst="teardrop">
          <a:avLst>
            <a:gd name="adj" fmla="val 100000"/>
          </a:avLst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shade val="51000"/>
                <a:satMod val="130000"/>
              </a:schemeClr>
            </a:gs>
            <a:gs pos="80000">
              <a:schemeClr val="accent3">
                <a:hueOff val="11250264"/>
                <a:satOff val="-16880"/>
                <a:lumOff val="-2745"/>
                <a:alphaOff val="0"/>
                <a:shade val="93000"/>
                <a:satMod val="13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A861A41C-4B73-4C44-9B7C-A98ED92583E7}">
      <dsp:nvSpPr>
        <dsp:cNvPr id="0" name=""/>
        <dsp:cNvSpPr/>
      </dsp:nvSpPr>
      <dsp:spPr>
        <a:xfrm>
          <a:off x="806309" y="682711"/>
          <a:ext cx="1550914" cy="1551192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No cooling Water</a:t>
          </a:r>
          <a:endParaRPr lang="en-GB" sz="2300" kern="1200" dirty="0"/>
        </a:p>
      </dsp:txBody>
      <dsp:txXfrm>
        <a:off x="1027815" y="904352"/>
        <a:ext cx="1107901" cy="110791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1/layout/CircleProcess#3">
  <dgm:title val="Circle Process"/>
  <dgm:desc val="Use to show sequential steps in a process. Limited to eleven Level 1 shapes with an unlimited number of Level 2 shapes. Works best with small amounts of text. Unused text does not appear, but remains available if you switch layouts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9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0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B670DA-C554-40EB-89C5-6FC66E9B47F4}" type="datetimeFigureOut">
              <a:rPr lang="en-GB" smtClean="0"/>
              <a:t>28/11/2013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75D9C9-67EA-4453-9D41-8165A8B571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80491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92720-820E-47C1-8A16-C0C1611DAAD1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5405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1"/>
          <p:cNvGrpSpPr/>
          <p:nvPr/>
        </p:nvGrpSpPr>
        <p:grpSpPr>
          <a:xfrm>
            <a:off x="-1" y="476672"/>
            <a:ext cx="7543801" cy="5688632"/>
            <a:chOff x="-1" y="3379694"/>
            <a:chExt cx="7543801" cy="2604247"/>
          </a:xfrm>
        </p:grpSpPr>
        <p:sp>
          <p:nvSpPr>
            <p:cNvPr id="15" name="Snip Single Corner Rectangle 14"/>
            <p:cNvSpPr/>
            <p:nvPr/>
          </p:nvSpPr>
          <p:spPr>
            <a:xfrm flipV="1">
              <a:off x="-1" y="3393141"/>
              <a:ext cx="7543800" cy="2590800"/>
            </a:xfrm>
            <a:prstGeom prst="snip1Rect">
              <a:avLst>
                <a:gd name="adj" fmla="val 7379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635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>
                <a:solidFill>
                  <a:srgbClr val="103154"/>
                </a:solidFill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>
              <a:off x="0" y="3379694"/>
              <a:ext cx="7543800" cy="2377"/>
            </a:xfrm>
            <a:prstGeom prst="lin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ardrop 12"/>
          <p:cNvSpPr/>
          <p:nvPr/>
        </p:nvSpPr>
        <p:spPr>
          <a:xfrm>
            <a:off x="6844553" y="1086272"/>
            <a:ext cx="394447" cy="394447"/>
          </a:xfrm>
          <a:prstGeom prst="teardrop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>
              <a:solidFill>
                <a:srgbClr val="103154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804362"/>
            <a:ext cx="5867400" cy="1470025"/>
          </a:xfrm>
        </p:spPr>
        <p:txBody>
          <a:bodyPr>
            <a:normAutofit/>
          </a:bodyPr>
          <a:lstStyle>
            <a:lvl1pPr algn="r"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287834"/>
            <a:ext cx="5867400" cy="573741"/>
          </a:xfrm>
        </p:spPr>
        <p:txBody>
          <a:bodyPr>
            <a:normAutofit/>
          </a:bodyPr>
          <a:lstStyle>
            <a:lvl1pPr marL="0" indent="0" algn="r">
              <a:spcBef>
                <a:spcPct val="0"/>
              </a:spcBef>
              <a:buNone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-734076" y="1394818"/>
            <a:ext cx="2057400" cy="365125"/>
          </a:xfrm>
          <a:prstGeom prst="rect">
            <a:avLst/>
          </a:prstGeom>
        </p:spPr>
        <p:txBody>
          <a:bodyPr lIns="91440" tIns="0" bIns="0" anchor="b" anchorCtr="0"/>
          <a:lstStyle>
            <a:lvl1pPr>
              <a:defRPr sz="1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defTabSz="457200"/>
            <a:fld id="{8CAA8121-D10F-40CA-90A6-E75AC8F3B3D7}" type="datetime1">
              <a:rPr lang="en-US" smtClean="0">
                <a:solidFill>
                  <a:srgbClr val="FFFFFF">
                    <a:lumMod val="50000"/>
                  </a:srgbClr>
                </a:solidFill>
              </a:rPr>
              <a:pPr defTabSz="457200"/>
              <a:t>11/28/2013</a:t>
            </a:fld>
            <a:endParaRPr lang="en-US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-356811" y="1394818"/>
            <a:ext cx="2057397" cy="365125"/>
          </a:xfrm>
          <a:prstGeom prst="rect">
            <a:avLst/>
          </a:prstGeom>
        </p:spPr>
        <p:txBody>
          <a:bodyPr lIns="91440" tIns="0" bIns="0" anchor="t" anchorCtr="0"/>
          <a:lstStyle>
            <a:lvl1pPr algn="l">
              <a:defRPr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defTabSz="457200"/>
            <a:endParaRPr lang="en-US">
              <a:solidFill>
                <a:srgbClr val="FFFFFF">
                  <a:lumMod val="75000"/>
                </a:srgbClr>
              </a:solidFill>
            </a:endParaRPr>
          </a:p>
        </p:txBody>
      </p:sp>
      <p:grpSp>
        <p:nvGrpSpPr>
          <p:cNvPr id="10" name="Group 9"/>
          <p:cNvGrpSpPr/>
          <p:nvPr userDrawn="1"/>
        </p:nvGrpSpPr>
        <p:grpSpPr>
          <a:xfrm>
            <a:off x="73332" y="4891053"/>
            <a:ext cx="4550032" cy="1058227"/>
            <a:chOff x="73331" y="5445224"/>
            <a:chExt cx="6226861" cy="1058227"/>
          </a:xfrm>
        </p:grpSpPr>
        <p:sp>
          <p:nvSpPr>
            <p:cNvPr id="11" name="Rectangle 10"/>
            <p:cNvSpPr/>
            <p:nvPr/>
          </p:nvSpPr>
          <p:spPr>
            <a:xfrm>
              <a:off x="161408" y="5477162"/>
              <a:ext cx="22664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457200"/>
              <a:r>
                <a:rPr lang="fr-FR" sz="2000" dirty="0">
                  <a:solidFill>
                    <a:srgbClr val="103154"/>
                  </a:solidFill>
                </a:rPr>
                <a:t>*</a:t>
              </a:r>
              <a:endParaRPr lang="en-US" sz="2000" i="1" dirty="0">
                <a:solidFill>
                  <a:srgbClr val="103154"/>
                </a:solidFill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3331" y="5445224"/>
              <a:ext cx="6226861" cy="105822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GB" dirty="0">
                <a:solidFill>
                  <a:srgbClr val="103154"/>
                </a:solidFill>
              </a:endParaRPr>
            </a:p>
          </p:txBody>
        </p:sp>
      </p:grpSp>
      <p:sp>
        <p:nvSpPr>
          <p:cNvPr id="21" name="Rectangle 20"/>
          <p:cNvSpPr/>
          <p:nvPr userDrawn="1"/>
        </p:nvSpPr>
        <p:spPr>
          <a:xfrm>
            <a:off x="356163" y="4963061"/>
            <a:ext cx="4267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/>
            <a:r>
              <a:rPr lang="en-US" sz="1200" dirty="0">
                <a:solidFill>
                  <a:srgbClr val="103154"/>
                </a:solidFill>
              </a:rPr>
              <a:t>The research project has been supported by a Marie Curie Early Initial Training Network Fellowship of the European Community’s Seventh Programme under contract number (PITN-GA-2010-264330-CATHI)</a:t>
            </a:r>
            <a:endParaRPr lang="en-GB" sz="1200" dirty="0">
              <a:solidFill>
                <a:srgbClr val="10315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17829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1910" y="1905000"/>
            <a:ext cx="2698158" cy="2667000"/>
          </a:xfrm>
        </p:spPr>
        <p:txBody>
          <a:bodyPr anchor="b">
            <a:noAutofit/>
          </a:bodyPr>
          <a:lstStyle>
            <a:lvl1pPr algn="l">
              <a:lnSpc>
                <a:spcPct val="90000"/>
              </a:lnSpc>
              <a:defRPr sz="3600" b="0" baseline="0">
                <a:solidFill>
                  <a:schemeClr val="tx1"/>
                </a:solidFill>
              </a:defRPr>
            </a:lvl1pPr>
          </a:lstStyle>
          <a:p>
            <a:r>
              <a:rPr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4528" y="685800"/>
            <a:ext cx="4801850" cy="53340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9118" y="4648200"/>
            <a:ext cx="2686749" cy="13716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71424" y="6400800"/>
            <a:ext cx="1087325" cy="276228"/>
          </a:xfrm>
          <a:prstGeom prst="rect">
            <a:avLst/>
          </a:prstGeom>
        </p:spPr>
        <p:txBody>
          <a:bodyPr/>
          <a:lstStyle/>
          <a:p>
            <a:fld id="{2C51018C-CB8C-4D76-A21C-7C03DB6F7C44}" type="datetime1">
              <a:rPr lang="en-US">
                <a:solidFill>
                  <a:prstClr val="white">
                    <a:tint val="75000"/>
                  </a:prstClr>
                </a:solidFill>
              </a:rPr>
              <a:pPr/>
              <a:t>11/28/2013</a:t>
            </a:fld>
            <a:endParaRPr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2107" y="6400800"/>
            <a:ext cx="4916180" cy="276228"/>
          </a:xfrm>
          <a:prstGeom prst="rect">
            <a:avLst/>
          </a:prstGeom>
        </p:spPr>
        <p:txBody>
          <a:bodyPr/>
          <a:lstStyle/>
          <a:p>
            <a:endParaRPr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1151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16879" y="6576002"/>
            <a:ext cx="628815" cy="27622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fld id="{2A013F82-EE5E-44EE-A61D-E31C6657F26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05351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16879" y="6576002"/>
            <a:ext cx="628815" cy="27622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fld id="{2A013F82-EE5E-44EE-A61D-E31C6657F26F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84892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16879" y="6576002"/>
            <a:ext cx="628815" cy="27622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A013F82-EE5E-44EE-A61D-E31C6657F26F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88925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16879" y="6576002"/>
            <a:ext cx="628815" cy="27622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A013F82-EE5E-44EE-A61D-E31C6657F26F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3800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16879" y="6576002"/>
            <a:ext cx="628815" cy="27622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A013F82-EE5E-44EE-A61D-E31C6657F26F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68577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16879" y="6576002"/>
            <a:ext cx="628815" cy="27622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A013F82-EE5E-44EE-A61D-E31C6657F26F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56889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98073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525963"/>
          </a:xfr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00" y="6492875"/>
            <a:ext cx="6117971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dirty="0" err="1" smtClean="0"/>
              <a:t>S.Cimmino</a:t>
            </a:r>
            <a:r>
              <a:rPr lang="en-US" dirty="0" smtClean="0"/>
              <a:t> - EN-STI/RBS  - Target Unit Design Study – HIE ISOLDE Workshop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3078" y="6576002"/>
            <a:ext cx="628815" cy="27622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2A013F82-EE5E-44EE-A61D-E31C6657F26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05222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16879" y="6576002"/>
            <a:ext cx="628815" cy="27622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fld id="{2A013F82-EE5E-44EE-A61D-E31C6657F26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8111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16879" y="6576002"/>
            <a:ext cx="628815" cy="27622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fld id="{2A013F82-EE5E-44EE-A61D-E31C6657F26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31856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9118" y="1828800"/>
            <a:ext cx="6173808" cy="2895600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6600">
                <a:solidFill>
                  <a:schemeClr val="tx1"/>
                </a:solidFill>
              </a:defRPr>
            </a:lvl1pPr>
          </a:lstStyle>
          <a:p>
            <a:r>
              <a:rPr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99118" y="4800600"/>
            <a:ext cx="6173808" cy="12192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000" cap="all" spc="200" baseline="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731076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</a:lstStyle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fld id="{2A013F82-EE5E-44EE-A61D-E31C6657F26F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2200" y="6492875"/>
            <a:ext cx="611797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400" kern="1200">
                <a:solidFill>
                  <a:srgbClr val="FFC000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 smtClean="0"/>
              <a:t>S.Cimmino</a:t>
            </a:r>
            <a:r>
              <a:rPr lang="en-US" dirty="0" smtClean="0"/>
              <a:t> - EN-STI/RBS  - Target Unit Design Study – HIE ISOLDE Workshop</a:t>
            </a:r>
          </a:p>
        </p:txBody>
      </p:sp>
    </p:spTree>
    <p:extLst>
      <p:ext uri="{BB962C8B-B14F-4D97-AF65-F5344CB8AC3E}">
        <p14:creationId xmlns:p14="http://schemas.microsoft.com/office/powerpoint/2010/main" val="3168654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918" y="2514600"/>
            <a:ext cx="6520997" cy="2819400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4800" b="0" cap="none" baseline="0"/>
            </a:lvl1pPr>
          </a:lstStyle>
          <a:p>
            <a:r>
              <a:rPr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9118" y="5410201"/>
            <a:ext cx="6517197" cy="6096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2000" cap="all" spc="2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fld id="{2A013F82-EE5E-44EE-A61D-E31C6657F26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5327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171424" y="6400800"/>
            <a:ext cx="1087325" cy="276228"/>
          </a:xfrm>
          <a:prstGeom prst="rect">
            <a:avLst/>
          </a:prstGeom>
        </p:spPr>
        <p:txBody>
          <a:bodyPr/>
          <a:lstStyle/>
          <a:p>
            <a:fld id="{EBEA521C-899E-41C2-B747-3701B4EF4ABD}" type="datetime1">
              <a:rPr lang="en-US">
                <a:solidFill>
                  <a:prstClr val="white">
                    <a:tint val="75000"/>
                  </a:prstClr>
                </a:solidFill>
              </a:rPr>
              <a:pPr/>
              <a:t>11/28/2013</a:t>
            </a:fld>
            <a:endParaRPr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142107" y="6400800"/>
            <a:ext cx="4916180" cy="276228"/>
          </a:xfrm>
          <a:prstGeom prst="rect">
            <a:avLst/>
          </a:prstGeom>
        </p:spPr>
        <p:txBody>
          <a:bodyPr/>
          <a:lstStyle/>
          <a:p>
            <a:endParaRPr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7268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171424" y="6400800"/>
            <a:ext cx="1087325" cy="276228"/>
          </a:xfrm>
          <a:prstGeom prst="rect">
            <a:avLst/>
          </a:prstGeom>
        </p:spPr>
        <p:txBody>
          <a:bodyPr/>
          <a:lstStyle/>
          <a:p>
            <a:fld id="{F4507530-2802-491F-8EE4-66BDDBABDF45}" type="datetime1">
              <a:rPr lang="en-US">
                <a:solidFill>
                  <a:prstClr val="white">
                    <a:tint val="75000"/>
                  </a:prstClr>
                </a:solidFill>
              </a:rPr>
              <a:pPr/>
              <a:t>11/28/2013</a:t>
            </a:fld>
            <a:endParaRPr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142107" y="6400800"/>
            <a:ext cx="4916180" cy="276228"/>
          </a:xfrm>
          <a:prstGeom prst="rect">
            <a:avLst/>
          </a:prstGeom>
        </p:spPr>
        <p:txBody>
          <a:bodyPr/>
          <a:lstStyle/>
          <a:p>
            <a:endParaRPr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1009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15.xml"/></Relationships>
</file>

<file path=ppt/slideMasters/_rels/slideMaster1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16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g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5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1.xml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2.xml"/></Relationships>
</file>

<file path=ppt/slideMasters/_rels/slideMaster8.xml.rels><?xml version="1.0" encoding="UTF-8" standalone="yes"?>
<Relationships xmlns="http://schemas.openxmlformats.org/package/2006/relationships"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13.xml"/></Relationships>
</file>

<file path=ppt/slideMasters/_rels/slideMaster9.xml.rels><?xml version="1.0" encoding="UTF-8" standalone="yes"?>
<Relationships xmlns="http://schemas.openxmlformats.org/package/2006/relationships"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949824"/>
            <a:ext cx="7583488" cy="40072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00" y="6492875"/>
            <a:ext cx="6117971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FFC000"/>
                </a:solidFill>
              </a:defRPr>
            </a:lvl1pPr>
          </a:lstStyle>
          <a:p>
            <a:r>
              <a:rPr lang="en-US" dirty="0" err="1" smtClean="0"/>
              <a:t>S.Cimmino</a:t>
            </a:r>
            <a:r>
              <a:rPr lang="en-US" dirty="0" smtClean="0"/>
              <a:t> - EN-STI/RBS  - Target Unit Design Study – HIE ISOLDE Workshop</a:t>
            </a:r>
          </a:p>
        </p:txBody>
      </p:sp>
    </p:spTree>
    <p:extLst>
      <p:ext uri="{BB962C8B-B14F-4D97-AF65-F5344CB8AC3E}">
        <p14:creationId xmlns:p14="http://schemas.microsoft.com/office/powerpoint/2010/main" val="7920344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SzPct val="90000"/>
        <a:buFont typeface="Wingdings 2" pitchFamily="18" charset="2"/>
        <a:buChar char=""/>
        <a:defRPr sz="22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20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2200" y="6492875"/>
            <a:ext cx="611797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400" kern="1200">
                <a:solidFill>
                  <a:srgbClr val="FFC000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 smtClean="0">
                <a:solidFill>
                  <a:srgbClr val="C0504D">
                    <a:lumMod val="50000"/>
                  </a:srgbClr>
                </a:solidFill>
              </a:rPr>
              <a:t>S.Cimmino</a:t>
            </a:r>
            <a:r>
              <a:rPr lang="en-US" dirty="0" smtClean="0">
                <a:solidFill>
                  <a:srgbClr val="C0504D">
                    <a:lumMod val="50000"/>
                  </a:srgbClr>
                </a:solidFill>
              </a:rPr>
              <a:t> - EN-STI/RBS  - Target Unit Design Study – HIE ISOLDE Workshop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16879" y="6576002"/>
            <a:ext cx="628815" cy="27622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2A013F82-EE5E-44EE-A61D-E31C6657F26F}" type="slidenum">
              <a:rPr lang="en-GB" smtClean="0">
                <a:solidFill>
                  <a:srgbClr val="C0504D">
                    <a:lumMod val="50000"/>
                  </a:srgbClr>
                </a:solidFill>
              </a:rPr>
              <a:pPr/>
              <a:t>‹#›</a:t>
            </a:fld>
            <a:endParaRPr lang="en-GB" dirty="0">
              <a:solidFill>
                <a:srgbClr val="C0504D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021287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1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2200" y="6492875"/>
            <a:ext cx="611797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400" kern="1200">
                <a:solidFill>
                  <a:srgbClr val="FFC000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 smtClean="0">
                <a:solidFill>
                  <a:srgbClr val="C0504D">
                    <a:lumMod val="50000"/>
                  </a:srgbClr>
                </a:solidFill>
              </a:rPr>
              <a:t>S.Cimmino</a:t>
            </a:r>
            <a:r>
              <a:rPr lang="en-US" dirty="0" smtClean="0">
                <a:solidFill>
                  <a:srgbClr val="C0504D">
                    <a:lumMod val="50000"/>
                  </a:srgbClr>
                </a:solidFill>
              </a:rPr>
              <a:t> - EN-STI/RBS  - Target Unit Design Study – HIE ISOLDE Workshop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16879" y="6576002"/>
            <a:ext cx="628815" cy="27622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2A013F82-EE5E-44EE-A61D-E31C6657F26F}" type="slidenum">
              <a:rPr lang="en-GB" smtClean="0">
                <a:solidFill>
                  <a:srgbClr val="C0504D">
                    <a:lumMod val="50000"/>
                  </a:srgbClr>
                </a:solidFill>
              </a:rPr>
              <a:pPr/>
              <a:t>‹#›</a:t>
            </a:fld>
            <a:endParaRPr lang="en-GB" dirty="0">
              <a:solidFill>
                <a:srgbClr val="C0504D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954341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3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7000">
              <a:schemeClr val="accent1">
                <a:lumMod val="50000"/>
              </a:schemeClr>
            </a:gs>
            <a:gs pos="86000">
              <a:schemeClr val="accent1">
                <a:lumMod val="60000"/>
                <a:lumOff val="40000"/>
              </a:schemeClr>
            </a:gs>
            <a:gs pos="0">
              <a:srgbClr val="F1F5D9">
                <a:alpha val="0"/>
              </a:srgb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608" y="72000"/>
            <a:ext cx="764319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5272" y="1600200"/>
            <a:ext cx="764319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2200" y="6492875"/>
            <a:ext cx="611797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400" kern="1200">
                <a:solidFill>
                  <a:srgbClr val="FFC000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S.Cimmino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- EN-STI/RBS  - Target Unit Design Study – HIE ISOLDE Workshop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16879" y="6576002"/>
            <a:ext cx="628815" cy="27622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fld id="{2A013F82-EE5E-44EE-A61D-E31C6657F26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9469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</p:sldLayoutIdLst>
  <p:timing>
    <p:tnLst>
      <p:par>
        <p:cTn id="1" dur="indefinite" restart="never" nodeType="tmRoot"/>
      </p:par>
    </p:tnLst>
  </p:timing>
  <p:hf hdr="0" ftr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3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ü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16879" y="6576002"/>
            <a:ext cx="628815" cy="27622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fld id="{2A013F82-EE5E-44EE-A61D-E31C6657F26F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Footer Placeholder 4"/>
          <p:cNvSpPr txBox="1">
            <a:spLocks/>
          </p:cNvSpPr>
          <p:nvPr userDrawn="1"/>
        </p:nvSpPr>
        <p:spPr>
          <a:xfrm>
            <a:off x="2200" y="6492875"/>
            <a:ext cx="611797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400" kern="1200">
                <a:solidFill>
                  <a:srgbClr val="FFC000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</a:rPr>
              <a:t>S.Cimmino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 - EN-STI/RBS  - Target Unit Design Study – HIE ISOLDE Workshop</a:t>
            </a:r>
          </a:p>
        </p:txBody>
      </p:sp>
    </p:spTree>
    <p:extLst>
      <p:ext uri="{BB962C8B-B14F-4D97-AF65-F5344CB8AC3E}">
        <p14:creationId xmlns:p14="http://schemas.microsoft.com/office/powerpoint/2010/main" val="3968146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16879" y="6576002"/>
            <a:ext cx="628815" cy="27622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fld id="{2A013F82-EE5E-44EE-A61D-E31C6657F26F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Footer Placeholder 4"/>
          <p:cNvSpPr txBox="1">
            <a:spLocks/>
          </p:cNvSpPr>
          <p:nvPr userDrawn="1"/>
        </p:nvSpPr>
        <p:spPr>
          <a:xfrm>
            <a:off x="2200" y="6492875"/>
            <a:ext cx="611797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400" kern="1200">
                <a:solidFill>
                  <a:srgbClr val="FFC000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S.Cimmino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- EN-STI/RBS  - Target Unit Design Study – HIE ISOLDE Workshop</a:t>
            </a:r>
          </a:p>
        </p:txBody>
      </p:sp>
    </p:spTree>
    <p:extLst>
      <p:ext uri="{BB962C8B-B14F-4D97-AF65-F5344CB8AC3E}">
        <p14:creationId xmlns:p14="http://schemas.microsoft.com/office/powerpoint/2010/main" val="2422684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2108" y="381000"/>
            <a:ext cx="6859787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2107" y="1904999"/>
            <a:ext cx="6852578" cy="41148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dirty="0"/>
              <a:t>Click to edit Master text styles</a:t>
            </a:r>
          </a:p>
          <a:p>
            <a:pPr lvl="1"/>
            <a:r>
              <a:rPr dirty="0"/>
              <a:t>Second level</a:t>
            </a:r>
          </a:p>
          <a:p>
            <a:pPr lvl="2"/>
            <a:r>
              <a:rPr dirty="0"/>
              <a:t>Third level</a:t>
            </a:r>
          </a:p>
          <a:p>
            <a:pPr lvl="3"/>
            <a:r>
              <a:rPr dirty="0"/>
              <a:t>Fourth level</a:t>
            </a:r>
          </a:p>
          <a:p>
            <a:pPr lvl="4"/>
            <a:r>
              <a:rPr dirty="0"/>
              <a:t>Fifth </a:t>
            </a:r>
            <a:r>
              <a:rPr dirty="0" smtClean="0"/>
              <a:t>level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73078" y="6492875"/>
            <a:ext cx="628815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FFC000"/>
                </a:solidFill>
              </a:defRPr>
            </a:lvl1pPr>
          </a:lstStyle>
          <a:p>
            <a:fld id="{2A013F82-EE5E-44EE-A61D-E31C6657F26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797169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1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3838" indent="-223838" algn="l" defTabSz="914400" rtl="0" eaLnBrk="1" latinLnBrk="0" hangingPunct="1">
        <a:lnSpc>
          <a:spcPct val="90000"/>
        </a:lnSpc>
        <a:spcBef>
          <a:spcPts val="1800"/>
        </a:spcBef>
        <a:buClr>
          <a:schemeClr val="accent1"/>
        </a:buClr>
        <a:buSzPct val="10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63550" indent="-231775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SzPct val="10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19075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57250" indent="-174625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30288" indent="-173038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0700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38074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5544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72821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pos="3839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2200" y="6492875"/>
            <a:ext cx="611797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400" kern="1200">
                <a:solidFill>
                  <a:srgbClr val="FFC000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 smtClean="0">
                <a:solidFill>
                  <a:prstClr val="white"/>
                </a:solidFill>
              </a:rPr>
              <a:t>S.Cimmino</a:t>
            </a:r>
            <a:r>
              <a:rPr lang="en-US" dirty="0" smtClean="0">
                <a:solidFill>
                  <a:prstClr val="white"/>
                </a:solidFill>
              </a:rPr>
              <a:t> - EN-STI/RBS  - Target Unit Design Study – HIE ISOLDE Workshop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16879" y="6576002"/>
            <a:ext cx="628815" cy="27622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A013F82-EE5E-44EE-A61D-E31C6657F26F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1608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80000"/>
                <a:satMod val="300000"/>
              </a:schemeClr>
            </a:gs>
            <a:gs pos="100000">
              <a:schemeClr val="accent5">
                <a:lumMod val="20000"/>
                <a:lumOff val="8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2200" y="6492875"/>
            <a:ext cx="611797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400" kern="1200">
                <a:solidFill>
                  <a:srgbClr val="FFC000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 smtClean="0">
                <a:solidFill>
                  <a:srgbClr val="4F81BD">
                    <a:lumMod val="75000"/>
                  </a:srgbClr>
                </a:solidFill>
              </a:rPr>
              <a:t>S.Cimmino</a:t>
            </a:r>
            <a:r>
              <a:rPr lang="en-US" dirty="0" smtClean="0">
                <a:solidFill>
                  <a:srgbClr val="4F81BD">
                    <a:lumMod val="75000"/>
                  </a:srgbClr>
                </a:solidFill>
              </a:rPr>
              <a:t> - EN-STI/RBS  - Target Unit Design Study – HIE ISOLDE Workshop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16879" y="6576002"/>
            <a:ext cx="628815" cy="27622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A013F82-EE5E-44EE-A61D-E31C6657F26F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5942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2200" y="6492875"/>
            <a:ext cx="611797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400" kern="1200">
                <a:solidFill>
                  <a:srgbClr val="FFC000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 smtClean="0">
                <a:solidFill>
                  <a:srgbClr val="C0504D">
                    <a:lumMod val="50000"/>
                  </a:srgbClr>
                </a:solidFill>
              </a:rPr>
              <a:t>S.Cimmino</a:t>
            </a:r>
            <a:r>
              <a:rPr lang="en-US" dirty="0" smtClean="0">
                <a:solidFill>
                  <a:srgbClr val="C0504D">
                    <a:lumMod val="50000"/>
                  </a:srgbClr>
                </a:solidFill>
              </a:rPr>
              <a:t> - EN-STI/RBS  - Target Unit Design Study – HIE ISOLDE Workshop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16879" y="6576002"/>
            <a:ext cx="628815" cy="27622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2A013F82-EE5E-44EE-A61D-E31C6657F26F}" type="slidenum">
              <a:rPr lang="en-GB" smtClean="0">
                <a:solidFill>
                  <a:srgbClr val="C0504D">
                    <a:lumMod val="50000"/>
                  </a:srgbClr>
                </a:solidFill>
              </a:rPr>
              <a:pPr/>
              <a:t>‹#›</a:t>
            </a:fld>
            <a:endParaRPr lang="en-GB" dirty="0">
              <a:solidFill>
                <a:srgbClr val="C0504D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037362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3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2200" y="6492875"/>
            <a:ext cx="611797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400" kern="1200">
                <a:solidFill>
                  <a:srgbClr val="FFC000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 smtClean="0">
                <a:solidFill>
                  <a:srgbClr val="C0504D">
                    <a:lumMod val="50000"/>
                  </a:srgbClr>
                </a:solidFill>
              </a:rPr>
              <a:t>S.Cimmino</a:t>
            </a:r>
            <a:r>
              <a:rPr lang="en-US" dirty="0" smtClean="0">
                <a:solidFill>
                  <a:srgbClr val="C0504D">
                    <a:lumMod val="50000"/>
                  </a:srgbClr>
                </a:solidFill>
              </a:rPr>
              <a:t> - EN-STI/RBS  - Target Unit Design Study – HIE ISOLDE Workshop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16879" y="6576002"/>
            <a:ext cx="628815" cy="27622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2A013F82-EE5E-44EE-A61D-E31C6657F26F}" type="slidenum">
              <a:rPr lang="en-GB" smtClean="0">
                <a:solidFill>
                  <a:srgbClr val="C0504D">
                    <a:lumMod val="50000"/>
                  </a:srgbClr>
                </a:solidFill>
              </a:rPr>
              <a:pPr/>
              <a:t>‹#›</a:t>
            </a:fld>
            <a:endParaRPr lang="en-GB" dirty="0">
              <a:solidFill>
                <a:srgbClr val="C0504D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543372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5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gif"/><Relationship Id="rId4" Type="http://schemas.openxmlformats.org/officeDocument/2006/relationships/image" Target="../media/image9.JPG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13" Type="http://schemas.openxmlformats.org/officeDocument/2006/relationships/image" Target="../media/image38.jpeg"/><Relationship Id="rId3" Type="http://schemas.openxmlformats.org/officeDocument/2006/relationships/image" Target="../media/image33.jpeg"/><Relationship Id="rId7" Type="http://schemas.openxmlformats.org/officeDocument/2006/relationships/diagramColors" Target="../diagrams/colors3.xml"/><Relationship Id="rId12" Type="http://schemas.openxmlformats.org/officeDocument/2006/relationships/image" Target="../media/image37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1.xml"/><Relationship Id="rId6" Type="http://schemas.openxmlformats.org/officeDocument/2006/relationships/diagramQuickStyle" Target="../diagrams/quickStyle3.xml"/><Relationship Id="rId11" Type="http://schemas.openxmlformats.org/officeDocument/2006/relationships/image" Target="../media/image36.png"/><Relationship Id="rId5" Type="http://schemas.openxmlformats.org/officeDocument/2006/relationships/diagramLayout" Target="../diagrams/layout3.xml"/><Relationship Id="rId15" Type="http://schemas.openxmlformats.org/officeDocument/2006/relationships/image" Target="../media/image40.jpeg"/><Relationship Id="rId10" Type="http://schemas.openxmlformats.org/officeDocument/2006/relationships/image" Target="../media/image35.jpeg"/><Relationship Id="rId4" Type="http://schemas.openxmlformats.org/officeDocument/2006/relationships/diagramData" Target="../diagrams/data3.xml"/><Relationship Id="rId9" Type="http://schemas.openxmlformats.org/officeDocument/2006/relationships/image" Target="../media/image34.png"/><Relationship Id="rId14" Type="http://schemas.openxmlformats.org/officeDocument/2006/relationships/image" Target="../media/image39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3" Type="http://schemas.openxmlformats.org/officeDocument/2006/relationships/image" Target="../media/image42.jpeg"/><Relationship Id="rId7" Type="http://schemas.openxmlformats.org/officeDocument/2006/relationships/image" Target="../media/image46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5.jpeg"/><Relationship Id="rId11" Type="http://schemas.openxmlformats.org/officeDocument/2006/relationships/image" Target="../media/image50.jpeg"/><Relationship Id="rId5" Type="http://schemas.openxmlformats.org/officeDocument/2006/relationships/image" Target="../media/image44.jpeg"/><Relationship Id="rId10" Type="http://schemas.openxmlformats.org/officeDocument/2006/relationships/image" Target="../media/image49.jpg"/><Relationship Id="rId4" Type="http://schemas.openxmlformats.org/officeDocument/2006/relationships/image" Target="../media/image43.jpeg"/><Relationship Id="rId9" Type="http://schemas.openxmlformats.org/officeDocument/2006/relationships/image" Target="../media/image48.jpe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2.wdp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jpeg"/><Relationship Id="rId13" Type="http://schemas.openxmlformats.org/officeDocument/2006/relationships/image" Target="../media/image60.png"/><Relationship Id="rId3" Type="http://schemas.openxmlformats.org/officeDocument/2006/relationships/image" Target="../media/image53.png"/><Relationship Id="rId7" Type="http://schemas.microsoft.com/office/2007/relationships/hdphoto" Target="../media/hdphoto13.wdp"/><Relationship Id="rId12" Type="http://schemas.openxmlformats.org/officeDocument/2006/relationships/image" Target="../media/image59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4.png"/><Relationship Id="rId11" Type="http://schemas.openxmlformats.org/officeDocument/2006/relationships/image" Target="../media/image58.png"/><Relationship Id="rId5" Type="http://schemas.microsoft.com/office/2007/relationships/hdphoto" Target="../media/hdphoto4.wdp"/><Relationship Id="rId10" Type="http://schemas.openxmlformats.org/officeDocument/2006/relationships/image" Target="../media/image57.jpeg"/><Relationship Id="rId4" Type="http://schemas.openxmlformats.org/officeDocument/2006/relationships/image" Target="../media/image15.png"/><Relationship Id="rId9" Type="http://schemas.openxmlformats.org/officeDocument/2006/relationships/image" Target="../media/image56.png"/></Relationships>
</file>

<file path=ppt/slides/_rels/slide17.xml.rels><?xml version="1.0" encoding="UTF-8" standalone="yes"?>
<Relationships xmlns="http://schemas.openxmlformats.org/package/2006/relationships"><Relationship Id="rId8" Type="http://schemas.microsoft.com/office/2007/relationships/hdphoto" Target="../media/hdphoto14.wdp"/><Relationship Id="rId3" Type="http://schemas.openxmlformats.org/officeDocument/2006/relationships/diagramLayout" Target="../diagrams/layout4.xml"/><Relationship Id="rId7" Type="http://schemas.openxmlformats.org/officeDocument/2006/relationships/image" Target="../media/image61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10" Type="http://schemas.openxmlformats.org/officeDocument/2006/relationships/image" Target="../media/image63.png"/><Relationship Id="rId4" Type="http://schemas.openxmlformats.org/officeDocument/2006/relationships/diagramQuickStyle" Target="../diagrams/quickStyle4.xml"/><Relationship Id="rId9" Type="http://schemas.openxmlformats.org/officeDocument/2006/relationships/image" Target="../media/image62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gif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microsoft.com/office/2007/relationships/hdphoto" Target="../media/hdphoto1.wdp"/><Relationship Id="rId7" Type="http://schemas.openxmlformats.org/officeDocument/2006/relationships/image" Target="../media/image1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png"/><Relationship Id="rId5" Type="http://schemas.microsoft.com/office/2007/relationships/hdphoto" Target="../media/hdphoto2.wdp"/><Relationship Id="rId10" Type="http://schemas.microsoft.com/office/2007/relationships/hdphoto" Target="../media/hdphoto4.wdp"/><Relationship Id="rId4" Type="http://schemas.openxmlformats.org/officeDocument/2006/relationships/image" Target="../media/image12.png"/><Relationship Id="rId9" Type="http://schemas.openxmlformats.org/officeDocument/2006/relationships/image" Target="../media/image1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13.xml"/><Relationship Id="rId6" Type="http://schemas.microsoft.com/office/2007/relationships/hdphoto" Target="../media/hdphoto16.wdp"/><Relationship Id="rId5" Type="http://schemas.openxmlformats.org/officeDocument/2006/relationships/image" Target="../media/image74.png"/><Relationship Id="rId4" Type="http://schemas.microsoft.com/office/2007/relationships/hdphoto" Target="../media/hdphoto15.wdp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14.xml"/><Relationship Id="rId5" Type="http://schemas.microsoft.com/office/2007/relationships/hdphoto" Target="../media/hdphoto17.wdp"/><Relationship Id="rId4" Type="http://schemas.openxmlformats.org/officeDocument/2006/relationships/image" Target="../media/image7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78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79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80.wmf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18.wdp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76.png"/><Relationship Id="rId5" Type="http://schemas.openxmlformats.org/officeDocument/2006/relationships/image" Target="../media/image83.png"/><Relationship Id="rId4" Type="http://schemas.openxmlformats.org/officeDocument/2006/relationships/image" Target="../media/image8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84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microsoft.com/office/2007/relationships/hdphoto" Target="../media/hdphoto6.wdp"/><Relationship Id="rId5" Type="http://schemas.openxmlformats.org/officeDocument/2006/relationships/image" Target="../media/image17.png"/><Relationship Id="rId4" Type="http://schemas.microsoft.com/office/2007/relationships/hdphoto" Target="../media/hdphoto5.wdp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85.wmf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16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png"/><Relationship Id="rId3" Type="http://schemas.microsoft.com/office/2007/relationships/hdphoto" Target="../media/hdphoto19.wdp"/><Relationship Id="rId7" Type="http://schemas.microsoft.com/office/2007/relationships/hdphoto" Target="../media/hdphoto20.wdp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8.png"/><Relationship Id="rId5" Type="http://schemas.microsoft.com/office/2007/relationships/hdphoto" Target="../media/hdphoto14.wdp"/><Relationship Id="rId10" Type="http://schemas.openxmlformats.org/officeDocument/2006/relationships/image" Target="../media/image25.jpeg"/><Relationship Id="rId4" Type="http://schemas.openxmlformats.org/officeDocument/2006/relationships/image" Target="../media/image61.png"/><Relationship Id="rId9" Type="http://schemas.openxmlformats.org/officeDocument/2006/relationships/image" Target="../media/image28.png"/></Relationships>
</file>

<file path=ppt/slides/_rels/slide33.xml.rels><?xml version="1.0" encoding="UTF-8" standalone="yes"?>
<Relationships xmlns="http://schemas.openxmlformats.org/package/2006/relationships"><Relationship Id="rId3" Type="http://schemas.microsoft.com/office/2007/relationships/hdphoto" Target="../media/hdphoto21.wdp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7.xml"/><Relationship Id="rId5" Type="http://schemas.microsoft.com/office/2007/relationships/hdphoto" Target="../media/hdphoto22.wdp"/><Relationship Id="rId4" Type="http://schemas.openxmlformats.org/officeDocument/2006/relationships/image" Target="../media/image9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microsoft.com/office/2007/relationships/hdphoto" Target="../media/hdphoto7.wdp"/><Relationship Id="rId7" Type="http://schemas.openxmlformats.org/officeDocument/2006/relationships/image" Target="../media/image21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jpeg"/><Relationship Id="rId5" Type="http://schemas.microsoft.com/office/2007/relationships/hdphoto" Target="../media/hdphoto8.wdp"/><Relationship Id="rId4" Type="http://schemas.openxmlformats.org/officeDocument/2006/relationships/image" Target="../media/image19.png"/><Relationship Id="rId9" Type="http://schemas.microsoft.com/office/2007/relationships/hdphoto" Target="../media/hdphoto9.wdp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13" Type="http://schemas.openxmlformats.org/officeDocument/2006/relationships/image" Target="../media/image22.png"/><Relationship Id="rId3" Type="http://schemas.microsoft.com/office/2007/relationships/hdphoto" Target="../media/hdphoto7.wdp"/><Relationship Id="rId7" Type="http://schemas.microsoft.com/office/2007/relationships/hdphoto" Target="../media/hdphoto10.wdp"/><Relationship Id="rId12" Type="http://schemas.openxmlformats.org/officeDocument/2006/relationships/image" Target="../media/image28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png"/><Relationship Id="rId11" Type="http://schemas.openxmlformats.org/officeDocument/2006/relationships/image" Target="../media/image27.png"/><Relationship Id="rId5" Type="http://schemas.microsoft.com/office/2007/relationships/hdphoto" Target="../media/hdphoto8.wdp"/><Relationship Id="rId10" Type="http://schemas.openxmlformats.org/officeDocument/2006/relationships/image" Target="../media/image26.jpeg"/><Relationship Id="rId4" Type="http://schemas.openxmlformats.org/officeDocument/2006/relationships/image" Target="../media/image19.png"/><Relationship Id="rId9" Type="http://schemas.openxmlformats.org/officeDocument/2006/relationships/image" Target="../media/image25.jpeg"/><Relationship Id="rId14" Type="http://schemas.microsoft.com/office/2007/relationships/hdphoto" Target="../media/hdphoto9.wdp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.xml"/><Relationship Id="rId13" Type="http://schemas.microsoft.com/office/2007/relationships/hdphoto" Target="../media/hdphoto9.wdp"/><Relationship Id="rId3" Type="http://schemas.microsoft.com/office/2007/relationships/hdphoto" Target="../media/hdphoto7.wdp"/><Relationship Id="rId7" Type="http://schemas.openxmlformats.org/officeDocument/2006/relationships/diagramData" Target="../diagrams/data1.xml"/><Relationship Id="rId12" Type="http://schemas.openxmlformats.org/officeDocument/2006/relationships/image" Target="../media/image22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9.png"/><Relationship Id="rId11" Type="http://schemas.microsoft.com/office/2007/relationships/diagramDrawing" Target="../diagrams/drawing1.xml"/><Relationship Id="rId5" Type="http://schemas.microsoft.com/office/2007/relationships/hdphoto" Target="../media/hdphoto8.wdp"/><Relationship Id="rId10" Type="http://schemas.openxmlformats.org/officeDocument/2006/relationships/diagramColors" Target="../diagrams/colors1.xml"/><Relationship Id="rId4" Type="http://schemas.openxmlformats.org/officeDocument/2006/relationships/image" Target="../media/image19.png"/><Relationship Id="rId9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11.wdp"/><Relationship Id="rId3" Type="http://schemas.openxmlformats.org/officeDocument/2006/relationships/diagramLayout" Target="../diagrams/layout2.xml"/><Relationship Id="rId7" Type="http://schemas.openxmlformats.org/officeDocument/2006/relationships/image" Target="../media/image30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656395"/>
            <a:ext cx="7524328" cy="1047288"/>
          </a:xfrm>
        </p:spPr>
        <p:txBody>
          <a:bodyPr>
            <a:normAutofit/>
          </a:bodyPr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Constantia" pitchFamily="18" charset="0"/>
              </a:rPr>
              <a:t>CATHI</a:t>
            </a:r>
            <a:r>
              <a:rPr lang="en-US" sz="1400" dirty="0">
                <a:solidFill>
                  <a:schemeClr val="tx1"/>
                </a:solidFill>
                <a:latin typeface="Constantia" pitchFamily="18" charset="0"/>
              </a:rPr>
              <a:t/>
            </a:r>
            <a:br>
              <a:rPr lang="en-US" sz="1400" dirty="0">
                <a:solidFill>
                  <a:schemeClr val="tx1"/>
                </a:solidFill>
                <a:latin typeface="Constantia" pitchFamily="18" charset="0"/>
              </a:rPr>
            </a:br>
            <a:r>
              <a:rPr lang="en-US" sz="1400" dirty="0">
                <a:solidFill>
                  <a:schemeClr val="tx1"/>
                </a:solidFill>
                <a:latin typeface="Constantia" pitchFamily="18" charset="0"/>
              </a:rPr>
              <a:t>Marie Curie Initial Training Network</a:t>
            </a:r>
            <a:br>
              <a:rPr lang="en-US" sz="1400" dirty="0">
                <a:solidFill>
                  <a:schemeClr val="tx1"/>
                </a:solidFill>
                <a:latin typeface="Constantia" pitchFamily="18" charset="0"/>
              </a:rPr>
            </a:br>
            <a:r>
              <a:rPr lang="en-US" sz="1400" u="sng" dirty="0" smtClean="0">
                <a:solidFill>
                  <a:schemeClr val="tx1"/>
                </a:solidFill>
                <a:latin typeface="Constantia" pitchFamily="18" charset="0"/>
              </a:rPr>
              <a:t>C</a:t>
            </a:r>
            <a:r>
              <a:rPr lang="en-US" sz="1400" dirty="0" smtClean="0">
                <a:solidFill>
                  <a:schemeClr val="tx1"/>
                </a:solidFill>
                <a:latin typeface="Constantia" pitchFamily="18" charset="0"/>
              </a:rPr>
              <a:t>ryogenics</a:t>
            </a:r>
            <a:r>
              <a:rPr lang="en-US" sz="1400" dirty="0">
                <a:solidFill>
                  <a:schemeClr val="tx1"/>
                </a:solidFill>
                <a:latin typeface="Constantia" pitchFamily="18" charset="0"/>
              </a:rPr>
              <a:t>, </a:t>
            </a:r>
            <a:r>
              <a:rPr lang="en-US" sz="1400" u="sng" dirty="0">
                <a:solidFill>
                  <a:schemeClr val="tx1"/>
                </a:solidFill>
                <a:latin typeface="Constantia" pitchFamily="18" charset="0"/>
              </a:rPr>
              <a:t>A</a:t>
            </a:r>
            <a:r>
              <a:rPr lang="en-US" sz="1400" dirty="0">
                <a:solidFill>
                  <a:schemeClr val="tx1"/>
                </a:solidFill>
                <a:latin typeface="Constantia" pitchFamily="18" charset="0"/>
              </a:rPr>
              <a:t>ccelerators and </a:t>
            </a:r>
            <a:r>
              <a:rPr lang="en-US" sz="1400" u="sng" dirty="0">
                <a:solidFill>
                  <a:schemeClr val="tx1"/>
                </a:solidFill>
                <a:latin typeface="Constantia" pitchFamily="18" charset="0"/>
              </a:rPr>
              <a:t>T</a:t>
            </a:r>
            <a:r>
              <a:rPr lang="en-US" sz="1400" dirty="0">
                <a:solidFill>
                  <a:schemeClr val="tx1"/>
                </a:solidFill>
                <a:latin typeface="Constantia" pitchFamily="18" charset="0"/>
              </a:rPr>
              <a:t>argets at </a:t>
            </a:r>
            <a:r>
              <a:rPr lang="en-US" sz="1400" u="sng" dirty="0">
                <a:solidFill>
                  <a:schemeClr val="tx1"/>
                </a:solidFill>
                <a:latin typeface="Constantia" pitchFamily="18" charset="0"/>
              </a:rPr>
              <a:t>H</a:t>
            </a:r>
            <a:r>
              <a:rPr lang="en-US" sz="1400" dirty="0">
                <a:solidFill>
                  <a:schemeClr val="tx1"/>
                </a:solidFill>
                <a:latin typeface="Constantia" pitchFamily="18" charset="0"/>
              </a:rPr>
              <a:t>IE-</a:t>
            </a:r>
            <a:r>
              <a:rPr lang="en-US" sz="1400" u="sng" dirty="0">
                <a:solidFill>
                  <a:schemeClr val="tx1"/>
                </a:solidFill>
                <a:latin typeface="Constantia" pitchFamily="18" charset="0"/>
              </a:rPr>
              <a:t>I</a:t>
            </a:r>
            <a:r>
              <a:rPr lang="en-US" sz="1400" dirty="0">
                <a:solidFill>
                  <a:schemeClr val="tx1"/>
                </a:solidFill>
                <a:latin typeface="Constantia" pitchFamily="18" charset="0"/>
              </a:rPr>
              <a:t>SOLDE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3897052"/>
            <a:ext cx="5867400" cy="612068"/>
          </a:xfrm>
        </p:spPr>
        <p:txBody>
          <a:bodyPr>
            <a:normAutofit lnSpcReduction="10000"/>
          </a:bodyPr>
          <a:lstStyle/>
          <a:p>
            <a:endParaRPr lang="en-US" sz="1800" b="1" dirty="0" smtClean="0"/>
          </a:p>
          <a:p>
            <a:r>
              <a:rPr lang="en-US" sz="1800" b="1" dirty="0"/>
              <a:t>SERENA </a:t>
            </a:r>
            <a:r>
              <a:rPr lang="en-US" sz="1800" b="1" dirty="0" smtClean="0"/>
              <a:t>CIMMINO(EN-STI/RBS)*</a:t>
            </a:r>
            <a:endParaRPr lang="en-US" sz="1800" dirty="0"/>
          </a:p>
          <a:p>
            <a:endParaRPr lang="en-US" sz="18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41648"/>
            <a:ext cx="990600" cy="974090"/>
          </a:xfrm>
          <a:prstGeom prst="rect">
            <a:avLst/>
          </a:prstGeom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75856" y="908720"/>
            <a:ext cx="2746782" cy="755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9" descr="Cathi_MC_7peopl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865930"/>
            <a:ext cx="1906866" cy="949808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10574" y="2888335"/>
            <a:ext cx="628133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>
                <a:solidFill>
                  <a:schemeClr val="accent1">
                    <a:lumMod val="50000"/>
                  </a:schemeClr>
                </a:solidFill>
              </a:rPr>
              <a:t>Target Unit Design Study</a:t>
            </a:r>
            <a:endParaRPr lang="en-US" sz="44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9" name="Picture 1" descr="\\cern.ch\dfs\Users\l\losito\Public\EN-STI-LOGO\EN-STI-LOGO_small_mathieu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18288" y="645315"/>
            <a:ext cx="1147242" cy="10226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10047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40000"/>
                <a:satMod val="350000"/>
              </a:schemeClr>
            </a:gs>
            <a:gs pos="40000">
              <a:schemeClr val="bg2">
                <a:tint val="45000"/>
                <a:shade val="99000"/>
                <a:satMod val="350000"/>
              </a:schemeClr>
            </a:gs>
            <a:gs pos="100000">
              <a:schemeClr val="bg1">
                <a:lumMod val="65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7956376" y="6469518"/>
            <a:ext cx="628815" cy="276228"/>
          </a:xfrm>
        </p:spPr>
        <p:txBody>
          <a:bodyPr/>
          <a:lstStyle/>
          <a:p>
            <a:fld id="{2A013F82-EE5E-44EE-A61D-E31C6657F26F}" type="slidenum">
              <a:rPr lang="en-GB" sz="1600" smtClean="0">
                <a:solidFill>
                  <a:prstClr val="white"/>
                </a:solidFill>
              </a:rPr>
              <a:pPr/>
              <a:t>10</a:t>
            </a:fld>
            <a:endParaRPr lang="en-GB" sz="1600" dirty="0">
              <a:solidFill>
                <a:prstClr val="white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-8"/>
            <a:ext cx="9144000" cy="980736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rmAutofit fontScale="92500"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buClr>
                <a:srgbClr val="B1A089">
                  <a:lumMod val="75000"/>
                </a:srgbClr>
              </a:buClr>
              <a:defRPr/>
            </a:pPr>
            <a:r>
              <a:rPr lang="en-US" dirty="0" smtClean="0">
                <a:solidFill>
                  <a:srgbClr val="4D3062"/>
                </a:solidFill>
                <a:latin typeface="Trebuchet MS"/>
              </a:rPr>
              <a:t>New Graphite Heater Prototype</a:t>
            </a:r>
            <a:endParaRPr lang="en-US" dirty="0">
              <a:solidFill>
                <a:srgbClr val="4D3062"/>
              </a:solidFill>
              <a:latin typeface="Trebuchet MS"/>
            </a:endParaRPr>
          </a:p>
        </p:txBody>
      </p:sp>
      <p:pic>
        <p:nvPicPr>
          <p:cNvPr id="20" name="Picture 6" descr="\\cern.ch\dfs\Users\s\scimmino\Desktop\container nuovo.bmp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774" b="93577" l="31878" r="8360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330" t="2924" r="15828" b="8333"/>
          <a:stretch/>
        </p:blipFill>
        <p:spPr bwMode="auto">
          <a:xfrm>
            <a:off x="1658689" y="841132"/>
            <a:ext cx="5826622" cy="5628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3686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40000"/>
                <a:satMod val="350000"/>
              </a:schemeClr>
            </a:gs>
            <a:gs pos="40000">
              <a:schemeClr val="bg2">
                <a:tint val="45000"/>
                <a:shade val="99000"/>
                <a:satMod val="350000"/>
              </a:schemeClr>
            </a:gs>
            <a:gs pos="100000">
              <a:schemeClr val="bg1">
                <a:lumMod val="65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67" t="5219" r="9028" b="12011"/>
          <a:stretch/>
        </p:blipFill>
        <p:spPr>
          <a:xfrm>
            <a:off x="840276" y="980728"/>
            <a:ext cx="7332124" cy="521008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7956376" y="6469518"/>
            <a:ext cx="628815" cy="276228"/>
          </a:xfrm>
        </p:spPr>
        <p:txBody>
          <a:bodyPr/>
          <a:lstStyle/>
          <a:p>
            <a:fld id="{2A013F82-EE5E-44EE-A61D-E31C6657F26F}" type="slidenum">
              <a:rPr lang="en-GB" sz="1600" smtClean="0">
                <a:solidFill>
                  <a:prstClr val="white"/>
                </a:solidFill>
              </a:rPr>
              <a:pPr/>
              <a:t>11</a:t>
            </a:fld>
            <a:endParaRPr lang="en-GB" sz="1600" dirty="0">
              <a:solidFill>
                <a:prstClr val="white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-8"/>
            <a:ext cx="9144000" cy="980736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rmAutofit fontScale="92500"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buClr>
                <a:srgbClr val="B1A089">
                  <a:lumMod val="75000"/>
                </a:srgbClr>
              </a:buClr>
              <a:defRPr/>
            </a:pPr>
            <a:r>
              <a:rPr lang="en-US" dirty="0" smtClean="0">
                <a:solidFill>
                  <a:srgbClr val="4D3062"/>
                </a:solidFill>
                <a:latin typeface="Trebuchet MS"/>
              </a:rPr>
              <a:t>New Graphite Heater Prototype</a:t>
            </a:r>
            <a:endParaRPr lang="en-US" dirty="0">
              <a:solidFill>
                <a:srgbClr val="4D3062"/>
              </a:solidFill>
              <a:latin typeface="Trebuchet MS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211436" y="5499482"/>
            <a:ext cx="3024336" cy="369332"/>
            <a:chOff x="215516" y="5188513"/>
            <a:chExt cx="3024336" cy="369332"/>
          </a:xfrm>
          <a:solidFill>
            <a:schemeClr val="accent4">
              <a:lumMod val="75000"/>
            </a:schemeClr>
          </a:solidFill>
        </p:grpSpPr>
        <p:sp>
          <p:nvSpPr>
            <p:cNvPr id="11" name="Rounded Rectangle 10"/>
            <p:cNvSpPr/>
            <p:nvPr/>
          </p:nvSpPr>
          <p:spPr>
            <a:xfrm>
              <a:off x="215516" y="5188513"/>
              <a:ext cx="3024336" cy="369332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03486" y="5188513"/>
              <a:ext cx="284839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it-IT" dirty="0" smtClean="0"/>
                <a:t>Ohmic Heat / Containement</a:t>
              </a:r>
              <a:endParaRPr lang="en-GB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211436" y="6000464"/>
            <a:ext cx="3024336" cy="380864"/>
            <a:chOff x="215516" y="5172372"/>
            <a:chExt cx="3024336" cy="380864"/>
          </a:xfrm>
          <a:solidFill>
            <a:schemeClr val="accent4">
              <a:lumMod val="75000"/>
            </a:schemeClr>
          </a:solidFill>
        </p:grpSpPr>
        <p:sp>
          <p:nvSpPr>
            <p:cNvPr id="17" name="Rounded Rectangle 16"/>
            <p:cNvSpPr/>
            <p:nvPr/>
          </p:nvSpPr>
          <p:spPr>
            <a:xfrm>
              <a:off x="215516" y="5188513"/>
              <a:ext cx="3024336" cy="364723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03486" y="5172372"/>
              <a:ext cx="284839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it-IT" dirty="0" smtClean="0"/>
                <a:t>Thermocouple</a:t>
              </a:r>
              <a:endParaRPr lang="en-GB" dirty="0"/>
            </a:p>
          </p:txBody>
        </p:sp>
      </p:grpSp>
      <p:cxnSp>
        <p:nvCxnSpPr>
          <p:cNvPr id="23" name="Straight Connector 22"/>
          <p:cNvCxnSpPr/>
          <p:nvPr/>
        </p:nvCxnSpPr>
        <p:spPr>
          <a:xfrm flipV="1">
            <a:off x="1482002" y="1412776"/>
            <a:ext cx="3882086" cy="180710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V="1">
            <a:off x="1482002" y="1412776"/>
            <a:ext cx="4026102" cy="180710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1585934" y="2895848"/>
            <a:ext cx="612068" cy="288032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4038286" y="1779724"/>
            <a:ext cx="612068" cy="288032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Left Arrow 3"/>
          <p:cNvSpPr/>
          <p:nvPr/>
        </p:nvSpPr>
        <p:spPr>
          <a:xfrm>
            <a:off x="5508104" y="1387370"/>
            <a:ext cx="396044" cy="180020"/>
          </a:xfrm>
          <a:prstGeom prst="lef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323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7956376" y="6469518"/>
            <a:ext cx="628815" cy="276228"/>
          </a:xfrm>
        </p:spPr>
        <p:txBody>
          <a:bodyPr/>
          <a:lstStyle/>
          <a:p>
            <a:fld id="{2A013F82-EE5E-44EE-A61D-E31C6657F26F}" type="slidenum">
              <a:rPr lang="en-GB" sz="1600" smtClean="0">
                <a:solidFill>
                  <a:schemeClr val="bg1"/>
                </a:solidFill>
              </a:rPr>
              <a:pPr/>
              <a:t>12</a:t>
            </a:fld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59532" y="-8"/>
            <a:ext cx="8327268" cy="980736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rm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320040" marR="0" lvl="0" indent="-32004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B1A089">
                  <a:lumMod val="75000"/>
                </a:srgbClr>
              </a:buClr>
              <a:buSzPct val="128000"/>
              <a:buFont typeface="Georgia" pitchFamily="18" charset="0"/>
              <a:buChar char="*"/>
              <a:tabLst/>
              <a:defRPr/>
            </a:pPr>
            <a:r>
              <a:rPr lang="en-US" dirty="0" smtClean="0">
                <a:solidFill>
                  <a:srgbClr val="4D3062"/>
                </a:solidFill>
                <a:latin typeface="Trebuchet MS"/>
              </a:rPr>
              <a:t>Graphite Prototype Study</a:t>
            </a:r>
            <a:endParaRPr kumimoji="0" lang="en-US" sz="4600" b="1" i="0" u="none" strike="noStrike" kern="1200" cap="none" spc="0" normalizeH="0" baseline="0" noProof="0" dirty="0">
              <a:ln>
                <a:noFill/>
              </a:ln>
              <a:solidFill>
                <a:srgbClr val="4D3062"/>
              </a:solidFill>
              <a:effectLst>
                <a:reflection blurRad="6350" stA="55000" endA="300" endPos="45500" dir="5400000" sy="-100000" algn="bl" rotWithShape="0"/>
              </a:effectLst>
              <a:uLnTx/>
              <a:uFillTx/>
              <a:latin typeface="Trebuchet MS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71499" y="2752304"/>
            <a:ext cx="2592288" cy="3717214"/>
            <a:chOff x="-1738023" y="2018336"/>
            <a:chExt cx="2001175" cy="2827653"/>
          </a:xfrm>
        </p:grpSpPr>
        <p:sp>
          <p:nvSpPr>
            <p:cNvPr id="37" name="Rounded Rectangle 36"/>
            <p:cNvSpPr/>
            <p:nvPr/>
          </p:nvSpPr>
          <p:spPr>
            <a:xfrm rot="5400000">
              <a:off x="-2151262" y="2431575"/>
              <a:ext cx="2827653" cy="2001175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-1583101" y="2144464"/>
              <a:ext cx="1679491" cy="2701524"/>
              <a:chOff x="5393989" y="-1076368"/>
              <a:chExt cx="3149451" cy="5689125"/>
            </a:xfrm>
          </p:grpSpPr>
          <p:grpSp>
            <p:nvGrpSpPr>
              <p:cNvPr id="24" name="Group 23"/>
              <p:cNvGrpSpPr/>
              <p:nvPr/>
            </p:nvGrpSpPr>
            <p:grpSpPr>
              <a:xfrm>
                <a:off x="5393989" y="-1076368"/>
                <a:ext cx="3149451" cy="5689125"/>
                <a:chOff x="5948622" y="-1247798"/>
                <a:chExt cx="3149451" cy="5689125"/>
              </a:xfrm>
            </p:grpSpPr>
            <p:pic>
              <p:nvPicPr>
                <p:cNvPr id="26" name="Picture 8" descr="\\cern.ch\dfs\Users\s\scimmino\Documents\My Pictures\Double Container Test_solo graph\IMAG1025.jpg"/>
                <p:cNvPicPr>
                  <a:picLocks noChangeAspect="1" noChangeArrowheads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9817" r="16555" b="16333"/>
                <a:stretch/>
              </p:blipFill>
              <p:spPr bwMode="auto">
                <a:xfrm>
                  <a:off x="5948622" y="-1247798"/>
                  <a:ext cx="3149451" cy="2412105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27" name="TextBox 26"/>
                <p:cNvSpPr txBox="1"/>
                <p:nvPr/>
              </p:nvSpPr>
              <p:spPr>
                <a:xfrm>
                  <a:off x="6075077" y="3603162"/>
                  <a:ext cx="2776628" cy="8381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b="1" dirty="0" smtClean="0"/>
                    <a:t>Graphite Heater</a:t>
                  </a:r>
                </a:p>
                <a:p>
                  <a:pPr algn="ctr"/>
                  <a:r>
                    <a:rPr lang="en-GB" sz="1400" b="1" dirty="0" smtClean="0"/>
                    <a:t>Tests</a:t>
                  </a:r>
                  <a:endParaRPr lang="en-GB" sz="1400" b="1" dirty="0"/>
                </a:p>
              </p:txBody>
            </p:sp>
          </p:grpSp>
          <p:pic>
            <p:nvPicPr>
              <p:cNvPr id="25" name="Picture 10" descr="\\cern.ch\dfs\Users\s\scimmino\Documents\My Pictures\Double Container Test_solo graph\IMAG1030.jpg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754" r="6278" b="4869"/>
              <a:stretch/>
            </p:blipFill>
            <p:spPr bwMode="auto">
              <a:xfrm>
                <a:off x="5393989" y="1335739"/>
                <a:ext cx="3149450" cy="238595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195189548"/>
              </p:ext>
            </p:extLst>
          </p:nvPr>
        </p:nvGraphicFramePr>
        <p:xfrm>
          <a:off x="107504" y="836712"/>
          <a:ext cx="8856984" cy="20813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pSp>
        <p:nvGrpSpPr>
          <p:cNvPr id="3" name="Group 2"/>
          <p:cNvGrpSpPr/>
          <p:nvPr/>
        </p:nvGrpSpPr>
        <p:grpSpPr>
          <a:xfrm>
            <a:off x="2663787" y="2786230"/>
            <a:ext cx="3744417" cy="3683287"/>
            <a:chOff x="2663787" y="2786230"/>
            <a:chExt cx="3744417" cy="3683287"/>
          </a:xfrm>
        </p:grpSpPr>
        <p:grpSp>
          <p:nvGrpSpPr>
            <p:cNvPr id="10" name="Group 9"/>
            <p:cNvGrpSpPr/>
            <p:nvPr/>
          </p:nvGrpSpPr>
          <p:grpSpPr>
            <a:xfrm>
              <a:off x="2663787" y="2786230"/>
              <a:ext cx="3744417" cy="3683287"/>
              <a:chOff x="-137372" y="1412776"/>
              <a:chExt cx="2014546" cy="2021730"/>
            </a:xfrm>
          </p:grpSpPr>
          <p:sp>
            <p:nvSpPr>
              <p:cNvPr id="35" name="Rounded Rectangle 34"/>
              <p:cNvSpPr/>
              <p:nvPr/>
            </p:nvSpPr>
            <p:spPr>
              <a:xfrm>
                <a:off x="-137372" y="1412776"/>
                <a:ext cx="2014546" cy="2021730"/>
              </a:xfrm>
              <a:prstGeom prst="roundRect">
                <a:avLst/>
              </a:prstGeom>
              <a:solidFill>
                <a:srgbClr val="996633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-46213" y="3177638"/>
                <a:ext cx="1756862" cy="1689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b="1" dirty="0" smtClean="0"/>
                  <a:t>Graphite Heater </a:t>
                </a:r>
                <a:r>
                  <a:rPr lang="en-GB" sz="1400" b="1" dirty="0"/>
                  <a:t>S</a:t>
                </a:r>
                <a:r>
                  <a:rPr lang="en-GB" sz="1400" b="1" dirty="0" smtClean="0"/>
                  <a:t>imulations</a:t>
                </a:r>
                <a:endParaRPr lang="en-GB" sz="1400" b="1" dirty="0"/>
              </a:p>
            </p:txBody>
          </p:sp>
        </p:grp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41493" y="2924944"/>
              <a:ext cx="3142674" cy="3043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3" name="Group 12"/>
          <p:cNvGrpSpPr/>
          <p:nvPr/>
        </p:nvGrpSpPr>
        <p:grpSpPr>
          <a:xfrm>
            <a:off x="156228" y="2786230"/>
            <a:ext cx="5171856" cy="3647808"/>
            <a:chOff x="8174925" y="3825044"/>
            <a:chExt cx="2556284" cy="1727723"/>
          </a:xfrm>
        </p:grpSpPr>
        <p:sp>
          <p:nvSpPr>
            <p:cNvPr id="39" name="Rounded Rectangle 38"/>
            <p:cNvSpPr/>
            <p:nvPr/>
          </p:nvSpPr>
          <p:spPr>
            <a:xfrm>
              <a:off x="8174925" y="3825044"/>
              <a:ext cx="2556284" cy="1727723"/>
            </a:xfrm>
            <a:prstGeom prst="roundRect">
              <a:avLst/>
            </a:prstGeom>
            <a:solidFill>
              <a:srgbClr val="CCCC00"/>
            </a:solidFill>
            <a:ln>
              <a:solidFill>
                <a:schemeClr val="bg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31" name="Group 30"/>
            <p:cNvGrpSpPr/>
            <p:nvPr/>
          </p:nvGrpSpPr>
          <p:grpSpPr>
            <a:xfrm>
              <a:off x="8286070" y="3943353"/>
              <a:ext cx="2334014" cy="1543213"/>
              <a:chOff x="3833441" y="2192446"/>
              <a:chExt cx="3564051" cy="2613882"/>
            </a:xfrm>
          </p:grpSpPr>
          <p:pic>
            <p:nvPicPr>
              <p:cNvPr id="32" name="Picture 9" descr="\\cern.ch\dfs\Users\s\scimmino\Documents\My Pictures\con sigratherm\IMAG1072.jpg"/>
              <p:cNvPicPr>
                <a:picLocks noChangeAspect="1" noChangeArrowheads="1"/>
              </p:cNvPicPr>
              <p:nvPr/>
            </p:nvPicPr>
            <p:blipFill rotWithShape="1"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508" r="21486" b="31472"/>
              <a:stretch/>
            </p:blipFill>
            <p:spPr bwMode="auto">
              <a:xfrm>
                <a:off x="3833441" y="2192446"/>
                <a:ext cx="3564051" cy="239123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3" name="TextBox 32"/>
              <p:cNvSpPr txBox="1"/>
              <p:nvPr/>
            </p:nvSpPr>
            <p:spPr>
              <a:xfrm>
                <a:off x="3963446" y="4598967"/>
                <a:ext cx="3327973" cy="2073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b="1" dirty="0" err="1" smtClean="0"/>
                  <a:t>Sigratherm</a:t>
                </a:r>
                <a:r>
                  <a:rPr lang="en-GB" sz="1400" b="1" dirty="0" smtClean="0"/>
                  <a:t> Screen Tests</a:t>
                </a:r>
                <a:endParaRPr lang="en-GB" sz="1400" b="1" dirty="0"/>
              </a:p>
            </p:txBody>
          </p:sp>
        </p:grpSp>
      </p:grpSp>
      <p:grpSp>
        <p:nvGrpSpPr>
          <p:cNvPr id="4" name="Group 3"/>
          <p:cNvGrpSpPr/>
          <p:nvPr/>
        </p:nvGrpSpPr>
        <p:grpSpPr>
          <a:xfrm>
            <a:off x="5540146" y="2786230"/>
            <a:ext cx="3460346" cy="3683287"/>
            <a:chOff x="9428578" y="3154852"/>
            <a:chExt cx="3754628" cy="3703148"/>
          </a:xfrm>
        </p:grpSpPr>
        <p:grpSp>
          <p:nvGrpSpPr>
            <p:cNvPr id="12" name="Group 11"/>
            <p:cNvGrpSpPr/>
            <p:nvPr/>
          </p:nvGrpSpPr>
          <p:grpSpPr>
            <a:xfrm>
              <a:off x="9428578" y="3154852"/>
              <a:ext cx="3754628" cy="3703148"/>
              <a:chOff x="-5225403" y="4384361"/>
              <a:chExt cx="1897781" cy="1908212"/>
            </a:xfrm>
          </p:grpSpPr>
          <p:sp>
            <p:nvSpPr>
              <p:cNvPr id="38" name="Rounded Rectangle 37"/>
              <p:cNvSpPr/>
              <p:nvPr/>
            </p:nvSpPr>
            <p:spPr>
              <a:xfrm>
                <a:off x="-5225403" y="4384361"/>
                <a:ext cx="1897781" cy="1908212"/>
              </a:xfrm>
              <a:prstGeom prst="roundRect">
                <a:avLst/>
              </a:prstGeom>
              <a:solidFill>
                <a:srgbClr val="CC990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-5191937" y="6064748"/>
                <a:ext cx="1864315" cy="1585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b="1" dirty="0" err="1" smtClean="0"/>
                  <a:t>Sigratherm</a:t>
                </a:r>
                <a:r>
                  <a:rPr lang="en-GB" sz="1400" b="1" dirty="0" smtClean="0"/>
                  <a:t> screen Simulations</a:t>
                </a:r>
                <a:endParaRPr lang="en-GB" sz="1400" b="1" dirty="0"/>
              </a:p>
            </p:txBody>
          </p:sp>
        </p:grpSp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89141" y="3373061"/>
              <a:ext cx="3398736" cy="30609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028" name="Picture 4" descr="\\cern.ch\dfs\Users\s\scimmino\Desktop\immagini\20131031_114309.jpg"/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05" b="23785"/>
          <a:stretch/>
        </p:blipFill>
        <p:spPr bwMode="auto">
          <a:xfrm>
            <a:off x="35496" y="2538201"/>
            <a:ext cx="3139894" cy="3951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\\cern.ch\dfs\Users\s\scimmino\Desktop\immagini\patter.jpg"/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43" t="7447" b="26153"/>
          <a:stretch/>
        </p:blipFill>
        <p:spPr bwMode="auto">
          <a:xfrm>
            <a:off x="3128418" y="2538201"/>
            <a:ext cx="2901607" cy="3951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\\cern.ch\dfs\Users\s\scimmino\Desktop\immagini\screen2.jpg"/>
          <p:cNvPicPr>
            <a:picLocks noChangeAspect="1" noChangeArrowheads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34" t="25754" r="29502" b="26698"/>
          <a:stretch/>
        </p:blipFill>
        <p:spPr bwMode="auto">
          <a:xfrm rot="5400000">
            <a:off x="6718149" y="4063490"/>
            <a:ext cx="1737727" cy="311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\\cern.ch\dfs\Users\s\scimmino\Desktop\immagini\scren.jpg"/>
          <p:cNvPicPr>
            <a:picLocks noChangeAspect="1" noChangeArrowheads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10" t="24690" r="65851" b="32222"/>
          <a:stretch/>
        </p:blipFill>
        <p:spPr bwMode="auto">
          <a:xfrm rot="5400000">
            <a:off x="6993615" y="1785976"/>
            <a:ext cx="1186795" cy="3113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2651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FD38F5B2-4717-4621-9E62-DE3FE342FB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graphicEl>
                                              <a:dgm id="{FD38F5B2-4717-4621-9E62-DE3FE342FBD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FC756240-1042-46D1-A59E-E409A5AB18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graphicEl>
                                              <a:dgm id="{FC756240-1042-46D1-A59E-E409A5AB181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27002DB5-2B8B-4453-8A7C-46872DC40AF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graphicEl>
                                              <a:dgm id="{27002DB5-2B8B-4453-8A7C-46872DC40AF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BC605F3-CA8E-4C23-8D15-49B422278E6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">
                                            <p:graphicEl>
                                              <a:dgm id="{9BC605F3-CA8E-4C23-8D15-49B422278E6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 uiExpand="1">
        <p:bldSub>
          <a:bldDgm bld="one"/>
        </p:bldSub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7956376" y="6469518"/>
            <a:ext cx="628815" cy="276228"/>
          </a:xfrm>
        </p:spPr>
        <p:txBody>
          <a:bodyPr/>
          <a:lstStyle/>
          <a:p>
            <a:fld id="{2A013F82-EE5E-44EE-A61D-E31C6657F26F}" type="slidenum">
              <a:rPr lang="en-GB" sz="1600" smtClean="0">
                <a:solidFill>
                  <a:schemeClr val="bg1"/>
                </a:solidFill>
              </a:rPr>
              <a:pPr/>
              <a:t>13</a:t>
            </a:fld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75556" y="-8"/>
            <a:ext cx="8111244" cy="980736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rm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320040" marR="0" lvl="0" indent="-32004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B1A089">
                  <a:lumMod val="75000"/>
                </a:srgbClr>
              </a:buClr>
              <a:buSzPct val="128000"/>
              <a:buFont typeface="Georgia" pitchFamily="18" charset="0"/>
              <a:buChar char="*"/>
              <a:tabLst/>
              <a:defRPr/>
            </a:pPr>
            <a:r>
              <a:rPr lang="en-US" dirty="0" smtClean="0">
                <a:solidFill>
                  <a:srgbClr val="4D3062"/>
                </a:solidFill>
                <a:latin typeface="Trebuchet MS"/>
              </a:rPr>
              <a:t>Parts Collection</a:t>
            </a:r>
            <a:endParaRPr kumimoji="0" lang="en-US" sz="4600" b="1" i="0" u="none" strike="noStrike" kern="1200" cap="none" spc="0" normalizeH="0" baseline="0" noProof="0" dirty="0">
              <a:ln>
                <a:noFill/>
              </a:ln>
              <a:solidFill>
                <a:srgbClr val="4D3062"/>
              </a:solidFill>
              <a:effectLst>
                <a:reflection blurRad="6350" stA="55000" endA="300" endPos="45500" dir="5400000" sy="-100000" algn="bl" rotWithShape="0"/>
              </a:effectLst>
              <a:uLnTx/>
              <a:uFillTx/>
              <a:latin typeface="Trebuchet MS"/>
            </a:endParaRPr>
          </a:p>
        </p:txBody>
      </p:sp>
      <p:pic>
        <p:nvPicPr>
          <p:cNvPr id="11266" name="Picture 2" descr="\\cern.ch\dfs\Users\s\scimmino\Documents\My Pictures\New_target\20131014_105245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38" t="11976" r="14443" b="18256"/>
          <a:stretch/>
        </p:blipFill>
        <p:spPr bwMode="auto">
          <a:xfrm>
            <a:off x="-508" y="872716"/>
            <a:ext cx="2840615" cy="5580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23" b="15811"/>
          <a:stretch/>
        </p:blipFill>
        <p:spPr>
          <a:xfrm>
            <a:off x="2843808" y="872716"/>
            <a:ext cx="2317445" cy="277130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13" t="8700" r="18750" b="10988"/>
          <a:stretch/>
        </p:blipFill>
        <p:spPr>
          <a:xfrm>
            <a:off x="2864101" y="4749597"/>
            <a:ext cx="2633631" cy="170361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39" r="18473" b="4500"/>
          <a:stretch/>
        </p:blipFill>
        <p:spPr>
          <a:xfrm>
            <a:off x="5161253" y="2666900"/>
            <a:ext cx="1341026" cy="97711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99" t="27564" r="28851" b="36218"/>
          <a:stretch/>
        </p:blipFill>
        <p:spPr>
          <a:xfrm>
            <a:off x="6502279" y="2636911"/>
            <a:ext cx="1061645" cy="155070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35" t="11576" r="16074"/>
          <a:stretch/>
        </p:blipFill>
        <p:spPr>
          <a:xfrm>
            <a:off x="5497732" y="4187619"/>
            <a:ext cx="3624467" cy="228808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6" t="10724" r="4709" b="17495"/>
          <a:stretch/>
        </p:blipFill>
        <p:spPr>
          <a:xfrm>
            <a:off x="5161252" y="872716"/>
            <a:ext cx="3960947" cy="1783041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725" b="19070"/>
          <a:stretch/>
        </p:blipFill>
        <p:spPr>
          <a:xfrm>
            <a:off x="7563924" y="2658292"/>
            <a:ext cx="1558276" cy="1529327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39" t="26152" r="54761" b="46522"/>
          <a:stretch/>
        </p:blipFill>
        <p:spPr>
          <a:xfrm>
            <a:off x="5497732" y="3644018"/>
            <a:ext cx="1004547" cy="543601"/>
          </a:xfrm>
          <a:prstGeom prst="rect">
            <a:avLst/>
          </a:prstGeom>
        </p:spPr>
      </p:pic>
      <p:pic>
        <p:nvPicPr>
          <p:cNvPr id="4098" name="Picture 2" descr="\\cern.ch\dfs\Users\s\scimmino\Desktop\immagini\bush.jpg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4" t="17132" r="4162" b="13772"/>
          <a:stretch/>
        </p:blipFill>
        <p:spPr bwMode="auto">
          <a:xfrm>
            <a:off x="2864101" y="3644018"/>
            <a:ext cx="2587038" cy="1087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219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7956376" y="6469518"/>
            <a:ext cx="628815" cy="276228"/>
          </a:xfrm>
        </p:spPr>
        <p:txBody>
          <a:bodyPr/>
          <a:lstStyle/>
          <a:p>
            <a:fld id="{2A013F82-EE5E-44EE-A61D-E31C6657F26F}" type="slidenum">
              <a:rPr lang="en-GB" sz="1600" smtClean="0">
                <a:solidFill>
                  <a:schemeClr val="bg1"/>
                </a:solidFill>
              </a:rPr>
              <a:pPr/>
              <a:t>14</a:t>
            </a:fld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51520" y="-8"/>
            <a:ext cx="8435280" cy="980736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rm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320040" marR="0" lvl="0" indent="-32004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B1A089">
                  <a:lumMod val="75000"/>
                </a:srgbClr>
              </a:buClr>
              <a:buSzPct val="128000"/>
              <a:buFont typeface="Georgia" pitchFamily="18" charset="0"/>
              <a:buChar char="*"/>
              <a:tabLst/>
              <a:defRPr/>
            </a:pPr>
            <a:r>
              <a:rPr lang="en-US" dirty="0" smtClean="0">
                <a:solidFill>
                  <a:srgbClr val="4D3062"/>
                </a:solidFill>
                <a:latin typeface="Trebuchet MS"/>
              </a:rPr>
              <a:t>Prototype</a:t>
            </a:r>
            <a:endParaRPr kumimoji="0" lang="en-US" sz="4600" b="1" i="0" u="none" strike="noStrike" kern="1200" cap="none" spc="0" normalizeH="0" baseline="0" noProof="0" dirty="0">
              <a:ln>
                <a:noFill/>
              </a:ln>
              <a:solidFill>
                <a:srgbClr val="4D3062"/>
              </a:solidFill>
              <a:effectLst>
                <a:reflection blurRad="6350" stA="55000" endA="300" endPos="45500" dir="5400000" sy="-100000" algn="bl" rotWithShape="0"/>
              </a:effectLst>
              <a:uLnTx/>
              <a:uFillTx/>
              <a:latin typeface="Trebuchet MS"/>
            </a:endParaRPr>
          </a:p>
        </p:txBody>
      </p:sp>
      <p:pic>
        <p:nvPicPr>
          <p:cNvPr id="3074" name="Picture 2" descr="\\cern.ch\dfs\Users\s\scimmino\Desktop\immagini\containerner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001"/>
          <a:stretch/>
        </p:blipFill>
        <p:spPr bwMode="auto">
          <a:xfrm>
            <a:off x="143508" y="980728"/>
            <a:ext cx="8878841" cy="54883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4538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Freeform 68"/>
          <p:cNvSpPr>
            <a:spLocks/>
          </p:cNvSpPr>
          <p:nvPr/>
        </p:nvSpPr>
        <p:spPr bwMode="auto">
          <a:xfrm>
            <a:off x="2104" y="3028900"/>
            <a:ext cx="4604441" cy="3829100"/>
          </a:xfrm>
          <a:custGeom>
            <a:avLst/>
            <a:gdLst/>
            <a:ahLst/>
            <a:cxnLst>
              <a:cxn ang="0">
                <a:pos x="0" y="1562"/>
              </a:cxn>
              <a:cxn ang="0">
                <a:pos x="0" y="2604"/>
              </a:cxn>
              <a:cxn ang="0">
                <a:pos x="1272" y="2604"/>
              </a:cxn>
              <a:cxn ang="0">
                <a:pos x="2612" y="0"/>
              </a:cxn>
              <a:cxn ang="0">
                <a:pos x="0" y="1562"/>
              </a:cxn>
            </a:cxnLst>
            <a:rect l="0" t="0" r="r" b="b"/>
            <a:pathLst>
              <a:path w="2612" h="2604">
                <a:moveTo>
                  <a:pt x="0" y="1562"/>
                </a:moveTo>
                <a:lnTo>
                  <a:pt x="0" y="2604"/>
                </a:lnTo>
                <a:lnTo>
                  <a:pt x="1272" y="2604"/>
                </a:lnTo>
                <a:lnTo>
                  <a:pt x="2612" y="0"/>
                </a:lnTo>
                <a:lnTo>
                  <a:pt x="0" y="1562"/>
                </a:lnTo>
                <a:close/>
              </a:path>
            </a:pathLst>
          </a:custGeom>
          <a:solidFill>
            <a:schemeClr val="bg2">
              <a:lumMod val="75000"/>
              <a:lumOff val="25000"/>
              <a:alpha val="71000"/>
            </a:schemeClr>
          </a:solidFill>
          <a:ln w="28575" cap="flat" cmpd="sng" algn="ctr">
            <a:gradFill flip="none" rotWithShape="1">
              <a:gsLst>
                <a:gs pos="50000">
                  <a:schemeClr val="accent5">
                    <a:lumMod val="60000"/>
                    <a:lumOff val="40000"/>
                  </a:schemeClr>
                </a:gs>
                <a:gs pos="100000">
                  <a:srgbClr val="002060"/>
                </a:gs>
              </a:gsLst>
              <a:lin ang="5400000" scaled="1"/>
              <a:tileRect/>
            </a:gra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da-DK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55" name="Freeform 69"/>
          <p:cNvSpPr>
            <a:spLocks/>
          </p:cNvSpPr>
          <p:nvPr/>
        </p:nvSpPr>
        <p:spPr bwMode="auto">
          <a:xfrm>
            <a:off x="4666480" y="3025959"/>
            <a:ext cx="4473994" cy="2249817"/>
          </a:xfrm>
          <a:custGeom>
            <a:avLst/>
            <a:gdLst/>
            <a:ahLst/>
            <a:cxnLst>
              <a:cxn ang="0">
                <a:pos x="2538" y="1530"/>
              </a:cxn>
              <a:cxn ang="0">
                <a:pos x="2538" y="0"/>
              </a:cxn>
              <a:cxn ang="0">
                <a:pos x="0" y="0"/>
              </a:cxn>
              <a:cxn ang="0">
                <a:pos x="2538" y="1530"/>
              </a:cxn>
            </a:cxnLst>
            <a:rect l="0" t="0" r="r" b="b"/>
            <a:pathLst>
              <a:path w="2538" h="1530">
                <a:moveTo>
                  <a:pt x="2538" y="1530"/>
                </a:moveTo>
                <a:lnTo>
                  <a:pt x="2538" y="0"/>
                </a:lnTo>
                <a:lnTo>
                  <a:pt x="0" y="0"/>
                </a:lnTo>
                <a:lnTo>
                  <a:pt x="2538" y="1530"/>
                </a:lnTo>
                <a:close/>
              </a:path>
            </a:pathLst>
          </a:custGeom>
          <a:solidFill>
            <a:schemeClr val="bg2">
              <a:lumMod val="75000"/>
              <a:lumOff val="25000"/>
              <a:alpha val="71000"/>
            </a:schemeClr>
          </a:solidFill>
          <a:ln w="28575" cap="flat" cmpd="sng" algn="ctr">
            <a:gradFill flip="none" rotWithShape="1">
              <a:gsLst>
                <a:gs pos="50000">
                  <a:schemeClr val="accent5">
                    <a:lumMod val="60000"/>
                    <a:lumOff val="40000"/>
                  </a:schemeClr>
                </a:gs>
                <a:gs pos="100000">
                  <a:srgbClr val="002060"/>
                </a:gs>
              </a:gsLst>
              <a:lin ang="5400000" scaled="1"/>
              <a:tileRect/>
            </a:gra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da-DK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56" name="Freeform 70"/>
          <p:cNvSpPr>
            <a:spLocks/>
          </p:cNvSpPr>
          <p:nvPr/>
        </p:nvSpPr>
        <p:spPr bwMode="auto">
          <a:xfrm>
            <a:off x="2262017" y="3031840"/>
            <a:ext cx="4526878" cy="3826160"/>
          </a:xfrm>
          <a:custGeom>
            <a:avLst/>
            <a:gdLst/>
            <a:ahLst/>
            <a:cxnLst>
              <a:cxn ang="0">
                <a:pos x="0" y="2602"/>
              </a:cxn>
              <a:cxn ang="0">
                <a:pos x="2568" y="2602"/>
              </a:cxn>
              <a:cxn ang="0">
                <a:pos x="1338" y="0"/>
              </a:cxn>
              <a:cxn ang="0">
                <a:pos x="0" y="2602"/>
              </a:cxn>
            </a:cxnLst>
            <a:rect l="0" t="0" r="r" b="b"/>
            <a:pathLst>
              <a:path w="2568" h="2602">
                <a:moveTo>
                  <a:pt x="0" y="2602"/>
                </a:moveTo>
                <a:lnTo>
                  <a:pt x="2568" y="2602"/>
                </a:lnTo>
                <a:lnTo>
                  <a:pt x="1338" y="0"/>
                </a:lnTo>
                <a:lnTo>
                  <a:pt x="0" y="2602"/>
                </a:lnTo>
                <a:close/>
              </a:path>
            </a:pathLst>
          </a:custGeom>
          <a:solidFill>
            <a:schemeClr val="bg2">
              <a:lumMod val="75000"/>
              <a:lumOff val="25000"/>
              <a:alpha val="71000"/>
            </a:schemeClr>
          </a:solidFill>
          <a:ln w="28575" cap="flat" cmpd="sng" algn="ctr">
            <a:gradFill flip="none" rotWithShape="1">
              <a:gsLst>
                <a:gs pos="50000">
                  <a:schemeClr val="accent5">
                    <a:lumMod val="60000"/>
                    <a:lumOff val="40000"/>
                  </a:schemeClr>
                </a:gs>
                <a:gs pos="100000">
                  <a:srgbClr val="002060"/>
                </a:gs>
              </a:gsLst>
              <a:lin ang="5400000" scaled="1"/>
              <a:tileRect/>
            </a:gra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da-DK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57" name="Freeform 71"/>
          <p:cNvSpPr>
            <a:spLocks/>
          </p:cNvSpPr>
          <p:nvPr/>
        </p:nvSpPr>
        <p:spPr bwMode="auto">
          <a:xfrm>
            <a:off x="4638276" y="3028900"/>
            <a:ext cx="4502199" cy="3829100"/>
          </a:xfrm>
          <a:custGeom>
            <a:avLst/>
            <a:gdLst/>
            <a:ahLst/>
            <a:cxnLst>
              <a:cxn ang="0">
                <a:pos x="1230" y="2604"/>
              </a:cxn>
              <a:cxn ang="0">
                <a:pos x="1230" y="2604"/>
              </a:cxn>
              <a:cxn ang="0">
                <a:pos x="2554" y="2604"/>
              </a:cxn>
              <a:cxn ang="0">
                <a:pos x="2554" y="1540"/>
              </a:cxn>
              <a:cxn ang="0">
                <a:pos x="0" y="0"/>
              </a:cxn>
              <a:cxn ang="0">
                <a:pos x="1230" y="2604"/>
              </a:cxn>
            </a:cxnLst>
            <a:rect l="0" t="0" r="r" b="b"/>
            <a:pathLst>
              <a:path w="2554" h="2604">
                <a:moveTo>
                  <a:pt x="1230" y="2604"/>
                </a:moveTo>
                <a:lnTo>
                  <a:pt x="1230" y="2604"/>
                </a:lnTo>
                <a:lnTo>
                  <a:pt x="2554" y="2604"/>
                </a:lnTo>
                <a:lnTo>
                  <a:pt x="2554" y="1540"/>
                </a:lnTo>
                <a:lnTo>
                  <a:pt x="0" y="0"/>
                </a:lnTo>
                <a:lnTo>
                  <a:pt x="1230" y="2604"/>
                </a:lnTo>
                <a:close/>
              </a:path>
            </a:pathLst>
          </a:custGeom>
          <a:solidFill>
            <a:schemeClr val="bg2">
              <a:lumMod val="75000"/>
              <a:lumOff val="25000"/>
              <a:alpha val="71000"/>
            </a:schemeClr>
          </a:solidFill>
          <a:ln w="28575" cap="flat" cmpd="sng" algn="ctr">
            <a:gradFill flip="none" rotWithShape="1">
              <a:gsLst>
                <a:gs pos="50000">
                  <a:schemeClr val="accent5">
                    <a:lumMod val="60000"/>
                    <a:lumOff val="40000"/>
                  </a:schemeClr>
                </a:gs>
                <a:gs pos="100000">
                  <a:srgbClr val="002060"/>
                </a:gs>
              </a:gsLst>
              <a:lin ang="5400000" scaled="1"/>
              <a:tileRect/>
            </a:gra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da-DK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58" name="Freeform 72"/>
          <p:cNvSpPr>
            <a:spLocks/>
          </p:cNvSpPr>
          <p:nvPr/>
        </p:nvSpPr>
        <p:spPr bwMode="auto">
          <a:xfrm>
            <a:off x="2104" y="3025959"/>
            <a:ext cx="4576237" cy="2282167"/>
          </a:xfrm>
          <a:custGeom>
            <a:avLst/>
            <a:gdLst/>
            <a:ahLst/>
            <a:cxnLst>
              <a:cxn ang="0">
                <a:pos x="2592" y="0"/>
              </a:cxn>
              <a:cxn ang="0">
                <a:pos x="0" y="0"/>
              </a:cxn>
              <a:cxn ang="0">
                <a:pos x="0" y="1552"/>
              </a:cxn>
              <a:cxn ang="0">
                <a:pos x="2596" y="0"/>
              </a:cxn>
              <a:cxn ang="0">
                <a:pos x="2592" y="0"/>
              </a:cxn>
            </a:cxnLst>
            <a:rect l="0" t="0" r="r" b="b"/>
            <a:pathLst>
              <a:path w="2596" h="1552">
                <a:moveTo>
                  <a:pt x="2592" y="0"/>
                </a:moveTo>
                <a:lnTo>
                  <a:pt x="0" y="0"/>
                </a:lnTo>
                <a:lnTo>
                  <a:pt x="0" y="1552"/>
                </a:lnTo>
                <a:lnTo>
                  <a:pt x="2596" y="0"/>
                </a:lnTo>
                <a:lnTo>
                  <a:pt x="2592" y="0"/>
                </a:lnTo>
                <a:close/>
              </a:path>
            </a:pathLst>
          </a:custGeom>
          <a:solidFill>
            <a:schemeClr val="bg2">
              <a:lumMod val="75000"/>
              <a:lumOff val="25000"/>
              <a:alpha val="71000"/>
            </a:schemeClr>
          </a:solidFill>
          <a:ln w="28575" cap="flat" cmpd="sng" algn="ctr">
            <a:gradFill flip="none" rotWithShape="1">
              <a:gsLst>
                <a:gs pos="50000">
                  <a:schemeClr val="accent5">
                    <a:lumMod val="60000"/>
                    <a:lumOff val="40000"/>
                  </a:schemeClr>
                </a:gs>
                <a:gs pos="100000">
                  <a:srgbClr val="002060"/>
                </a:gs>
              </a:gsLst>
              <a:lin ang="5400000" scaled="1"/>
              <a:tileRect/>
            </a:gra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da-DK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17" name="Rektangel 16"/>
          <p:cNvSpPr/>
          <p:nvPr/>
        </p:nvSpPr>
        <p:spPr bwMode="auto">
          <a:xfrm>
            <a:off x="2724672" y="6129300"/>
            <a:ext cx="33955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da-DK" sz="2200" b="1" kern="0" noProof="1">
                <a:solidFill>
                  <a:prstClr val="white"/>
                </a:solidFill>
                <a:latin typeface="Calibri" pitchFamily="34" charset="0"/>
                <a:cs typeface="Arial" charset="0"/>
              </a:rPr>
              <a:t>Cold Line – Alternative  Cooling Solution Study</a:t>
            </a:r>
          </a:p>
        </p:txBody>
      </p:sp>
      <p:pic>
        <p:nvPicPr>
          <p:cNvPr id="10" name="Picture 3" descr="\\cern.ch\dfs\Users\s\scimmino\Desktop\immagini\cold line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7267" b="89995" l="9991" r="89966">
                        <a14:foregroundMark x1="59561" y1="61192" x2="64729" y2="54651"/>
                        <a14:backgroundMark x1="25194" y1="68314" x2="45090" y2="7064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976" t="10497" r="25095" b="29340"/>
          <a:stretch/>
        </p:blipFill>
        <p:spPr bwMode="auto">
          <a:xfrm>
            <a:off x="3563888" y="3666074"/>
            <a:ext cx="1503109" cy="2554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9849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A9FE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A9FE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1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80000"/>
                <a:satMod val="300000"/>
              </a:schemeClr>
            </a:gs>
            <a:gs pos="100000">
              <a:schemeClr val="accent5">
                <a:lumMod val="20000"/>
                <a:lumOff val="8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013F82-EE5E-44EE-A61D-E31C6657F26F}" type="slidenum">
              <a:rPr lang="en-GB" sz="1600" smtClean="0">
                <a:solidFill>
                  <a:srgbClr val="4F81BD">
                    <a:lumMod val="75000"/>
                  </a:srgbClr>
                </a:solidFill>
              </a:rPr>
              <a:pPr/>
              <a:t>16</a:t>
            </a:fld>
            <a:endParaRPr lang="en-GB" sz="1600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-508" y="-13484"/>
            <a:ext cx="8892988" cy="980736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rm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>
              <a:buClr>
                <a:srgbClr val="B1A089">
                  <a:lumMod val="75000"/>
                </a:srgbClr>
              </a:buClr>
              <a:defRPr/>
            </a:pPr>
            <a:r>
              <a:rPr lang="en-US" dirty="0" smtClean="0">
                <a:solidFill>
                  <a:srgbClr val="1F497D"/>
                </a:solidFill>
                <a:latin typeface="Trebuchet MS"/>
              </a:rPr>
              <a:t>Water Leaks Investigation</a:t>
            </a:r>
            <a:endParaRPr lang="en-US" dirty="0">
              <a:solidFill>
                <a:srgbClr val="1F497D"/>
              </a:solidFill>
              <a:latin typeface="Trebuchet MS"/>
            </a:endParaRPr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 rotWithShape="1">
          <a:blip r:embed="rId2"/>
          <a:srcRect l="63136" t="2846" r="2179" b="6659"/>
          <a:stretch/>
        </p:blipFill>
        <p:spPr>
          <a:xfrm>
            <a:off x="229411" y="5126866"/>
            <a:ext cx="1521990" cy="14044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grpSp>
        <p:nvGrpSpPr>
          <p:cNvPr id="4" name="Group 3"/>
          <p:cNvGrpSpPr/>
          <p:nvPr/>
        </p:nvGrpSpPr>
        <p:grpSpPr>
          <a:xfrm>
            <a:off x="1" y="976581"/>
            <a:ext cx="3887923" cy="4108603"/>
            <a:chOff x="0" y="976581"/>
            <a:chExt cx="4537643" cy="5224727"/>
          </a:xfrm>
        </p:grpSpPr>
        <p:pic>
          <p:nvPicPr>
            <p:cNvPr id="1026" name="Picture 2" descr="\\cern.ch\dfs\Users\s\scimmino\Desktop\immagini\water.bmp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057" r="15997"/>
            <a:stretch/>
          </p:blipFill>
          <p:spPr bwMode="auto">
            <a:xfrm>
              <a:off x="0" y="976581"/>
              <a:ext cx="4537643" cy="52247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Arc 1"/>
            <p:cNvSpPr/>
            <p:nvPr/>
          </p:nvSpPr>
          <p:spPr>
            <a:xfrm>
              <a:off x="1223628" y="2060848"/>
              <a:ext cx="2448272" cy="1404156"/>
            </a:xfrm>
            <a:prstGeom prst="arc">
              <a:avLst>
                <a:gd name="adj1" fmla="val 11726126"/>
                <a:gd name="adj2" fmla="val 20743599"/>
              </a:avLst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3" name="Isosceles Triangle 2"/>
            <p:cNvSpPr/>
            <p:nvPr/>
          </p:nvSpPr>
          <p:spPr>
            <a:xfrm rot="12911344">
              <a:off x="1182554" y="2435487"/>
              <a:ext cx="233106" cy="181278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</p:grpSp>
      <p:pic>
        <p:nvPicPr>
          <p:cNvPr id="1027" name="Picture 3" descr="\\cern.ch\dfs\Users\s\scimmino\Desktop\immagini\cold line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7267" b="89995" l="9991" r="89966">
                        <a14:foregroundMark x1="59561" y1="61192" x2="64729" y2="54651"/>
                        <a14:backgroundMark x1="25194" y1="68314" x2="45090" y2="7064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976" t="10497" r="25095" b="29340"/>
          <a:stretch/>
        </p:blipFill>
        <p:spPr bwMode="auto">
          <a:xfrm>
            <a:off x="2411760" y="4690435"/>
            <a:ext cx="1083082" cy="1840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3" descr="\\cern.ch\dfs\Users\s\scimmino\Desktop\immagini\Image5.gif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717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18402" flipV="1">
            <a:off x="2208091" y="4431496"/>
            <a:ext cx="1793051" cy="2312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\\cern.ch\dfs\Users\s\scimmino\Desktop\immagini\LEAK.jpg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01" t="4840" r="7772"/>
          <a:stretch/>
        </p:blipFill>
        <p:spPr bwMode="auto">
          <a:xfrm>
            <a:off x="7560527" y="-13485"/>
            <a:ext cx="1583473" cy="1033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 rot="16200000" flipH="1">
            <a:off x="864523" y="5644412"/>
            <a:ext cx="1404424" cy="36933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it-IT" b="1" dirty="0" smtClean="0"/>
              <a:t>Brazing</a:t>
            </a:r>
            <a:endParaRPr lang="en-GB" b="1" dirty="0"/>
          </a:p>
        </p:txBody>
      </p:sp>
      <p:grpSp>
        <p:nvGrpSpPr>
          <p:cNvPr id="9" name="Group 8"/>
          <p:cNvGrpSpPr/>
          <p:nvPr/>
        </p:nvGrpSpPr>
        <p:grpSpPr>
          <a:xfrm>
            <a:off x="4199200" y="743248"/>
            <a:ext cx="2781681" cy="2603648"/>
            <a:chOff x="4492914" y="1443387"/>
            <a:chExt cx="2781681" cy="2603648"/>
          </a:xfrm>
        </p:grpSpPr>
        <p:pic>
          <p:nvPicPr>
            <p:cNvPr id="17" name="Picture 2"/>
            <p:cNvPicPr>
              <a:picLocks noChangeAspect="1" noChangeArrowheads="1"/>
            </p:cNvPicPr>
            <p:nvPr/>
          </p:nvPicPr>
          <p:blipFill>
            <a:blip r:embed="rId9" cstate="screen"/>
            <a:srcRect/>
            <a:stretch>
              <a:fillRect/>
            </a:stretch>
          </p:blipFill>
          <p:spPr bwMode="auto">
            <a:xfrm flipH="1">
              <a:off x="4829710" y="1837235"/>
              <a:ext cx="2444885" cy="2209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8791422">
              <a:off x="4305193" y="1631108"/>
              <a:ext cx="1214196" cy="838754"/>
            </a:xfrm>
            <a:prstGeom prst="rect">
              <a:avLst/>
            </a:prstGeom>
          </p:spPr>
        </p:pic>
      </p:grpSp>
      <p:grpSp>
        <p:nvGrpSpPr>
          <p:cNvPr id="12" name="Group 11"/>
          <p:cNvGrpSpPr/>
          <p:nvPr/>
        </p:nvGrpSpPr>
        <p:grpSpPr>
          <a:xfrm>
            <a:off x="7204062" y="1337639"/>
            <a:ext cx="1625634" cy="1958011"/>
            <a:chOff x="7104606" y="198502"/>
            <a:chExt cx="1625634" cy="1958011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0640"/>
            <a:stretch/>
          </p:blipFill>
          <p:spPr bwMode="auto">
            <a:xfrm>
              <a:off x="7104606" y="1121832"/>
              <a:ext cx="1625634" cy="1034681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18900000" sx="102000" sy="102000" algn="b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TextBox 4"/>
            <p:cNvSpPr txBox="1"/>
            <p:nvPr/>
          </p:nvSpPr>
          <p:spPr>
            <a:xfrm>
              <a:off x="7104606" y="198502"/>
              <a:ext cx="1625634" cy="923330"/>
            </a:xfrm>
            <a:prstGeom prst="rect">
              <a:avLst/>
            </a:prstGeom>
            <a:solidFill>
              <a:schemeClr val="bg1"/>
            </a:solidFill>
            <a:ln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>
                  <a:solidFill>
                    <a:schemeClr val="tx2"/>
                  </a:solidFill>
                  <a:effectLst/>
                </a:rPr>
                <a:t>Electron Bombardment welding</a:t>
              </a:r>
              <a:endParaRPr lang="en-GB" b="1" dirty="0">
                <a:solidFill>
                  <a:schemeClr val="tx2"/>
                </a:solidFill>
                <a:effectLst/>
              </a:endParaRPr>
            </a:p>
          </p:txBody>
        </p:sp>
      </p:grpSp>
      <p:pic>
        <p:nvPicPr>
          <p:cNvPr id="24" name="Picture 2"/>
          <p:cNvPicPr>
            <a:picLocks noChangeAspect="1" noChangeArrowheads="1"/>
          </p:cNvPicPr>
          <p:nvPr/>
        </p:nvPicPr>
        <p:blipFill rotWithShape="1">
          <a:blip r:embed="rId12" cstate="print"/>
          <a:srcRect t="7005" b="10495"/>
          <a:stretch/>
        </p:blipFill>
        <p:spPr bwMode="auto">
          <a:xfrm>
            <a:off x="4261049" y="4113077"/>
            <a:ext cx="2255167" cy="1965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544821" y="4113076"/>
            <a:ext cx="2492402" cy="1965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5" name="Group 14"/>
          <p:cNvGrpSpPr/>
          <p:nvPr/>
        </p:nvGrpSpPr>
        <p:grpSpPr>
          <a:xfrm>
            <a:off x="5581514" y="5319437"/>
            <a:ext cx="1939938" cy="1468258"/>
            <a:chOff x="7204063" y="2896846"/>
            <a:chExt cx="1939938" cy="1468258"/>
          </a:xfrm>
        </p:grpSpPr>
        <p:sp>
          <p:nvSpPr>
            <p:cNvPr id="7" name="7-Point Star 6"/>
            <p:cNvSpPr/>
            <p:nvPr/>
          </p:nvSpPr>
          <p:spPr>
            <a:xfrm>
              <a:off x="7204063" y="2896846"/>
              <a:ext cx="1939938" cy="1468258"/>
            </a:xfrm>
            <a:prstGeom prst="star7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560527" y="3215427"/>
              <a:ext cx="118793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dirty="0" smtClean="0"/>
                <a:t>It resists up to 500 bar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963166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80000"/>
                <a:satMod val="300000"/>
              </a:schemeClr>
            </a:gs>
            <a:gs pos="100000">
              <a:schemeClr val="accent5">
                <a:lumMod val="20000"/>
                <a:lumOff val="8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013F82-EE5E-44EE-A61D-E31C6657F26F}" type="slidenum">
              <a:rPr lang="en-GB" sz="1600" smtClean="0">
                <a:solidFill>
                  <a:srgbClr val="4F81BD">
                    <a:lumMod val="75000"/>
                  </a:srgbClr>
                </a:solidFill>
              </a:rPr>
              <a:pPr/>
              <a:t>17</a:t>
            </a:fld>
            <a:endParaRPr lang="en-GB" sz="1600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1115616" y="-13484"/>
            <a:ext cx="8028384" cy="980736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rmAutofit fontScale="92500"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buClr>
                <a:srgbClr val="B1A089">
                  <a:lumMod val="75000"/>
                </a:srgbClr>
              </a:buClr>
              <a:defRPr/>
            </a:pPr>
            <a:r>
              <a:rPr lang="en-US" dirty="0" smtClean="0">
                <a:solidFill>
                  <a:srgbClr val="1F497D"/>
                </a:solidFill>
                <a:latin typeface="Trebuchet MS"/>
              </a:rPr>
              <a:t>Alternative Cooling </a:t>
            </a:r>
            <a:r>
              <a:rPr lang="en-US" dirty="0">
                <a:solidFill>
                  <a:srgbClr val="1F497D"/>
                </a:solidFill>
                <a:latin typeface="Trebuchet MS"/>
              </a:rPr>
              <a:t>S</a:t>
            </a:r>
            <a:r>
              <a:rPr lang="en-US" dirty="0" smtClean="0">
                <a:solidFill>
                  <a:srgbClr val="1F497D"/>
                </a:solidFill>
                <a:latin typeface="Trebuchet MS"/>
              </a:rPr>
              <a:t>olutions</a:t>
            </a:r>
            <a:endParaRPr lang="en-US" dirty="0">
              <a:solidFill>
                <a:srgbClr val="1F497D"/>
              </a:solidFill>
              <a:latin typeface="Trebuchet MS"/>
            </a:endParaRP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021172827"/>
              </p:ext>
            </p:extLst>
          </p:nvPr>
        </p:nvGraphicFramePr>
        <p:xfrm>
          <a:off x="-108520" y="728700"/>
          <a:ext cx="4536504" cy="2916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6" name="Group 5"/>
          <p:cNvGrpSpPr/>
          <p:nvPr/>
        </p:nvGrpSpPr>
        <p:grpSpPr>
          <a:xfrm>
            <a:off x="5256076" y="967252"/>
            <a:ext cx="3744416" cy="5018032"/>
            <a:chOff x="5256076" y="967252"/>
            <a:chExt cx="3744416" cy="5018032"/>
          </a:xfrm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</p:grpSpPr>
        <p:sp>
          <p:nvSpPr>
            <p:cNvPr id="4" name="Rounded Rectangle 3"/>
            <p:cNvSpPr/>
            <p:nvPr/>
          </p:nvSpPr>
          <p:spPr>
            <a:xfrm>
              <a:off x="5256076" y="967252"/>
              <a:ext cx="3744416" cy="5018032"/>
            </a:xfrm>
            <a:prstGeom prst="roundRect">
              <a:avLst/>
            </a:prstGeom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pic>
          <p:nvPicPr>
            <p:cNvPr id="9218" name="Picture 2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338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47146" y="1088740"/>
              <a:ext cx="2962275" cy="2819400"/>
            </a:xfrm>
            <a:prstGeom prst="ellipse">
              <a:avLst/>
            </a:prstGeom>
            <a:ln w="63500" cap="rnd">
              <a:solidFill>
                <a:srgbClr val="333333"/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</p:grp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3278031"/>
              </p:ext>
            </p:extLst>
          </p:nvPr>
        </p:nvGraphicFramePr>
        <p:xfrm>
          <a:off x="5575138" y="3933056"/>
          <a:ext cx="3137322" cy="185130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874244"/>
                <a:gridCol w="1263078"/>
              </a:tblGrid>
              <a:tr h="333286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Load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/>
                    </a:p>
                  </a:txBody>
                  <a:tcPr/>
                </a:tc>
              </a:tr>
              <a:tr h="333286">
                <a:tc>
                  <a:txBody>
                    <a:bodyPr/>
                    <a:lstStyle/>
                    <a:p>
                      <a:r>
                        <a:rPr lang="en-GB" sz="1400" baseline="0" dirty="0" smtClean="0"/>
                        <a:t>Container heat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1370 [W]</a:t>
                      </a:r>
                      <a:endParaRPr lang="en-GB" sz="1400" dirty="0"/>
                    </a:p>
                  </a:txBody>
                  <a:tcPr/>
                </a:tc>
              </a:tr>
              <a:tr h="333286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Source heat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1250 [W]</a:t>
                      </a:r>
                      <a:endParaRPr lang="en-GB" sz="1400" dirty="0"/>
                    </a:p>
                  </a:txBody>
                  <a:tcPr/>
                </a:tc>
              </a:tr>
              <a:tr h="333286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Radiation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 enclosure</a:t>
                      </a:r>
                      <a:endParaRPr lang="en-GB" sz="1400" dirty="0"/>
                    </a:p>
                  </a:txBody>
                  <a:tcPr/>
                </a:tc>
              </a:tr>
              <a:tr h="465687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Film</a:t>
                      </a:r>
                      <a:r>
                        <a:rPr lang="en-GB" sz="1400" baseline="0" dirty="0" smtClean="0"/>
                        <a:t> Coefficient Convection 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3500 W/m</a:t>
                      </a:r>
                      <a:r>
                        <a:rPr lang="en-GB" sz="1400" baseline="30000" dirty="0" smtClean="0"/>
                        <a:t>2</a:t>
                      </a:r>
                      <a:r>
                        <a:rPr lang="en-GB" sz="1400" baseline="0" dirty="0" smtClean="0"/>
                        <a:t> </a:t>
                      </a:r>
                      <a:endParaRPr lang="en-GB" sz="1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" name="Picture 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61731">
            <a:off x="17844" y="142830"/>
            <a:ext cx="1321786" cy="913076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241453" y="3197623"/>
            <a:ext cx="3599996" cy="519409"/>
            <a:chOff x="504257" y="0"/>
            <a:chExt cx="3599996" cy="519409"/>
          </a:xfrm>
          <a:scene3d>
            <a:camera prst="orthographicFront"/>
            <a:lightRig rig="flat" dir="t"/>
          </a:scene3d>
        </p:grpSpPr>
        <p:sp>
          <p:nvSpPr>
            <p:cNvPr id="12" name="Rectangle 11"/>
            <p:cNvSpPr/>
            <p:nvPr/>
          </p:nvSpPr>
          <p:spPr>
            <a:xfrm>
              <a:off x="504257" y="0"/>
              <a:ext cx="3599996" cy="486475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504257" y="32934"/>
              <a:ext cx="3599996" cy="48647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0" tIns="63500" rIns="63500" bIns="63500" numCol="1" spcCol="1270" anchor="ctr" anchorCtr="0">
              <a:noAutofit/>
            </a:bodyPr>
            <a:lstStyle/>
            <a:p>
              <a:pPr lvl="0" algn="ctr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500" kern="1200" dirty="0" smtClean="0"/>
                <a:t>Thermal Contact Flange</a:t>
              </a:r>
              <a:endParaRPr lang="en-GB" sz="2500" kern="1200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41453" y="3933056"/>
            <a:ext cx="3610467" cy="487433"/>
            <a:chOff x="504440" y="613497"/>
            <a:chExt cx="3610467" cy="487433"/>
          </a:xfrm>
          <a:scene3d>
            <a:camera prst="orthographicFront"/>
            <a:lightRig rig="flat" dir="t"/>
          </a:scene3d>
        </p:grpSpPr>
        <p:sp>
          <p:nvSpPr>
            <p:cNvPr id="15" name="Rectangle 14"/>
            <p:cNvSpPr/>
            <p:nvPr/>
          </p:nvSpPr>
          <p:spPr>
            <a:xfrm>
              <a:off x="504440" y="613497"/>
              <a:ext cx="3610467" cy="487433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4966938"/>
                <a:satOff val="19906"/>
                <a:lumOff val="4314"/>
                <a:alphaOff val="0"/>
              </a:schemeClr>
            </a:fillRef>
            <a:effectRef idx="2">
              <a:schemeClr val="accent5">
                <a:hueOff val="-4966938"/>
                <a:satOff val="19906"/>
                <a:lumOff val="4314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Rectangle 15"/>
            <p:cNvSpPr/>
            <p:nvPr/>
          </p:nvSpPr>
          <p:spPr>
            <a:xfrm>
              <a:off x="504440" y="613497"/>
              <a:ext cx="3610467" cy="487433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0" tIns="63500" rIns="63500" bIns="63500" numCol="1" spcCol="1270" anchor="ctr" anchorCtr="0">
              <a:noAutofit/>
            </a:bodyPr>
            <a:lstStyle/>
            <a:p>
              <a:pPr lvl="0" algn="ctr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500" kern="1200" dirty="0" smtClean="0"/>
                <a:t>Heat Flux Optimization</a:t>
              </a:r>
              <a:endParaRPr lang="en-GB" sz="2500" kern="1200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241453" y="4687895"/>
            <a:ext cx="3599998" cy="486004"/>
            <a:chOff x="504256" y="915775"/>
            <a:chExt cx="3599998" cy="486004"/>
          </a:xfrm>
          <a:scene3d>
            <a:camera prst="orthographicFront"/>
            <a:lightRig rig="flat" dir="t"/>
          </a:scene3d>
        </p:grpSpPr>
        <p:sp>
          <p:nvSpPr>
            <p:cNvPr id="18" name="Rectangle 17"/>
            <p:cNvSpPr/>
            <p:nvPr/>
          </p:nvSpPr>
          <p:spPr>
            <a:xfrm>
              <a:off x="504256" y="915775"/>
              <a:ext cx="3599998" cy="486004"/>
            </a:xfrm>
            <a:prstGeom prst="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9933876"/>
                <a:satOff val="39811"/>
                <a:lumOff val="8628"/>
                <a:alphaOff val="0"/>
              </a:schemeClr>
            </a:fillRef>
            <a:effectRef idx="2">
              <a:schemeClr val="accent5">
                <a:hueOff val="-9933876"/>
                <a:satOff val="39811"/>
                <a:lumOff val="862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504256" y="915775"/>
              <a:ext cx="3599998" cy="48600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0" tIns="63500" rIns="63500" bIns="63500" numCol="1" spcCol="1270" anchor="ctr" anchorCtr="0">
              <a:noAutofit/>
            </a:bodyPr>
            <a:lstStyle/>
            <a:p>
              <a:pPr lvl="0" algn="ctr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500" kern="1200" dirty="0" smtClean="0"/>
                <a:t>Heat Pipes Integration </a:t>
              </a:r>
              <a:endParaRPr lang="en-GB" sz="2500" kern="1200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129808" y="892181"/>
            <a:ext cx="3932945" cy="5163226"/>
            <a:chOff x="863588" y="3744414"/>
            <a:chExt cx="2122085" cy="2858970"/>
          </a:xfrm>
        </p:grpSpPr>
        <p:pic>
          <p:nvPicPr>
            <p:cNvPr id="2050" name="Picture 2" descr="\\cern.ch\dfs\Users\s\scimmino\Desktop\immagini\CONTACT.bmp"/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538" r="11399" b="1964"/>
            <a:stretch/>
          </p:blipFill>
          <p:spPr bwMode="auto">
            <a:xfrm>
              <a:off x="863588" y="3744414"/>
              <a:ext cx="2122085" cy="28589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8" name="Straight Arrow Connector 7"/>
            <p:cNvCxnSpPr/>
            <p:nvPr/>
          </p:nvCxnSpPr>
          <p:spPr>
            <a:xfrm flipV="1">
              <a:off x="1259632" y="5049180"/>
              <a:ext cx="720080" cy="1188132"/>
            </a:xfrm>
            <a:prstGeom prst="straightConnector1">
              <a:avLst/>
            </a:prstGeom>
            <a:ln w="76200">
              <a:solidFill>
                <a:srgbClr val="FF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12790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61930739-64CA-4A81-8EE7-B80E855092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graphicEl>
                                              <a:dgm id="{61930739-64CA-4A81-8EE7-B80E855092D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A861A41C-4B73-4C44-9B7C-A98ED92583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graphicEl>
                                              <a:dgm id="{A861A41C-4B73-4C44-9B7C-A98ED92583E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9D32362-B5B8-4CD2-A5CD-30258370CC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graphicEl>
                                              <a:dgm id="{09D32362-B5B8-4CD2-A5CD-30258370CC0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313D6929-2C70-4622-8F47-912103BD72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graphicEl>
                                              <a:dgm id="{313D6929-2C70-4622-8F47-912103BD721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 uiExpand="1">
        <p:bldSub>
          <a:bldDgm/>
        </p:bldSub>
      </p:bldGraphic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80000"/>
                <a:satMod val="300000"/>
              </a:schemeClr>
            </a:gs>
            <a:gs pos="100000">
              <a:schemeClr val="accent5">
                <a:lumMod val="20000"/>
                <a:lumOff val="8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013F82-EE5E-44EE-A61D-E31C6657F26F}" type="slidenum">
              <a:rPr lang="en-GB" sz="1600" smtClean="0">
                <a:solidFill>
                  <a:srgbClr val="4F81BD">
                    <a:lumMod val="75000"/>
                  </a:srgbClr>
                </a:solidFill>
              </a:rPr>
              <a:pPr/>
              <a:t>18</a:t>
            </a:fld>
            <a:endParaRPr lang="en-GB" sz="1600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323528" y="-13484"/>
            <a:ext cx="8820472" cy="980736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rm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buClr>
                <a:srgbClr val="B1A089">
                  <a:lumMod val="75000"/>
                </a:srgbClr>
              </a:buClr>
              <a:defRPr/>
            </a:pPr>
            <a:r>
              <a:rPr lang="en-US" dirty="0" smtClean="0">
                <a:solidFill>
                  <a:srgbClr val="1F497D"/>
                </a:solidFill>
                <a:latin typeface="Trebuchet MS"/>
              </a:rPr>
              <a:t>Heat Flux Optimization</a:t>
            </a:r>
            <a:endParaRPr lang="en-US" dirty="0">
              <a:solidFill>
                <a:srgbClr val="1F497D"/>
              </a:solidFill>
              <a:latin typeface="Trebuchet MS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34" r="31565"/>
          <a:stretch/>
        </p:blipFill>
        <p:spPr bwMode="auto">
          <a:xfrm>
            <a:off x="864332" y="1164787"/>
            <a:ext cx="3059596" cy="408152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24" r="19372"/>
          <a:stretch/>
        </p:blipFill>
        <p:spPr bwMode="auto">
          <a:xfrm>
            <a:off x="4939066" y="1164787"/>
            <a:ext cx="3233334" cy="406324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64332" y="5507940"/>
            <a:ext cx="3055987" cy="369332"/>
          </a:xfrm>
          <a:prstGeom prst="rect">
            <a:avLst/>
          </a:prstGeom>
          <a:ln w="381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Thickness Increase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4943182" y="5507940"/>
            <a:ext cx="3229217" cy="369332"/>
          </a:xfrm>
          <a:prstGeom prst="rect">
            <a:avLst/>
          </a:prstGeom>
          <a:ln w="381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Connection Hot-Cold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9384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80000"/>
                <a:satMod val="300000"/>
              </a:schemeClr>
            </a:gs>
            <a:gs pos="100000">
              <a:schemeClr val="accent5">
                <a:lumMod val="20000"/>
                <a:lumOff val="8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013F82-EE5E-44EE-A61D-E31C6657F26F}" type="slidenum">
              <a:rPr lang="en-GB" sz="1600" smtClean="0">
                <a:solidFill>
                  <a:srgbClr val="4F81BD">
                    <a:lumMod val="75000"/>
                  </a:srgbClr>
                </a:solidFill>
              </a:rPr>
              <a:pPr/>
              <a:t>19</a:t>
            </a:fld>
            <a:endParaRPr lang="en-GB" sz="1600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323528" y="-13484"/>
            <a:ext cx="8820472" cy="980736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rm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buClr>
                <a:srgbClr val="B1A089">
                  <a:lumMod val="75000"/>
                </a:srgbClr>
              </a:buClr>
              <a:defRPr/>
            </a:pPr>
            <a:r>
              <a:rPr lang="en-US" dirty="0" smtClean="0">
                <a:solidFill>
                  <a:srgbClr val="1F497D"/>
                </a:solidFill>
                <a:latin typeface="Trebuchet MS"/>
              </a:rPr>
              <a:t>Heat Pipes </a:t>
            </a:r>
            <a:endParaRPr lang="en-US" dirty="0">
              <a:solidFill>
                <a:srgbClr val="1F497D"/>
              </a:solidFill>
              <a:latin typeface="Trebuchet M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55" y="764704"/>
            <a:ext cx="8827333" cy="547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3504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kstboks 31"/>
          <p:cNvSpPr txBox="1">
            <a:spLocks noChangeArrowheads="1"/>
          </p:cNvSpPr>
          <p:nvPr/>
        </p:nvSpPr>
        <p:spPr bwMode="auto">
          <a:xfrm>
            <a:off x="3639392" y="2222500"/>
            <a:ext cx="1927131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da-DK" sz="4400" b="1" dirty="0">
                <a:solidFill>
                  <a:prstClr val="white"/>
                </a:solidFill>
                <a:latin typeface="Calibri" pitchFamily="34" charset="0"/>
              </a:rPr>
              <a:t>Outline</a:t>
            </a:r>
          </a:p>
        </p:txBody>
      </p:sp>
      <p:sp>
        <p:nvSpPr>
          <p:cNvPr id="54" name="Freeform 68"/>
          <p:cNvSpPr>
            <a:spLocks/>
          </p:cNvSpPr>
          <p:nvPr/>
        </p:nvSpPr>
        <p:spPr bwMode="auto">
          <a:xfrm>
            <a:off x="2104" y="3028900"/>
            <a:ext cx="4604441" cy="3829100"/>
          </a:xfrm>
          <a:custGeom>
            <a:avLst/>
            <a:gdLst/>
            <a:ahLst/>
            <a:cxnLst>
              <a:cxn ang="0">
                <a:pos x="0" y="1562"/>
              </a:cxn>
              <a:cxn ang="0">
                <a:pos x="0" y="2604"/>
              </a:cxn>
              <a:cxn ang="0">
                <a:pos x="1272" y="2604"/>
              </a:cxn>
              <a:cxn ang="0">
                <a:pos x="2612" y="0"/>
              </a:cxn>
              <a:cxn ang="0">
                <a:pos x="0" y="1562"/>
              </a:cxn>
            </a:cxnLst>
            <a:rect l="0" t="0" r="r" b="b"/>
            <a:pathLst>
              <a:path w="2612" h="2604">
                <a:moveTo>
                  <a:pt x="0" y="1562"/>
                </a:moveTo>
                <a:lnTo>
                  <a:pt x="0" y="2604"/>
                </a:lnTo>
                <a:lnTo>
                  <a:pt x="1272" y="2604"/>
                </a:lnTo>
                <a:lnTo>
                  <a:pt x="2612" y="0"/>
                </a:lnTo>
                <a:lnTo>
                  <a:pt x="0" y="1562"/>
                </a:lnTo>
                <a:close/>
              </a:path>
            </a:pathLst>
          </a:custGeom>
          <a:solidFill>
            <a:schemeClr val="bg2">
              <a:lumMod val="75000"/>
              <a:lumOff val="25000"/>
              <a:alpha val="71000"/>
            </a:schemeClr>
          </a:solidFill>
          <a:ln w="28575" cap="flat" cmpd="sng" algn="ctr">
            <a:gradFill flip="none" rotWithShape="1">
              <a:gsLst>
                <a:gs pos="50000">
                  <a:schemeClr val="accent5">
                    <a:lumMod val="60000"/>
                    <a:lumOff val="40000"/>
                  </a:schemeClr>
                </a:gs>
                <a:gs pos="100000">
                  <a:srgbClr val="002060"/>
                </a:gs>
              </a:gsLst>
              <a:lin ang="5400000" scaled="1"/>
              <a:tileRect/>
            </a:gra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da-DK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55" name="Freeform 69"/>
          <p:cNvSpPr>
            <a:spLocks/>
          </p:cNvSpPr>
          <p:nvPr/>
        </p:nvSpPr>
        <p:spPr bwMode="auto">
          <a:xfrm>
            <a:off x="4666480" y="3025959"/>
            <a:ext cx="4473994" cy="2249817"/>
          </a:xfrm>
          <a:custGeom>
            <a:avLst/>
            <a:gdLst/>
            <a:ahLst/>
            <a:cxnLst>
              <a:cxn ang="0">
                <a:pos x="2538" y="1530"/>
              </a:cxn>
              <a:cxn ang="0">
                <a:pos x="2538" y="0"/>
              </a:cxn>
              <a:cxn ang="0">
                <a:pos x="0" y="0"/>
              </a:cxn>
              <a:cxn ang="0">
                <a:pos x="2538" y="1530"/>
              </a:cxn>
            </a:cxnLst>
            <a:rect l="0" t="0" r="r" b="b"/>
            <a:pathLst>
              <a:path w="2538" h="1530">
                <a:moveTo>
                  <a:pt x="2538" y="1530"/>
                </a:moveTo>
                <a:lnTo>
                  <a:pt x="2538" y="0"/>
                </a:lnTo>
                <a:lnTo>
                  <a:pt x="0" y="0"/>
                </a:lnTo>
                <a:lnTo>
                  <a:pt x="2538" y="1530"/>
                </a:lnTo>
                <a:close/>
              </a:path>
            </a:pathLst>
          </a:custGeom>
          <a:solidFill>
            <a:schemeClr val="bg2">
              <a:lumMod val="75000"/>
              <a:lumOff val="25000"/>
              <a:alpha val="71000"/>
            </a:schemeClr>
          </a:solidFill>
          <a:ln w="28575" cap="flat" cmpd="sng" algn="ctr">
            <a:gradFill flip="none" rotWithShape="1">
              <a:gsLst>
                <a:gs pos="50000">
                  <a:schemeClr val="accent5">
                    <a:lumMod val="60000"/>
                    <a:lumOff val="40000"/>
                  </a:schemeClr>
                </a:gs>
                <a:gs pos="100000">
                  <a:srgbClr val="002060"/>
                </a:gs>
              </a:gsLst>
              <a:lin ang="5400000" scaled="1"/>
              <a:tileRect/>
            </a:gra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da-DK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56" name="Freeform 70"/>
          <p:cNvSpPr>
            <a:spLocks/>
          </p:cNvSpPr>
          <p:nvPr/>
        </p:nvSpPr>
        <p:spPr bwMode="auto">
          <a:xfrm>
            <a:off x="2262017" y="3031840"/>
            <a:ext cx="4526878" cy="3826160"/>
          </a:xfrm>
          <a:custGeom>
            <a:avLst/>
            <a:gdLst/>
            <a:ahLst/>
            <a:cxnLst>
              <a:cxn ang="0">
                <a:pos x="0" y="2602"/>
              </a:cxn>
              <a:cxn ang="0">
                <a:pos x="2568" y="2602"/>
              </a:cxn>
              <a:cxn ang="0">
                <a:pos x="1338" y="0"/>
              </a:cxn>
              <a:cxn ang="0">
                <a:pos x="0" y="2602"/>
              </a:cxn>
            </a:cxnLst>
            <a:rect l="0" t="0" r="r" b="b"/>
            <a:pathLst>
              <a:path w="2568" h="2602">
                <a:moveTo>
                  <a:pt x="0" y="2602"/>
                </a:moveTo>
                <a:lnTo>
                  <a:pt x="2568" y="2602"/>
                </a:lnTo>
                <a:lnTo>
                  <a:pt x="1338" y="0"/>
                </a:lnTo>
                <a:lnTo>
                  <a:pt x="0" y="2602"/>
                </a:lnTo>
                <a:close/>
              </a:path>
            </a:pathLst>
          </a:custGeom>
          <a:solidFill>
            <a:schemeClr val="bg2">
              <a:lumMod val="75000"/>
              <a:lumOff val="25000"/>
              <a:alpha val="71000"/>
            </a:schemeClr>
          </a:solidFill>
          <a:ln w="28575" cap="flat" cmpd="sng" algn="ctr">
            <a:gradFill flip="none" rotWithShape="1">
              <a:gsLst>
                <a:gs pos="50000">
                  <a:schemeClr val="accent5">
                    <a:lumMod val="60000"/>
                    <a:lumOff val="40000"/>
                  </a:schemeClr>
                </a:gs>
                <a:gs pos="100000">
                  <a:srgbClr val="002060"/>
                </a:gs>
              </a:gsLst>
              <a:lin ang="5400000" scaled="1"/>
              <a:tileRect/>
            </a:gra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da-DK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57" name="Freeform 71"/>
          <p:cNvSpPr>
            <a:spLocks/>
          </p:cNvSpPr>
          <p:nvPr/>
        </p:nvSpPr>
        <p:spPr bwMode="auto">
          <a:xfrm>
            <a:off x="4638276" y="3028900"/>
            <a:ext cx="4502199" cy="3829100"/>
          </a:xfrm>
          <a:custGeom>
            <a:avLst/>
            <a:gdLst/>
            <a:ahLst/>
            <a:cxnLst>
              <a:cxn ang="0">
                <a:pos x="1230" y="2604"/>
              </a:cxn>
              <a:cxn ang="0">
                <a:pos x="1230" y="2604"/>
              </a:cxn>
              <a:cxn ang="0">
                <a:pos x="2554" y="2604"/>
              </a:cxn>
              <a:cxn ang="0">
                <a:pos x="2554" y="1540"/>
              </a:cxn>
              <a:cxn ang="0">
                <a:pos x="0" y="0"/>
              </a:cxn>
              <a:cxn ang="0">
                <a:pos x="1230" y="2604"/>
              </a:cxn>
            </a:cxnLst>
            <a:rect l="0" t="0" r="r" b="b"/>
            <a:pathLst>
              <a:path w="2554" h="2604">
                <a:moveTo>
                  <a:pt x="1230" y="2604"/>
                </a:moveTo>
                <a:lnTo>
                  <a:pt x="1230" y="2604"/>
                </a:lnTo>
                <a:lnTo>
                  <a:pt x="2554" y="2604"/>
                </a:lnTo>
                <a:lnTo>
                  <a:pt x="2554" y="1540"/>
                </a:lnTo>
                <a:lnTo>
                  <a:pt x="0" y="0"/>
                </a:lnTo>
                <a:lnTo>
                  <a:pt x="1230" y="2604"/>
                </a:lnTo>
                <a:close/>
              </a:path>
            </a:pathLst>
          </a:custGeom>
          <a:solidFill>
            <a:schemeClr val="bg2">
              <a:lumMod val="75000"/>
              <a:lumOff val="25000"/>
              <a:alpha val="71000"/>
            </a:schemeClr>
          </a:solidFill>
          <a:ln w="28575" cap="flat" cmpd="sng" algn="ctr">
            <a:gradFill flip="none" rotWithShape="1">
              <a:gsLst>
                <a:gs pos="50000">
                  <a:schemeClr val="accent5">
                    <a:lumMod val="60000"/>
                    <a:lumOff val="40000"/>
                  </a:schemeClr>
                </a:gs>
                <a:gs pos="100000">
                  <a:srgbClr val="002060"/>
                </a:gs>
              </a:gsLst>
              <a:lin ang="5400000" scaled="1"/>
              <a:tileRect/>
            </a:gra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da-DK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58" name="Freeform 72"/>
          <p:cNvSpPr>
            <a:spLocks/>
          </p:cNvSpPr>
          <p:nvPr/>
        </p:nvSpPr>
        <p:spPr bwMode="auto">
          <a:xfrm>
            <a:off x="2104" y="3025959"/>
            <a:ext cx="4576237" cy="2282167"/>
          </a:xfrm>
          <a:custGeom>
            <a:avLst/>
            <a:gdLst/>
            <a:ahLst/>
            <a:cxnLst>
              <a:cxn ang="0">
                <a:pos x="2592" y="0"/>
              </a:cxn>
              <a:cxn ang="0">
                <a:pos x="0" y="0"/>
              </a:cxn>
              <a:cxn ang="0">
                <a:pos x="0" y="1552"/>
              </a:cxn>
              <a:cxn ang="0">
                <a:pos x="2596" y="0"/>
              </a:cxn>
              <a:cxn ang="0">
                <a:pos x="2592" y="0"/>
              </a:cxn>
            </a:cxnLst>
            <a:rect l="0" t="0" r="r" b="b"/>
            <a:pathLst>
              <a:path w="2596" h="1552">
                <a:moveTo>
                  <a:pt x="2592" y="0"/>
                </a:moveTo>
                <a:lnTo>
                  <a:pt x="0" y="0"/>
                </a:lnTo>
                <a:lnTo>
                  <a:pt x="0" y="1552"/>
                </a:lnTo>
                <a:lnTo>
                  <a:pt x="2596" y="0"/>
                </a:lnTo>
                <a:lnTo>
                  <a:pt x="2592" y="0"/>
                </a:lnTo>
                <a:close/>
              </a:path>
            </a:pathLst>
          </a:custGeom>
          <a:solidFill>
            <a:schemeClr val="bg2">
              <a:lumMod val="75000"/>
              <a:lumOff val="25000"/>
              <a:alpha val="71000"/>
            </a:schemeClr>
          </a:solidFill>
          <a:ln w="28575" cap="flat" cmpd="sng" algn="ctr">
            <a:gradFill flip="none" rotWithShape="1">
              <a:gsLst>
                <a:gs pos="50000">
                  <a:schemeClr val="accent5">
                    <a:lumMod val="60000"/>
                    <a:lumOff val="40000"/>
                  </a:schemeClr>
                </a:gs>
                <a:gs pos="100000">
                  <a:srgbClr val="002060"/>
                </a:gs>
              </a:gsLst>
              <a:lin ang="5400000" scaled="1"/>
              <a:tileRect/>
            </a:gra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da-DK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15" name="Rektangel 14"/>
          <p:cNvSpPr/>
          <p:nvPr/>
        </p:nvSpPr>
        <p:spPr bwMode="auto">
          <a:xfrm>
            <a:off x="21052" y="5750004"/>
            <a:ext cx="2066671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da-DK" sz="2200" b="1" kern="0" noProof="1" smtClean="0">
                <a:solidFill>
                  <a:prstClr val="white"/>
                </a:solidFill>
                <a:latin typeface="Calibri" pitchFamily="34" charset="0"/>
                <a:cs typeface="Arial" charset="0"/>
              </a:rPr>
              <a:t>Target Container Optimization</a:t>
            </a:r>
            <a:endParaRPr lang="da-DK" sz="2200" b="1" kern="0" noProof="1">
              <a:solidFill>
                <a:prstClr val="white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6" name="Rektangel 15"/>
          <p:cNvSpPr/>
          <p:nvPr/>
        </p:nvSpPr>
        <p:spPr bwMode="auto">
          <a:xfrm>
            <a:off x="38466" y="3559925"/>
            <a:ext cx="172522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da-DK" sz="2200" b="1" kern="0" noProof="1">
                <a:solidFill>
                  <a:prstClr val="white"/>
                </a:solidFill>
                <a:latin typeface="Calibri" pitchFamily="34" charset="0"/>
                <a:cs typeface="Arial" charset="0"/>
              </a:rPr>
              <a:t>Standard </a:t>
            </a:r>
            <a:r>
              <a:rPr lang="da-DK" sz="2200" b="1" kern="0" noProof="1" smtClean="0">
                <a:solidFill>
                  <a:prstClr val="white"/>
                </a:solidFill>
                <a:latin typeface="Calibri" pitchFamily="34" charset="0"/>
                <a:cs typeface="Arial" charset="0"/>
              </a:rPr>
              <a:t>Temperature Calibration</a:t>
            </a:r>
            <a:endParaRPr lang="da-DK" sz="2200" kern="0" dirty="0">
              <a:solidFill>
                <a:prstClr val="white"/>
              </a:solidFill>
              <a:latin typeface="Arial" pitchFamily="34" charset="0"/>
            </a:endParaRPr>
          </a:p>
        </p:txBody>
      </p:sp>
      <p:sp>
        <p:nvSpPr>
          <p:cNvPr id="17" name="Rektangel 16"/>
          <p:cNvSpPr/>
          <p:nvPr/>
        </p:nvSpPr>
        <p:spPr bwMode="auto">
          <a:xfrm>
            <a:off x="2724672" y="6057292"/>
            <a:ext cx="33955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da-DK" sz="2200" b="1" kern="0" noProof="1">
                <a:solidFill>
                  <a:prstClr val="white"/>
                </a:solidFill>
                <a:latin typeface="Calibri" pitchFamily="34" charset="0"/>
                <a:cs typeface="Arial" charset="0"/>
              </a:rPr>
              <a:t>Cold Line – Alternative  Cooling Solution Study</a:t>
            </a:r>
          </a:p>
        </p:txBody>
      </p:sp>
      <p:sp>
        <p:nvSpPr>
          <p:cNvPr id="18" name="Rektangel 17"/>
          <p:cNvSpPr/>
          <p:nvPr/>
        </p:nvSpPr>
        <p:spPr bwMode="auto">
          <a:xfrm>
            <a:off x="6788895" y="5805264"/>
            <a:ext cx="2351579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da-DK" sz="2200" b="1" kern="0" noProof="1">
                <a:solidFill>
                  <a:prstClr val="white"/>
                </a:solidFill>
                <a:latin typeface="Calibri" pitchFamily="34" charset="0"/>
                <a:cs typeface="Arial" charset="0"/>
              </a:rPr>
              <a:t>Neutron Converter</a:t>
            </a:r>
          </a:p>
          <a:p>
            <a:pPr algn="r">
              <a:defRPr/>
            </a:pPr>
            <a:r>
              <a:rPr lang="da-DK" sz="2200" kern="0" noProof="1">
                <a:solidFill>
                  <a:prstClr val="white"/>
                </a:solidFill>
                <a:latin typeface="Calibri" pitchFamily="34" charset="0"/>
                <a:cs typeface="Arial" charset="0"/>
              </a:rPr>
              <a:t>Design Study</a:t>
            </a:r>
            <a:endParaRPr lang="da-DK" sz="2200" kern="0" dirty="0">
              <a:solidFill>
                <a:prstClr val="white"/>
              </a:solidFill>
              <a:latin typeface="Arial" pitchFamily="34" charset="0"/>
            </a:endParaRPr>
          </a:p>
        </p:txBody>
      </p:sp>
      <p:sp>
        <p:nvSpPr>
          <p:cNvPr id="19" name="Rektangel 18"/>
          <p:cNvSpPr/>
          <p:nvPr/>
        </p:nvSpPr>
        <p:spPr bwMode="auto">
          <a:xfrm>
            <a:off x="7886404" y="4237903"/>
            <a:ext cx="125759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da-DK" sz="2200" b="1" kern="0" noProof="1">
                <a:solidFill>
                  <a:prstClr val="white"/>
                </a:solidFill>
                <a:latin typeface="Calibri" pitchFamily="34" charset="0"/>
                <a:cs typeface="Arial" charset="0"/>
              </a:rPr>
              <a:t>Outlook</a:t>
            </a:r>
          </a:p>
        </p:txBody>
      </p:sp>
      <p:pic>
        <p:nvPicPr>
          <p:cNvPr id="385" name="Picture 6" descr="\\cern.ch\dfs\Users\s\scimmino\Desktop\container nuovo.bmp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774" b="93577" l="31878" r="8360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330" t="2924" r="15828" b="8333"/>
          <a:stretch/>
        </p:blipFill>
        <p:spPr bwMode="auto">
          <a:xfrm>
            <a:off x="971600" y="4481281"/>
            <a:ext cx="1929695" cy="1864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\\cern.ch\dfs\Users\s\scimmino\Desktop\future-plans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981" b="100000" l="9078" r="58858">
                        <a14:foregroundMark x1="30307" y1="4981" x2="30307" y2="10728"/>
                        <a14:foregroundMark x1="31332" y1="23755" x2="30015" y2="29502"/>
                        <a14:foregroundMark x1="32943" y1="26820" x2="32211" y2="34866"/>
                        <a14:foregroundMark x1="32796" y1="21456" x2="32943" y2="24521"/>
                        <a14:foregroundMark x1="29722" y1="21073" x2="28404" y2="29502"/>
                        <a14:foregroundMark x1="29868" y1="40230" x2="34114" y2="45594"/>
                        <a14:foregroundMark x1="32943" y1="38697" x2="35871" y2="44061"/>
                        <a14:foregroundMark x1="35432" y1="47126" x2="36457" y2="49042"/>
                        <a14:foregroundMark x1="31186" y1="48276" x2="28111" y2="55939"/>
                        <a14:foregroundMark x1="26501" y1="22989" x2="22987" y2="30268"/>
                        <a14:foregroundMark x1="22840" y1="31418" x2="22401" y2="36398"/>
                        <a14:foregroundMark x1="21376" y1="35632" x2="21816" y2="30268"/>
                        <a14:foregroundMark x1="22401" y1="27969" x2="26794" y2="20690"/>
                        <a14:foregroundMark x1="20059" y1="42529" x2="19180" y2="49808"/>
                        <a14:foregroundMark x1="20791" y1="37165" x2="20205" y2="30268"/>
                        <a14:foregroundMark x1="21376" y1="28352" x2="27526" y2="17625"/>
                        <a14:foregroundMark x1="33089" y1="19923" x2="39678" y2="26054"/>
                        <a14:foregroundMark x1="55930" y1="38697" x2="56515" y2="77395"/>
                        <a14:foregroundMark x1="50366" y1="95402" x2="55930" y2="96552"/>
                        <a14:foregroundMark x1="17716" y1="77395" x2="13909" y2="77011"/>
                        <a14:foregroundMark x1="11127" y1="78161" x2="9663" y2="77395"/>
                        <a14:foregroundMark x1="58858" y1="93103" x2="55490" y2="99617"/>
                        <a14:backgroundMark x1="32943" y1="766" x2="33529" y2="16475"/>
                        <a14:backgroundMark x1="33382" y1="17625" x2="38507" y2="18774"/>
                        <a14:backgroundMark x1="38653" y1="19540" x2="41874" y2="23755"/>
                        <a14:backgroundMark x1="42020" y1="25287" x2="39824" y2="31418"/>
                        <a14:backgroundMark x1="39678" y1="31418" x2="34114" y2="26820"/>
                        <a14:backgroundMark x1="34114" y1="27586" x2="34407" y2="36398"/>
                        <a14:backgroundMark x1="34114" y1="35632" x2="37775" y2="44828"/>
                        <a14:backgroundMark x1="37921" y1="45594" x2="45974" y2="45211"/>
                        <a14:backgroundMark x1="45974" y1="45211" x2="46266" y2="32950"/>
                        <a14:backgroundMark x1="45974" y1="34483" x2="60176" y2="34100"/>
                        <a14:backgroundMark x1="49488" y1="98851" x2="49927" y2="9961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297" r="40123"/>
          <a:stretch/>
        </p:blipFill>
        <p:spPr bwMode="auto">
          <a:xfrm>
            <a:off x="6788895" y="2492496"/>
            <a:ext cx="2195019" cy="1658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19" t="8363" r="8497" b="19382"/>
          <a:stretch/>
        </p:blipFill>
        <p:spPr bwMode="auto">
          <a:xfrm>
            <a:off x="1249269" y="2098099"/>
            <a:ext cx="1475403" cy="178768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6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2180" b="97003" l="0" r="99387">
                        <a14:foregroundMark x1="2542" y1="11717" x2="2016" y2="95640"/>
                        <a14:foregroundMark x1="4820" y1="94278" x2="5083" y2="16894"/>
                        <a14:foregroundMark x1="4382" y1="95640" x2="40666" y2="92643"/>
                        <a14:foregroundMark x1="42507" y1="85014" x2="17266" y2="82561"/>
                        <a14:foregroundMark x1="41718" y1="95368" x2="97020" y2="94005"/>
                        <a14:foregroundMark x1="91674" y1="67575" x2="85188" y2="94278"/>
                        <a14:foregroundMark x1="85802" y1="72207" x2="79492" y2="94550"/>
                        <a14:foregroundMark x1="76687" y1="70572" x2="65469" y2="8964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887" t="14839" r="25281" b="11839"/>
          <a:stretch/>
        </p:blipFill>
        <p:spPr bwMode="auto">
          <a:xfrm>
            <a:off x="6264188" y="4766851"/>
            <a:ext cx="1836204" cy="1071976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3" descr="\\cern.ch\dfs\Users\s\scimmino\Desktop\immagini\cold line.jp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7267" b="89995" l="9991" r="89966">
                        <a14:foregroundMark x1="59561" y1="61192" x2="64729" y2="54651"/>
                        <a14:backgroundMark x1="25194" y1="68314" x2="45090" y2="7064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976" t="10497" r="25095" b="29340"/>
          <a:stretch/>
        </p:blipFill>
        <p:spPr bwMode="auto">
          <a:xfrm>
            <a:off x="3599892" y="3681028"/>
            <a:ext cx="1443122" cy="2452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8782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A9FE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A9FE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A9FE"/>
                                      </p:to>
                                    </p:animClr>
                                    <p:animClr clrSpc="rgb" dir="cw">
                                      <p:cBhvr>
                                        <p:cTn id="1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A9FE"/>
                                      </p:to>
                                    </p:animClr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A9FE"/>
                                      </p:to>
                                    </p:animClr>
                                    <p:animClr clrSpc="rgb" dir="cw">
                                      <p:cBhvr>
                                        <p:cTn id="2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A9FE"/>
                                      </p:to>
                                    </p:animClr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A9FE"/>
                                      </p:to>
                                    </p:animClr>
                                    <p:animClr clrSpc="rgb" dir="cw">
                                      <p:cBhvr>
                                        <p:cTn id="4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A9FE"/>
                                      </p:to>
                                    </p:animClr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A9FE"/>
                                      </p:to>
                                    </p:animClr>
                                    <p:animClr clrSpc="rgb" dir="cw">
                                      <p:cBhvr>
                                        <p:cTn id="5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A9FE"/>
                                      </p:to>
                                    </p:animClr>
                                    <p:set>
                                      <p:cBhvr>
                                        <p:cTn id="5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5" grpId="0" animBg="1"/>
      <p:bldP spid="56" grpId="0" animBg="1"/>
      <p:bldP spid="57" grpId="0" animBg="1"/>
      <p:bldP spid="58" grpId="0" animBg="1"/>
      <p:bldP spid="15" grpId="0"/>
      <p:bldP spid="16" grpId="0"/>
      <p:bldP spid="17" grpId="0"/>
      <p:bldP spid="18" grpId="0"/>
      <p:bldP spid="1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80000"/>
                <a:satMod val="300000"/>
              </a:schemeClr>
            </a:gs>
            <a:gs pos="100000">
              <a:schemeClr val="accent5">
                <a:lumMod val="20000"/>
                <a:lumOff val="8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013F82-EE5E-44EE-A61D-E31C6657F26F}" type="slidenum">
              <a:rPr lang="en-GB" sz="1600" smtClean="0">
                <a:solidFill>
                  <a:srgbClr val="4F81BD">
                    <a:lumMod val="75000"/>
                  </a:srgbClr>
                </a:solidFill>
              </a:rPr>
              <a:pPr/>
              <a:t>20</a:t>
            </a:fld>
            <a:endParaRPr lang="en-GB" sz="1600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323528" y="-13484"/>
            <a:ext cx="8820472" cy="980736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rm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buClr>
                <a:srgbClr val="B1A089">
                  <a:lumMod val="75000"/>
                </a:srgbClr>
              </a:buClr>
              <a:defRPr/>
            </a:pPr>
            <a:r>
              <a:rPr lang="en-US" dirty="0" smtClean="0">
                <a:solidFill>
                  <a:srgbClr val="1F497D"/>
                </a:solidFill>
                <a:latin typeface="Trebuchet MS"/>
              </a:rPr>
              <a:t>Heat Pipes Integration </a:t>
            </a:r>
            <a:endParaRPr lang="en-US" dirty="0">
              <a:solidFill>
                <a:srgbClr val="1F497D"/>
              </a:solidFill>
              <a:latin typeface="Trebuchet M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7" t="12196" r="10187" b="13345"/>
          <a:stretch/>
        </p:blipFill>
        <p:spPr>
          <a:xfrm>
            <a:off x="0" y="4185084"/>
            <a:ext cx="4166676" cy="2052228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719572" y="879681"/>
            <a:ext cx="3708412" cy="2981367"/>
            <a:chOff x="-1546515" y="3104964"/>
            <a:chExt cx="3634093" cy="2981367"/>
          </a:xfrm>
        </p:grpSpPr>
        <p:sp>
          <p:nvSpPr>
            <p:cNvPr id="4" name="Rounded Rectangle 3"/>
            <p:cNvSpPr/>
            <p:nvPr/>
          </p:nvSpPr>
          <p:spPr>
            <a:xfrm>
              <a:off x="-1546515" y="3104964"/>
              <a:ext cx="3634093" cy="2981367"/>
            </a:xfrm>
            <a:prstGeom prst="roundRect">
              <a:avLst>
                <a:gd name="adj" fmla="val 10591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-1440668" y="3399961"/>
              <a:ext cx="3460495" cy="25853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Material: Copper nickel plated;</a:t>
              </a:r>
            </a:p>
            <a:p>
              <a:r>
                <a:rPr lang="en-GB" dirty="0" smtClean="0"/>
                <a:t>Wick Type: Sintered;</a:t>
              </a:r>
            </a:p>
            <a:p>
              <a:r>
                <a:rPr lang="en-GB" dirty="0" smtClean="0"/>
                <a:t>Fluid: water;</a:t>
              </a:r>
            </a:p>
            <a:p>
              <a:r>
                <a:rPr lang="en-GB" dirty="0" smtClean="0"/>
                <a:t>Active Length: 100mm;</a:t>
              </a:r>
            </a:p>
            <a:p>
              <a:r>
                <a:rPr lang="en-GB" dirty="0" smtClean="0"/>
                <a:t>Total Length: 130mm;</a:t>
              </a:r>
            </a:p>
            <a:p>
              <a:r>
                <a:rPr lang="en-GB" dirty="0" smtClean="0"/>
                <a:t>Diameter: 10mm;</a:t>
              </a:r>
            </a:p>
            <a:p>
              <a:r>
                <a:rPr lang="en-GB" dirty="0" smtClean="0"/>
                <a:t>Heat Transport 65 W;</a:t>
              </a:r>
            </a:p>
            <a:p>
              <a:r>
                <a:rPr lang="en-GB" dirty="0" smtClean="0"/>
                <a:t>Thermal Resistance: 0.015 </a:t>
              </a:r>
              <a:r>
                <a:rPr lang="en-GB" dirty="0"/>
                <a:t>~ </a:t>
              </a:r>
              <a:r>
                <a:rPr lang="en-GB" dirty="0" smtClean="0"/>
                <a:t>0.0769.</a:t>
              </a:r>
            </a:p>
            <a:p>
              <a:endParaRPr lang="en-GB" dirty="0"/>
            </a:p>
          </p:txBody>
        </p:sp>
      </p:grp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21" r="25833"/>
          <a:stretch/>
        </p:blipFill>
        <p:spPr>
          <a:xfrm>
            <a:off x="5489909" y="727245"/>
            <a:ext cx="3373408" cy="565781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083" r="26050" b="19028"/>
          <a:stretch/>
        </p:blipFill>
        <p:spPr>
          <a:xfrm>
            <a:off x="4166676" y="4185639"/>
            <a:ext cx="2118711" cy="2051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7851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80000"/>
                <a:satMod val="300000"/>
              </a:schemeClr>
            </a:gs>
            <a:gs pos="100000">
              <a:schemeClr val="accent5">
                <a:lumMod val="20000"/>
                <a:lumOff val="8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013F82-EE5E-44EE-A61D-E31C6657F26F}" type="slidenum">
              <a:rPr lang="en-GB" sz="1600" smtClean="0">
                <a:solidFill>
                  <a:srgbClr val="4F81BD">
                    <a:lumMod val="75000"/>
                  </a:srgbClr>
                </a:solidFill>
              </a:rPr>
              <a:pPr/>
              <a:t>21</a:t>
            </a:fld>
            <a:endParaRPr lang="en-GB" sz="1600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323528" y="-13484"/>
            <a:ext cx="8820472" cy="980736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rm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buClr>
                <a:srgbClr val="B1A089">
                  <a:lumMod val="75000"/>
                </a:srgbClr>
              </a:buClr>
              <a:defRPr/>
            </a:pPr>
            <a:r>
              <a:rPr lang="en-US" dirty="0" smtClean="0">
                <a:solidFill>
                  <a:srgbClr val="1F497D"/>
                </a:solidFill>
                <a:latin typeface="Trebuchet MS"/>
              </a:rPr>
              <a:t>Feed Through Solution</a:t>
            </a:r>
            <a:endParaRPr lang="en-US" dirty="0">
              <a:solidFill>
                <a:srgbClr val="1F497D"/>
              </a:solidFill>
              <a:latin typeface="Trebuchet M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04" t="-1777"/>
          <a:stretch/>
        </p:blipFill>
        <p:spPr>
          <a:xfrm>
            <a:off x="0" y="1415530"/>
            <a:ext cx="5688124" cy="4026935"/>
          </a:xfrm>
          <a:prstGeom prst="rect">
            <a:avLst/>
          </a:prstGeom>
        </p:spPr>
      </p:pic>
      <p:grpSp>
        <p:nvGrpSpPr>
          <p:cNvPr id="6" name="Gruppo 2"/>
          <p:cNvGrpSpPr/>
          <p:nvPr/>
        </p:nvGrpSpPr>
        <p:grpSpPr>
          <a:xfrm>
            <a:off x="5695252" y="849012"/>
            <a:ext cx="3449256" cy="5159973"/>
            <a:chOff x="2118167" y="849013"/>
            <a:chExt cx="3449256" cy="5159973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164" r="39114"/>
            <a:stretch/>
          </p:blipFill>
          <p:spPr>
            <a:xfrm>
              <a:off x="2118167" y="849013"/>
              <a:ext cx="3449256" cy="5159973"/>
            </a:xfrm>
            <a:prstGeom prst="rect">
              <a:avLst/>
            </a:prstGeom>
          </p:spPr>
        </p:pic>
        <p:pic>
          <p:nvPicPr>
            <p:cNvPr id="8" name="Picture 1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849" t="14858" r="49631" b="81434"/>
            <a:stretch/>
          </p:blipFill>
          <p:spPr>
            <a:xfrm rot="15656324">
              <a:off x="4373049" y="1940638"/>
              <a:ext cx="144980" cy="19972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84681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Freeform 68"/>
          <p:cNvSpPr>
            <a:spLocks/>
          </p:cNvSpPr>
          <p:nvPr/>
        </p:nvSpPr>
        <p:spPr bwMode="auto">
          <a:xfrm>
            <a:off x="2104" y="3028900"/>
            <a:ext cx="4604441" cy="3829100"/>
          </a:xfrm>
          <a:custGeom>
            <a:avLst/>
            <a:gdLst/>
            <a:ahLst/>
            <a:cxnLst>
              <a:cxn ang="0">
                <a:pos x="0" y="1562"/>
              </a:cxn>
              <a:cxn ang="0">
                <a:pos x="0" y="2604"/>
              </a:cxn>
              <a:cxn ang="0">
                <a:pos x="1272" y="2604"/>
              </a:cxn>
              <a:cxn ang="0">
                <a:pos x="2612" y="0"/>
              </a:cxn>
              <a:cxn ang="0">
                <a:pos x="0" y="1562"/>
              </a:cxn>
            </a:cxnLst>
            <a:rect l="0" t="0" r="r" b="b"/>
            <a:pathLst>
              <a:path w="2612" h="2604">
                <a:moveTo>
                  <a:pt x="0" y="1562"/>
                </a:moveTo>
                <a:lnTo>
                  <a:pt x="0" y="2604"/>
                </a:lnTo>
                <a:lnTo>
                  <a:pt x="1272" y="2604"/>
                </a:lnTo>
                <a:lnTo>
                  <a:pt x="2612" y="0"/>
                </a:lnTo>
                <a:lnTo>
                  <a:pt x="0" y="1562"/>
                </a:lnTo>
                <a:close/>
              </a:path>
            </a:pathLst>
          </a:custGeom>
          <a:solidFill>
            <a:schemeClr val="bg2">
              <a:lumMod val="75000"/>
              <a:lumOff val="25000"/>
              <a:alpha val="71000"/>
            </a:schemeClr>
          </a:solidFill>
          <a:ln w="28575" cap="flat" cmpd="sng" algn="ctr">
            <a:gradFill flip="none" rotWithShape="1">
              <a:gsLst>
                <a:gs pos="50000">
                  <a:schemeClr val="accent5">
                    <a:lumMod val="60000"/>
                    <a:lumOff val="40000"/>
                  </a:schemeClr>
                </a:gs>
                <a:gs pos="100000">
                  <a:srgbClr val="002060"/>
                </a:gs>
              </a:gsLst>
              <a:lin ang="5400000" scaled="1"/>
              <a:tileRect/>
            </a:gra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da-DK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55" name="Freeform 69"/>
          <p:cNvSpPr>
            <a:spLocks/>
          </p:cNvSpPr>
          <p:nvPr/>
        </p:nvSpPr>
        <p:spPr bwMode="auto">
          <a:xfrm>
            <a:off x="4666480" y="3025959"/>
            <a:ext cx="4473994" cy="2249817"/>
          </a:xfrm>
          <a:custGeom>
            <a:avLst/>
            <a:gdLst/>
            <a:ahLst/>
            <a:cxnLst>
              <a:cxn ang="0">
                <a:pos x="2538" y="1530"/>
              </a:cxn>
              <a:cxn ang="0">
                <a:pos x="2538" y="0"/>
              </a:cxn>
              <a:cxn ang="0">
                <a:pos x="0" y="0"/>
              </a:cxn>
              <a:cxn ang="0">
                <a:pos x="2538" y="1530"/>
              </a:cxn>
            </a:cxnLst>
            <a:rect l="0" t="0" r="r" b="b"/>
            <a:pathLst>
              <a:path w="2538" h="1530">
                <a:moveTo>
                  <a:pt x="2538" y="1530"/>
                </a:moveTo>
                <a:lnTo>
                  <a:pt x="2538" y="0"/>
                </a:lnTo>
                <a:lnTo>
                  <a:pt x="0" y="0"/>
                </a:lnTo>
                <a:lnTo>
                  <a:pt x="2538" y="1530"/>
                </a:lnTo>
                <a:close/>
              </a:path>
            </a:pathLst>
          </a:custGeom>
          <a:solidFill>
            <a:schemeClr val="bg2">
              <a:lumMod val="75000"/>
              <a:lumOff val="25000"/>
              <a:alpha val="71000"/>
            </a:schemeClr>
          </a:solidFill>
          <a:ln w="28575" cap="flat" cmpd="sng" algn="ctr">
            <a:gradFill flip="none" rotWithShape="1">
              <a:gsLst>
                <a:gs pos="50000">
                  <a:schemeClr val="accent5">
                    <a:lumMod val="60000"/>
                    <a:lumOff val="40000"/>
                  </a:schemeClr>
                </a:gs>
                <a:gs pos="100000">
                  <a:srgbClr val="002060"/>
                </a:gs>
              </a:gsLst>
              <a:lin ang="5400000" scaled="1"/>
              <a:tileRect/>
            </a:gra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da-DK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56" name="Freeform 70"/>
          <p:cNvSpPr>
            <a:spLocks/>
          </p:cNvSpPr>
          <p:nvPr/>
        </p:nvSpPr>
        <p:spPr bwMode="auto">
          <a:xfrm>
            <a:off x="2262017" y="3031840"/>
            <a:ext cx="4526878" cy="3826160"/>
          </a:xfrm>
          <a:custGeom>
            <a:avLst/>
            <a:gdLst/>
            <a:ahLst/>
            <a:cxnLst>
              <a:cxn ang="0">
                <a:pos x="0" y="2602"/>
              </a:cxn>
              <a:cxn ang="0">
                <a:pos x="2568" y="2602"/>
              </a:cxn>
              <a:cxn ang="0">
                <a:pos x="1338" y="0"/>
              </a:cxn>
              <a:cxn ang="0">
                <a:pos x="0" y="2602"/>
              </a:cxn>
            </a:cxnLst>
            <a:rect l="0" t="0" r="r" b="b"/>
            <a:pathLst>
              <a:path w="2568" h="2602">
                <a:moveTo>
                  <a:pt x="0" y="2602"/>
                </a:moveTo>
                <a:lnTo>
                  <a:pt x="2568" y="2602"/>
                </a:lnTo>
                <a:lnTo>
                  <a:pt x="1338" y="0"/>
                </a:lnTo>
                <a:lnTo>
                  <a:pt x="0" y="2602"/>
                </a:lnTo>
                <a:close/>
              </a:path>
            </a:pathLst>
          </a:custGeom>
          <a:solidFill>
            <a:schemeClr val="bg2">
              <a:lumMod val="75000"/>
              <a:lumOff val="25000"/>
              <a:alpha val="71000"/>
            </a:schemeClr>
          </a:solidFill>
          <a:ln w="28575" cap="flat" cmpd="sng" algn="ctr">
            <a:gradFill flip="none" rotWithShape="1">
              <a:gsLst>
                <a:gs pos="50000">
                  <a:schemeClr val="accent5">
                    <a:lumMod val="60000"/>
                    <a:lumOff val="40000"/>
                  </a:schemeClr>
                </a:gs>
                <a:gs pos="100000">
                  <a:srgbClr val="002060"/>
                </a:gs>
              </a:gsLst>
              <a:lin ang="5400000" scaled="1"/>
              <a:tileRect/>
            </a:gra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da-DK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57" name="Freeform 71"/>
          <p:cNvSpPr>
            <a:spLocks/>
          </p:cNvSpPr>
          <p:nvPr/>
        </p:nvSpPr>
        <p:spPr bwMode="auto">
          <a:xfrm>
            <a:off x="4638276" y="3028900"/>
            <a:ext cx="4502199" cy="3829100"/>
          </a:xfrm>
          <a:custGeom>
            <a:avLst/>
            <a:gdLst/>
            <a:ahLst/>
            <a:cxnLst>
              <a:cxn ang="0">
                <a:pos x="1230" y="2604"/>
              </a:cxn>
              <a:cxn ang="0">
                <a:pos x="1230" y="2604"/>
              </a:cxn>
              <a:cxn ang="0">
                <a:pos x="2554" y="2604"/>
              </a:cxn>
              <a:cxn ang="0">
                <a:pos x="2554" y="1540"/>
              </a:cxn>
              <a:cxn ang="0">
                <a:pos x="0" y="0"/>
              </a:cxn>
              <a:cxn ang="0">
                <a:pos x="1230" y="2604"/>
              </a:cxn>
            </a:cxnLst>
            <a:rect l="0" t="0" r="r" b="b"/>
            <a:pathLst>
              <a:path w="2554" h="2604">
                <a:moveTo>
                  <a:pt x="1230" y="2604"/>
                </a:moveTo>
                <a:lnTo>
                  <a:pt x="1230" y="2604"/>
                </a:lnTo>
                <a:lnTo>
                  <a:pt x="2554" y="2604"/>
                </a:lnTo>
                <a:lnTo>
                  <a:pt x="2554" y="1540"/>
                </a:lnTo>
                <a:lnTo>
                  <a:pt x="0" y="0"/>
                </a:lnTo>
                <a:lnTo>
                  <a:pt x="1230" y="2604"/>
                </a:lnTo>
                <a:close/>
              </a:path>
            </a:pathLst>
          </a:custGeom>
          <a:solidFill>
            <a:schemeClr val="bg2">
              <a:lumMod val="75000"/>
              <a:lumOff val="25000"/>
              <a:alpha val="71000"/>
            </a:schemeClr>
          </a:solidFill>
          <a:ln w="28575" cap="flat" cmpd="sng" algn="ctr">
            <a:gradFill flip="none" rotWithShape="1">
              <a:gsLst>
                <a:gs pos="50000">
                  <a:schemeClr val="accent5">
                    <a:lumMod val="60000"/>
                    <a:lumOff val="40000"/>
                  </a:schemeClr>
                </a:gs>
                <a:gs pos="100000">
                  <a:srgbClr val="002060"/>
                </a:gs>
              </a:gsLst>
              <a:lin ang="5400000" scaled="1"/>
              <a:tileRect/>
            </a:gra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da-DK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58" name="Freeform 72"/>
          <p:cNvSpPr>
            <a:spLocks/>
          </p:cNvSpPr>
          <p:nvPr/>
        </p:nvSpPr>
        <p:spPr bwMode="auto">
          <a:xfrm>
            <a:off x="2104" y="3025959"/>
            <a:ext cx="4576237" cy="2282167"/>
          </a:xfrm>
          <a:custGeom>
            <a:avLst/>
            <a:gdLst/>
            <a:ahLst/>
            <a:cxnLst>
              <a:cxn ang="0">
                <a:pos x="2592" y="0"/>
              </a:cxn>
              <a:cxn ang="0">
                <a:pos x="0" y="0"/>
              </a:cxn>
              <a:cxn ang="0">
                <a:pos x="0" y="1552"/>
              </a:cxn>
              <a:cxn ang="0">
                <a:pos x="2596" y="0"/>
              </a:cxn>
              <a:cxn ang="0">
                <a:pos x="2592" y="0"/>
              </a:cxn>
            </a:cxnLst>
            <a:rect l="0" t="0" r="r" b="b"/>
            <a:pathLst>
              <a:path w="2596" h="1552">
                <a:moveTo>
                  <a:pt x="2592" y="0"/>
                </a:moveTo>
                <a:lnTo>
                  <a:pt x="0" y="0"/>
                </a:lnTo>
                <a:lnTo>
                  <a:pt x="0" y="1552"/>
                </a:lnTo>
                <a:lnTo>
                  <a:pt x="2596" y="0"/>
                </a:lnTo>
                <a:lnTo>
                  <a:pt x="2592" y="0"/>
                </a:lnTo>
                <a:close/>
              </a:path>
            </a:pathLst>
          </a:custGeom>
          <a:solidFill>
            <a:schemeClr val="bg2">
              <a:lumMod val="75000"/>
              <a:lumOff val="25000"/>
              <a:alpha val="71000"/>
            </a:schemeClr>
          </a:solidFill>
          <a:ln w="28575" cap="flat" cmpd="sng" algn="ctr">
            <a:gradFill flip="none" rotWithShape="1">
              <a:gsLst>
                <a:gs pos="50000">
                  <a:schemeClr val="accent5">
                    <a:lumMod val="60000"/>
                    <a:lumOff val="40000"/>
                  </a:schemeClr>
                </a:gs>
                <a:gs pos="100000">
                  <a:srgbClr val="002060"/>
                </a:gs>
              </a:gsLst>
              <a:lin ang="5400000" scaled="1"/>
              <a:tileRect/>
            </a:gra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da-DK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18" name="Rektangel 17"/>
          <p:cNvSpPr/>
          <p:nvPr/>
        </p:nvSpPr>
        <p:spPr bwMode="auto">
          <a:xfrm>
            <a:off x="6788895" y="5805264"/>
            <a:ext cx="2351579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da-DK" sz="2200" b="1" kern="0" noProof="1">
                <a:solidFill>
                  <a:prstClr val="white"/>
                </a:solidFill>
                <a:latin typeface="Calibri" pitchFamily="34" charset="0"/>
                <a:cs typeface="Arial" charset="0"/>
              </a:rPr>
              <a:t>Neutron Converter</a:t>
            </a:r>
          </a:p>
          <a:p>
            <a:pPr algn="r">
              <a:defRPr/>
            </a:pPr>
            <a:r>
              <a:rPr lang="da-DK" sz="2200" kern="0" noProof="1">
                <a:solidFill>
                  <a:prstClr val="white"/>
                </a:solidFill>
                <a:latin typeface="Calibri" pitchFamily="34" charset="0"/>
                <a:cs typeface="Arial" charset="0"/>
              </a:rPr>
              <a:t>Design Study</a:t>
            </a:r>
            <a:endParaRPr lang="da-DK" sz="2200" kern="0" dirty="0">
              <a:solidFill>
                <a:prstClr val="white"/>
              </a:solidFill>
              <a:latin typeface="Arial" pitchFamily="34" charset="0"/>
            </a:endParaRPr>
          </a:p>
        </p:txBody>
      </p:sp>
      <p:pic>
        <p:nvPicPr>
          <p:cNvPr id="20" name="Picture 6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180" b="97003" l="0" r="99387">
                        <a14:foregroundMark x1="2542" y1="11717" x2="2016" y2="95640"/>
                        <a14:foregroundMark x1="4820" y1="94278" x2="5083" y2="16894"/>
                        <a14:foregroundMark x1="4382" y1="95640" x2="40666" y2="92643"/>
                        <a14:foregroundMark x1="42507" y1="85014" x2="17266" y2="82561"/>
                        <a14:foregroundMark x1="41718" y1="95368" x2="97020" y2="94005"/>
                        <a14:foregroundMark x1="91674" y1="67575" x2="85188" y2="94278"/>
                        <a14:foregroundMark x1="85802" y1="72207" x2="79492" y2="94550"/>
                        <a14:foregroundMark x1="76687" y1="70572" x2="65469" y2="8964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887" t="14839" r="24980" b="11839"/>
          <a:stretch/>
        </p:blipFill>
        <p:spPr bwMode="auto">
          <a:xfrm>
            <a:off x="6308933" y="4833156"/>
            <a:ext cx="1863467" cy="1080121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29849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A9FE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A9FE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  <p:bldP spid="1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5000">
              <a:schemeClr val="accent6">
                <a:lumMod val="7000"/>
                <a:lumOff val="93000"/>
                <a:alpha val="38000"/>
              </a:schemeClr>
            </a:gs>
            <a:gs pos="100000">
              <a:schemeClr val="accent2">
                <a:lumMod val="40000"/>
                <a:lumOff val="60000"/>
                <a:alpha val="85000"/>
              </a:schemeClr>
            </a:gs>
            <a:gs pos="76000">
              <a:schemeClr val="accent2">
                <a:lumMod val="20000"/>
                <a:lumOff val="8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-13484"/>
            <a:ext cx="9144000" cy="980736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rm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buClr>
                <a:srgbClr val="B1A089">
                  <a:lumMod val="75000"/>
                </a:srgbClr>
              </a:buClr>
            </a:pPr>
            <a:r>
              <a:rPr lang="en-US" dirty="0" smtClean="0">
                <a:solidFill>
                  <a:srgbClr val="C0504D">
                    <a:lumMod val="50000"/>
                  </a:srgbClr>
                </a:solidFill>
                <a:latin typeface="Trebuchet MS"/>
              </a:rPr>
              <a:t>Neutron Spallation Source</a:t>
            </a:r>
            <a:endParaRPr lang="en-US" dirty="0">
              <a:solidFill>
                <a:srgbClr val="C0504D">
                  <a:lumMod val="50000"/>
                </a:srgbClr>
              </a:solidFill>
              <a:latin typeface="Trebuchet MS"/>
            </a:endParaRPr>
          </a:p>
        </p:txBody>
      </p:sp>
      <p:sp>
        <p:nvSpPr>
          <p:cNvPr id="6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7956376" y="6443658"/>
            <a:ext cx="628815" cy="276228"/>
          </a:xfrm>
        </p:spPr>
        <p:txBody>
          <a:bodyPr/>
          <a:lstStyle/>
          <a:p>
            <a:fld id="{2A013F82-EE5E-44EE-A61D-E31C6657F26F}" type="slidenum">
              <a:rPr lang="en-GB" sz="1600" smtClean="0">
                <a:solidFill>
                  <a:srgbClr val="C0504D">
                    <a:lumMod val="50000"/>
                  </a:srgbClr>
                </a:solidFill>
              </a:rPr>
              <a:pPr/>
              <a:t>23</a:t>
            </a:fld>
            <a:endParaRPr lang="en-GB" sz="1600" dirty="0">
              <a:solidFill>
                <a:srgbClr val="C0504D">
                  <a:lumMod val="50000"/>
                </a:srgbClr>
              </a:solidFill>
            </a:endParaRPr>
          </a:p>
        </p:txBody>
      </p:sp>
      <p:pic>
        <p:nvPicPr>
          <p:cNvPr id="12" name="Picture 2" descr="\\cern.ch\dfs\Users\a\agottber\Desktop\Nuklidkarte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500" y="404664"/>
            <a:ext cx="9025715" cy="5978038"/>
          </a:xfrm>
          <a:prstGeom prst="rect">
            <a:avLst/>
          </a:prstGeom>
          <a:noFill/>
        </p:spPr>
      </p:pic>
      <p:grpSp>
        <p:nvGrpSpPr>
          <p:cNvPr id="13" name="Group 12"/>
          <p:cNvGrpSpPr/>
          <p:nvPr/>
        </p:nvGrpSpPr>
        <p:grpSpPr>
          <a:xfrm>
            <a:off x="2957802" y="2600908"/>
            <a:ext cx="2528025" cy="2232248"/>
            <a:chOff x="-2736813" y="3930550"/>
            <a:chExt cx="2528025" cy="2232248"/>
          </a:xfrm>
          <a:effectLst>
            <a:glow rad="63500">
              <a:schemeClr val="accent2">
                <a:lumMod val="20000"/>
                <a:lumOff val="80000"/>
                <a:alpha val="40000"/>
              </a:schemeClr>
            </a:glow>
          </a:effectLst>
        </p:grpSpPr>
        <p:sp>
          <p:nvSpPr>
            <p:cNvPr id="14" name="Rectangle 13"/>
            <p:cNvSpPr/>
            <p:nvPr/>
          </p:nvSpPr>
          <p:spPr>
            <a:xfrm>
              <a:off x="-2736813" y="3930550"/>
              <a:ext cx="2528025" cy="2232248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pic>
          <p:nvPicPr>
            <p:cNvPr id="15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0" b="99785" l="0" r="100000">
                          <a14:foregroundMark x1="19165" y1="98350" x2="80519" y2="68795"/>
                          <a14:foregroundMark x1="78115" y1="67360" x2="93548" y2="4670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-2664804" y="3995659"/>
              <a:ext cx="2384009" cy="21020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7" name="Group 16"/>
          <p:cNvGrpSpPr/>
          <p:nvPr/>
        </p:nvGrpSpPr>
        <p:grpSpPr>
          <a:xfrm>
            <a:off x="1295637" y="3701777"/>
            <a:ext cx="2599200" cy="2101244"/>
            <a:chOff x="-1663604" y="1973042"/>
            <a:chExt cx="2599200" cy="2101244"/>
          </a:xfrm>
        </p:grpSpPr>
        <p:sp>
          <p:nvSpPr>
            <p:cNvPr id="22" name="Rectangle 21"/>
            <p:cNvSpPr/>
            <p:nvPr/>
          </p:nvSpPr>
          <p:spPr>
            <a:xfrm>
              <a:off x="-1663604" y="1973042"/>
              <a:ext cx="2599199" cy="210124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pic>
          <p:nvPicPr>
            <p:cNvPr id="23" name="Picture 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0" b="100000" l="0" r="99756">
                          <a14:foregroundMark x1="15558" y1="98868" x2="86882" y2="51774"/>
                          <a14:foregroundMark x1="23917" y1="99019" x2="88957" y2="53509"/>
                          <a14:foregroundMark x1="98109" y1="40755" x2="86638" y2="47774"/>
                          <a14:foregroundMark x1="39963" y1="91094" x2="90238" y2="54189"/>
                          <a14:foregroundMark x1="8054" y1="60830" x2="8359" y2="58792"/>
                          <a14:foregroundMark x1="18731" y1="43472" x2="20805" y2="41585"/>
                          <a14:foregroundMark x1="39170" y1="23774" x2="41367" y2="21057"/>
                          <a14:foregroundMark x1="51251" y1="14038" x2="48810" y2="17736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-1663603" y="1973042"/>
              <a:ext cx="2599199" cy="21012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4" name="Oval 23"/>
          <p:cNvSpPr/>
          <p:nvPr/>
        </p:nvSpPr>
        <p:spPr>
          <a:xfrm rot="19587050">
            <a:off x="3575519" y="3444687"/>
            <a:ext cx="1433416" cy="544690"/>
          </a:xfrm>
          <a:prstGeom prst="ellipse">
            <a:avLst/>
          </a:prstGeom>
          <a:noFill/>
          <a:ln w="28575">
            <a:solidFill>
              <a:srgbClr val="1F479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5" name="Oval 24"/>
          <p:cNvSpPr/>
          <p:nvPr/>
        </p:nvSpPr>
        <p:spPr>
          <a:xfrm rot="19646861">
            <a:off x="1941406" y="4383841"/>
            <a:ext cx="1432800" cy="543600"/>
          </a:xfrm>
          <a:prstGeom prst="ellipse">
            <a:avLst/>
          </a:prstGeom>
          <a:noFill/>
          <a:ln w="28575">
            <a:solidFill>
              <a:srgbClr val="1F479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031940" y="4197499"/>
            <a:ext cx="24178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C0504D">
                    <a:lumMod val="50000"/>
                  </a:srgbClr>
                </a:solidFill>
              </a:rPr>
              <a:t>Z=50, N = 82 double nuclear shell closure (132Sn)</a:t>
            </a:r>
            <a:endParaRPr lang="en-GB" sz="1400" dirty="0">
              <a:solidFill>
                <a:srgbClr val="C0504D">
                  <a:lumMod val="50000"/>
                </a:srgb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519772" y="5201532"/>
            <a:ext cx="2520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1F297F"/>
                </a:solidFill>
              </a:rPr>
              <a:t>Z=28, N = 50 double nuclear shell closure (78Ni)</a:t>
            </a:r>
            <a:endParaRPr lang="en-GB" sz="1400" dirty="0">
              <a:solidFill>
                <a:srgbClr val="1F297F"/>
              </a:solidFill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2748638" y="902616"/>
            <a:ext cx="1103282" cy="958874"/>
            <a:chOff x="3071431" y="273875"/>
            <a:chExt cx="1103282" cy="958874"/>
          </a:xfrm>
        </p:grpSpPr>
        <p:sp>
          <p:nvSpPr>
            <p:cNvPr id="20" name="Oval 19"/>
            <p:cNvSpPr/>
            <p:nvPr/>
          </p:nvSpPr>
          <p:spPr>
            <a:xfrm>
              <a:off x="3155861" y="345355"/>
              <a:ext cx="887678" cy="887394"/>
            </a:xfrm>
            <a:prstGeom prst="ellips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8437698"/>
                <a:satOff val="-12660"/>
                <a:lumOff val="-2059"/>
                <a:alphaOff val="0"/>
              </a:schemeClr>
            </a:fillRef>
            <a:effectRef idx="3">
              <a:schemeClr val="accent3">
                <a:hueOff val="8437698"/>
                <a:satOff val="-12660"/>
                <a:lumOff val="-2059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Oval 4"/>
            <p:cNvSpPr/>
            <p:nvPr/>
          </p:nvSpPr>
          <p:spPr>
            <a:xfrm>
              <a:off x="3071431" y="273875"/>
              <a:ext cx="1103282" cy="91876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4290" tIns="34290" rIns="34290" bIns="3429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400" b="1" kern="1200" dirty="0" smtClean="0"/>
                <a:t>Energy Deposition</a:t>
              </a:r>
              <a:endParaRPr lang="en-GB" sz="1400" b="1" kern="1200" dirty="0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618135" y="974096"/>
            <a:ext cx="2411676" cy="2183414"/>
            <a:chOff x="651748" y="318285"/>
            <a:chExt cx="2411676" cy="2183414"/>
          </a:xfrm>
        </p:grpSpPr>
        <p:sp>
          <p:nvSpPr>
            <p:cNvPr id="29" name="Oval 28"/>
            <p:cNvSpPr/>
            <p:nvPr/>
          </p:nvSpPr>
          <p:spPr>
            <a:xfrm>
              <a:off x="651748" y="318285"/>
              <a:ext cx="2411676" cy="218341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3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0" name="Oval 4"/>
            <p:cNvSpPr/>
            <p:nvPr/>
          </p:nvSpPr>
          <p:spPr>
            <a:xfrm>
              <a:off x="1004930" y="638039"/>
              <a:ext cx="1705312" cy="154390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800" b="1" kern="1200" dirty="0" smtClean="0"/>
                <a:t>Neutron Converter</a:t>
              </a:r>
              <a:endParaRPr lang="en-GB" sz="2800" b="1" kern="1200" dirty="0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209830" y="2600908"/>
            <a:ext cx="1121810" cy="1009012"/>
            <a:chOff x="-39501" y="651562"/>
            <a:chExt cx="1121810" cy="1009012"/>
          </a:xfrm>
        </p:grpSpPr>
        <p:sp>
          <p:nvSpPr>
            <p:cNvPr id="33" name="Oval 32"/>
            <p:cNvSpPr/>
            <p:nvPr/>
          </p:nvSpPr>
          <p:spPr>
            <a:xfrm>
              <a:off x="8673" y="651562"/>
              <a:ext cx="1037633" cy="1009012"/>
            </a:xfrm>
            <a:prstGeom prst="ellips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5625132"/>
                <a:satOff val="-8440"/>
                <a:lumOff val="-1373"/>
                <a:alphaOff val="0"/>
              </a:schemeClr>
            </a:fillRef>
            <a:effectRef idx="3">
              <a:schemeClr val="accent3">
                <a:hueOff val="5625132"/>
                <a:satOff val="-8440"/>
                <a:lumOff val="-1373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4" name="Oval 4"/>
            <p:cNvSpPr/>
            <p:nvPr/>
          </p:nvSpPr>
          <p:spPr>
            <a:xfrm>
              <a:off x="-39501" y="651562"/>
              <a:ext cx="1121810" cy="10090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30480" rIns="30480" bIns="30480" numCol="1" spcCol="1270" anchor="ctr" anchorCtr="0">
              <a:noAutofit/>
            </a:bodyPr>
            <a:lstStyle/>
            <a:p>
              <a:pPr lvl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400" b="1" kern="1200" dirty="0" smtClean="0"/>
                <a:t>Isobaric Contaminant </a:t>
              </a:r>
              <a:endParaRPr lang="en-GB" sz="1400" b="1" kern="1200" dirty="0"/>
            </a:p>
          </p:txBody>
        </p:sp>
      </p:grpSp>
      <p:sp>
        <p:nvSpPr>
          <p:cNvPr id="35" name="Oval 34"/>
          <p:cNvSpPr/>
          <p:nvPr/>
        </p:nvSpPr>
        <p:spPr>
          <a:xfrm>
            <a:off x="1904868" y="659788"/>
            <a:ext cx="242832" cy="242828"/>
          </a:xfrm>
          <a:prstGeom prst="ellipse">
            <a:avLst/>
          </a:pr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3">
              <a:hueOff val="0"/>
              <a:satOff val="0"/>
              <a:lumOff val="0"/>
              <a:alphaOff val="0"/>
            </a:schemeClr>
          </a:fillRef>
          <a:effectRef idx="3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6" name="Oval 35"/>
          <p:cNvSpPr/>
          <p:nvPr/>
        </p:nvSpPr>
        <p:spPr>
          <a:xfrm>
            <a:off x="1329866" y="2780454"/>
            <a:ext cx="175830" cy="175999"/>
          </a:xfrm>
          <a:prstGeom prst="ellipse">
            <a:avLst/>
          </a:pr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3">
              <a:hueOff val="937522"/>
              <a:satOff val="-1407"/>
              <a:lumOff val="-229"/>
              <a:alphaOff val="0"/>
            </a:schemeClr>
          </a:fillRef>
          <a:effectRef idx="3">
            <a:schemeClr val="accent3">
              <a:hueOff val="937522"/>
              <a:satOff val="-1407"/>
              <a:lumOff val="-229"/>
              <a:alphaOff val="0"/>
            </a:schemeClr>
          </a:effectRef>
          <a:fontRef idx="minor">
            <a:schemeClr val="lt1"/>
          </a:fontRef>
        </p:style>
      </p:sp>
      <p:sp>
        <p:nvSpPr>
          <p:cNvPr id="37" name="Oval 36"/>
          <p:cNvSpPr/>
          <p:nvPr/>
        </p:nvSpPr>
        <p:spPr>
          <a:xfrm>
            <a:off x="2982995" y="1645385"/>
            <a:ext cx="175830" cy="175999"/>
          </a:xfrm>
          <a:prstGeom prst="ellipse">
            <a:avLst/>
          </a:pr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3">
              <a:hueOff val="1875044"/>
              <a:satOff val="-2813"/>
              <a:lumOff val="-458"/>
              <a:alphaOff val="0"/>
            </a:schemeClr>
          </a:fillRef>
          <a:effectRef idx="3">
            <a:schemeClr val="accent3">
              <a:hueOff val="1875044"/>
              <a:satOff val="-2813"/>
              <a:lumOff val="-458"/>
              <a:alphaOff val="0"/>
            </a:schemeClr>
          </a:effectRef>
          <a:fontRef idx="minor">
            <a:schemeClr val="lt1"/>
          </a:fontRef>
        </p:style>
      </p:sp>
      <p:sp>
        <p:nvSpPr>
          <p:cNvPr id="38" name="Oval 37"/>
          <p:cNvSpPr/>
          <p:nvPr/>
        </p:nvSpPr>
        <p:spPr>
          <a:xfrm>
            <a:off x="2141609" y="2967677"/>
            <a:ext cx="242832" cy="242828"/>
          </a:xfrm>
          <a:prstGeom prst="ellipse">
            <a:avLst/>
          </a:pr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3">
              <a:hueOff val="2812566"/>
              <a:satOff val="-4220"/>
              <a:lumOff val="-686"/>
              <a:alphaOff val="0"/>
            </a:schemeClr>
          </a:fillRef>
          <a:effectRef idx="3">
            <a:schemeClr val="accent3">
              <a:hueOff val="2812566"/>
              <a:satOff val="-4220"/>
              <a:lumOff val="-686"/>
              <a:alphaOff val="0"/>
            </a:schemeClr>
          </a:effectRef>
          <a:fontRef idx="minor">
            <a:schemeClr val="lt1"/>
          </a:fontRef>
        </p:style>
      </p:sp>
      <p:sp>
        <p:nvSpPr>
          <p:cNvPr id="39" name="Oval 38"/>
          <p:cNvSpPr/>
          <p:nvPr/>
        </p:nvSpPr>
        <p:spPr>
          <a:xfrm>
            <a:off x="1379814" y="1004900"/>
            <a:ext cx="175830" cy="175999"/>
          </a:xfrm>
          <a:prstGeom prst="ellipse">
            <a:avLst/>
          </a:pr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3">
              <a:hueOff val="3750088"/>
              <a:satOff val="-5627"/>
              <a:lumOff val="-915"/>
              <a:alphaOff val="0"/>
            </a:schemeClr>
          </a:fillRef>
          <a:effectRef idx="3">
            <a:schemeClr val="accent3">
              <a:hueOff val="3750088"/>
              <a:satOff val="-5627"/>
              <a:lumOff val="-915"/>
              <a:alphaOff val="0"/>
            </a:schemeClr>
          </a:effectRef>
          <a:fontRef idx="minor">
            <a:schemeClr val="lt1"/>
          </a:fontRef>
        </p:style>
      </p:sp>
      <p:sp>
        <p:nvSpPr>
          <p:cNvPr id="40" name="Oval 39"/>
          <p:cNvSpPr/>
          <p:nvPr/>
        </p:nvSpPr>
        <p:spPr>
          <a:xfrm>
            <a:off x="825522" y="2011668"/>
            <a:ext cx="175830" cy="175999"/>
          </a:xfrm>
          <a:prstGeom prst="ellipse">
            <a:avLst/>
          </a:pr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3">
              <a:hueOff val="4687610"/>
              <a:satOff val="-7033"/>
              <a:lumOff val="-1144"/>
              <a:alphaOff val="0"/>
            </a:schemeClr>
          </a:fillRef>
          <a:effectRef idx="3">
            <a:schemeClr val="accent3">
              <a:hueOff val="4687610"/>
              <a:satOff val="-7033"/>
              <a:lumOff val="-1144"/>
              <a:alphaOff val="0"/>
            </a:schemeClr>
          </a:effectRef>
          <a:fontRef idx="minor">
            <a:schemeClr val="lt1"/>
          </a:fontRef>
        </p:style>
      </p:sp>
      <p:sp>
        <p:nvSpPr>
          <p:cNvPr id="41" name="Oval 40"/>
          <p:cNvSpPr/>
          <p:nvPr/>
        </p:nvSpPr>
        <p:spPr>
          <a:xfrm>
            <a:off x="1659193" y="1012552"/>
            <a:ext cx="242832" cy="242828"/>
          </a:xfrm>
          <a:prstGeom prst="ellipse">
            <a:avLst/>
          </a:pr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3">
              <a:hueOff val="6562654"/>
              <a:satOff val="-9847"/>
              <a:lumOff val="-1601"/>
              <a:alphaOff val="0"/>
            </a:schemeClr>
          </a:fillRef>
          <a:effectRef idx="3">
            <a:schemeClr val="accent3">
              <a:hueOff val="6562654"/>
              <a:satOff val="-9847"/>
              <a:lumOff val="-1601"/>
              <a:alphaOff val="0"/>
            </a:schemeClr>
          </a:effectRef>
          <a:fontRef idx="minor">
            <a:schemeClr val="lt1"/>
          </a:fontRef>
        </p:style>
      </p:sp>
      <p:sp>
        <p:nvSpPr>
          <p:cNvPr id="42" name="Oval 41"/>
          <p:cNvSpPr/>
          <p:nvPr/>
        </p:nvSpPr>
        <p:spPr>
          <a:xfrm>
            <a:off x="60072" y="2300919"/>
            <a:ext cx="438966" cy="438978"/>
          </a:xfrm>
          <a:prstGeom prst="ellipse">
            <a:avLst/>
          </a:pr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3">
              <a:hueOff val="7500176"/>
              <a:satOff val="-11253"/>
              <a:lumOff val="-1830"/>
              <a:alphaOff val="0"/>
            </a:schemeClr>
          </a:fillRef>
          <a:effectRef idx="3">
            <a:schemeClr val="accent3">
              <a:hueOff val="7500176"/>
              <a:satOff val="-11253"/>
              <a:lumOff val="-1830"/>
              <a:alphaOff val="0"/>
            </a:schemeClr>
          </a:effectRef>
          <a:fontRef idx="minor">
            <a:schemeClr val="lt1"/>
          </a:fontRef>
        </p:style>
      </p:sp>
      <p:sp>
        <p:nvSpPr>
          <p:cNvPr id="43" name="Oval 42"/>
          <p:cNvSpPr/>
          <p:nvPr/>
        </p:nvSpPr>
        <p:spPr>
          <a:xfrm>
            <a:off x="2555776" y="1304764"/>
            <a:ext cx="242832" cy="242828"/>
          </a:xfrm>
          <a:prstGeom prst="ellipse">
            <a:avLst/>
          </a:pr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3">
              <a:hueOff val="9375220"/>
              <a:satOff val="-14067"/>
              <a:lumOff val="-2288"/>
              <a:alphaOff val="0"/>
            </a:schemeClr>
          </a:fillRef>
          <a:effectRef idx="3">
            <a:schemeClr val="accent3">
              <a:hueOff val="9375220"/>
              <a:satOff val="-14067"/>
              <a:lumOff val="-2288"/>
              <a:alphaOff val="0"/>
            </a:schemeClr>
          </a:effectRef>
          <a:fontRef idx="minor">
            <a:schemeClr val="lt1"/>
          </a:fontRef>
        </p:style>
      </p:sp>
      <p:sp>
        <p:nvSpPr>
          <p:cNvPr id="44" name="Oval 43"/>
          <p:cNvSpPr/>
          <p:nvPr/>
        </p:nvSpPr>
        <p:spPr>
          <a:xfrm>
            <a:off x="1646604" y="2572826"/>
            <a:ext cx="175830" cy="175999"/>
          </a:xfrm>
          <a:prstGeom prst="ellipse">
            <a:avLst/>
          </a:pr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3">
              <a:hueOff val="11250264"/>
              <a:satOff val="-16880"/>
              <a:lumOff val="-2745"/>
              <a:alphaOff val="0"/>
            </a:schemeClr>
          </a:fillRef>
          <a:effectRef idx="3">
            <a:schemeClr val="accent3">
              <a:hueOff val="11250264"/>
              <a:satOff val="-16880"/>
              <a:lumOff val="-2745"/>
              <a:alphaOff val="0"/>
            </a:schemeClr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89722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538 -0.04051 L 0.32257 0.13797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889" y="8912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1.85185E-6 L 0.3809 -0.02084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045" y="-10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/>
      <p:bldP spid="2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5000">
              <a:schemeClr val="accent6">
                <a:lumMod val="7000"/>
                <a:lumOff val="93000"/>
                <a:alpha val="38000"/>
              </a:schemeClr>
            </a:gs>
            <a:gs pos="100000">
              <a:schemeClr val="accent2">
                <a:lumMod val="40000"/>
                <a:lumOff val="60000"/>
                <a:alpha val="85000"/>
              </a:schemeClr>
            </a:gs>
            <a:gs pos="76000">
              <a:schemeClr val="accent2">
                <a:lumMod val="20000"/>
                <a:lumOff val="8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06204" y="4026550"/>
            <a:ext cx="57804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chemeClr val="bg1"/>
                </a:solidFill>
              </a:rPr>
              <a:t>R. Catherall et al., </a:t>
            </a:r>
            <a:r>
              <a:rPr lang="en-GB" sz="1600" dirty="0" smtClean="0">
                <a:solidFill>
                  <a:schemeClr val="bg1"/>
                </a:solidFill>
              </a:rPr>
              <a:t>NIMB, </a:t>
            </a:r>
            <a:r>
              <a:rPr lang="en-GB" sz="1600" dirty="0">
                <a:solidFill>
                  <a:schemeClr val="bg1"/>
                </a:solidFill>
              </a:rPr>
              <a:t>204 (2003) </a:t>
            </a:r>
            <a:r>
              <a:rPr lang="en-GB" sz="1600" dirty="0" smtClean="0">
                <a:solidFill>
                  <a:schemeClr val="bg1"/>
                </a:solidFill>
              </a:rPr>
              <a:t>235.</a:t>
            </a:r>
            <a:endParaRPr lang="en-GB" sz="1600" dirty="0" smtClean="0">
              <a:solidFill>
                <a:schemeClr val="bg1"/>
              </a:solidFill>
            </a:endParaRPr>
          </a:p>
          <a:p>
            <a:pPr algn="r"/>
            <a:r>
              <a:rPr lang="en-GB" sz="1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R</a:t>
            </a:r>
            <a:r>
              <a:rPr lang="en-GB" sz="16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. Luis et al., European Physics Journal A, 48 (2012) 90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-13484"/>
            <a:ext cx="9144000" cy="980736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rm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buClr>
                <a:srgbClr val="B1A089">
                  <a:lumMod val="75000"/>
                </a:srgbClr>
              </a:buClr>
            </a:pPr>
            <a:r>
              <a:rPr lang="en-US" dirty="0" smtClean="0">
                <a:solidFill>
                  <a:srgbClr val="C0504D">
                    <a:lumMod val="50000"/>
                  </a:srgbClr>
                </a:solidFill>
                <a:latin typeface="Trebuchet MS"/>
              </a:rPr>
              <a:t>ISOLDE Conventional Converter</a:t>
            </a:r>
            <a:endParaRPr lang="en-US" dirty="0">
              <a:solidFill>
                <a:srgbClr val="C0504D">
                  <a:lumMod val="50000"/>
                </a:srgbClr>
              </a:solidFill>
              <a:latin typeface="Trebuchet MS"/>
            </a:endParaRPr>
          </a:p>
        </p:txBody>
      </p:sp>
      <p:sp>
        <p:nvSpPr>
          <p:cNvPr id="6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7956376" y="6443658"/>
            <a:ext cx="628815" cy="276228"/>
          </a:xfrm>
        </p:spPr>
        <p:txBody>
          <a:bodyPr/>
          <a:lstStyle/>
          <a:p>
            <a:fld id="{2A013F82-EE5E-44EE-A61D-E31C6657F26F}" type="slidenum">
              <a:rPr lang="en-GB" sz="1600" smtClean="0">
                <a:solidFill>
                  <a:srgbClr val="C0504D">
                    <a:lumMod val="50000"/>
                  </a:srgbClr>
                </a:solidFill>
              </a:rPr>
              <a:pPr/>
              <a:t>24</a:t>
            </a:fld>
            <a:endParaRPr lang="en-GB" sz="1600" dirty="0">
              <a:solidFill>
                <a:srgbClr val="C0504D">
                  <a:lumMod val="50000"/>
                </a:srgbClr>
              </a:solidFill>
            </a:endParaRPr>
          </a:p>
        </p:txBody>
      </p:sp>
      <p:pic>
        <p:nvPicPr>
          <p:cNvPr id="16" name="Bild 5" descr="DSC_0423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76" r="6264"/>
          <a:stretch/>
        </p:blipFill>
        <p:spPr>
          <a:xfrm>
            <a:off x="204754" y="1238732"/>
            <a:ext cx="2901450" cy="2366972"/>
          </a:xfrm>
          <a:prstGeom prst="rect">
            <a:avLst/>
          </a:prstGeom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50" r="52314"/>
          <a:stretch/>
        </p:blipFill>
        <p:spPr bwMode="auto">
          <a:xfrm>
            <a:off x="3203846" y="1212020"/>
            <a:ext cx="2781335" cy="2810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686" t="12350"/>
          <a:stretch/>
        </p:blipFill>
        <p:spPr bwMode="auto">
          <a:xfrm>
            <a:off x="6092687" y="1212020"/>
            <a:ext cx="3051313" cy="2810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3284373" y="842688"/>
            <a:ext cx="28083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rgbClr val="C0504D">
                    <a:lumMod val="50000"/>
                  </a:srgbClr>
                </a:solidFill>
              </a:rPr>
              <a:t>Proton Distribution(p/cm</a:t>
            </a:r>
            <a:r>
              <a:rPr lang="en-GB" sz="1600" baseline="30000" dirty="0" smtClean="0">
                <a:solidFill>
                  <a:srgbClr val="C0504D">
                    <a:lumMod val="50000"/>
                  </a:srgbClr>
                </a:solidFill>
              </a:rPr>
              <a:t>2</a:t>
            </a:r>
            <a:r>
              <a:rPr lang="en-GB" sz="1600" dirty="0" smtClean="0">
                <a:solidFill>
                  <a:srgbClr val="C0504D">
                    <a:lumMod val="50000"/>
                  </a:srgbClr>
                </a:solidFill>
              </a:rPr>
              <a:t>/</a:t>
            </a:r>
            <a:r>
              <a:rPr lang="el-GR" sz="1600" dirty="0" smtClean="0">
                <a:solidFill>
                  <a:srgbClr val="C0504D">
                    <a:lumMod val="50000"/>
                  </a:srgbClr>
                </a:solidFill>
                <a:latin typeface="Corbel"/>
              </a:rPr>
              <a:t>μ</a:t>
            </a:r>
            <a:r>
              <a:rPr lang="en-GB" sz="1600" dirty="0" smtClean="0">
                <a:solidFill>
                  <a:srgbClr val="C0504D">
                    <a:lumMod val="50000"/>
                  </a:srgbClr>
                </a:solidFill>
                <a:latin typeface="Corbel"/>
              </a:rPr>
              <a:t>C</a:t>
            </a:r>
            <a:r>
              <a:rPr lang="en-GB" sz="1600" dirty="0" smtClean="0">
                <a:solidFill>
                  <a:srgbClr val="C0504D">
                    <a:lumMod val="50000"/>
                  </a:srgbClr>
                </a:solidFill>
              </a:rPr>
              <a:t>)</a:t>
            </a:r>
            <a:endParaRPr lang="en-GB" sz="1600" dirty="0">
              <a:solidFill>
                <a:srgbClr val="C0504D">
                  <a:lumMod val="50000"/>
                </a:srgb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985181" y="842688"/>
            <a:ext cx="29438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rgbClr val="C0504D">
                    <a:lumMod val="50000"/>
                  </a:srgbClr>
                </a:solidFill>
              </a:rPr>
              <a:t>Neutron Distribution(n/cm</a:t>
            </a:r>
            <a:r>
              <a:rPr lang="en-GB" sz="1600" baseline="30000" dirty="0" smtClean="0">
                <a:solidFill>
                  <a:srgbClr val="C0504D">
                    <a:lumMod val="50000"/>
                  </a:srgbClr>
                </a:solidFill>
              </a:rPr>
              <a:t>2</a:t>
            </a:r>
            <a:r>
              <a:rPr lang="en-GB" sz="1600" dirty="0" smtClean="0">
                <a:solidFill>
                  <a:srgbClr val="C0504D">
                    <a:lumMod val="50000"/>
                  </a:srgbClr>
                </a:solidFill>
              </a:rPr>
              <a:t>/</a:t>
            </a:r>
            <a:r>
              <a:rPr lang="el-GR" sz="1600" dirty="0" smtClean="0">
                <a:solidFill>
                  <a:srgbClr val="C0504D">
                    <a:lumMod val="50000"/>
                  </a:srgbClr>
                </a:solidFill>
                <a:latin typeface="Corbel"/>
              </a:rPr>
              <a:t>μ</a:t>
            </a:r>
            <a:r>
              <a:rPr lang="en-GB" sz="1600" dirty="0" smtClean="0">
                <a:solidFill>
                  <a:srgbClr val="C0504D">
                    <a:lumMod val="50000"/>
                  </a:srgbClr>
                </a:solidFill>
                <a:latin typeface="Corbel"/>
              </a:rPr>
              <a:t>C</a:t>
            </a:r>
            <a:r>
              <a:rPr lang="en-GB" sz="1600" dirty="0" smtClean="0">
                <a:solidFill>
                  <a:srgbClr val="C0504D">
                    <a:lumMod val="50000"/>
                  </a:srgbClr>
                </a:solidFill>
              </a:rPr>
              <a:t>)</a:t>
            </a:r>
            <a:endParaRPr lang="en-GB" sz="1600" dirty="0">
              <a:solidFill>
                <a:srgbClr val="C0504D">
                  <a:lumMod val="50000"/>
                </a:srgbClr>
              </a:solidFill>
            </a:endParaRPr>
          </a:p>
        </p:txBody>
      </p:sp>
      <p:pic>
        <p:nvPicPr>
          <p:cNvPr id="17" name="Picture 2" descr="E:\Converter stuff from Alex\493 UC Ta converter\pictures\IMG_332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35989" y1="57322" x2="63766" y2="58180"/>
                        <a14:foregroundMark x1="69158" y1="55852" x2="66871" y2="48621"/>
                        <a14:foregroundMark x1="44485" y1="57016" x2="64134" y2="56158"/>
                        <a14:foregroundMark x1="57190" y1="24020" x2="54493" y2="2298"/>
                        <a14:foregroundMark x1="62214" y1="24602" x2="94281" y2="39645"/>
                        <a14:foregroundMark x1="11275" y1="43137" x2="39052" y2="25184"/>
                        <a14:foregroundMark x1="9355" y1="53830" x2="22059" y2="82782"/>
                        <a14:foregroundMark x1="18995" y1="78156" x2="6250" y2="63695"/>
                        <a14:foregroundMark x1="32108" y1="1134" x2="62990" y2="0"/>
                        <a14:foregroundMark x1="95792" y1="73223" x2="98897" y2="57904"/>
                        <a14:foregroundMark x1="98529" y1="43995" x2="98897" y2="52665"/>
                        <a14:backgroundMark x1="7394" y1="70619" x2="13971" y2="82506"/>
                        <a14:backgroundMark x1="83456" y1="25766" x2="83456" y2="25766"/>
                        <a14:backgroundMark x1="84600" y1="24020" x2="98121" y2="37347"/>
                        <a14:backgroundMark x1="94281" y1="36458" x2="99265" y2="42249"/>
                        <a14:backgroundMark x1="95792" y1="88879" x2="98897" y2="75827"/>
                        <a14:backgroundMark x1="98121" y1="86550" x2="98897" y2="89737"/>
                        <a14:backgroundMark x1="94649" y1="81342" x2="95016" y2="8829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9598" y="967252"/>
            <a:ext cx="4244028" cy="565870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677666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0" grpId="0"/>
      <p:bldP spid="2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5000">
              <a:schemeClr val="accent6">
                <a:lumMod val="7000"/>
                <a:lumOff val="93000"/>
                <a:alpha val="38000"/>
              </a:schemeClr>
            </a:gs>
            <a:gs pos="100000">
              <a:schemeClr val="accent2">
                <a:lumMod val="40000"/>
                <a:lumOff val="60000"/>
                <a:alpha val="85000"/>
              </a:schemeClr>
            </a:gs>
            <a:gs pos="76000">
              <a:schemeClr val="accent2">
                <a:lumMod val="20000"/>
                <a:lumOff val="8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-13484"/>
            <a:ext cx="9143999" cy="980736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rm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buClr>
                <a:srgbClr val="B1A089">
                  <a:lumMod val="75000"/>
                </a:srgbClr>
              </a:buClr>
            </a:pPr>
            <a:r>
              <a:rPr lang="en-US" dirty="0" smtClean="0">
                <a:solidFill>
                  <a:srgbClr val="C0504D">
                    <a:lumMod val="50000"/>
                  </a:srgbClr>
                </a:solidFill>
                <a:latin typeface="Trebuchet MS"/>
              </a:rPr>
              <a:t>Simulation Validation</a:t>
            </a:r>
            <a:endParaRPr lang="en-US" dirty="0">
              <a:solidFill>
                <a:srgbClr val="C0504D">
                  <a:lumMod val="50000"/>
                </a:srgbClr>
              </a:solidFill>
              <a:latin typeface="Trebuchet MS"/>
            </a:endParaRPr>
          </a:p>
        </p:txBody>
      </p:sp>
      <p:sp>
        <p:nvSpPr>
          <p:cNvPr id="6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7956376" y="6443658"/>
            <a:ext cx="628815" cy="276228"/>
          </a:xfrm>
        </p:spPr>
        <p:txBody>
          <a:bodyPr/>
          <a:lstStyle/>
          <a:p>
            <a:fld id="{2A013F82-EE5E-44EE-A61D-E31C6657F26F}" type="slidenum">
              <a:rPr lang="en-GB" sz="1600" smtClean="0">
                <a:solidFill>
                  <a:srgbClr val="C0504D">
                    <a:lumMod val="50000"/>
                  </a:srgbClr>
                </a:solidFill>
              </a:rPr>
              <a:pPr/>
              <a:t>25</a:t>
            </a:fld>
            <a:endParaRPr lang="en-GB" sz="1600" dirty="0">
              <a:solidFill>
                <a:srgbClr val="C0504D">
                  <a:lumMod val="50000"/>
                </a:srgb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9592" y="5985284"/>
            <a:ext cx="460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A. Gottberg et al., to </a:t>
            </a:r>
            <a:r>
              <a:rPr lang="en-GB" dirty="0" smtClean="0">
                <a:solidFill>
                  <a:schemeClr val="bg1"/>
                </a:solidFill>
              </a:rPr>
              <a:t>be submitted </a:t>
            </a:r>
            <a:r>
              <a:rPr lang="en-GB" dirty="0">
                <a:solidFill>
                  <a:schemeClr val="bg1"/>
                </a:solidFill>
              </a:rPr>
              <a:t>to NIM B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-991895" y="1016732"/>
            <a:ext cx="11200515" cy="4937194"/>
            <a:chOff x="-991895" y="1232756"/>
            <a:chExt cx="11200515" cy="4937194"/>
          </a:xfrm>
        </p:grpSpPr>
        <p:sp>
          <p:nvSpPr>
            <p:cNvPr id="5" name="Rectangle 4"/>
            <p:cNvSpPr/>
            <p:nvPr/>
          </p:nvSpPr>
          <p:spPr>
            <a:xfrm>
              <a:off x="215516" y="1556792"/>
              <a:ext cx="8712968" cy="442849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aphicFrame>
          <p:nvGraphicFramePr>
            <p:cNvPr id="2" name="Object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96742140"/>
                </p:ext>
              </p:extLst>
            </p:nvPr>
          </p:nvGraphicFramePr>
          <p:xfrm>
            <a:off x="-991895" y="1232756"/>
            <a:ext cx="11200515" cy="493719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175" name="Graph" r:id="rId3" imgW="6583680" imgH="2901600" progId="Origin50.Graph">
                    <p:embed/>
                  </p:oleObj>
                </mc:Choice>
                <mc:Fallback>
                  <p:oleObj name="Graph" r:id="rId3" imgW="6583680" imgH="2901600" progId="Origin50.Graph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-991895" y="1232756"/>
                          <a:ext cx="11200515" cy="4937194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789439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5000">
              <a:schemeClr val="accent6">
                <a:lumMod val="7000"/>
                <a:lumOff val="93000"/>
                <a:alpha val="38000"/>
              </a:schemeClr>
            </a:gs>
            <a:gs pos="100000">
              <a:schemeClr val="accent2">
                <a:lumMod val="40000"/>
                <a:lumOff val="60000"/>
                <a:alpha val="85000"/>
              </a:schemeClr>
            </a:gs>
            <a:gs pos="76000">
              <a:schemeClr val="accent2">
                <a:lumMod val="20000"/>
                <a:lumOff val="8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-13484"/>
            <a:ext cx="9140315" cy="980736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rm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buClr>
                <a:srgbClr val="B1A089">
                  <a:lumMod val="75000"/>
                </a:srgbClr>
              </a:buClr>
            </a:pPr>
            <a:r>
              <a:rPr lang="en-US" dirty="0" smtClean="0">
                <a:solidFill>
                  <a:srgbClr val="C0504D">
                    <a:lumMod val="50000"/>
                  </a:srgbClr>
                </a:solidFill>
                <a:latin typeface="Trebuchet MS"/>
              </a:rPr>
              <a:t>Production Comparison</a:t>
            </a:r>
            <a:endParaRPr lang="en-US" dirty="0">
              <a:solidFill>
                <a:srgbClr val="C0504D">
                  <a:lumMod val="50000"/>
                </a:srgbClr>
              </a:solidFill>
              <a:latin typeface="Trebuchet MS"/>
            </a:endParaRPr>
          </a:p>
        </p:txBody>
      </p:sp>
      <p:sp>
        <p:nvSpPr>
          <p:cNvPr id="6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7956376" y="6443658"/>
            <a:ext cx="628815" cy="276228"/>
          </a:xfrm>
        </p:spPr>
        <p:txBody>
          <a:bodyPr/>
          <a:lstStyle/>
          <a:p>
            <a:fld id="{2A013F82-EE5E-44EE-A61D-E31C6657F26F}" type="slidenum">
              <a:rPr lang="en-GB" sz="1600" smtClean="0">
                <a:solidFill>
                  <a:srgbClr val="C0504D">
                    <a:lumMod val="50000"/>
                  </a:srgbClr>
                </a:solidFill>
              </a:rPr>
              <a:pPr/>
              <a:t>26</a:t>
            </a:fld>
            <a:endParaRPr lang="en-GB" sz="1600" dirty="0">
              <a:solidFill>
                <a:srgbClr val="C0504D">
                  <a:lumMod val="50000"/>
                </a:srgbClr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-1332656" y="1160748"/>
            <a:ext cx="11773308" cy="4747691"/>
            <a:chOff x="-173388" y="2117204"/>
            <a:chExt cx="9284623" cy="3683223"/>
          </a:xfrm>
        </p:grpSpPr>
        <p:sp>
          <p:nvSpPr>
            <p:cNvPr id="3" name="Rectangle 2"/>
            <p:cNvSpPr/>
            <p:nvPr/>
          </p:nvSpPr>
          <p:spPr>
            <a:xfrm>
              <a:off x="976536" y="2276872"/>
              <a:ext cx="6984776" cy="338437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aphicFrame>
          <p:nvGraphicFramePr>
            <p:cNvPr id="2" name="Object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44484247"/>
                </p:ext>
              </p:extLst>
            </p:nvPr>
          </p:nvGraphicFramePr>
          <p:xfrm>
            <a:off x="-173388" y="2117204"/>
            <a:ext cx="9284623" cy="368322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26" name="Graph" r:id="rId3" imgW="7315200" imgH="2901600" progId="Origin50.Graph">
                    <p:embed/>
                  </p:oleObj>
                </mc:Choice>
                <mc:Fallback>
                  <p:oleObj name="Graph" r:id="rId3" imgW="7315200" imgH="2901600" progId="Origin50.Graph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-173388" y="2117204"/>
                          <a:ext cx="9284623" cy="368322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cxnSp>
        <p:nvCxnSpPr>
          <p:cNvPr id="9" name="Straight Connector 8"/>
          <p:cNvCxnSpPr/>
          <p:nvPr/>
        </p:nvCxnSpPr>
        <p:spPr>
          <a:xfrm>
            <a:off x="5148064" y="2015146"/>
            <a:ext cx="0" cy="3065305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9501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5000">
              <a:schemeClr val="accent6">
                <a:lumMod val="7000"/>
                <a:lumOff val="93000"/>
                <a:alpha val="38000"/>
              </a:schemeClr>
            </a:gs>
            <a:gs pos="100000">
              <a:schemeClr val="accent2">
                <a:lumMod val="40000"/>
                <a:lumOff val="60000"/>
                <a:alpha val="85000"/>
              </a:schemeClr>
            </a:gs>
            <a:gs pos="76000">
              <a:schemeClr val="accent2">
                <a:lumMod val="20000"/>
                <a:lumOff val="8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-13484"/>
            <a:ext cx="9140315" cy="980736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rm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buClr>
                <a:srgbClr val="B1A089">
                  <a:lumMod val="75000"/>
                </a:srgbClr>
              </a:buClr>
            </a:pPr>
            <a:r>
              <a:rPr lang="en-US" dirty="0" smtClean="0">
                <a:solidFill>
                  <a:srgbClr val="C0504D">
                    <a:lumMod val="50000"/>
                  </a:srgbClr>
                </a:solidFill>
                <a:latin typeface="Trebuchet MS"/>
              </a:rPr>
              <a:t>Production Comparison</a:t>
            </a:r>
            <a:endParaRPr lang="en-US" dirty="0">
              <a:solidFill>
                <a:srgbClr val="C0504D">
                  <a:lumMod val="50000"/>
                </a:srgbClr>
              </a:solidFill>
              <a:latin typeface="Trebuchet MS"/>
            </a:endParaRPr>
          </a:p>
        </p:txBody>
      </p:sp>
      <p:sp>
        <p:nvSpPr>
          <p:cNvPr id="6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7956376" y="6443658"/>
            <a:ext cx="628815" cy="276228"/>
          </a:xfrm>
        </p:spPr>
        <p:txBody>
          <a:bodyPr/>
          <a:lstStyle/>
          <a:p>
            <a:fld id="{2A013F82-EE5E-44EE-A61D-E31C6657F26F}" type="slidenum">
              <a:rPr lang="en-GB" sz="1600" smtClean="0">
                <a:solidFill>
                  <a:srgbClr val="C0504D">
                    <a:lumMod val="50000"/>
                  </a:srgbClr>
                </a:solidFill>
              </a:rPr>
              <a:pPr/>
              <a:t>27</a:t>
            </a:fld>
            <a:endParaRPr lang="en-GB" sz="1600" dirty="0">
              <a:solidFill>
                <a:srgbClr val="C0504D">
                  <a:lumMod val="50000"/>
                </a:srgbClr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-972616" y="1160748"/>
            <a:ext cx="11161240" cy="4747691"/>
            <a:chOff x="-132223" y="2117204"/>
            <a:chExt cx="9284623" cy="3683223"/>
          </a:xfrm>
        </p:grpSpPr>
        <p:sp>
          <p:nvSpPr>
            <p:cNvPr id="3" name="Rectangle 2"/>
            <p:cNvSpPr/>
            <p:nvPr/>
          </p:nvSpPr>
          <p:spPr>
            <a:xfrm>
              <a:off x="976536" y="2276872"/>
              <a:ext cx="6984776" cy="338437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aphicFrame>
          <p:nvGraphicFramePr>
            <p:cNvPr id="2" name="Object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03085911"/>
                </p:ext>
              </p:extLst>
            </p:nvPr>
          </p:nvGraphicFramePr>
          <p:xfrm>
            <a:off x="-132223" y="2117204"/>
            <a:ext cx="9284623" cy="368322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05" name="Graph" r:id="rId3" imgW="7315200" imgH="2901600" progId="Origin50.Graph">
                    <p:embed/>
                  </p:oleObj>
                </mc:Choice>
                <mc:Fallback>
                  <p:oleObj name="Graph" r:id="rId3" imgW="7315200" imgH="2901600" progId="Origin50.Graph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-132223" y="2117204"/>
                          <a:ext cx="9284623" cy="368322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cxnSp>
        <p:nvCxnSpPr>
          <p:cNvPr id="8" name="Straight Connector 7"/>
          <p:cNvCxnSpPr/>
          <p:nvPr/>
        </p:nvCxnSpPr>
        <p:spPr>
          <a:xfrm>
            <a:off x="5148064" y="2015146"/>
            <a:ext cx="0" cy="3065305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224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5000">
              <a:schemeClr val="accent6">
                <a:lumMod val="7000"/>
                <a:lumOff val="93000"/>
                <a:alpha val="38000"/>
              </a:schemeClr>
            </a:gs>
            <a:gs pos="100000">
              <a:schemeClr val="accent2">
                <a:lumMod val="40000"/>
                <a:lumOff val="60000"/>
                <a:alpha val="85000"/>
              </a:schemeClr>
            </a:gs>
            <a:gs pos="76000">
              <a:schemeClr val="accent2">
                <a:lumMod val="20000"/>
                <a:lumOff val="8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-13484"/>
            <a:ext cx="9216515" cy="980736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rm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buClr>
                <a:srgbClr val="B1A089">
                  <a:lumMod val="75000"/>
                </a:srgbClr>
              </a:buClr>
            </a:pPr>
            <a:r>
              <a:rPr lang="en-US" dirty="0" smtClean="0">
                <a:solidFill>
                  <a:srgbClr val="C0504D">
                    <a:lumMod val="50000"/>
                  </a:srgbClr>
                </a:solidFill>
                <a:latin typeface="Trebuchet MS"/>
              </a:rPr>
              <a:t>Design Study</a:t>
            </a:r>
            <a:endParaRPr lang="en-US" dirty="0">
              <a:solidFill>
                <a:srgbClr val="C0504D">
                  <a:lumMod val="50000"/>
                </a:srgbClr>
              </a:solidFill>
              <a:latin typeface="Trebuchet MS"/>
            </a:endParaRPr>
          </a:p>
        </p:txBody>
      </p:sp>
      <p:sp>
        <p:nvSpPr>
          <p:cNvPr id="6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7956376" y="6443658"/>
            <a:ext cx="628815" cy="276228"/>
          </a:xfrm>
        </p:spPr>
        <p:txBody>
          <a:bodyPr/>
          <a:lstStyle/>
          <a:p>
            <a:fld id="{2A013F82-EE5E-44EE-A61D-E31C6657F26F}" type="slidenum">
              <a:rPr lang="en-GB" sz="1600" smtClean="0">
                <a:solidFill>
                  <a:srgbClr val="C0504D">
                    <a:lumMod val="50000"/>
                  </a:srgbClr>
                </a:solidFill>
              </a:rPr>
              <a:pPr/>
              <a:t>28</a:t>
            </a:fld>
            <a:endParaRPr lang="en-GB" sz="1600" dirty="0">
              <a:solidFill>
                <a:srgbClr val="C0504D">
                  <a:lumMod val="50000"/>
                </a:srgbClr>
              </a:solidFill>
            </a:endParaRPr>
          </a:p>
        </p:txBody>
      </p:sp>
      <p:pic>
        <p:nvPicPr>
          <p:cNvPr id="77" name="Picture 6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180" b="97003" l="0" r="99387">
                        <a14:foregroundMark x1="2542" y1="11717" x2="2016" y2="95640"/>
                        <a14:foregroundMark x1="4820" y1="94278" x2="5083" y2="16894"/>
                        <a14:foregroundMark x1="4382" y1="95640" x2="40666" y2="92643"/>
                        <a14:foregroundMark x1="42507" y1="85014" x2="17266" y2="82561"/>
                        <a14:foregroundMark x1="41718" y1="95368" x2="97020" y2="94005"/>
                        <a14:foregroundMark x1="91674" y1="67575" x2="85188" y2="94278"/>
                        <a14:foregroundMark x1="85802" y1="72207" x2="79492" y2="94550"/>
                        <a14:foregroundMark x1="76687" y1="70572" x2="65469" y2="8964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057" t="17759" r="25348" b="16774"/>
          <a:stretch/>
        </p:blipFill>
        <p:spPr bwMode="auto">
          <a:xfrm>
            <a:off x="143508" y="836712"/>
            <a:ext cx="4213747" cy="2121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3" name="Group 92"/>
          <p:cNvGrpSpPr/>
          <p:nvPr/>
        </p:nvGrpSpPr>
        <p:grpSpPr>
          <a:xfrm>
            <a:off x="5652120" y="836712"/>
            <a:ext cx="3168352" cy="2198686"/>
            <a:chOff x="1606964" y="3724967"/>
            <a:chExt cx="3069349" cy="1461034"/>
          </a:xfrm>
        </p:grpSpPr>
        <p:sp>
          <p:nvSpPr>
            <p:cNvPr id="94" name="Rounded Rectangle 93"/>
            <p:cNvSpPr/>
            <p:nvPr/>
          </p:nvSpPr>
          <p:spPr>
            <a:xfrm>
              <a:off x="1660440" y="3724967"/>
              <a:ext cx="2804662" cy="1461034"/>
            </a:xfrm>
            <a:prstGeom prst="round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5" name="Rectangle 94"/>
            <p:cNvSpPr/>
            <p:nvPr/>
          </p:nvSpPr>
          <p:spPr>
            <a:xfrm>
              <a:off x="1606964" y="3858144"/>
              <a:ext cx="3069349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b="1" dirty="0">
                  <a:solidFill>
                    <a:schemeClr val="accent2">
                      <a:lumMod val="50000"/>
                    </a:schemeClr>
                  </a:solidFill>
                </a:rPr>
                <a:t>Beam Energy: 500 MeV;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b="1" dirty="0">
                  <a:solidFill>
                    <a:schemeClr val="accent2">
                      <a:lumMod val="50000"/>
                    </a:schemeClr>
                  </a:solidFill>
                </a:rPr>
                <a:t>Beam Intensity: </a:t>
              </a:r>
              <a:r>
                <a:rPr lang="en-US" b="1" dirty="0" smtClean="0">
                  <a:solidFill>
                    <a:schemeClr val="accent2">
                      <a:lumMod val="50000"/>
                    </a:schemeClr>
                  </a:solidFill>
                </a:rPr>
                <a:t>100</a:t>
              </a:r>
              <a:r>
                <a:rPr lang="el-GR" b="1" dirty="0" smtClean="0">
                  <a:solidFill>
                    <a:schemeClr val="accent2">
                      <a:lumMod val="50000"/>
                    </a:schemeClr>
                  </a:solidFill>
                </a:rPr>
                <a:t>μ</a:t>
              </a:r>
              <a:r>
                <a:rPr lang="en-US" b="1" dirty="0" smtClean="0">
                  <a:solidFill>
                    <a:schemeClr val="accent2">
                      <a:lumMod val="50000"/>
                    </a:schemeClr>
                  </a:solidFill>
                </a:rPr>
                <a:t>A</a:t>
              </a:r>
              <a:r>
                <a:rPr lang="en-US" b="1" dirty="0">
                  <a:solidFill>
                    <a:schemeClr val="accent2">
                      <a:lumMod val="50000"/>
                    </a:schemeClr>
                  </a:solidFill>
                </a:rPr>
                <a:t>;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b="1" dirty="0">
                  <a:solidFill>
                    <a:schemeClr val="accent2">
                      <a:lumMod val="50000"/>
                    </a:schemeClr>
                  </a:solidFill>
                </a:rPr>
                <a:t>FWHM: 3mm;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b="1" dirty="0">
                  <a:solidFill>
                    <a:schemeClr val="accent2">
                      <a:lumMod val="50000"/>
                    </a:schemeClr>
                  </a:solidFill>
                </a:rPr>
                <a:t>Particles per second: 6.242 E14;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b="1" dirty="0" err="1">
                  <a:solidFill>
                    <a:schemeClr val="accent2">
                      <a:lumMod val="50000"/>
                    </a:schemeClr>
                  </a:solidFill>
                </a:rPr>
                <a:t>UCx</a:t>
              </a:r>
              <a:r>
                <a:rPr lang="en-US" b="1" dirty="0">
                  <a:solidFill>
                    <a:schemeClr val="accent2">
                      <a:lumMod val="50000"/>
                    </a:schemeClr>
                  </a:solidFill>
                </a:rPr>
                <a:t> density: 3.63g/cm3 </a:t>
              </a:r>
              <a:endParaRPr lang="en-GB" b="1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</p:grpSp>
      <p:grpSp>
        <p:nvGrpSpPr>
          <p:cNvPr id="101" name="Group 100"/>
          <p:cNvGrpSpPr/>
          <p:nvPr/>
        </p:nvGrpSpPr>
        <p:grpSpPr>
          <a:xfrm>
            <a:off x="4680013" y="3107406"/>
            <a:ext cx="4464495" cy="3453942"/>
            <a:chOff x="4670785" y="3390639"/>
            <a:chExt cx="3510191" cy="2386745"/>
          </a:xfrm>
        </p:grpSpPr>
        <p:sp>
          <p:nvSpPr>
            <p:cNvPr id="102" name="Rectangle 101"/>
            <p:cNvSpPr/>
            <p:nvPr/>
          </p:nvSpPr>
          <p:spPr>
            <a:xfrm>
              <a:off x="4670785" y="3390639"/>
              <a:ext cx="3510190" cy="238600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03" name="Picture 4" descr="C:\immgg\Opt_19_23_plot.png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41" t="10081" b="5463"/>
            <a:stretch/>
          </p:blipFill>
          <p:spPr bwMode="auto">
            <a:xfrm>
              <a:off x="4700825" y="3390639"/>
              <a:ext cx="3480151" cy="238674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10" name="Group 109"/>
          <p:cNvGrpSpPr/>
          <p:nvPr/>
        </p:nvGrpSpPr>
        <p:grpSpPr>
          <a:xfrm>
            <a:off x="-508" y="3107406"/>
            <a:ext cx="4644516" cy="3453942"/>
            <a:chOff x="6941202" y="-459432"/>
            <a:chExt cx="3464961" cy="2425499"/>
          </a:xfrm>
        </p:grpSpPr>
        <p:sp>
          <p:nvSpPr>
            <p:cNvPr id="111" name="Rectangle 110"/>
            <p:cNvSpPr/>
            <p:nvPr/>
          </p:nvSpPr>
          <p:spPr>
            <a:xfrm>
              <a:off x="6941202" y="-459432"/>
              <a:ext cx="3464961" cy="242549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12" name="Picture 3" descr="C:\immgg\Opt_19_22_plot.png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75" t="8696" b="7838"/>
            <a:stretch/>
          </p:blipFill>
          <p:spPr bwMode="auto">
            <a:xfrm>
              <a:off x="6941202" y="-459432"/>
              <a:ext cx="3464961" cy="242549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686" t="12350"/>
          <a:stretch/>
        </p:blipFill>
        <p:spPr bwMode="auto">
          <a:xfrm>
            <a:off x="5877171" y="764704"/>
            <a:ext cx="2943301" cy="2711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71100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5000">
              <a:schemeClr val="accent6">
                <a:lumMod val="7000"/>
                <a:lumOff val="93000"/>
                <a:alpha val="38000"/>
              </a:schemeClr>
            </a:gs>
            <a:gs pos="100000">
              <a:schemeClr val="accent2">
                <a:lumMod val="40000"/>
                <a:lumOff val="60000"/>
                <a:alpha val="85000"/>
              </a:schemeClr>
            </a:gs>
            <a:gs pos="76000">
              <a:schemeClr val="accent2">
                <a:lumMod val="20000"/>
                <a:lumOff val="8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-13484"/>
            <a:ext cx="9143999" cy="980736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rm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buClr>
                <a:srgbClr val="B1A089">
                  <a:lumMod val="75000"/>
                </a:srgbClr>
              </a:buClr>
            </a:pPr>
            <a:r>
              <a:rPr lang="en-US" dirty="0" smtClean="0">
                <a:solidFill>
                  <a:srgbClr val="C0504D">
                    <a:lumMod val="50000"/>
                  </a:srgbClr>
                </a:solidFill>
                <a:latin typeface="Trebuchet MS"/>
              </a:rPr>
              <a:t>Production Comparison</a:t>
            </a:r>
            <a:endParaRPr lang="en-US" dirty="0">
              <a:solidFill>
                <a:srgbClr val="C0504D">
                  <a:lumMod val="50000"/>
                </a:srgbClr>
              </a:solidFill>
              <a:latin typeface="Trebuchet MS"/>
            </a:endParaRPr>
          </a:p>
        </p:txBody>
      </p:sp>
      <p:sp>
        <p:nvSpPr>
          <p:cNvPr id="6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7956376" y="6443658"/>
            <a:ext cx="628815" cy="276228"/>
          </a:xfrm>
        </p:spPr>
        <p:txBody>
          <a:bodyPr/>
          <a:lstStyle/>
          <a:p>
            <a:fld id="{2A013F82-EE5E-44EE-A61D-E31C6657F26F}" type="slidenum">
              <a:rPr lang="en-GB" sz="1600" smtClean="0">
                <a:solidFill>
                  <a:srgbClr val="C0504D">
                    <a:lumMod val="50000"/>
                  </a:srgbClr>
                </a:solidFill>
              </a:rPr>
              <a:pPr/>
              <a:t>29</a:t>
            </a:fld>
            <a:endParaRPr lang="en-GB" sz="1600" dirty="0">
              <a:solidFill>
                <a:srgbClr val="C0504D">
                  <a:lumMod val="50000"/>
                </a:srgbClr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-1414197" y="1232756"/>
            <a:ext cx="12070873" cy="4788532"/>
            <a:chOff x="-1368660" y="1052736"/>
            <a:chExt cx="12070873" cy="4788532"/>
          </a:xfrm>
        </p:grpSpPr>
        <p:sp>
          <p:nvSpPr>
            <p:cNvPr id="5" name="Rectangle 4"/>
            <p:cNvSpPr/>
            <p:nvPr/>
          </p:nvSpPr>
          <p:spPr>
            <a:xfrm>
              <a:off x="71500" y="1340768"/>
              <a:ext cx="9072500" cy="424847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aphicFrame>
          <p:nvGraphicFramePr>
            <p:cNvPr id="3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786436287"/>
                </p:ext>
              </p:extLst>
            </p:nvPr>
          </p:nvGraphicFramePr>
          <p:xfrm>
            <a:off x="-1368660" y="1052736"/>
            <a:ext cx="12070873" cy="478853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49" name="Graph" r:id="rId3" imgW="7315200" imgH="2901600" progId="Origin50.Graph">
                    <p:embed/>
                  </p:oleObj>
                </mc:Choice>
                <mc:Fallback>
                  <p:oleObj name="Graph" r:id="rId3" imgW="7315200" imgH="2901600" progId="Origin50.Graph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-1368660" y="1052736"/>
                          <a:ext cx="12070873" cy="478853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cxnSp>
        <p:nvCxnSpPr>
          <p:cNvPr id="6" name="Straight Connector 5"/>
          <p:cNvCxnSpPr/>
          <p:nvPr/>
        </p:nvCxnSpPr>
        <p:spPr>
          <a:xfrm flipV="1">
            <a:off x="5292080" y="2456892"/>
            <a:ext cx="0" cy="2700300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4927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chemeClr val="bg1">
                <a:alpha val="24000"/>
              </a:schemeClr>
            </a:gs>
            <a:gs pos="0">
              <a:schemeClr val="accent1">
                <a:lumMod val="40000"/>
                <a:lumOff val="60000"/>
                <a:alpha val="64000"/>
              </a:schemeClr>
            </a:gs>
            <a:gs pos="86000">
              <a:srgbClr val="E7F3FD"/>
            </a:gs>
            <a:gs pos="100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5353580" y="439528"/>
            <a:ext cx="3797174" cy="6226359"/>
            <a:chOff x="5353580" y="439528"/>
            <a:chExt cx="3797174" cy="6226359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0" b="97335" l="46475" r="76193">
                          <a14:foregroundMark x1="69252" y1="51173" x2="66811" y2="45842"/>
                          <a14:foregroundMark x1="69360" y1="49574" x2="65672" y2="4381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453" t="-2469" r="24081" b="2469"/>
            <a:stretch/>
          </p:blipFill>
          <p:spPr>
            <a:xfrm flipH="1">
              <a:off x="5695618" y="439528"/>
              <a:ext cx="3455136" cy="5964750"/>
            </a:xfrm>
            <a:prstGeom prst="rect">
              <a:avLst/>
            </a:prstGeom>
          </p:spPr>
        </p:pic>
        <p:grpSp>
          <p:nvGrpSpPr>
            <p:cNvPr id="26" name="Group 25"/>
            <p:cNvGrpSpPr/>
            <p:nvPr/>
          </p:nvGrpSpPr>
          <p:grpSpPr>
            <a:xfrm>
              <a:off x="5353580" y="3157808"/>
              <a:ext cx="3742704" cy="3508079"/>
              <a:chOff x="11605900" y="3420039"/>
              <a:chExt cx="3742704" cy="3508079"/>
            </a:xfrm>
          </p:grpSpPr>
          <p:grpSp>
            <p:nvGrpSpPr>
              <p:cNvPr id="22" name="Group 21"/>
              <p:cNvGrpSpPr/>
              <p:nvPr/>
            </p:nvGrpSpPr>
            <p:grpSpPr>
              <a:xfrm>
                <a:off x="11605900" y="4699343"/>
                <a:ext cx="3742704" cy="2228775"/>
                <a:chOff x="11605900" y="4699343"/>
                <a:chExt cx="3742704" cy="2228775"/>
              </a:xfrm>
            </p:grpSpPr>
            <p:grpSp>
              <p:nvGrpSpPr>
                <p:cNvPr id="18" name="Group 17"/>
                <p:cNvGrpSpPr/>
                <p:nvPr/>
              </p:nvGrpSpPr>
              <p:grpSpPr>
                <a:xfrm>
                  <a:off x="14028676" y="4879363"/>
                  <a:ext cx="1319928" cy="2048755"/>
                  <a:chOff x="14028676" y="4879363"/>
                  <a:chExt cx="1319928" cy="2048755"/>
                </a:xfrm>
              </p:grpSpPr>
              <p:cxnSp>
                <p:nvCxnSpPr>
                  <p:cNvPr id="8" name="Straight Arrow Connector 7"/>
                  <p:cNvCxnSpPr/>
                  <p:nvPr/>
                </p:nvCxnSpPr>
                <p:spPr>
                  <a:xfrm flipH="1" flipV="1">
                    <a:off x="14028676" y="4879363"/>
                    <a:ext cx="890566" cy="1770686"/>
                  </a:xfrm>
                  <a:prstGeom prst="straightConnector1">
                    <a:avLst/>
                  </a:prstGeom>
                  <a:ln w="28575">
                    <a:solidFill>
                      <a:srgbClr val="FF000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7" name="TextBox 16"/>
                  <p:cNvSpPr txBox="1"/>
                  <p:nvPr/>
                </p:nvSpPr>
                <p:spPr>
                  <a:xfrm>
                    <a:off x="14440846" y="6404898"/>
                    <a:ext cx="907758" cy="52322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400" dirty="0">
                        <a:solidFill>
                          <a:prstClr val="black"/>
                        </a:solidFill>
                      </a:rPr>
                      <a:t>Target Container</a:t>
                    </a:r>
                  </a:p>
                </p:txBody>
              </p:sp>
            </p:grpSp>
            <p:cxnSp>
              <p:nvCxnSpPr>
                <p:cNvPr id="21" name="Straight Arrow Connector 20"/>
                <p:cNvCxnSpPr/>
                <p:nvPr/>
              </p:nvCxnSpPr>
              <p:spPr>
                <a:xfrm flipV="1">
                  <a:off x="12264480" y="4699343"/>
                  <a:ext cx="1512168" cy="1044116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" name="TextBox 22"/>
                <p:cNvSpPr txBox="1"/>
                <p:nvPr/>
              </p:nvSpPr>
              <p:spPr>
                <a:xfrm>
                  <a:off x="11605900" y="5481849"/>
                  <a:ext cx="684076" cy="52322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dirty="0">
                      <a:solidFill>
                        <a:prstClr val="black"/>
                      </a:solidFill>
                    </a:rPr>
                    <a:t>Ion Source</a:t>
                  </a:r>
                </a:p>
              </p:txBody>
            </p:sp>
          </p:grpSp>
          <p:cxnSp>
            <p:nvCxnSpPr>
              <p:cNvPr id="25" name="Straight Arrow Connector 24"/>
              <p:cNvCxnSpPr/>
              <p:nvPr/>
            </p:nvCxnSpPr>
            <p:spPr>
              <a:xfrm flipH="1">
                <a:off x="14172692" y="3943259"/>
                <a:ext cx="468052" cy="732104"/>
              </a:xfrm>
              <a:prstGeom prst="straightConnector1">
                <a:avLst/>
              </a:prstGeom>
              <a:ln w="28575">
                <a:solidFill>
                  <a:schemeClr val="accent1">
                    <a:lumMod val="7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TextBox 36"/>
              <p:cNvSpPr txBox="1"/>
              <p:nvPr/>
            </p:nvSpPr>
            <p:spPr>
              <a:xfrm>
                <a:off x="14280704" y="3420039"/>
                <a:ext cx="907758" cy="52322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dirty="0">
                    <a:solidFill>
                      <a:prstClr val="black"/>
                    </a:solidFill>
                  </a:rPr>
                  <a:t>Feed-Through</a:t>
                </a:r>
              </a:p>
            </p:txBody>
          </p:sp>
        </p:grpSp>
        <p:cxnSp>
          <p:nvCxnSpPr>
            <p:cNvPr id="39" name="Straight Arrow Connector 38"/>
            <p:cNvCxnSpPr>
              <a:stCxn id="40" idx="2"/>
            </p:cNvCxnSpPr>
            <p:nvPr/>
          </p:nvCxnSpPr>
          <p:spPr>
            <a:xfrm>
              <a:off x="6037656" y="3430771"/>
              <a:ext cx="1486672" cy="708361"/>
            </a:xfrm>
            <a:prstGeom prst="straightConnector1">
              <a:avLst/>
            </a:prstGeom>
            <a:ln w="28575">
              <a:solidFill>
                <a:schemeClr val="accent1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/>
            <p:cNvSpPr txBox="1"/>
            <p:nvPr/>
          </p:nvSpPr>
          <p:spPr>
            <a:xfrm>
              <a:off x="5583777" y="3122994"/>
              <a:ext cx="907758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solidFill>
                    <a:prstClr val="black"/>
                  </a:solidFill>
                </a:rPr>
                <a:t>Cold Line</a:t>
              </a:r>
            </a:p>
          </p:txBody>
        </p:sp>
      </p:grpSp>
      <p:sp>
        <p:nvSpPr>
          <p:cNvPr id="28" name="Title 1"/>
          <p:cNvSpPr txBox="1">
            <a:spLocks/>
          </p:cNvSpPr>
          <p:nvPr/>
        </p:nvSpPr>
        <p:spPr>
          <a:xfrm>
            <a:off x="179512" y="-8"/>
            <a:ext cx="8507288" cy="980736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rm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320040" marR="0" lvl="0" indent="-32004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B1A089">
                  <a:lumMod val="75000"/>
                </a:srgbClr>
              </a:buClr>
              <a:buSzPct val="128000"/>
              <a:buFont typeface="Georgia" pitchFamily="18" charset="0"/>
              <a:buChar char="*"/>
              <a:tabLst/>
              <a:defRPr/>
            </a:pPr>
            <a:r>
              <a:rPr kumimoji="0" lang="en-US" sz="4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Trebuchet MS"/>
              </a:rPr>
              <a:t>ISOLDE Target</a:t>
            </a:r>
            <a:r>
              <a:rPr kumimoji="0" lang="en-US" sz="4600" b="1" i="0" u="none" strike="noStrike" kern="1200" cap="none" spc="0" normalizeH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Trebuchet MS"/>
              </a:rPr>
              <a:t> Unit</a:t>
            </a:r>
            <a:endParaRPr kumimoji="0" lang="en-US" sz="46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>
                <a:reflection blurRad="6350" stA="55000" endA="300" endPos="45500" dir="5400000" sy="-100000" algn="bl" rotWithShape="0"/>
              </a:effectLst>
              <a:uLnTx/>
              <a:uFillTx/>
              <a:latin typeface="Trebuchet MS"/>
            </a:endParaRPr>
          </a:p>
        </p:txBody>
      </p:sp>
      <p:grpSp>
        <p:nvGrpSpPr>
          <p:cNvPr id="27" name="Diagram group"/>
          <p:cNvGrpSpPr/>
          <p:nvPr/>
        </p:nvGrpSpPr>
        <p:grpSpPr>
          <a:xfrm>
            <a:off x="687409" y="3176972"/>
            <a:ext cx="1580335" cy="1575303"/>
            <a:chOff x="2370" y="235796"/>
            <a:chExt cx="768319" cy="768319"/>
          </a:xfrm>
          <a:scene3d>
            <a:camera prst="orthographicFront"/>
            <a:lightRig rig="soft" dir="t"/>
            <a:backdrop>
              <a:anchor x="0" y="0" z="-210000"/>
              <a:norm dx="0" dy="0" dz="914400"/>
              <a:up dx="0" dy="914400" dz="0"/>
            </a:backdrop>
          </a:scene3d>
        </p:grpSpPr>
        <p:grpSp>
          <p:nvGrpSpPr>
            <p:cNvPr id="29" name="Group 28"/>
            <p:cNvGrpSpPr/>
            <p:nvPr/>
          </p:nvGrpSpPr>
          <p:grpSpPr>
            <a:xfrm>
              <a:off x="2370" y="235796"/>
              <a:ext cx="768319" cy="768319"/>
              <a:chOff x="2370" y="235796"/>
              <a:chExt cx="768319" cy="768319"/>
            </a:xfrm>
          </p:grpSpPr>
          <p:sp>
            <p:nvSpPr>
              <p:cNvPr id="31" name="Oval 30"/>
              <p:cNvSpPr/>
              <p:nvPr/>
            </p:nvSpPr>
            <p:spPr>
              <a:xfrm>
                <a:off x="2370" y="235796"/>
                <a:ext cx="768319" cy="768319"/>
              </a:xfrm>
              <a:prstGeom prst="ellipse">
                <a:avLst/>
              </a:prstGeom>
              <a:solidFill>
                <a:schemeClr val="accent5">
                  <a:lumMod val="50000"/>
                </a:schemeClr>
              </a:solidFill>
              <a:sp3d extrusionH="152250" prstMaterial="matte">
                <a:bevelT w="165100" prst="coolSlant"/>
              </a:sp3d>
            </p:spPr>
            <p:style>
              <a:lnRef idx="0">
                <a:schemeClr val="lt2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dk2"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dk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2" name="Oval 4"/>
              <p:cNvSpPr/>
              <p:nvPr/>
            </p:nvSpPr>
            <p:spPr>
              <a:xfrm>
                <a:off x="2370" y="348314"/>
                <a:ext cx="768319" cy="543283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11430" tIns="11430" rIns="11430" bIns="11430" numCol="1" spcCol="1270" anchor="ctr" anchorCtr="0">
                <a:noAutofit/>
                <a:sp3d extrusionH="28000" prstMaterial="matte"/>
              </a:bodyPr>
              <a:lstStyle/>
              <a:p>
                <a:pPr lvl="0" algn="ctr" defTabSz="4000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GB" sz="2400" b="1" kern="1200" dirty="0" smtClean="0"/>
                  <a:t>Target Life</a:t>
                </a:r>
                <a:endParaRPr lang="en-GB" sz="2400" b="1" kern="1200" dirty="0"/>
              </a:p>
            </p:txBody>
          </p:sp>
        </p:grpSp>
      </p:grpSp>
      <p:grpSp>
        <p:nvGrpSpPr>
          <p:cNvPr id="33" name="Diagram group"/>
          <p:cNvGrpSpPr/>
          <p:nvPr/>
        </p:nvGrpSpPr>
        <p:grpSpPr>
          <a:xfrm>
            <a:off x="1163504" y="5081146"/>
            <a:ext cx="1500284" cy="1444198"/>
            <a:chOff x="1099446" y="235796"/>
            <a:chExt cx="768319" cy="768319"/>
          </a:xfrm>
          <a:scene3d>
            <a:camera prst="orthographicFront"/>
            <a:lightRig rig="soft" dir="t"/>
            <a:backdrop>
              <a:anchor x="0" y="0" z="-210000"/>
              <a:norm dx="0" dy="0" dz="914400"/>
              <a:up dx="0" dy="914400" dz="0"/>
            </a:backdrop>
          </a:scene3d>
        </p:grpSpPr>
        <p:grpSp>
          <p:nvGrpSpPr>
            <p:cNvPr id="34" name="Group 33"/>
            <p:cNvGrpSpPr/>
            <p:nvPr/>
          </p:nvGrpSpPr>
          <p:grpSpPr>
            <a:xfrm>
              <a:off x="1099446" y="235796"/>
              <a:ext cx="768319" cy="768319"/>
              <a:chOff x="1099446" y="235796"/>
              <a:chExt cx="768319" cy="768319"/>
            </a:xfrm>
          </p:grpSpPr>
          <p:sp>
            <p:nvSpPr>
              <p:cNvPr id="35" name="Oval 34"/>
              <p:cNvSpPr/>
              <p:nvPr/>
            </p:nvSpPr>
            <p:spPr>
              <a:xfrm>
                <a:off x="1099446" y="235796"/>
                <a:ext cx="768319" cy="768319"/>
              </a:xfrm>
              <a:prstGeom prst="ellipse">
                <a:avLst/>
              </a:prstGeom>
              <a:solidFill>
                <a:schemeClr val="accent5">
                  <a:lumMod val="50000"/>
                </a:schemeClr>
              </a:solidFill>
              <a:sp3d extrusionH="152250" prstMaterial="matte">
                <a:bevelT w="165100" prst="coolSlant"/>
              </a:sp3d>
            </p:spPr>
            <p:style>
              <a:lnRef idx="0">
                <a:schemeClr val="lt2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dk2"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dk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6" name="Oval 4"/>
              <p:cNvSpPr/>
              <p:nvPr/>
            </p:nvSpPr>
            <p:spPr>
              <a:xfrm>
                <a:off x="1099446" y="348314"/>
                <a:ext cx="768319" cy="543283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11430" tIns="11430" rIns="11430" bIns="11430" numCol="1" spcCol="1270" anchor="ctr" anchorCtr="0">
                <a:noAutofit/>
                <a:sp3d extrusionH="28000" prstMaterial="matte"/>
              </a:bodyPr>
              <a:lstStyle/>
              <a:p>
                <a:pPr lvl="0" algn="ctr" defTabSz="4000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GB" sz="2400" b="1" kern="1200" dirty="0" smtClean="0"/>
                  <a:t>Production</a:t>
                </a:r>
                <a:endParaRPr lang="en-GB" sz="2400" b="1" kern="1200" dirty="0"/>
              </a:p>
            </p:txBody>
          </p:sp>
        </p:grpSp>
      </p:grpSp>
      <p:grpSp>
        <p:nvGrpSpPr>
          <p:cNvPr id="44" name="Diagram group"/>
          <p:cNvGrpSpPr/>
          <p:nvPr/>
        </p:nvGrpSpPr>
        <p:grpSpPr>
          <a:xfrm>
            <a:off x="2915816" y="2938854"/>
            <a:ext cx="1621015" cy="1498258"/>
            <a:chOff x="2160519" y="235796"/>
            <a:chExt cx="768319" cy="768319"/>
          </a:xfrm>
          <a:scene3d>
            <a:camera prst="orthographicFront"/>
            <a:lightRig rig="soft" dir="t"/>
            <a:backdrop>
              <a:anchor x="0" y="0" z="-210000"/>
              <a:norm dx="0" dy="0" dz="914400"/>
              <a:up dx="0" dy="914400" dz="0"/>
            </a:backdrop>
          </a:scene3d>
        </p:grpSpPr>
        <p:grpSp>
          <p:nvGrpSpPr>
            <p:cNvPr id="45" name="Group 44"/>
            <p:cNvGrpSpPr/>
            <p:nvPr/>
          </p:nvGrpSpPr>
          <p:grpSpPr>
            <a:xfrm>
              <a:off x="2160519" y="235796"/>
              <a:ext cx="768319" cy="768319"/>
              <a:chOff x="2160519" y="235796"/>
              <a:chExt cx="768319" cy="768319"/>
            </a:xfrm>
          </p:grpSpPr>
          <p:sp>
            <p:nvSpPr>
              <p:cNvPr id="46" name="Oval 45"/>
              <p:cNvSpPr/>
              <p:nvPr/>
            </p:nvSpPr>
            <p:spPr>
              <a:xfrm>
                <a:off x="2160519" y="235796"/>
                <a:ext cx="768319" cy="768319"/>
              </a:xfrm>
              <a:prstGeom prst="ellipse">
                <a:avLst/>
              </a:prstGeom>
              <a:solidFill>
                <a:schemeClr val="accent5">
                  <a:lumMod val="50000"/>
                </a:schemeClr>
              </a:solidFill>
              <a:sp3d extrusionH="152250" prstMaterial="matte">
                <a:bevelT w="165100" prst="coolSlant"/>
              </a:sp3d>
            </p:spPr>
            <p:style>
              <a:lnRef idx="0">
                <a:schemeClr val="lt2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dk2"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dk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47" name="Oval 4"/>
              <p:cNvSpPr/>
              <p:nvPr/>
            </p:nvSpPr>
            <p:spPr>
              <a:xfrm>
                <a:off x="2273037" y="348314"/>
                <a:ext cx="543283" cy="543283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11430" tIns="11430" rIns="11430" bIns="11430" numCol="1" spcCol="1270" anchor="ctr" anchorCtr="0">
                <a:noAutofit/>
                <a:sp3d extrusionH="28000" prstMaterial="matte"/>
              </a:bodyPr>
              <a:lstStyle/>
              <a:p>
                <a:pPr lvl="0" algn="ctr" defTabSz="4000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GB" sz="2400" b="1" kern="1200" dirty="0" smtClean="0"/>
                  <a:t>Safety</a:t>
                </a:r>
                <a:endParaRPr lang="en-GB" sz="2400" b="1" kern="1200" dirty="0"/>
              </a:p>
            </p:txBody>
          </p:sp>
        </p:grpSp>
      </p:grpSp>
      <p:grpSp>
        <p:nvGrpSpPr>
          <p:cNvPr id="48" name="Diagram group"/>
          <p:cNvGrpSpPr/>
          <p:nvPr/>
        </p:nvGrpSpPr>
        <p:grpSpPr>
          <a:xfrm>
            <a:off x="2987824" y="5049180"/>
            <a:ext cx="1605736" cy="1569110"/>
            <a:chOff x="3218350" y="235795"/>
            <a:chExt cx="831803" cy="806266"/>
          </a:xfrm>
          <a:scene3d>
            <a:camera prst="orthographicFront"/>
            <a:lightRig rig="soft" dir="t"/>
            <a:backdrop>
              <a:anchor x="0" y="0" z="-210000"/>
              <a:norm dx="0" dy="0" dz="914400"/>
              <a:up dx="0" dy="914400" dz="0"/>
            </a:backdrop>
          </a:scene3d>
        </p:grpSpPr>
        <p:grpSp>
          <p:nvGrpSpPr>
            <p:cNvPr id="49" name="Group 48"/>
            <p:cNvGrpSpPr/>
            <p:nvPr/>
          </p:nvGrpSpPr>
          <p:grpSpPr>
            <a:xfrm>
              <a:off x="3218350" y="235795"/>
              <a:ext cx="831803" cy="806266"/>
              <a:chOff x="3218350" y="235795"/>
              <a:chExt cx="831803" cy="806266"/>
            </a:xfrm>
          </p:grpSpPr>
          <p:sp>
            <p:nvSpPr>
              <p:cNvPr id="50" name="Oval 49"/>
              <p:cNvSpPr/>
              <p:nvPr/>
            </p:nvSpPr>
            <p:spPr>
              <a:xfrm>
                <a:off x="3219280" y="235795"/>
                <a:ext cx="830873" cy="806266"/>
              </a:xfrm>
              <a:prstGeom prst="ellipse">
                <a:avLst/>
              </a:prstGeom>
              <a:solidFill>
                <a:srgbClr val="FF0000"/>
              </a:solidFill>
              <a:sp3d extrusionH="152250" prstMaterial="matte">
                <a:bevelT w="165100" prst="coolSlant"/>
              </a:sp3d>
            </p:spPr>
            <p:style>
              <a:lnRef idx="0">
                <a:schemeClr val="lt2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dk2"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dk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51" name="Oval 4"/>
              <p:cNvSpPr/>
              <p:nvPr/>
            </p:nvSpPr>
            <p:spPr>
              <a:xfrm>
                <a:off x="3218350" y="423725"/>
                <a:ext cx="830874" cy="543283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11430" tIns="11430" rIns="11430" bIns="11430" numCol="1" spcCol="1270" anchor="ctr" anchorCtr="0">
                <a:noAutofit/>
                <a:sp3d extrusionH="28000" prstMaterial="matte"/>
              </a:bodyPr>
              <a:lstStyle/>
              <a:p>
                <a:pPr lvl="0" algn="ctr" defTabSz="377825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GB" sz="2400" b="1" kern="1200" dirty="0" smtClean="0">
                    <a:solidFill>
                      <a:schemeClr val="bg1"/>
                    </a:solidFill>
                  </a:rPr>
                  <a:t>Radioactive Waste</a:t>
                </a:r>
                <a:endParaRPr lang="en-GB" sz="2400" b="1" kern="1200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52" name="Diagram group"/>
          <p:cNvGrpSpPr/>
          <p:nvPr/>
        </p:nvGrpSpPr>
        <p:grpSpPr>
          <a:xfrm>
            <a:off x="1786842" y="3814945"/>
            <a:ext cx="1910207" cy="1876225"/>
            <a:chOff x="4240898" y="166939"/>
            <a:chExt cx="941306" cy="906033"/>
          </a:xfrm>
          <a:scene3d>
            <a:camera prst="orthographicFront"/>
            <a:lightRig rig="soft" dir="t"/>
            <a:backdrop>
              <a:anchor x="0" y="0" z="-210000"/>
              <a:norm dx="0" dy="0" dz="914400"/>
              <a:up dx="0" dy="914400" dz="0"/>
            </a:backdrop>
          </a:scene3d>
        </p:grpSpPr>
        <p:grpSp>
          <p:nvGrpSpPr>
            <p:cNvPr id="53" name="Group 52"/>
            <p:cNvGrpSpPr/>
            <p:nvPr/>
          </p:nvGrpSpPr>
          <p:grpSpPr>
            <a:xfrm>
              <a:off x="4240898" y="166939"/>
              <a:ext cx="941306" cy="906033"/>
              <a:chOff x="4240898" y="166939"/>
              <a:chExt cx="941306" cy="906033"/>
            </a:xfrm>
          </p:grpSpPr>
          <p:sp>
            <p:nvSpPr>
              <p:cNvPr id="54" name="Oval 53"/>
              <p:cNvSpPr/>
              <p:nvPr/>
            </p:nvSpPr>
            <p:spPr>
              <a:xfrm>
                <a:off x="4240898" y="166939"/>
                <a:ext cx="941306" cy="906033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  <a:sp3d extrusionH="152250" prstMaterial="matte">
                <a:bevelT w="165100" prst="coolSlant"/>
              </a:sp3d>
            </p:spPr>
            <p:style>
              <a:lnRef idx="0">
                <a:schemeClr val="lt2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2">
                <a:schemeClr val="dk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55" name="Oval 4"/>
              <p:cNvSpPr/>
              <p:nvPr/>
            </p:nvSpPr>
            <p:spPr>
              <a:xfrm>
                <a:off x="4240898" y="299624"/>
                <a:ext cx="941306" cy="640663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11430" tIns="11430" rIns="11430" bIns="11430" numCol="1" spcCol="1270" anchor="ctr" anchorCtr="0">
                <a:noAutofit/>
                <a:sp3d extrusionH="28000" prstMaterial="matte"/>
              </a:bodyPr>
              <a:lstStyle/>
              <a:p>
                <a:pPr lvl="0" algn="ctr" defTabSz="4000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GB" sz="2400" b="1" kern="1200" dirty="0" smtClean="0"/>
                  <a:t>Optimization</a:t>
                </a:r>
                <a:endParaRPr lang="en-GB" sz="2400" b="1" kern="1200" dirty="0"/>
              </a:p>
            </p:txBody>
          </p:sp>
        </p:grpSp>
      </p:grpSp>
      <p:grpSp>
        <p:nvGrpSpPr>
          <p:cNvPr id="7" name="Group 6"/>
          <p:cNvGrpSpPr/>
          <p:nvPr/>
        </p:nvGrpSpPr>
        <p:grpSpPr>
          <a:xfrm>
            <a:off x="408192" y="692696"/>
            <a:ext cx="4955896" cy="2237649"/>
            <a:chOff x="408192" y="910804"/>
            <a:chExt cx="4955896" cy="2237649"/>
          </a:xfrm>
        </p:grpSpPr>
        <p:grpSp>
          <p:nvGrpSpPr>
            <p:cNvPr id="67" name="Group 66"/>
            <p:cNvGrpSpPr/>
            <p:nvPr/>
          </p:nvGrpSpPr>
          <p:grpSpPr>
            <a:xfrm>
              <a:off x="1187624" y="2134000"/>
              <a:ext cx="4176464" cy="968809"/>
              <a:chOff x="2124365" y="2536607"/>
              <a:chExt cx="4176464" cy="968809"/>
            </a:xfrm>
          </p:grpSpPr>
          <p:grpSp>
            <p:nvGrpSpPr>
              <p:cNvPr id="68" name="Group 67"/>
              <p:cNvGrpSpPr/>
              <p:nvPr/>
            </p:nvGrpSpPr>
            <p:grpSpPr>
              <a:xfrm>
                <a:off x="2300570" y="2536607"/>
                <a:ext cx="3659985" cy="499905"/>
                <a:chOff x="1134088" y="4222504"/>
                <a:chExt cx="3659985" cy="500725"/>
              </a:xfrm>
            </p:grpSpPr>
            <p:pic>
              <p:nvPicPr>
                <p:cNvPr id="71" name="Picture 2" descr="\\cern.ch\dfs\Users\s\scimmino\Desktop\immagini\water.jpg"/>
                <p:cNvPicPr>
                  <a:picLocks noChangeAspect="1" noChangeArrowheads="1"/>
                </p:cNvPicPr>
                <p:nvPr/>
              </p:nvPicPr>
              <p:blipFill rotWithShape="1">
                <a:blip r:embed="rId5">
                  <a:extLst>
                    <a:ext uri="{BEBA8EAE-BF5A-486C-A8C5-ECC9F3942E4B}">
                      <a14:imgProps xmlns:a14="http://schemas.microsoft.com/office/drawing/2010/main">
                        <a14:imgLayer r:embed="rId6">
                          <a14:imgEffect>
                            <a14:backgroundRemoval t="9524" b="100000" l="0" r="10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24752"/>
                <a:stretch/>
              </p:blipFill>
              <p:spPr bwMode="auto">
                <a:xfrm>
                  <a:off x="1134088" y="4222504"/>
                  <a:ext cx="3659985" cy="500725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72" name="Rectangle 71"/>
                <p:cNvSpPr/>
                <p:nvPr/>
              </p:nvSpPr>
              <p:spPr>
                <a:xfrm>
                  <a:off x="1917892" y="4367697"/>
                  <a:ext cx="1726513" cy="339109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sz="1600" b="1" dirty="0" smtClean="0">
                      <a:solidFill>
                        <a:schemeClr val="accent1">
                          <a:lumMod val="50000"/>
                        </a:schemeClr>
                      </a:solidFill>
                    </a:rPr>
                    <a:t>Active Cooling</a:t>
                  </a:r>
                </a:p>
              </p:txBody>
            </p:sp>
          </p:grpSp>
          <p:sp>
            <p:nvSpPr>
              <p:cNvPr id="69" name="Rectangle 68"/>
              <p:cNvSpPr/>
              <p:nvPr/>
            </p:nvSpPr>
            <p:spPr>
              <a:xfrm>
                <a:off x="3932008" y="3043751"/>
                <a:ext cx="2368821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sz="1200" dirty="0" smtClean="0">
                    <a:solidFill>
                      <a:schemeClr val="accent1">
                        <a:lumMod val="50000"/>
                      </a:schemeClr>
                    </a:solidFill>
                  </a:rPr>
                  <a:t>Outlet Temperature: 24-25°C 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sz="1200" dirty="0" smtClean="0">
                    <a:solidFill>
                      <a:schemeClr val="accent1">
                        <a:lumMod val="50000"/>
                      </a:schemeClr>
                    </a:solidFill>
                  </a:rPr>
                  <a:t>Pressure: Approx. 5 bars </a:t>
                </a:r>
                <a:endParaRPr lang="en-US" sz="1200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0" name="Rectangle 69"/>
              <p:cNvSpPr/>
              <p:nvPr/>
            </p:nvSpPr>
            <p:spPr>
              <a:xfrm>
                <a:off x="2124365" y="3043751"/>
                <a:ext cx="1925960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sz="1200" dirty="0" smtClean="0">
                    <a:solidFill>
                      <a:schemeClr val="accent1">
                        <a:lumMod val="50000"/>
                      </a:schemeClr>
                    </a:solidFill>
                  </a:rPr>
                  <a:t>Flow rate: 180 L/h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sz="1200" dirty="0" smtClean="0">
                    <a:solidFill>
                      <a:schemeClr val="accent1">
                        <a:lumMod val="50000"/>
                      </a:schemeClr>
                    </a:solidFill>
                  </a:rPr>
                  <a:t>Inlet Temperature:  15°C </a:t>
                </a:r>
                <a:endParaRPr lang="en-US" sz="1200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76" name="Group 75"/>
            <p:cNvGrpSpPr/>
            <p:nvPr/>
          </p:nvGrpSpPr>
          <p:grpSpPr>
            <a:xfrm>
              <a:off x="1358917" y="1675682"/>
              <a:ext cx="3664898" cy="353927"/>
              <a:chOff x="1883977" y="1867043"/>
              <a:chExt cx="3664898" cy="353927"/>
            </a:xfrm>
          </p:grpSpPr>
          <p:sp>
            <p:nvSpPr>
              <p:cNvPr id="77" name="Rectangle 76"/>
              <p:cNvSpPr/>
              <p:nvPr/>
            </p:nvSpPr>
            <p:spPr>
              <a:xfrm>
                <a:off x="1883977" y="1867043"/>
                <a:ext cx="3664898" cy="353927"/>
              </a:xfrm>
              <a:prstGeom prst="rect">
                <a:avLst/>
              </a:prstGeom>
              <a:solidFill>
                <a:srgbClr val="F1F5D9"/>
              </a:solidFill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rgbClr r="0" g="0" b="0"/>
              </a:fillRef>
              <a:effectRef idx="2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78" name="Rectangle 77"/>
              <p:cNvSpPr/>
              <p:nvPr/>
            </p:nvSpPr>
            <p:spPr>
              <a:xfrm>
                <a:off x="1883977" y="1867043"/>
                <a:ext cx="3329822" cy="353927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7620" tIns="7620" rIns="7620" bIns="7620" numCol="1" spcCol="1270" anchor="ctr" anchorCtr="0">
                <a:noAutofit/>
              </a:bodyPr>
              <a:lstStyle/>
              <a:p>
                <a:pPr lvl="0" algn="ctr" defTabSz="5334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600" b="1" kern="1200" dirty="0" smtClean="0">
                    <a:solidFill>
                      <a:schemeClr val="accent1">
                        <a:lumMod val="50000"/>
                      </a:schemeClr>
                    </a:solidFill>
                  </a:rPr>
                  <a:t>Vacuum (10 -7 mbar)</a:t>
                </a:r>
                <a:endParaRPr lang="en-US" sz="1600" kern="1200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79" name="Group 78"/>
            <p:cNvGrpSpPr/>
            <p:nvPr/>
          </p:nvGrpSpPr>
          <p:grpSpPr>
            <a:xfrm>
              <a:off x="1358917" y="1164328"/>
              <a:ext cx="3664898" cy="330322"/>
              <a:chOff x="1883977" y="1343681"/>
              <a:chExt cx="3664898" cy="330322"/>
            </a:xfrm>
          </p:grpSpPr>
          <p:sp>
            <p:nvSpPr>
              <p:cNvPr id="80" name="Rectangle 79"/>
              <p:cNvSpPr/>
              <p:nvPr/>
            </p:nvSpPr>
            <p:spPr>
              <a:xfrm>
                <a:off x="1883977" y="1343681"/>
                <a:ext cx="3664898" cy="330322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rgbClr r="0" g="0" b="0"/>
              </a:fillRef>
              <a:effectRef idx="2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81" name="Rectangle 80"/>
              <p:cNvSpPr/>
              <p:nvPr/>
            </p:nvSpPr>
            <p:spPr>
              <a:xfrm>
                <a:off x="1883977" y="1343681"/>
                <a:ext cx="3329822" cy="330322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7620" tIns="7620" rIns="7620" bIns="7620" numCol="1" spcCol="1270" anchor="ctr" anchorCtr="0">
                <a:noAutofit/>
              </a:bodyPr>
              <a:lstStyle/>
              <a:p>
                <a:pPr lvl="0" algn="ctr" defTabSz="5334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600" b="1" kern="1200" dirty="0" err="1" smtClean="0">
                    <a:solidFill>
                      <a:schemeClr val="accent1">
                        <a:lumMod val="50000"/>
                      </a:schemeClr>
                    </a:solidFill>
                  </a:rPr>
                  <a:t>Ohmic</a:t>
                </a:r>
                <a:r>
                  <a:rPr lang="en-US" sz="1600" b="1" kern="1200" dirty="0" smtClean="0">
                    <a:solidFill>
                      <a:schemeClr val="accent1">
                        <a:lumMod val="50000"/>
                      </a:schemeClr>
                    </a:solidFill>
                  </a:rPr>
                  <a:t> Heat  (2000 </a:t>
                </a:r>
                <a:r>
                  <a:rPr lang="en-US" sz="1600" b="1" kern="1200" dirty="0" smtClean="0">
                    <a:solidFill>
                      <a:schemeClr val="accent1">
                        <a:lumMod val="50000"/>
                      </a:schemeClr>
                    </a:solidFill>
                    <a:latin typeface="Corbel"/>
                  </a:rPr>
                  <a:t>°</a:t>
                </a:r>
                <a:r>
                  <a:rPr lang="en-US" sz="1600" b="1" kern="1200" dirty="0" smtClean="0">
                    <a:solidFill>
                      <a:schemeClr val="accent1">
                        <a:lumMod val="50000"/>
                      </a:schemeClr>
                    </a:solidFill>
                  </a:rPr>
                  <a:t>C)</a:t>
                </a:r>
                <a:endParaRPr lang="en-US" sz="1600" kern="1200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2" name="Group 1"/>
            <p:cNvGrpSpPr/>
            <p:nvPr/>
          </p:nvGrpSpPr>
          <p:grpSpPr>
            <a:xfrm>
              <a:off x="749546" y="1329489"/>
              <a:ext cx="703622" cy="1095672"/>
              <a:chOff x="-1444699" y="6142667"/>
              <a:chExt cx="703622" cy="1095672"/>
            </a:xfrm>
          </p:grpSpPr>
          <p:grpSp>
            <p:nvGrpSpPr>
              <p:cNvPr id="82" name="Group 81"/>
              <p:cNvGrpSpPr/>
              <p:nvPr/>
            </p:nvGrpSpPr>
            <p:grpSpPr>
              <a:xfrm>
                <a:off x="-1444699" y="6665825"/>
                <a:ext cx="703622" cy="572514"/>
                <a:chOff x="1276086" y="2032000"/>
                <a:chExt cx="703622" cy="572514"/>
              </a:xfrm>
            </p:grpSpPr>
            <p:sp>
              <p:nvSpPr>
                <p:cNvPr id="86" name="Straight Connector 3"/>
                <p:cNvSpPr/>
                <p:nvPr/>
              </p:nvSpPr>
              <p:spPr>
                <a:xfrm>
                  <a:off x="1377440" y="2032000"/>
                  <a:ext cx="500914" cy="57251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>
                      <a:moveTo>
                        <a:pt x="0" y="0"/>
                      </a:moveTo>
                      <a:lnTo>
                        <a:pt x="250457" y="0"/>
                      </a:lnTo>
                      <a:lnTo>
                        <a:pt x="250457" y="572514"/>
                      </a:lnTo>
                      <a:lnTo>
                        <a:pt x="500914" y="572514"/>
                      </a:lnTo>
                    </a:path>
                  </a:pathLst>
                </a:custGeom>
                <a:noFill/>
              </p:spPr>
              <p:style>
                <a:lnRef idx="1">
                  <a:schemeClr val="accent1">
                    <a:shade val="60000"/>
                    <a:hueOff val="0"/>
                    <a:satOff val="0"/>
                    <a:lumOff val="0"/>
                    <a:alphaOff val="0"/>
                  </a:schemeClr>
                </a:lnRef>
                <a:fillRef idx="0">
                  <a:scrgbClr r="0" g="0" b="0"/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tx1">
                    <a:hueOff val="0"/>
                    <a:satOff val="0"/>
                    <a:lumOff val="0"/>
                    <a:alphaOff val="0"/>
                  </a:schemeClr>
                </a:fontRef>
              </p:style>
            </p:sp>
            <p:sp>
              <p:nvSpPr>
                <p:cNvPr id="87" name="Straight Connector 4"/>
                <p:cNvSpPr/>
                <p:nvPr/>
              </p:nvSpPr>
              <p:spPr>
                <a:xfrm>
                  <a:off x="1276086" y="2299239"/>
                  <a:ext cx="703622" cy="38035"/>
                </a:xfrm>
                <a:prstGeom prst="rect">
                  <a:avLst/>
                </a:prstGeom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>
                    <a:hueOff val="0"/>
                    <a:satOff val="0"/>
                    <a:lumOff val="0"/>
                    <a:alphaOff val="0"/>
                  </a:schemeClr>
                </a:fontRef>
              </p:style>
              <p:txBody>
                <a:bodyPr spcFirstLastPara="0" vert="horz" wrap="square" lIns="12700" tIns="0" rIns="12700" bIns="0" numCol="1" spcCol="1270" anchor="ctr" anchorCtr="0">
                  <a:noAutofit/>
                </a:bodyPr>
                <a:lstStyle/>
                <a:p>
                  <a:pPr lvl="0" algn="ctr" defTabSz="22225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endParaRPr lang="en-US" sz="500" kern="1200"/>
                </a:p>
              </p:txBody>
            </p:sp>
          </p:grpSp>
          <p:grpSp>
            <p:nvGrpSpPr>
              <p:cNvPr id="83" name="Group 82"/>
              <p:cNvGrpSpPr/>
              <p:nvPr/>
            </p:nvGrpSpPr>
            <p:grpSpPr>
              <a:xfrm>
                <a:off x="-1426850" y="6142667"/>
                <a:ext cx="673546" cy="523157"/>
                <a:chOff x="1293935" y="1508842"/>
                <a:chExt cx="673546" cy="523157"/>
              </a:xfrm>
            </p:grpSpPr>
            <p:sp>
              <p:nvSpPr>
                <p:cNvPr id="84" name="Straight Connector 5"/>
                <p:cNvSpPr/>
                <p:nvPr/>
              </p:nvSpPr>
              <p:spPr>
                <a:xfrm>
                  <a:off x="1377440" y="1508842"/>
                  <a:ext cx="506536" cy="52315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>
                      <a:moveTo>
                        <a:pt x="0" y="523157"/>
                      </a:moveTo>
                      <a:lnTo>
                        <a:pt x="253268" y="523157"/>
                      </a:lnTo>
                      <a:lnTo>
                        <a:pt x="253268" y="0"/>
                      </a:lnTo>
                      <a:lnTo>
                        <a:pt x="506536" y="0"/>
                      </a:lnTo>
                    </a:path>
                  </a:pathLst>
                </a:custGeom>
                <a:noFill/>
              </p:spPr>
              <p:style>
                <a:lnRef idx="1">
                  <a:schemeClr val="accent1">
                    <a:shade val="60000"/>
                    <a:hueOff val="0"/>
                    <a:satOff val="0"/>
                    <a:lumOff val="0"/>
                    <a:alphaOff val="0"/>
                  </a:schemeClr>
                </a:lnRef>
                <a:fillRef idx="0">
                  <a:scrgbClr r="0" g="0" b="0"/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tx1">
                    <a:hueOff val="0"/>
                    <a:satOff val="0"/>
                    <a:lumOff val="0"/>
                    <a:alphaOff val="0"/>
                  </a:schemeClr>
                </a:fontRef>
              </p:style>
            </p:sp>
            <p:sp>
              <p:nvSpPr>
                <p:cNvPr id="85" name="Straight Connector 6"/>
                <p:cNvSpPr/>
                <p:nvPr/>
              </p:nvSpPr>
              <p:spPr>
                <a:xfrm>
                  <a:off x="1293935" y="1752216"/>
                  <a:ext cx="673546" cy="36409"/>
                </a:xfrm>
                <a:prstGeom prst="rect">
                  <a:avLst/>
                </a:prstGeom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>
                    <a:hueOff val="0"/>
                    <a:satOff val="0"/>
                    <a:lumOff val="0"/>
                    <a:alphaOff val="0"/>
                  </a:schemeClr>
                </a:fontRef>
              </p:style>
              <p:txBody>
                <a:bodyPr spcFirstLastPara="0" vert="horz" wrap="square" lIns="12700" tIns="0" rIns="12700" bIns="0" numCol="1" spcCol="1270" anchor="ctr" anchorCtr="0">
                  <a:noAutofit/>
                </a:bodyPr>
                <a:lstStyle/>
                <a:p>
                  <a:pPr lvl="0" algn="ctr" defTabSz="22225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endParaRPr lang="en-US" sz="500" kern="1200"/>
                </a:p>
              </p:txBody>
            </p:sp>
          </p:grpSp>
        </p:grpSp>
        <p:grpSp>
          <p:nvGrpSpPr>
            <p:cNvPr id="88" name="Group 87"/>
            <p:cNvGrpSpPr/>
            <p:nvPr/>
          </p:nvGrpSpPr>
          <p:grpSpPr>
            <a:xfrm>
              <a:off x="408192" y="910804"/>
              <a:ext cx="495241" cy="2237649"/>
              <a:chOff x="882199" y="1065478"/>
              <a:chExt cx="495241" cy="2237649"/>
            </a:xfrm>
          </p:grpSpPr>
          <p:sp>
            <p:nvSpPr>
              <p:cNvPr id="89" name="Rectangle 88"/>
              <p:cNvSpPr/>
              <p:nvPr/>
            </p:nvSpPr>
            <p:spPr>
              <a:xfrm rot="16200000">
                <a:off x="46901" y="1900776"/>
                <a:ext cx="2165838" cy="495241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rgbClr r="0" g="0" b="0"/>
              </a:fillRef>
              <a:effectRef idx="2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90" name="Rectangle 89"/>
              <p:cNvSpPr/>
              <p:nvPr/>
            </p:nvSpPr>
            <p:spPr>
              <a:xfrm rot="16200000">
                <a:off x="10995" y="1936682"/>
                <a:ext cx="2237649" cy="495241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20320" tIns="20320" rIns="20320" bIns="20320" numCol="1" spcCol="1270" anchor="ctr" anchorCtr="0">
                <a:noAutofit/>
              </a:bodyPr>
              <a:lstStyle/>
              <a:p>
                <a:pPr lvl="0" algn="ctr" defTabSz="14224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3200" kern="1200" dirty="0" smtClean="0"/>
                  <a:t>Systems</a:t>
                </a:r>
                <a:endParaRPr lang="en-US" sz="3200" kern="12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25681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5000">
              <a:schemeClr val="accent6">
                <a:lumMod val="7000"/>
                <a:lumOff val="93000"/>
                <a:alpha val="38000"/>
              </a:schemeClr>
            </a:gs>
            <a:gs pos="100000">
              <a:schemeClr val="accent2">
                <a:lumMod val="40000"/>
                <a:lumOff val="60000"/>
                <a:alpha val="85000"/>
              </a:schemeClr>
            </a:gs>
            <a:gs pos="76000">
              <a:schemeClr val="accent2">
                <a:lumMod val="20000"/>
                <a:lumOff val="8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-13484"/>
            <a:ext cx="9143999" cy="980736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rm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buClr>
                <a:srgbClr val="B1A089">
                  <a:lumMod val="75000"/>
                </a:srgbClr>
              </a:buClr>
            </a:pPr>
            <a:r>
              <a:rPr lang="en-US" dirty="0" smtClean="0">
                <a:solidFill>
                  <a:srgbClr val="C0504D">
                    <a:lumMod val="50000"/>
                  </a:srgbClr>
                </a:solidFill>
                <a:latin typeface="Trebuchet MS"/>
              </a:rPr>
              <a:t>Production Comparison</a:t>
            </a:r>
            <a:endParaRPr lang="en-US" dirty="0">
              <a:solidFill>
                <a:srgbClr val="C0504D">
                  <a:lumMod val="50000"/>
                </a:srgbClr>
              </a:solidFill>
              <a:latin typeface="Trebuchet MS"/>
            </a:endParaRPr>
          </a:p>
        </p:txBody>
      </p:sp>
      <p:sp>
        <p:nvSpPr>
          <p:cNvPr id="6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7956376" y="6443658"/>
            <a:ext cx="628815" cy="276228"/>
          </a:xfrm>
        </p:spPr>
        <p:txBody>
          <a:bodyPr/>
          <a:lstStyle/>
          <a:p>
            <a:fld id="{2A013F82-EE5E-44EE-A61D-E31C6657F26F}" type="slidenum">
              <a:rPr lang="en-GB" sz="1600" smtClean="0">
                <a:solidFill>
                  <a:srgbClr val="C0504D">
                    <a:lumMod val="50000"/>
                  </a:srgbClr>
                </a:solidFill>
              </a:rPr>
              <a:pPr/>
              <a:t>30</a:t>
            </a:fld>
            <a:endParaRPr lang="en-GB" sz="1600" dirty="0">
              <a:solidFill>
                <a:srgbClr val="C0504D">
                  <a:lumMod val="50000"/>
                </a:srgbClr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-1414197" y="1232756"/>
            <a:ext cx="12070873" cy="4788532"/>
            <a:chOff x="-1368660" y="1052736"/>
            <a:chExt cx="12070873" cy="4788532"/>
          </a:xfrm>
        </p:grpSpPr>
        <p:sp>
          <p:nvSpPr>
            <p:cNvPr id="5" name="Rectangle 4"/>
            <p:cNvSpPr/>
            <p:nvPr/>
          </p:nvSpPr>
          <p:spPr>
            <a:xfrm>
              <a:off x="71500" y="1340768"/>
              <a:ext cx="9072500" cy="424847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aphicFrame>
          <p:nvGraphicFramePr>
            <p:cNvPr id="3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18564091"/>
                </p:ext>
              </p:extLst>
            </p:nvPr>
          </p:nvGraphicFramePr>
          <p:xfrm>
            <a:off x="-1368660" y="1052736"/>
            <a:ext cx="12070873" cy="478853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74" name="Graph" r:id="rId3" imgW="7315200" imgH="2901600" progId="Origin50.Graph">
                    <p:embed/>
                  </p:oleObj>
                </mc:Choice>
                <mc:Fallback>
                  <p:oleObj name="Graph" r:id="rId3" imgW="7315200" imgH="2901600" progId="Origin50.Graph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-1368660" y="1052736"/>
                          <a:ext cx="12070873" cy="478853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cxnSp>
        <p:nvCxnSpPr>
          <p:cNvPr id="6" name="Straight Connector 5"/>
          <p:cNvCxnSpPr/>
          <p:nvPr/>
        </p:nvCxnSpPr>
        <p:spPr>
          <a:xfrm flipV="1">
            <a:off x="5292080" y="2456892"/>
            <a:ext cx="0" cy="2700300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1413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5000">
              <a:schemeClr val="accent6">
                <a:lumMod val="7000"/>
                <a:lumOff val="93000"/>
                <a:alpha val="38000"/>
              </a:schemeClr>
            </a:gs>
            <a:gs pos="100000">
              <a:schemeClr val="accent2">
                <a:lumMod val="40000"/>
                <a:lumOff val="60000"/>
                <a:alpha val="85000"/>
              </a:schemeClr>
            </a:gs>
            <a:gs pos="76000">
              <a:schemeClr val="accent2">
                <a:lumMod val="20000"/>
                <a:lumOff val="8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-13484"/>
            <a:ext cx="9143999" cy="980736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rm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buClr>
                <a:srgbClr val="B1A089">
                  <a:lumMod val="75000"/>
                </a:srgbClr>
              </a:buClr>
            </a:pPr>
            <a:r>
              <a:rPr lang="en-US" dirty="0" smtClean="0">
                <a:solidFill>
                  <a:srgbClr val="C0504D">
                    <a:lumMod val="50000"/>
                  </a:srgbClr>
                </a:solidFill>
                <a:latin typeface="Trebuchet MS"/>
              </a:rPr>
              <a:t>Preliminary Thermal Analysis</a:t>
            </a:r>
            <a:endParaRPr lang="en-US" dirty="0">
              <a:solidFill>
                <a:srgbClr val="C0504D">
                  <a:lumMod val="50000"/>
                </a:srgbClr>
              </a:solidFill>
              <a:latin typeface="Trebuchet MS"/>
            </a:endParaRPr>
          </a:p>
        </p:txBody>
      </p:sp>
      <p:sp>
        <p:nvSpPr>
          <p:cNvPr id="6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7956376" y="6443658"/>
            <a:ext cx="628815" cy="276228"/>
          </a:xfrm>
        </p:spPr>
        <p:txBody>
          <a:bodyPr/>
          <a:lstStyle/>
          <a:p>
            <a:fld id="{2A013F82-EE5E-44EE-A61D-E31C6657F26F}" type="slidenum">
              <a:rPr lang="en-GB" sz="1600" smtClean="0">
                <a:solidFill>
                  <a:srgbClr val="C0504D">
                    <a:lumMod val="50000"/>
                  </a:srgbClr>
                </a:solidFill>
              </a:rPr>
              <a:pPr/>
              <a:t>31</a:t>
            </a:fld>
            <a:endParaRPr lang="en-GB" sz="1600" dirty="0">
              <a:solidFill>
                <a:srgbClr val="C0504D">
                  <a:lumMod val="50000"/>
                </a:srgbClr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423114" y="994742"/>
            <a:ext cx="4738252" cy="5242570"/>
            <a:chOff x="2423114" y="994742"/>
            <a:chExt cx="4738252" cy="5242570"/>
          </a:xfrm>
        </p:grpSpPr>
        <p:pic>
          <p:nvPicPr>
            <p:cNvPr id="8194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23114" y="994742"/>
              <a:ext cx="4738252" cy="52425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3707904" y="994742"/>
              <a:ext cx="396044" cy="238014"/>
            </a:xfrm>
            <a:prstGeom prst="rect">
              <a:avLst/>
            </a:prstGeom>
            <a:no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800705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kstboks 31"/>
          <p:cNvSpPr txBox="1">
            <a:spLocks noChangeArrowheads="1"/>
          </p:cNvSpPr>
          <p:nvPr/>
        </p:nvSpPr>
        <p:spPr bwMode="auto">
          <a:xfrm>
            <a:off x="3563250" y="2222500"/>
            <a:ext cx="207941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da-DK" sz="4400" b="1" dirty="0" smtClean="0">
                <a:solidFill>
                  <a:prstClr val="white"/>
                </a:solidFill>
                <a:latin typeface="Calibri" pitchFamily="34" charset="0"/>
              </a:rPr>
              <a:t>Outlook</a:t>
            </a:r>
            <a:endParaRPr lang="da-DK" sz="4400" b="1" dirty="0">
              <a:solidFill>
                <a:prstClr val="white"/>
              </a:solidFill>
              <a:latin typeface="Calibri" pitchFamily="34" charset="0"/>
            </a:endParaRPr>
          </a:p>
        </p:txBody>
      </p:sp>
      <p:sp>
        <p:nvSpPr>
          <p:cNvPr id="54" name="Freeform 68"/>
          <p:cNvSpPr>
            <a:spLocks/>
          </p:cNvSpPr>
          <p:nvPr/>
        </p:nvSpPr>
        <p:spPr bwMode="auto">
          <a:xfrm>
            <a:off x="2104" y="3028900"/>
            <a:ext cx="4604441" cy="3829100"/>
          </a:xfrm>
          <a:custGeom>
            <a:avLst/>
            <a:gdLst/>
            <a:ahLst/>
            <a:cxnLst>
              <a:cxn ang="0">
                <a:pos x="0" y="1562"/>
              </a:cxn>
              <a:cxn ang="0">
                <a:pos x="0" y="2604"/>
              </a:cxn>
              <a:cxn ang="0">
                <a:pos x="1272" y="2604"/>
              </a:cxn>
              <a:cxn ang="0">
                <a:pos x="2612" y="0"/>
              </a:cxn>
              <a:cxn ang="0">
                <a:pos x="0" y="1562"/>
              </a:cxn>
            </a:cxnLst>
            <a:rect l="0" t="0" r="r" b="b"/>
            <a:pathLst>
              <a:path w="2612" h="2604">
                <a:moveTo>
                  <a:pt x="0" y="1562"/>
                </a:moveTo>
                <a:lnTo>
                  <a:pt x="0" y="2604"/>
                </a:lnTo>
                <a:lnTo>
                  <a:pt x="1272" y="2604"/>
                </a:lnTo>
                <a:lnTo>
                  <a:pt x="2612" y="0"/>
                </a:lnTo>
                <a:lnTo>
                  <a:pt x="0" y="1562"/>
                </a:lnTo>
                <a:close/>
              </a:path>
            </a:pathLst>
          </a:custGeom>
          <a:solidFill>
            <a:schemeClr val="bg2">
              <a:lumMod val="75000"/>
              <a:lumOff val="25000"/>
              <a:alpha val="71000"/>
            </a:schemeClr>
          </a:solidFill>
          <a:ln w="28575" cap="flat" cmpd="sng" algn="ctr">
            <a:gradFill flip="none" rotWithShape="1">
              <a:gsLst>
                <a:gs pos="50000">
                  <a:schemeClr val="accent5">
                    <a:lumMod val="60000"/>
                    <a:lumOff val="40000"/>
                  </a:schemeClr>
                </a:gs>
                <a:gs pos="100000">
                  <a:srgbClr val="002060"/>
                </a:gs>
              </a:gsLst>
              <a:lin ang="5400000" scaled="1"/>
              <a:tileRect/>
            </a:gra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da-DK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55" name="Freeform 69"/>
          <p:cNvSpPr>
            <a:spLocks/>
          </p:cNvSpPr>
          <p:nvPr/>
        </p:nvSpPr>
        <p:spPr bwMode="auto">
          <a:xfrm>
            <a:off x="4666480" y="3025959"/>
            <a:ext cx="4473994" cy="2249817"/>
          </a:xfrm>
          <a:custGeom>
            <a:avLst/>
            <a:gdLst/>
            <a:ahLst/>
            <a:cxnLst>
              <a:cxn ang="0">
                <a:pos x="2538" y="1530"/>
              </a:cxn>
              <a:cxn ang="0">
                <a:pos x="2538" y="0"/>
              </a:cxn>
              <a:cxn ang="0">
                <a:pos x="0" y="0"/>
              </a:cxn>
              <a:cxn ang="0">
                <a:pos x="2538" y="1530"/>
              </a:cxn>
            </a:cxnLst>
            <a:rect l="0" t="0" r="r" b="b"/>
            <a:pathLst>
              <a:path w="2538" h="1530">
                <a:moveTo>
                  <a:pt x="2538" y="1530"/>
                </a:moveTo>
                <a:lnTo>
                  <a:pt x="2538" y="0"/>
                </a:lnTo>
                <a:lnTo>
                  <a:pt x="0" y="0"/>
                </a:lnTo>
                <a:lnTo>
                  <a:pt x="2538" y="1530"/>
                </a:lnTo>
                <a:close/>
              </a:path>
            </a:pathLst>
          </a:custGeom>
          <a:solidFill>
            <a:schemeClr val="bg2">
              <a:lumMod val="75000"/>
              <a:lumOff val="25000"/>
              <a:alpha val="71000"/>
            </a:schemeClr>
          </a:solidFill>
          <a:ln w="28575" cap="flat" cmpd="sng" algn="ctr">
            <a:gradFill flip="none" rotWithShape="1">
              <a:gsLst>
                <a:gs pos="50000">
                  <a:schemeClr val="accent5">
                    <a:lumMod val="60000"/>
                    <a:lumOff val="40000"/>
                  </a:schemeClr>
                </a:gs>
                <a:gs pos="100000">
                  <a:srgbClr val="002060"/>
                </a:gs>
              </a:gsLst>
              <a:lin ang="5400000" scaled="1"/>
              <a:tileRect/>
            </a:gra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da-DK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56" name="Freeform 70"/>
          <p:cNvSpPr>
            <a:spLocks/>
          </p:cNvSpPr>
          <p:nvPr/>
        </p:nvSpPr>
        <p:spPr bwMode="auto">
          <a:xfrm>
            <a:off x="2262017" y="3031840"/>
            <a:ext cx="4526878" cy="3826160"/>
          </a:xfrm>
          <a:custGeom>
            <a:avLst/>
            <a:gdLst/>
            <a:ahLst/>
            <a:cxnLst>
              <a:cxn ang="0">
                <a:pos x="0" y="2602"/>
              </a:cxn>
              <a:cxn ang="0">
                <a:pos x="2568" y="2602"/>
              </a:cxn>
              <a:cxn ang="0">
                <a:pos x="1338" y="0"/>
              </a:cxn>
              <a:cxn ang="0">
                <a:pos x="0" y="2602"/>
              </a:cxn>
            </a:cxnLst>
            <a:rect l="0" t="0" r="r" b="b"/>
            <a:pathLst>
              <a:path w="2568" h="2602">
                <a:moveTo>
                  <a:pt x="0" y="2602"/>
                </a:moveTo>
                <a:lnTo>
                  <a:pt x="2568" y="2602"/>
                </a:lnTo>
                <a:lnTo>
                  <a:pt x="1338" y="0"/>
                </a:lnTo>
                <a:lnTo>
                  <a:pt x="0" y="2602"/>
                </a:lnTo>
                <a:close/>
              </a:path>
            </a:pathLst>
          </a:custGeom>
          <a:solidFill>
            <a:schemeClr val="bg2">
              <a:lumMod val="75000"/>
              <a:lumOff val="25000"/>
              <a:alpha val="71000"/>
            </a:schemeClr>
          </a:solidFill>
          <a:ln w="28575" cap="flat" cmpd="sng" algn="ctr">
            <a:gradFill flip="none" rotWithShape="1">
              <a:gsLst>
                <a:gs pos="50000">
                  <a:schemeClr val="accent5">
                    <a:lumMod val="60000"/>
                    <a:lumOff val="40000"/>
                  </a:schemeClr>
                </a:gs>
                <a:gs pos="100000">
                  <a:srgbClr val="002060"/>
                </a:gs>
              </a:gsLst>
              <a:lin ang="5400000" scaled="1"/>
              <a:tileRect/>
            </a:gra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da-DK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57" name="Freeform 71"/>
          <p:cNvSpPr>
            <a:spLocks/>
          </p:cNvSpPr>
          <p:nvPr/>
        </p:nvSpPr>
        <p:spPr bwMode="auto">
          <a:xfrm>
            <a:off x="4638276" y="3028900"/>
            <a:ext cx="4502199" cy="3829100"/>
          </a:xfrm>
          <a:custGeom>
            <a:avLst/>
            <a:gdLst/>
            <a:ahLst/>
            <a:cxnLst>
              <a:cxn ang="0">
                <a:pos x="1230" y="2604"/>
              </a:cxn>
              <a:cxn ang="0">
                <a:pos x="1230" y="2604"/>
              </a:cxn>
              <a:cxn ang="0">
                <a:pos x="2554" y="2604"/>
              </a:cxn>
              <a:cxn ang="0">
                <a:pos x="2554" y="1540"/>
              </a:cxn>
              <a:cxn ang="0">
                <a:pos x="0" y="0"/>
              </a:cxn>
              <a:cxn ang="0">
                <a:pos x="1230" y="2604"/>
              </a:cxn>
            </a:cxnLst>
            <a:rect l="0" t="0" r="r" b="b"/>
            <a:pathLst>
              <a:path w="2554" h="2604">
                <a:moveTo>
                  <a:pt x="1230" y="2604"/>
                </a:moveTo>
                <a:lnTo>
                  <a:pt x="1230" y="2604"/>
                </a:lnTo>
                <a:lnTo>
                  <a:pt x="2554" y="2604"/>
                </a:lnTo>
                <a:lnTo>
                  <a:pt x="2554" y="1540"/>
                </a:lnTo>
                <a:lnTo>
                  <a:pt x="0" y="0"/>
                </a:lnTo>
                <a:lnTo>
                  <a:pt x="1230" y="2604"/>
                </a:lnTo>
                <a:close/>
              </a:path>
            </a:pathLst>
          </a:custGeom>
          <a:solidFill>
            <a:schemeClr val="bg2">
              <a:lumMod val="75000"/>
              <a:lumOff val="25000"/>
              <a:alpha val="71000"/>
            </a:schemeClr>
          </a:solidFill>
          <a:ln w="28575" cap="flat" cmpd="sng" algn="ctr">
            <a:gradFill flip="none" rotWithShape="1">
              <a:gsLst>
                <a:gs pos="50000">
                  <a:schemeClr val="accent5">
                    <a:lumMod val="60000"/>
                    <a:lumOff val="40000"/>
                  </a:schemeClr>
                </a:gs>
                <a:gs pos="100000">
                  <a:srgbClr val="002060"/>
                </a:gs>
              </a:gsLst>
              <a:lin ang="5400000" scaled="1"/>
              <a:tileRect/>
            </a:gra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da-DK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58" name="Freeform 72"/>
          <p:cNvSpPr>
            <a:spLocks/>
          </p:cNvSpPr>
          <p:nvPr/>
        </p:nvSpPr>
        <p:spPr bwMode="auto">
          <a:xfrm>
            <a:off x="2104" y="3025959"/>
            <a:ext cx="4576237" cy="2282167"/>
          </a:xfrm>
          <a:custGeom>
            <a:avLst/>
            <a:gdLst/>
            <a:ahLst/>
            <a:cxnLst>
              <a:cxn ang="0">
                <a:pos x="2592" y="0"/>
              </a:cxn>
              <a:cxn ang="0">
                <a:pos x="0" y="0"/>
              </a:cxn>
              <a:cxn ang="0">
                <a:pos x="0" y="1552"/>
              </a:cxn>
              <a:cxn ang="0">
                <a:pos x="2596" y="0"/>
              </a:cxn>
              <a:cxn ang="0">
                <a:pos x="2592" y="0"/>
              </a:cxn>
            </a:cxnLst>
            <a:rect l="0" t="0" r="r" b="b"/>
            <a:pathLst>
              <a:path w="2596" h="1552">
                <a:moveTo>
                  <a:pt x="2592" y="0"/>
                </a:moveTo>
                <a:lnTo>
                  <a:pt x="0" y="0"/>
                </a:lnTo>
                <a:lnTo>
                  <a:pt x="0" y="1552"/>
                </a:lnTo>
                <a:lnTo>
                  <a:pt x="2596" y="0"/>
                </a:lnTo>
                <a:lnTo>
                  <a:pt x="2592" y="0"/>
                </a:lnTo>
                <a:close/>
              </a:path>
            </a:pathLst>
          </a:custGeom>
          <a:solidFill>
            <a:schemeClr val="bg2">
              <a:lumMod val="75000"/>
              <a:lumOff val="25000"/>
              <a:alpha val="71000"/>
            </a:schemeClr>
          </a:solidFill>
          <a:ln w="28575" cap="flat" cmpd="sng" algn="ctr">
            <a:gradFill flip="none" rotWithShape="1">
              <a:gsLst>
                <a:gs pos="50000">
                  <a:schemeClr val="accent5">
                    <a:lumMod val="60000"/>
                    <a:lumOff val="40000"/>
                  </a:schemeClr>
                </a:gs>
                <a:gs pos="100000">
                  <a:srgbClr val="002060"/>
                </a:gs>
              </a:gsLst>
              <a:lin ang="5400000" scaled="1"/>
              <a:tileRect/>
            </a:gra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da-DK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15" name="Rektangel 14"/>
          <p:cNvSpPr/>
          <p:nvPr/>
        </p:nvSpPr>
        <p:spPr bwMode="auto">
          <a:xfrm>
            <a:off x="7092280" y="3573016"/>
            <a:ext cx="207977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da-DK" sz="2000" b="1" kern="0" noProof="1" smtClean="0">
                <a:solidFill>
                  <a:prstClr val="white"/>
                </a:solidFill>
                <a:latin typeface="Calibri" pitchFamily="34" charset="0"/>
                <a:cs typeface="Arial" charset="0"/>
              </a:rPr>
              <a:t>Calibration Cellule Development</a:t>
            </a:r>
            <a:endParaRPr lang="da-DK" sz="2000" b="1" kern="0" noProof="1">
              <a:solidFill>
                <a:prstClr val="white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6" name="Rektangel 15"/>
          <p:cNvSpPr/>
          <p:nvPr/>
        </p:nvSpPr>
        <p:spPr bwMode="auto">
          <a:xfrm>
            <a:off x="2951820" y="6141494"/>
            <a:ext cx="33123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da-DK" sz="2000" b="1" kern="0" noProof="1" smtClean="0">
                <a:solidFill>
                  <a:prstClr val="white"/>
                </a:solidFill>
                <a:latin typeface="Calibri" pitchFamily="34" charset="0"/>
                <a:cs typeface="Arial" charset="0"/>
              </a:rPr>
              <a:t>Graphyte Protoptype</a:t>
            </a:r>
          </a:p>
          <a:p>
            <a:pPr algn="ctr">
              <a:defRPr/>
            </a:pPr>
            <a:r>
              <a:rPr lang="da-DK" sz="2000" b="1" kern="0" noProof="1" smtClean="0">
                <a:solidFill>
                  <a:prstClr val="white"/>
                </a:solidFill>
                <a:latin typeface="Calibri" pitchFamily="34" charset="0"/>
                <a:cs typeface="Arial" charset="0"/>
              </a:rPr>
              <a:t>Experimental Tests </a:t>
            </a:r>
            <a:endParaRPr lang="da-DK" sz="2000" b="1" kern="0" dirty="0">
              <a:solidFill>
                <a:prstClr val="white"/>
              </a:solidFill>
              <a:latin typeface="Arial" pitchFamily="34" charset="0"/>
            </a:endParaRPr>
          </a:p>
        </p:txBody>
      </p:sp>
      <p:sp>
        <p:nvSpPr>
          <p:cNvPr id="17" name="Rektangel 16"/>
          <p:cNvSpPr/>
          <p:nvPr/>
        </p:nvSpPr>
        <p:spPr bwMode="auto">
          <a:xfrm>
            <a:off x="6408203" y="6127228"/>
            <a:ext cx="273227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da-DK" sz="2000" b="1" kern="0" noProof="1" smtClean="0">
                <a:solidFill>
                  <a:prstClr val="white"/>
                </a:solidFill>
                <a:latin typeface="Calibri" pitchFamily="34" charset="0"/>
                <a:cs typeface="Arial" charset="0"/>
              </a:rPr>
              <a:t>Design Optimization Test and Simulations</a:t>
            </a:r>
            <a:endParaRPr lang="da-DK" sz="2000" b="1" kern="0" noProof="1">
              <a:solidFill>
                <a:prstClr val="white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8" name="Rektangel 17"/>
          <p:cNvSpPr/>
          <p:nvPr/>
        </p:nvSpPr>
        <p:spPr bwMode="auto">
          <a:xfrm>
            <a:off x="-37598" y="3429000"/>
            <a:ext cx="193245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da-DK" sz="2000" b="1" kern="0" noProof="1">
                <a:solidFill>
                  <a:prstClr val="white"/>
                </a:solidFill>
                <a:latin typeface="Calibri" pitchFamily="34" charset="0"/>
                <a:cs typeface="Arial" charset="0"/>
              </a:rPr>
              <a:t>N</a:t>
            </a:r>
            <a:r>
              <a:rPr lang="da-DK" sz="2000" b="1" kern="0" noProof="1" smtClean="0">
                <a:solidFill>
                  <a:prstClr val="white"/>
                </a:solidFill>
                <a:latin typeface="Calibri" pitchFamily="34" charset="0"/>
                <a:cs typeface="Arial" charset="0"/>
              </a:rPr>
              <a:t>eutron </a:t>
            </a:r>
            <a:r>
              <a:rPr lang="da-DK" sz="2000" b="1" kern="0" noProof="1">
                <a:solidFill>
                  <a:prstClr val="white"/>
                </a:solidFill>
                <a:latin typeface="Calibri" pitchFamily="34" charset="0"/>
                <a:cs typeface="Arial" charset="0"/>
              </a:rPr>
              <a:t>C</a:t>
            </a:r>
            <a:r>
              <a:rPr lang="da-DK" sz="2000" b="1" kern="0" noProof="1" smtClean="0">
                <a:solidFill>
                  <a:prstClr val="white"/>
                </a:solidFill>
                <a:latin typeface="Calibri" pitchFamily="34" charset="0"/>
                <a:cs typeface="Arial" charset="0"/>
              </a:rPr>
              <a:t>onverter Design Finalization</a:t>
            </a:r>
            <a:endParaRPr lang="da-DK" sz="2000" b="1" kern="0" noProof="1">
              <a:solidFill>
                <a:prstClr val="white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9" name="Rektangel 18"/>
          <p:cNvSpPr/>
          <p:nvPr/>
        </p:nvSpPr>
        <p:spPr bwMode="auto">
          <a:xfrm>
            <a:off x="2104" y="6129300"/>
            <a:ext cx="15121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da-DK" sz="2000" b="1" kern="0" noProof="1" smtClean="0">
                <a:solidFill>
                  <a:prstClr val="white"/>
                </a:solidFill>
                <a:latin typeface="Calibri" pitchFamily="34" charset="0"/>
                <a:cs typeface="Arial" charset="0"/>
              </a:rPr>
              <a:t>Converter Online </a:t>
            </a:r>
            <a:r>
              <a:rPr lang="da-DK" sz="2000" b="1" kern="0" noProof="1">
                <a:solidFill>
                  <a:prstClr val="white"/>
                </a:solidFill>
                <a:latin typeface="Calibri" pitchFamily="34" charset="0"/>
                <a:cs typeface="Arial" charset="0"/>
              </a:rPr>
              <a:t>T</a:t>
            </a:r>
            <a:r>
              <a:rPr lang="da-DK" sz="2000" b="1" kern="0" noProof="1" smtClean="0">
                <a:solidFill>
                  <a:prstClr val="white"/>
                </a:solidFill>
                <a:latin typeface="Calibri" pitchFamily="34" charset="0"/>
                <a:cs typeface="Arial" charset="0"/>
              </a:rPr>
              <a:t>ests</a:t>
            </a:r>
            <a:endParaRPr lang="da-DK" sz="2000" b="1" kern="0" noProof="1">
              <a:solidFill>
                <a:prstClr val="white"/>
              </a:solidFill>
              <a:latin typeface="Calibri" pitchFamily="34" charset="0"/>
              <a:cs typeface="Arial" charset="0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8765" l="9722" r="8993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910" r="9854"/>
          <a:stretch/>
        </p:blipFill>
        <p:spPr>
          <a:xfrm>
            <a:off x="3393323" y="4653136"/>
            <a:ext cx="2366809" cy="15330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38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108792" y="4363669"/>
            <a:ext cx="1561166" cy="148586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4175" b="97495" l="1146" r="9803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72" flipH="1">
            <a:off x="987890" y="2115810"/>
            <a:ext cx="2756728" cy="216116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3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60" t="5544" r="7203" b="26205"/>
          <a:stretch/>
        </p:blipFill>
        <p:spPr bwMode="auto">
          <a:xfrm>
            <a:off x="981916" y="4804571"/>
            <a:ext cx="1825888" cy="11087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6741801" y="2178231"/>
            <a:ext cx="1010489" cy="16274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" descr="\\cern.ch\dfs\Users\s\scimmino\Desktop\immagini\lne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59635">
            <a:off x="7155927" y="1841521"/>
            <a:ext cx="1117894" cy="5484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2688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A9FE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A9FE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A9FE"/>
                                      </p:to>
                                    </p:animClr>
                                    <p:animClr clrSpc="rgb" dir="cw">
                                      <p:cBhvr>
                                        <p:cTn id="2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A9FE"/>
                                      </p:to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A9FE"/>
                                      </p:to>
                                    </p:animClr>
                                    <p:animClr clrSpc="rgb" dir="cw">
                                      <p:cBhvr>
                                        <p:cTn id="3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A9FE"/>
                                      </p:to>
                                    </p:animClr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A9FE"/>
                                      </p:to>
                                    </p:animClr>
                                    <p:animClr clrSpc="rgb" dir="cw">
                                      <p:cBhvr>
                                        <p:cTn id="4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A9FE"/>
                                      </p:to>
                                    </p:animClr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A9FE"/>
                                      </p:to>
                                    </p:animClr>
                                    <p:animClr clrSpc="rgb" dir="cw">
                                      <p:cBhvr>
                                        <p:cTn id="5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A9FE"/>
                                      </p:to>
                                    </p:animClr>
                                    <p:set>
                                      <p:cBhvr>
                                        <p:cTn id="6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5" grpId="0" animBg="1"/>
      <p:bldP spid="56" grpId="0" animBg="1"/>
      <p:bldP spid="57" grpId="0" animBg="1"/>
      <p:bldP spid="58" grpId="0" animBg="1"/>
      <p:bldP spid="15" grpId="0"/>
      <p:bldP spid="16" grpId="0"/>
      <p:bldP spid="17" grpId="0"/>
      <p:bldP spid="18" grpId="0"/>
      <p:bldP spid="19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6667" r="9333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5587" y="2132856"/>
            <a:ext cx="2143125" cy="21431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48945" y1="28169" x2="48523" y2="53991"/>
                        <a14:foregroundMark x1="46835" y1="82629" x2="57384" y2="77934"/>
                        <a14:foregroundMark x1="65823" y1="33803" x2="35443" y2="53991"/>
                        <a14:foregroundMark x1="70042" y1="52113" x2="33755" y2="68075"/>
                        <a14:foregroundMark x1="46414" y1="2347" x2="1688" y2="80282"/>
                        <a14:foregroundMark x1="1688" y1="81221" x2="4219" y2="92958"/>
                        <a14:foregroundMark x1="5907" y1="94366" x2="17300" y2="99531"/>
                        <a14:foregroundMark x1="17722" y1="98592" x2="89030" y2="98122"/>
                        <a14:foregroundMark x1="89030" y1="98122" x2="99156" y2="86854"/>
                        <a14:foregroundMark x1="98312" y1="85446" x2="59916" y2="6573"/>
                        <a14:foregroundMark x1="39241" y1="27230" x2="58650" y2="23474"/>
                        <a14:foregroundMark x1="40084" y1="34272" x2="53586" y2="13615"/>
                        <a14:foregroundMark x1="40506" y1="83568" x2="56962" y2="73239"/>
                        <a14:foregroundMark x1="44726" y1="71831" x2="53165" y2="89671"/>
                        <a14:foregroundMark x1="52743" y1="68545" x2="53165" y2="9389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572" y="3378428"/>
            <a:ext cx="2257425" cy="2028825"/>
          </a:xfrm>
          <a:prstGeom prst="rect">
            <a:avLst/>
          </a:prstGeom>
          <a:scene3d>
            <a:camera prst="perspectiveContrastingRightFacing"/>
            <a:lightRig rig="threePt" dir="t"/>
          </a:scene3d>
          <a:sp3d>
            <a:bevelT/>
          </a:sp3d>
        </p:spPr>
      </p:pic>
      <p:sp>
        <p:nvSpPr>
          <p:cNvPr id="7" name="TextBox 6"/>
          <p:cNvSpPr txBox="1"/>
          <p:nvPr/>
        </p:nvSpPr>
        <p:spPr>
          <a:xfrm>
            <a:off x="2267744" y="2706688"/>
            <a:ext cx="56886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>
                <a:solidFill>
                  <a:prstClr val="white"/>
                </a:solidFill>
                <a:latin typeface="Elephant" panose="02020904090505020303" pitchFamily="18" charset="0"/>
              </a:rPr>
              <a:t>THANK YOU FOR THE ATTENTION</a:t>
            </a:r>
            <a:endParaRPr lang="en-GB" sz="4000" dirty="0">
              <a:solidFill>
                <a:prstClr val="white"/>
              </a:solidFill>
              <a:latin typeface="Elephant" panose="0202090409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1908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Freeform 68"/>
          <p:cNvSpPr>
            <a:spLocks/>
          </p:cNvSpPr>
          <p:nvPr/>
        </p:nvSpPr>
        <p:spPr bwMode="auto">
          <a:xfrm>
            <a:off x="2104" y="3028900"/>
            <a:ext cx="4604441" cy="3829100"/>
          </a:xfrm>
          <a:custGeom>
            <a:avLst/>
            <a:gdLst/>
            <a:ahLst/>
            <a:cxnLst>
              <a:cxn ang="0">
                <a:pos x="0" y="1562"/>
              </a:cxn>
              <a:cxn ang="0">
                <a:pos x="0" y="2604"/>
              </a:cxn>
              <a:cxn ang="0">
                <a:pos x="1272" y="2604"/>
              </a:cxn>
              <a:cxn ang="0">
                <a:pos x="2612" y="0"/>
              </a:cxn>
              <a:cxn ang="0">
                <a:pos x="0" y="1562"/>
              </a:cxn>
            </a:cxnLst>
            <a:rect l="0" t="0" r="r" b="b"/>
            <a:pathLst>
              <a:path w="2612" h="2604">
                <a:moveTo>
                  <a:pt x="0" y="1562"/>
                </a:moveTo>
                <a:lnTo>
                  <a:pt x="0" y="2604"/>
                </a:lnTo>
                <a:lnTo>
                  <a:pt x="1272" y="2604"/>
                </a:lnTo>
                <a:lnTo>
                  <a:pt x="2612" y="0"/>
                </a:lnTo>
                <a:lnTo>
                  <a:pt x="0" y="1562"/>
                </a:lnTo>
                <a:close/>
              </a:path>
            </a:pathLst>
          </a:custGeom>
          <a:solidFill>
            <a:schemeClr val="bg2">
              <a:lumMod val="75000"/>
              <a:lumOff val="25000"/>
              <a:alpha val="71000"/>
            </a:schemeClr>
          </a:solidFill>
          <a:ln w="28575" cap="flat" cmpd="sng" algn="ctr">
            <a:gradFill flip="none" rotWithShape="1">
              <a:gsLst>
                <a:gs pos="50000">
                  <a:schemeClr val="accent5">
                    <a:lumMod val="60000"/>
                    <a:lumOff val="40000"/>
                  </a:schemeClr>
                </a:gs>
                <a:gs pos="100000">
                  <a:srgbClr val="002060"/>
                </a:gs>
              </a:gsLst>
              <a:lin ang="5400000" scaled="1"/>
              <a:tileRect/>
            </a:gra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da-DK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55" name="Freeform 69"/>
          <p:cNvSpPr>
            <a:spLocks/>
          </p:cNvSpPr>
          <p:nvPr/>
        </p:nvSpPr>
        <p:spPr bwMode="auto">
          <a:xfrm>
            <a:off x="4666480" y="3025959"/>
            <a:ext cx="4473994" cy="2249817"/>
          </a:xfrm>
          <a:custGeom>
            <a:avLst/>
            <a:gdLst/>
            <a:ahLst/>
            <a:cxnLst>
              <a:cxn ang="0">
                <a:pos x="2538" y="1530"/>
              </a:cxn>
              <a:cxn ang="0">
                <a:pos x="2538" y="0"/>
              </a:cxn>
              <a:cxn ang="0">
                <a:pos x="0" y="0"/>
              </a:cxn>
              <a:cxn ang="0">
                <a:pos x="2538" y="1530"/>
              </a:cxn>
            </a:cxnLst>
            <a:rect l="0" t="0" r="r" b="b"/>
            <a:pathLst>
              <a:path w="2538" h="1530">
                <a:moveTo>
                  <a:pt x="2538" y="1530"/>
                </a:moveTo>
                <a:lnTo>
                  <a:pt x="2538" y="0"/>
                </a:lnTo>
                <a:lnTo>
                  <a:pt x="0" y="0"/>
                </a:lnTo>
                <a:lnTo>
                  <a:pt x="2538" y="1530"/>
                </a:lnTo>
                <a:close/>
              </a:path>
            </a:pathLst>
          </a:custGeom>
          <a:solidFill>
            <a:schemeClr val="bg2">
              <a:lumMod val="75000"/>
              <a:lumOff val="25000"/>
              <a:alpha val="71000"/>
            </a:schemeClr>
          </a:solidFill>
          <a:ln w="28575" cap="flat" cmpd="sng" algn="ctr">
            <a:gradFill flip="none" rotWithShape="1">
              <a:gsLst>
                <a:gs pos="50000">
                  <a:schemeClr val="accent5">
                    <a:lumMod val="60000"/>
                    <a:lumOff val="40000"/>
                  </a:schemeClr>
                </a:gs>
                <a:gs pos="100000">
                  <a:srgbClr val="002060"/>
                </a:gs>
              </a:gsLst>
              <a:lin ang="5400000" scaled="1"/>
              <a:tileRect/>
            </a:gra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da-DK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56" name="Freeform 70"/>
          <p:cNvSpPr>
            <a:spLocks/>
          </p:cNvSpPr>
          <p:nvPr/>
        </p:nvSpPr>
        <p:spPr bwMode="auto">
          <a:xfrm>
            <a:off x="2262017" y="3031840"/>
            <a:ext cx="4526878" cy="3826160"/>
          </a:xfrm>
          <a:custGeom>
            <a:avLst/>
            <a:gdLst/>
            <a:ahLst/>
            <a:cxnLst>
              <a:cxn ang="0">
                <a:pos x="0" y="2602"/>
              </a:cxn>
              <a:cxn ang="0">
                <a:pos x="2568" y="2602"/>
              </a:cxn>
              <a:cxn ang="0">
                <a:pos x="1338" y="0"/>
              </a:cxn>
              <a:cxn ang="0">
                <a:pos x="0" y="2602"/>
              </a:cxn>
            </a:cxnLst>
            <a:rect l="0" t="0" r="r" b="b"/>
            <a:pathLst>
              <a:path w="2568" h="2602">
                <a:moveTo>
                  <a:pt x="0" y="2602"/>
                </a:moveTo>
                <a:lnTo>
                  <a:pt x="2568" y="2602"/>
                </a:lnTo>
                <a:lnTo>
                  <a:pt x="1338" y="0"/>
                </a:lnTo>
                <a:lnTo>
                  <a:pt x="0" y="2602"/>
                </a:lnTo>
                <a:close/>
              </a:path>
            </a:pathLst>
          </a:custGeom>
          <a:solidFill>
            <a:schemeClr val="bg2">
              <a:lumMod val="75000"/>
              <a:lumOff val="25000"/>
              <a:alpha val="71000"/>
            </a:schemeClr>
          </a:solidFill>
          <a:ln w="28575" cap="flat" cmpd="sng" algn="ctr">
            <a:gradFill flip="none" rotWithShape="1">
              <a:gsLst>
                <a:gs pos="50000">
                  <a:schemeClr val="accent5">
                    <a:lumMod val="60000"/>
                    <a:lumOff val="40000"/>
                  </a:schemeClr>
                </a:gs>
                <a:gs pos="100000">
                  <a:srgbClr val="002060"/>
                </a:gs>
              </a:gsLst>
              <a:lin ang="5400000" scaled="1"/>
              <a:tileRect/>
            </a:gra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da-DK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57" name="Freeform 71"/>
          <p:cNvSpPr>
            <a:spLocks/>
          </p:cNvSpPr>
          <p:nvPr/>
        </p:nvSpPr>
        <p:spPr bwMode="auto">
          <a:xfrm>
            <a:off x="4638276" y="3028900"/>
            <a:ext cx="4502199" cy="3829100"/>
          </a:xfrm>
          <a:custGeom>
            <a:avLst/>
            <a:gdLst/>
            <a:ahLst/>
            <a:cxnLst>
              <a:cxn ang="0">
                <a:pos x="1230" y="2604"/>
              </a:cxn>
              <a:cxn ang="0">
                <a:pos x="1230" y="2604"/>
              </a:cxn>
              <a:cxn ang="0">
                <a:pos x="2554" y="2604"/>
              </a:cxn>
              <a:cxn ang="0">
                <a:pos x="2554" y="1540"/>
              </a:cxn>
              <a:cxn ang="0">
                <a:pos x="0" y="0"/>
              </a:cxn>
              <a:cxn ang="0">
                <a:pos x="1230" y="2604"/>
              </a:cxn>
            </a:cxnLst>
            <a:rect l="0" t="0" r="r" b="b"/>
            <a:pathLst>
              <a:path w="2554" h="2604">
                <a:moveTo>
                  <a:pt x="1230" y="2604"/>
                </a:moveTo>
                <a:lnTo>
                  <a:pt x="1230" y="2604"/>
                </a:lnTo>
                <a:lnTo>
                  <a:pt x="2554" y="2604"/>
                </a:lnTo>
                <a:lnTo>
                  <a:pt x="2554" y="1540"/>
                </a:lnTo>
                <a:lnTo>
                  <a:pt x="0" y="0"/>
                </a:lnTo>
                <a:lnTo>
                  <a:pt x="1230" y="2604"/>
                </a:lnTo>
                <a:close/>
              </a:path>
            </a:pathLst>
          </a:custGeom>
          <a:solidFill>
            <a:schemeClr val="bg2">
              <a:lumMod val="75000"/>
              <a:lumOff val="25000"/>
              <a:alpha val="71000"/>
            </a:schemeClr>
          </a:solidFill>
          <a:ln w="28575" cap="flat" cmpd="sng" algn="ctr">
            <a:gradFill flip="none" rotWithShape="1">
              <a:gsLst>
                <a:gs pos="50000">
                  <a:schemeClr val="accent5">
                    <a:lumMod val="60000"/>
                    <a:lumOff val="40000"/>
                  </a:schemeClr>
                </a:gs>
                <a:gs pos="100000">
                  <a:srgbClr val="002060"/>
                </a:gs>
              </a:gsLst>
              <a:lin ang="5400000" scaled="1"/>
              <a:tileRect/>
            </a:gra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da-DK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58" name="Freeform 72"/>
          <p:cNvSpPr>
            <a:spLocks/>
          </p:cNvSpPr>
          <p:nvPr/>
        </p:nvSpPr>
        <p:spPr bwMode="auto">
          <a:xfrm>
            <a:off x="2104" y="3025959"/>
            <a:ext cx="4576237" cy="2282167"/>
          </a:xfrm>
          <a:custGeom>
            <a:avLst/>
            <a:gdLst/>
            <a:ahLst/>
            <a:cxnLst>
              <a:cxn ang="0">
                <a:pos x="2592" y="0"/>
              </a:cxn>
              <a:cxn ang="0">
                <a:pos x="0" y="0"/>
              </a:cxn>
              <a:cxn ang="0">
                <a:pos x="0" y="1552"/>
              </a:cxn>
              <a:cxn ang="0">
                <a:pos x="2596" y="0"/>
              </a:cxn>
              <a:cxn ang="0">
                <a:pos x="2592" y="0"/>
              </a:cxn>
            </a:cxnLst>
            <a:rect l="0" t="0" r="r" b="b"/>
            <a:pathLst>
              <a:path w="2596" h="1552">
                <a:moveTo>
                  <a:pt x="2592" y="0"/>
                </a:moveTo>
                <a:lnTo>
                  <a:pt x="0" y="0"/>
                </a:lnTo>
                <a:lnTo>
                  <a:pt x="0" y="1552"/>
                </a:lnTo>
                <a:lnTo>
                  <a:pt x="2596" y="0"/>
                </a:lnTo>
                <a:lnTo>
                  <a:pt x="2592" y="0"/>
                </a:lnTo>
                <a:close/>
              </a:path>
            </a:pathLst>
          </a:custGeom>
          <a:solidFill>
            <a:schemeClr val="bg2">
              <a:lumMod val="75000"/>
              <a:lumOff val="25000"/>
              <a:alpha val="71000"/>
            </a:schemeClr>
          </a:solidFill>
          <a:ln w="28575" cap="flat" cmpd="sng" algn="ctr">
            <a:gradFill flip="none" rotWithShape="1">
              <a:gsLst>
                <a:gs pos="50000">
                  <a:schemeClr val="accent5">
                    <a:lumMod val="60000"/>
                    <a:lumOff val="40000"/>
                  </a:schemeClr>
                </a:gs>
                <a:gs pos="100000">
                  <a:srgbClr val="002060"/>
                </a:gs>
              </a:gsLst>
              <a:lin ang="5400000" scaled="1"/>
              <a:tileRect/>
            </a:gra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da-DK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16" name="Rektangel 15"/>
          <p:cNvSpPr/>
          <p:nvPr/>
        </p:nvSpPr>
        <p:spPr bwMode="auto">
          <a:xfrm>
            <a:off x="38466" y="3559925"/>
            <a:ext cx="172522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da-DK" sz="2200" b="1" kern="0" noProof="1">
                <a:solidFill>
                  <a:prstClr val="white"/>
                </a:solidFill>
                <a:latin typeface="Calibri" pitchFamily="34" charset="0"/>
                <a:cs typeface="Arial" charset="0"/>
              </a:rPr>
              <a:t>Standard </a:t>
            </a:r>
            <a:r>
              <a:rPr lang="da-DK" sz="2200" b="1" kern="0" noProof="1" smtClean="0">
                <a:solidFill>
                  <a:prstClr val="white"/>
                </a:solidFill>
                <a:latin typeface="Calibri" pitchFamily="34" charset="0"/>
                <a:cs typeface="Arial" charset="0"/>
              </a:rPr>
              <a:t>Temperature Calibration</a:t>
            </a:r>
            <a:endParaRPr lang="da-DK" sz="2200" kern="0" dirty="0">
              <a:solidFill>
                <a:prstClr val="white"/>
              </a:solidFill>
              <a:latin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19" t="8363" r="8497" b="19382"/>
          <a:stretch/>
        </p:blipFill>
        <p:spPr bwMode="auto">
          <a:xfrm>
            <a:off x="1249269" y="2098099"/>
            <a:ext cx="1475403" cy="178768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4033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A9FE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A9FE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5368230" y="1951273"/>
            <a:ext cx="3528392" cy="2557847"/>
            <a:chOff x="5364088" y="1412776"/>
            <a:chExt cx="3528392" cy="2557847"/>
          </a:xfrm>
        </p:grpSpPr>
        <p:sp>
          <p:nvSpPr>
            <p:cNvPr id="2" name="Rounded Rectangle 1"/>
            <p:cNvSpPr/>
            <p:nvPr/>
          </p:nvSpPr>
          <p:spPr>
            <a:xfrm>
              <a:off x="5364088" y="1412776"/>
              <a:ext cx="3528392" cy="2557847"/>
            </a:xfrm>
            <a:prstGeom prst="round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467958" y="1611878"/>
              <a:ext cx="32763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chemeClr val="bg2">
                      <a:lumMod val="20000"/>
                      <a:lumOff val="80000"/>
                    </a:schemeClr>
                  </a:solidFill>
                </a:rPr>
                <a:t>Calibration Chart</a:t>
              </a:r>
              <a:endParaRPr lang="en-GB" dirty="0">
                <a:solidFill>
                  <a:schemeClr val="bg2">
                    <a:lumMod val="20000"/>
                    <a:lumOff val="80000"/>
                  </a:schemeClr>
                </a:solidFill>
              </a:endParaRPr>
            </a:p>
          </p:txBody>
        </p:sp>
      </p:grp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60036" y="-8"/>
            <a:ext cx="8783964" cy="980736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Calibration Chart</a:t>
            </a:r>
          </a:p>
        </p:txBody>
      </p:sp>
      <p:pic>
        <p:nvPicPr>
          <p:cNvPr id="3074" name="Picture 2" descr="\\cern.ch\dfs\Users\s\scimmino\Desktop\immagini\Modline5StandL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667" b="98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9118" y="183128"/>
            <a:ext cx="16192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\\cern.ch\dfs\Users\s\scimmino\Desktop\immagini\a13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500" r="9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4886" b="50000"/>
          <a:stretch/>
        </p:blipFill>
        <p:spPr bwMode="auto">
          <a:xfrm rot="5400000">
            <a:off x="-1409690" y="3344775"/>
            <a:ext cx="3539453" cy="683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1439652" y="1477751"/>
            <a:ext cx="2484276" cy="1044116"/>
            <a:chOff x="683568" y="1160748"/>
            <a:chExt cx="2484276" cy="1044116"/>
          </a:xfrm>
        </p:grpSpPr>
        <p:sp>
          <p:nvSpPr>
            <p:cNvPr id="6" name="Rounded Rectangle 5"/>
            <p:cNvSpPr/>
            <p:nvPr/>
          </p:nvSpPr>
          <p:spPr>
            <a:xfrm>
              <a:off x="683568" y="1160748"/>
              <a:ext cx="2484276" cy="1044116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FFFF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809582" y="1359640"/>
              <a:ext cx="22322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DFDCB7">
                      <a:lumMod val="20000"/>
                      <a:lumOff val="80000"/>
                    </a:srgbClr>
                  </a:solidFill>
                </a:rPr>
                <a:t>Preserve the target during operation</a:t>
              </a:r>
            </a:p>
          </p:txBody>
        </p:sp>
      </p:grpSp>
      <p:sp>
        <p:nvSpPr>
          <p:cNvPr id="13" name="Rounded Rectangle 12"/>
          <p:cNvSpPr/>
          <p:nvPr/>
        </p:nvSpPr>
        <p:spPr>
          <a:xfrm>
            <a:off x="2195736" y="2342397"/>
            <a:ext cx="2484276" cy="1044116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DFDCB7">
                    <a:lumMod val="20000"/>
                    <a:lumOff val="80000"/>
                  </a:srgbClr>
                </a:solidFill>
              </a:rPr>
              <a:t>Avoid excessive stress</a:t>
            </a:r>
          </a:p>
        </p:txBody>
      </p:sp>
      <p:pic>
        <p:nvPicPr>
          <p:cNvPr id="3078" name="Picture 6" descr="\\cern.ch\dfs\Users\s\scimmino\Documents\My Pictures\Pump Stand\IMAG1218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5666" y="980728"/>
            <a:ext cx="3468955" cy="520343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3079" name="Picture 7" descr="\\cern.ch\dfs\Users\s\scimmino\Documents\My Pictures\Container_Nudo\Prove in laboratorio_06_06_2012\IMAG0421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510"/>
          <a:stretch/>
        </p:blipFill>
        <p:spPr bwMode="auto">
          <a:xfrm rot="1398868">
            <a:off x="3582821" y="4331576"/>
            <a:ext cx="2194384" cy="179521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8016879" y="6462401"/>
            <a:ext cx="628815" cy="276228"/>
          </a:xfrm>
        </p:spPr>
        <p:txBody>
          <a:bodyPr/>
          <a:lstStyle/>
          <a:p>
            <a:fld id="{2A013F82-EE5E-44EE-A61D-E31C6657F26F}" type="slidenum">
              <a:rPr lang="en-GB" sz="1600" smtClean="0">
                <a:solidFill>
                  <a:srgbClr val="B1A089">
                    <a:lumMod val="50000"/>
                  </a:srgbClr>
                </a:solidFill>
              </a:rPr>
              <a:pPr/>
              <a:t>5</a:t>
            </a:fld>
            <a:endParaRPr lang="en-GB" sz="1600" dirty="0">
              <a:solidFill>
                <a:srgbClr val="B1A089">
                  <a:lumMod val="50000"/>
                </a:srgbClr>
              </a:solidFill>
            </a:endParaRPr>
          </a:p>
        </p:txBody>
      </p:sp>
      <p:pic>
        <p:nvPicPr>
          <p:cNvPr id="15" name="Picture 14" descr="IMG_1538"/>
          <p:cNvPicPr/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30838" b="100000" l="39153" r="100000">
                        <a14:foregroundMark x1="59322" y1="47059" x2="60169" y2="37790"/>
                        <a14:backgroundMark x1="65085" y1="34581" x2="50169" y2="35472"/>
                        <a14:backgroundMark x1="46610" y1="72014" x2="53220" y2="95722"/>
                        <a14:backgroundMark x1="49661" y1="91979" x2="64237" y2="90018"/>
                        <a14:backgroundMark x1="68644" y1="91444" x2="85763" y2="88770"/>
                        <a14:backgroundMark x1="75254" y1="94296" x2="84915" y2="55793"/>
                        <a14:backgroundMark x1="75254" y1="86809" x2="75593" y2="68271"/>
                        <a14:backgroundMark x1="70847" y1="93761" x2="71186" y2="821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9111" t="31318"/>
          <a:stretch/>
        </p:blipFill>
        <p:spPr bwMode="auto">
          <a:xfrm>
            <a:off x="86401" y="5445224"/>
            <a:ext cx="1108212" cy="117455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/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4496036"/>
              </p:ext>
            </p:extLst>
          </p:nvPr>
        </p:nvGraphicFramePr>
        <p:xfrm>
          <a:off x="5616116" y="2672916"/>
          <a:ext cx="3029580" cy="1539240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605916"/>
                <a:gridCol w="605916"/>
                <a:gridCol w="605916"/>
                <a:gridCol w="605916"/>
                <a:gridCol w="60591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100" dirty="0" smtClean="0"/>
                        <a:t>I</a:t>
                      </a:r>
                      <a:r>
                        <a:rPr lang="it-IT" sz="1100" baseline="-25000" dirty="0" smtClean="0"/>
                        <a:t>cont</a:t>
                      </a:r>
                    </a:p>
                    <a:p>
                      <a:pPr algn="ctr"/>
                      <a:r>
                        <a:rPr lang="en-GB" sz="1100" baseline="0" dirty="0" smtClean="0"/>
                        <a:t>[A]</a:t>
                      </a:r>
                      <a:endParaRPr lang="it-IT" sz="1100" baseline="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1100" baseline="0" dirty="0" smtClean="0"/>
                        <a:t>V</a:t>
                      </a:r>
                      <a:r>
                        <a:rPr lang="it-IT" sz="1100" baseline="-25000" dirty="0" smtClean="0"/>
                        <a:t>cont</a:t>
                      </a:r>
                    </a:p>
                    <a:p>
                      <a:r>
                        <a:rPr lang="en-GB" sz="1100" baseline="0" dirty="0" smtClean="0"/>
                        <a:t>[A]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 smtClean="0"/>
                        <a:t>I</a:t>
                      </a:r>
                      <a:r>
                        <a:rPr lang="it-IT" sz="1100" baseline="-25000" dirty="0" smtClean="0"/>
                        <a:t>source</a:t>
                      </a:r>
                    </a:p>
                    <a:p>
                      <a:pPr algn="ctr"/>
                      <a:r>
                        <a:rPr lang="en-GB" sz="1100" baseline="0" dirty="0" smtClean="0"/>
                        <a:t>[A]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 smtClean="0"/>
                        <a:t>T</a:t>
                      </a:r>
                      <a:r>
                        <a:rPr lang="it-IT" sz="1100" baseline="-25000" dirty="0" smtClean="0"/>
                        <a:t>cont</a:t>
                      </a:r>
                    </a:p>
                    <a:p>
                      <a:pPr algn="ctr"/>
                      <a:r>
                        <a:rPr lang="en-GB" sz="1100" baseline="0" dirty="0" smtClean="0"/>
                        <a:t>[</a:t>
                      </a:r>
                      <a:r>
                        <a:rPr lang="en-GB" sz="1100" baseline="0" dirty="0" smtClean="0">
                          <a:latin typeface="Corbel"/>
                        </a:rPr>
                        <a:t>°</a:t>
                      </a:r>
                      <a:r>
                        <a:rPr lang="en-GB" sz="1100" baseline="0" dirty="0" smtClean="0"/>
                        <a:t>C]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 smtClean="0"/>
                        <a:t>T</a:t>
                      </a:r>
                      <a:r>
                        <a:rPr lang="it-IT" sz="1100" baseline="-25000" dirty="0" smtClean="0"/>
                        <a:t>source</a:t>
                      </a:r>
                    </a:p>
                    <a:p>
                      <a:pPr algn="ctr"/>
                      <a:r>
                        <a:rPr lang="en-GB" sz="1100" baseline="0" dirty="0" smtClean="0"/>
                        <a:t>[</a:t>
                      </a:r>
                      <a:r>
                        <a:rPr lang="en-GB" sz="1100" baseline="0" dirty="0" smtClean="0">
                          <a:latin typeface="Corbel"/>
                        </a:rPr>
                        <a:t>°</a:t>
                      </a:r>
                      <a:r>
                        <a:rPr lang="en-GB" sz="1100" baseline="0" dirty="0" smtClean="0"/>
                        <a:t>C]</a:t>
                      </a:r>
                      <a:endParaRPr lang="en-GB" sz="11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450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3.01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270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1717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1294</a:t>
                      </a:r>
                      <a:endParaRPr lang="en-GB" sz="1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500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3.38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270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1740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1294</a:t>
                      </a:r>
                      <a:endParaRPr lang="en-GB" sz="1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550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3.68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270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1850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1294</a:t>
                      </a:r>
                      <a:endParaRPr lang="en-GB" sz="11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634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91580" y="-8"/>
            <a:ext cx="8496944" cy="980736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Thermal Measures Optimization</a:t>
            </a:r>
            <a:endParaRPr lang="en-US" dirty="0"/>
          </a:p>
        </p:txBody>
      </p:sp>
      <p:pic>
        <p:nvPicPr>
          <p:cNvPr id="3074" name="Picture 2" descr="\\cern.ch\dfs\Users\s\scimmino\Desktop\immagini\Modline5StandL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667" b="98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9118" y="183128"/>
            <a:ext cx="16192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\\cern.ch\dfs\Users\s\scimmino\Desktop\immagini\a13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500" r="9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4886" b="50000"/>
          <a:stretch/>
        </p:blipFill>
        <p:spPr bwMode="auto">
          <a:xfrm rot="5400000">
            <a:off x="-1409690" y="3344775"/>
            <a:ext cx="3539453" cy="683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1701042" y="1128033"/>
            <a:ext cx="2484276" cy="1044116"/>
            <a:chOff x="683568" y="1160748"/>
            <a:chExt cx="2484276" cy="1044116"/>
          </a:xfrm>
        </p:grpSpPr>
        <p:sp>
          <p:nvSpPr>
            <p:cNvPr id="6" name="Rounded Rectangle 5"/>
            <p:cNvSpPr/>
            <p:nvPr/>
          </p:nvSpPr>
          <p:spPr>
            <a:xfrm>
              <a:off x="683568" y="1160748"/>
              <a:ext cx="2484276" cy="1044116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FFFF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809582" y="1445491"/>
              <a:ext cx="1386154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dirty="0">
                  <a:solidFill>
                    <a:schemeClr val="bg1"/>
                  </a:solidFill>
                </a:rPr>
                <a:t>Precision</a:t>
              </a: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7956376" y="6469518"/>
            <a:ext cx="628815" cy="276228"/>
          </a:xfrm>
        </p:spPr>
        <p:txBody>
          <a:bodyPr/>
          <a:lstStyle/>
          <a:p>
            <a:fld id="{2A013F82-EE5E-44EE-A61D-E31C6657F26F}" type="slidenum">
              <a:rPr lang="en-GB" sz="1600" smtClean="0">
                <a:solidFill>
                  <a:schemeClr val="tx2">
                    <a:lumMod val="75000"/>
                  </a:schemeClr>
                </a:solidFill>
              </a:rPr>
              <a:pPr/>
              <a:t>6</a:t>
            </a:fld>
            <a:endParaRPr lang="en-GB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122" name="Picture 2" descr="\\cern.ch\dfs\Users\s\scimmino\Desktop\immagini\calibro_digitale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9515" b="89739" l="6000" r="8787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533092">
            <a:off x="2369621" y="1395719"/>
            <a:ext cx="2666539" cy="1786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6" name="Group 15"/>
          <p:cNvGrpSpPr/>
          <p:nvPr/>
        </p:nvGrpSpPr>
        <p:grpSpPr>
          <a:xfrm>
            <a:off x="4903941" y="1128033"/>
            <a:ext cx="2484276" cy="1044116"/>
            <a:chOff x="676313" y="976082"/>
            <a:chExt cx="2484276" cy="1044116"/>
          </a:xfrm>
        </p:grpSpPr>
        <p:sp>
          <p:nvSpPr>
            <p:cNvPr id="17" name="Rounded Rectangle 16"/>
            <p:cNvSpPr/>
            <p:nvPr/>
          </p:nvSpPr>
          <p:spPr>
            <a:xfrm>
              <a:off x="676313" y="976082"/>
              <a:ext cx="2484276" cy="1044116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FFFF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848428" y="1268970"/>
              <a:ext cx="2058096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dirty="0" smtClean="0">
                  <a:solidFill>
                    <a:schemeClr val="bg1"/>
                  </a:solidFill>
                </a:rPr>
                <a:t>Reproducibility</a:t>
              </a:r>
              <a:endParaRPr lang="en-GB" dirty="0">
                <a:solidFill>
                  <a:schemeClr val="bg1"/>
                </a:solidFill>
              </a:endParaRPr>
            </a:p>
          </p:txBody>
        </p:sp>
      </p:grpSp>
      <p:pic>
        <p:nvPicPr>
          <p:cNvPr id="5123" name="Picture 3" descr="\\cern.ch\dfs\Users\s\scimmino\Desktop\immagini\images (4)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4228" y="1776338"/>
            <a:ext cx="2212987" cy="1472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887602" y="3736799"/>
            <a:ext cx="2340260" cy="651481"/>
            <a:chOff x="3548468" y="5073667"/>
            <a:chExt cx="2340260" cy="651481"/>
          </a:xfrm>
        </p:grpSpPr>
        <p:sp>
          <p:nvSpPr>
            <p:cNvPr id="3" name="Rounded Rectangle 2"/>
            <p:cNvSpPr/>
            <p:nvPr/>
          </p:nvSpPr>
          <p:spPr>
            <a:xfrm>
              <a:off x="3548468" y="5077076"/>
              <a:ext cx="2340260" cy="648072"/>
            </a:xfrm>
            <a:prstGeom prst="round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FFFF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549530" y="5073667"/>
              <a:ext cx="1742984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dirty="0">
                  <a:solidFill>
                    <a:srgbClr val="DFDCB7">
                      <a:lumMod val="20000"/>
                      <a:lumOff val="80000"/>
                    </a:srgbClr>
                  </a:solidFill>
                </a:rPr>
                <a:t>Intensive Test Campaign</a:t>
              </a: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2631648" y="3742007"/>
            <a:ext cx="2991215" cy="648072"/>
            <a:chOff x="3612553" y="5068517"/>
            <a:chExt cx="2385279" cy="648072"/>
          </a:xfrm>
        </p:grpSpPr>
        <p:sp>
          <p:nvSpPr>
            <p:cNvPr id="23" name="Rounded Rectangle 22"/>
            <p:cNvSpPr/>
            <p:nvPr/>
          </p:nvSpPr>
          <p:spPr>
            <a:xfrm>
              <a:off x="3701987" y="5068517"/>
              <a:ext cx="2295845" cy="648072"/>
            </a:xfrm>
            <a:prstGeom prst="roundRect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FFFF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612553" y="5068517"/>
              <a:ext cx="2126883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dirty="0">
                  <a:solidFill>
                    <a:srgbClr val="DFDCB7">
                      <a:lumMod val="20000"/>
                      <a:lumOff val="80000"/>
                    </a:srgbClr>
                  </a:solidFill>
                </a:rPr>
                <a:t>Diagnostic Instrumentation Study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199620" y="3741433"/>
            <a:ext cx="2667178" cy="656728"/>
            <a:chOff x="5220072" y="3924400"/>
            <a:chExt cx="2667178" cy="656728"/>
          </a:xfrm>
        </p:grpSpPr>
        <p:sp>
          <p:nvSpPr>
            <p:cNvPr id="26" name="Rounded Rectangle 25"/>
            <p:cNvSpPr/>
            <p:nvPr/>
          </p:nvSpPr>
          <p:spPr>
            <a:xfrm>
              <a:off x="5220072" y="3924400"/>
              <a:ext cx="2654950" cy="656728"/>
            </a:xfrm>
            <a:prstGeom prst="roundRect">
              <a:avLst/>
            </a:prstGeom>
            <a:solidFill>
              <a:srgbClr val="57453B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FFFF"/>
                </a:solidFill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220072" y="3924400"/>
              <a:ext cx="2667178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dirty="0" err="1" smtClean="0">
                  <a:solidFill>
                    <a:srgbClr val="DFDCB7">
                      <a:lumMod val="20000"/>
                      <a:lumOff val="80000"/>
                    </a:srgbClr>
                  </a:solidFill>
                  <a:latin typeface="+mj-lt"/>
                </a:rPr>
                <a:t>Laboratoire</a:t>
              </a:r>
              <a:r>
                <a:rPr lang="en-GB" dirty="0" smtClean="0">
                  <a:solidFill>
                    <a:srgbClr val="DFDCB7">
                      <a:lumMod val="20000"/>
                      <a:lumOff val="80000"/>
                    </a:srgbClr>
                  </a:solidFill>
                  <a:latin typeface="+mj-lt"/>
                </a:rPr>
                <a:t> national de </a:t>
              </a:r>
              <a:r>
                <a:rPr lang="en-GB" dirty="0" err="1" smtClean="0">
                  <a:solidFill>
                    <a:srgbClr val="DFDCB7">
                      <a:lumMod val="20000"/>
                      <a:lumOff val="80000"/>
                    </a:srgbClr>
                  </a:solidFill>
                  <a:latin typeface="+mj-lt"/>
                </a:rPr>
                <a:t>métrologie</a:t>
              </a:r>
              <a:r>
                <a:rPr lang="en-GB" dirty="0" smtClean="0">
                  <a:solidFill>
                    <a:srgbClr val="DFDCB7">
                      <a:lumMod val="20000"/>
                      <a:lumOff val="80000"/>
                    </a:srgbClr>
                  </a:solidFill>
                  <a:latin typeface="+mj-lt"/>
                </a:rPr>
                <a:t> et </a:t>
              </a:r>
              <a:r>
                <a:rPr lang="en-GB" dirty="0" err="1" smtClean="0">
                  <a:solidFill>
                    <a:srgbClr val="DFDCB7">
                      <a:lumMod val="20000"/>
                      <a:lumOff val="80000"/>
                    </a:srgbClr>
                  </a:solidFill>
                  <a:latin typeface="+mj-lt"/>
                </a:rPr>
                <a:t>d’essais</a:t>
              </a:r>
              <a:endParaRPr lang="en-GB" dirty="0">
                <a:solidFill>
                  <a:srgbClr val="DFDCB7">
                    <a:lumMod val="20000"/>
                    <a:lumOff val="80000"/>
                  </a:srgbClr>
                </a:solidFill>
                <a:latin typeface="+mj-lt"/>
              </a:endParaRPr>
            </a:p>
          </p:txBody>
        </p:sp>
      </p:grpSp>
      <p:pic>
        <p:nvPicPr>
          <p:cNvPr id="1026" name="Picture 2" descr="\\cern.ch\dfs\Users\s\scimmino\Desktop\immagini\lne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05867">
            <a:off x="7179678" y="3352341"/>
            <a:ext cx="1117894" cy="5484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oup 12"/>
          <p:cNvGrpSpPr/>
          <p:nvPr/>
        </p:nvGrpSpPr>
        <p:grpSpPr>
          <a:xfrm>
            <a:off x="1284539" y="4797152"/>
            <a:ext cx="4762497" cy="1627419"/>
            <a:chOff x="2206262" y="4401108"/>
            <a:chExt cx="4762497" cy="1627419"/>
          </a:xfrm>
        </p:grpSpPr>
        <p:pic>
          <p:nvPicPr>
            <p:cNvPr id="5124" name="Picture 4" descr="\\cern.ch\dfs\Users\s\scimmino\Documents\My Pictures\Measure Course\IMAG1050.jpg"/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260" t="37644" r="18817" b="27028"/>
            <a:stretch/>
          </p:blipFill>
          <p:spPr bwMode="auto">
            <a:xfrm>
              <a:off x="2206262" y="4401108"/>
              <a:ext cx="4762497" cy="162741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4" name="TextBox 33"/>
            <p:cNvSpPr txBox="1"/>
            <p:nvPr/>
          </p:nvSpPr>
          <p:spPr>
            <a:xfrm>
              <a:off x="2206263" y="5720750"/>
              <a:ext cx="1573649" cy="307777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400" dirty="0">
                  <a:solidFill>
                    <a:schemeClr val="bg1"/>
                  </a:solidFill>
                </a:rPr>
                <a:t>Calibration Cell</a:t>
              </a:r>
            </a:p>
          </p:txBody>
        </p:sp>
      </p:grpSp>
      <p:pic>
        <p:nvPicPr>
          <p:cNvPr id="35" name="Picture 3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6841" y="4797152"/>
            <a:ext cx="835313" cy="16274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233919" y="4797152"/>
            <a:ext cx="1010489" cy="16274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30" descr="IMG_1538"/>
          <p:cNvPicPr/>
          <p:nvPr/>
        </p:nvPicPr>
        <p:blipFill rotWithShape="1"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30838" b="100000" l="39153" r="100000">
                        <a14:foregroundMark x1="59322" y1="47059" x2="60169" y2="37790"/>
                        <a14:backgroundMark x1="65085" y1="34581" x2="50169" y2="35472"/>
                        <a14:backgroundMark x1="46610" y1="72014" x2="53220" y2="95722"/>
                        <a14:backgroundMark x1="49661" y1="91979" x2="64237" y2="90018"/>
                        <a14:backgroundMark x1="68644" y1="91444" x2="85763" y2="88770"/>
                        <a14:backgroundMark x1="75254" y1="94296" x2="84915" y2="55793"/>
                        <a14:backgroundMark x1="75254" y1="86809" x2="75593" y2="68271"/>
                        <a14:backgroundMark x1="70847" y1="93761" x2="71186" y2="821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9111" t="31318"/>
          <a:stretch/>
        </p:blipFill>
        <p:spPr bwMode="auto">
          <a:xfrm>
            <a:off x="35496" y="5566816"/>
            <a:ext cx="1108212" cy="117455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/>
        </p:spPr>
      </p:pic>
    </p:spTree>
    <p:extLst>
      <p:ext uri="{BB962C8B-B14F-4D97-AF65-F5344CB8AC3E}">
        <p14:creationId xmlns:p14="http://schemas.microsoft.com/office/powerpoint/2010/main" val="3190708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8100392" cy="980736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Standard Thermal Calibration</a:t>
            </a:r>
            <a:endParaRPr lang="en-US" dirty="0"/>
          </a:p>
        </p:txBody>
      </p:sp>
      <p:pic>
        <p:nvPicPr>
          <p:cNvPr id="3074" name="Picture 2" descr="\\cern.ch\dfs\Users\s\scimmino\Desktop\immagini\Modline5StandL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667" b="98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9118" y="183128"/>
            <a:ext cx="16192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\\cern.ch\dfs\Users\s\scimmino\Desktop\immagini\a13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500" r="9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4886" b="50000"/>
          <a:stretch/>
        </p:blipFill>
        <p:spPr bwMode="auto">
          <a:xfrm rot="5400000">
            <a:off x="-1409690" y="3344775"/>
            <a:ext cx="3539453" cy="683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7956376" y="6469518"/>
            <a:ext cx="628815" cy="276228"/>
          </a:xfrm>
        </p:spPr>
        <p:txBody>
          <a:bodyPr/>
          <a:lstStyle/>
          <a:p>
            <a:fld id="{2A013F82-EE5E-44EE-A61D-E31C6657F26F}" type="slidenum">
              <a:rPr lang="en-GB" sz="1600" smtClean="0">
                <a:solidFill>
                  <a:schemeClr val="tx2">
                    <a:lumMod val="75000"/>
                  </a:schemeClr>
                </a:solidFill>
              </a:rPr>
              <a:pPr/>
              <a:t>7</a:t>
            </a:fld>
            <a:endParaRPr lang="en-GB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76"/>
          <a:stretch/>
        </p:blipFill>
        <p:spPr bwMode="auto">
          <a:xfrm>
            <a:off x="1282100" y="1173363"/>
            <a:ext cx="4011362" cy="51923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3757333737"/>
              </p:ext>
            </p:extLst>
          </p:nvPr>
        </p:nvGraphicFramePr>
        <p:xfrm>
          <a:off x="5484440" y="1811900"/>
          <a:ext cx="3048000" cy="3453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0" name="Picture 9" descr="IMG_1538"/>
          <p:cNvPicPr/>
          <p:nvPr/>
        </p:nvPicPr>
        <p:blipFill rotWithShape="1"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30838" b="100000" l="39153" r="100000">
                        <a14:foregroundMark x1="59322" y1="47059" x2="60169" y2="37790"/>
                        <a14:backgroundMark x1="65085" y1="34581" x2="50169" y2="35472"/>
                        <a14:backgroundMark x1="46610" y1="72014" x2="53220" y2="95722"/>
                        <a14:backgroundMark x1="49661" y1="91979" x2="64237" y2="90018"/>
                        <a14:backgroundMark x1="68644" y1="91444" x2="85763" y2="88770"/>
                        <a14:backgroundMark x1="75254" y1="94296" x2="84915" y2="55793"/>
                        <a14:backgroundMark x1="75254" y1="86809" x2="75593" y2="68271"/>
                        <a14:backgroundMark x1="70847" y1="93761" x2="71186" y2="821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9111" t="31318"/>
          <a:stretch/>
        </p:blipFill>
        <p:spPr bwMode="auto">
          <a:xfrm>
            <a:off x="35496" y="5566816"/>
            <a:ext cx="1108212" cy="117455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/>
        </p:spPr>
      </p:pic>
    </p:spTree>
    <p:extLst>
      <p:ext uri="{BB962C8B-B14F-4D97-AF65-F5344CB8AC3E}">
        <p14:creationId xmlns:p14="http://schemas.microsoft.com/office/powerpoint/2010/main" val="3067460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Freeform 68"/>
          <p:cNvSpPr>
            <a:spLocks/>
          </p:cNvSpPr>
          <p:nvPr/>
        </p:nvSpPr>
        <p:spPr bwMode="auto">
          <a:xfrm>
            <a:off x="2104" y="3028900"/>
            <a:ext cx="4604441" cy="3829100"/>
          </a:xfrm>
          <a:custGeom>
            <a:avLst/>
            <a:gdLst/>
            <a:ahLst/>
            <a:cxnLst>
              <a:cxn ang="0">
                <a:pos x="0" y="1562"/>
              </a:cxn>
              <a:cxn ang="0">
                <a:pos x="0" y="2604"/>
              </a:cxn>
              <a:cxn ang="0">
                <a:pos x="1272" y="2604"/>
              </a:cxn>
              <a:cxn ang="0">
                <a:pos x="2612" y="0"/>
              </a:cxn>
              <a:cxn ang="0">
                <a:pos x="0" y="1562"/>
              </a:cxn>
            </a:cxnLst>
            <a:rect l="0" t="0" r="r" b="b"/>
            <a:pathLst>
              <a:path w="2612" h="2604">
                <a:moveTo>
                  <a:pt x="0" y="1562"/>
                </a:moveTo>
                <a:lnTo>
                  <a:pt x="0" y="2604"/>
                </a:lnTo>
                <a:lnTo>
                  <a:pt x="1272" y="2604"/>
                </a:lnTo>
                <a:lnTo>
                  <a:pt x="2612" y="0"/>
                </a:lnTo>
                <a:lnTo>
                  <a:pt x="0" y="1562"/>
                </a:lnTo>
                <a:close/>
              </a:path>
            </a:pathLst>
          </a:custGeom>
          <a:solidFill>
            <a:schemeClr val="bg2">
              <a:lumMod val="75000"/>
              <a:lumOff val="25000"/>
              <a:alpha val="71000"/>
            </a:schemeClr>
          </a:solidFill>
          <a:ln w="28575" cap="flat" cmpd="sng" algn="ctr">
            <a:gradFill flip="none" rotWithShape="1">
              <a:gsLst>
                <a:gs pos="50000">
                  <a:schemeClr val="accent5">
                    <a:lumMod val="60000"/>
                    <a:lumOff val="40000"/>
                  </a:schemeClr>
                </a:gs>
                <a:gs pos="100000">
                  <a:srgbClr val="002060"/>
                </a:gs>
              </a:gsLst>
              <a:lin ang="5400000" scaled="1"/>
              <a:tileRect/>
            </a:gra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da-DK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55" name="Freeform 69"/>
          <p:cNvSpPr>
            <a:spLocks/>
          </p:cNvSpPr>
          <p:nvPr/>
        </p:nvSpPr>
        <p:spPr bwMode="auto">
          <a:xfrm>
            <a:off x="4666480" y="3025959"/>
            <a:ext cx="4473994" cy="2249817"/>
          </a:xfrm>
          <a:custGeom>
            <a:avLst/>
            <a:gdLst/>
            <a:ahLst/>
            <a:cxnLst>
              <a:cxn ang="0">
                <a:pos x="2538" y="1530"/>
              </a:cxn>
              <a:cxn ang="0">
                <a:pos x="2538" y="0"/>
              </a:cxn>
              <a:cxn ang="0">
                <a:pos x="0" y="0"/>
              </a:cxn>
              <a:cxn ang="0">
                <a:pos x="2538" y="1530"/>
              </a:cxn>
            </a:cxnLst>
            <a:rect l="0" t="0" r="r" b="b"/>
            <a:pathLst>
              <a:path w="2538" h="1530">
                <a:moveTo>
                  <a:pt x="2538" y="1530"/>
                </a:moveTo>
                <a:lnTo>
                  <a:pt x="2538" y="0"/>
                </a:lnTo>
                <a:lnTo>
                  <a:pt x="0" y="0"/>
                </a:lnTo>
                <a:lnTo>
                  <a:pt x="2538" y="1530"/>
                </a:lnTo>
                <a:close/>
              </a:path>
            </a:pathLst>
          </a:custGeom>
          <a:solidFill>
            <a:schemeClr val="bg2">
              <a:lumMod val="75000"/>
              <a:lumOff val="25000"/>
              <a:alpha val="71000"/>
            </a:schemeClr>
          </a:solidFill>
          <a:ln w="28575" cap="flat" cmpd="sng" algn="ctr">
            <a:gradFill flip="none" rotWithShape="1">
              <a:gsLst>
                <a:gs pos="50000">
                  <a:schemeClr val="accent5">
                    <a:lumMod val="60000"/>
                    <a:lumOff val="40000"/>
                  </a:schemeClr>
                </a:gs>
                <a:gs pos="100000">
                  <a:srgbClr val="002060"/>
                </a:gs>
              </a:gsLst>
              <a:lin ang="5400000" scaled="1"/>
              <a:tileRect/>
            </a:gra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da-DK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56" name="Freeform 70"/>
          <p:cNvSpPr>
            <a:spLocks/>
          </p:cNvSpPr>
          <p:nvPr/>
        </p:nvSpPr>
        <p:spPr bwMode="auto">
          <a:xfrm>
            <a:off x="2262017" y="3031840"/>
            <a:ext cx="4526878" cy="3826160"/>
          </a:xfrm>
          <a:custGeom>
            <a:avLst/>
            <a:gdLst/>
            <a:ahLst/>
            <a:cxnLst>
              <a:cxn ang="0">
                <a:pos x="0" y="2602"/>
              </a:cxn>
              <a:cxn ang="0">
                <a:pos x="2568" y="2602"/>
              </a:cxn>
              <a:cxn ang="0">
                <a:pos x="1338" y="0"/>
              </a:cxn>
              <a:cxn ang="0">
                <a:pos x="0" y="2602"/>
              </a:cxn>
            </a:cxnLst>
            <a:rect l="0" t="0" r="r" b="b"/>
            <a:pathLst>
              <a:path w="2568" h="2602">
                <a:moveTo>
                  <a:pt x="0" y="2602"/>
                </a:moveTo>
                <a:lnTo>
                  <a:pt x="2568" y="2602"/>
                </a:lnTo>
                <a:lnTo>
                  <a:pt x="1338" y="0"/>
                </a:lnTo>
                <a:lnTo>
                  <a:pt x="0" y="2602"/>
                </a:lnTo>
                <a:close/>
              </a:path>
            </a:pathLst>
          </a:custGeom>
          <a:solidFill>
            <a:schemeClr val="bg2">
              <a:lumMod val="75000"/>
              <a:lumOff val="25000"/>
              <a:alpha val="71000"/>
            </a:schemeClr>
          </a:solidFill>
          <a:ln w="28575" cap="flat" cmpd="sng" algn="ctr">
            <a:gradFill flip="none" rotWithShape="1">
              <a:gsLst>
                <a:gs pos="50000">
                  <a:schemeClr val="accent5">
                    <a:lumMod val="60000"/>
                    <a:lumOff val="40000"/>
                  </a:schemeClr>
                </a:gs>
                <a:gs pos="100000">
                  <a:srgbClr val="002060"/>
                </a:gs>
              </a:gsLst>
              <a:lin ang="5400000" scaled="1"/>
              <a:tileRect/>
            </a:gra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da-DK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57" name="Freeform 71"/>
          <p:cNvSpPr>
            <a:spLocks/>
          </p:cNvSpPr>
          <p:nvPr/>
        </p:nvSpPr>
        <p:spPr bwMode="auto">
          <a:xfrm>
            <a:off x="4638276" y="3028900"/>
            <a:ext cx="4502199" cy="3829100"/>
          </a:xfrm>
          <a:custGeom>
            <a:avLst/>
            <a:gdLst/>
            <a:ahLst/>
            <a:cxnLst>
              <a:cxn ang="0">
                <a:pos x="1230" y="2604"/>
              </a:cxn>
              <a:cxn ang="0">
                <a:pos x="1230" y="2604"/>
              </a:cxn>
              <a:cxn ang="0">
                <a:pos x="2554" y="2604"/>
              </a:cxn>
              <a:cxn ang="0">
                <a:pos x="2554" y="1540"/>
              </a:cxn>
              <a:cxn ang="0">
                <a:pos x="0" y="0"/>
              </a:cxn>
              <a:cxn ang="0">
                <a:pos x="1230" y="2604"/>
              </a:cxn>
            </a:cxnLst>
            <a:rect l="0" t="0" r="r" b="b"/>
            <a:pathLst>
              <a:path w="2554" h="2604">
                <a:moveTo>
                  <a:pt x="1230" y="2604"/>
                </a:moveTo>
                <a:lnTo>
                  <a:pt x="1230" y="2604"/>
                </a:lnTo>
                <a:lnTo>
                  <a:pt x="2554" y="2604"/>
                </a:lnTo>
                <a:lnTo>
                  <a:pt x="2554" y="1540"/>
                </a:lnTo>
                <a:lnTo>
                  <a:pt x="0" y="0"/>
                </a:lnTo>
                <a:lnTo>
                  <a:pt x="1230" y="2604"/>
                </a:lnTo>
                <a:close/>
              </a:path>
            </a:pathLst>
          </a:custGeom>
          <a:solidFill>
            <a:schemeClr val="bg2">
              <a:lumMod val="75000"/>
              <a:lumOff val="25000"/>
              <a:alpha val="71000"/>
            </a:schemeClr>
          </a:solidFill>
          <a:ln w="28575" cap="flat" cmpd="sng" algn="ctr">
            <a:gradFill flip="none" rotWithShape="1">
              <a:gsLst>
                <a:gs pos="50000">
                  <a:schemeClr val="accent5">
                    <a:lumMod val="60000"/>
                    <a:lumOff val="40000"/>
                  </a:schemeClr>
                </a:gs>
                <a:gs pos="100000">
                  <a:srgbClr val="002060"/>
                </a:gs>
              </a:gsLst>
              <a:lin ang="5400000" scaled="1"/>
              <a:tileRect/>
            </a:gra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da-DK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58" name="Freeform 72"/>
          <p:cNvSpPr>
            <a:spLocks/>
          </p:cNvSpPr>
          <p:nvPr/>
        </p:nvSpPr>
        <p:spPr bwMode="auto">
          <a:xfrm>
            <a:off x="2104" y="3025959"/>
            <a:ext cx="4576237" cy="2282167"/>
          </a:xfrm>
          <a:custGeom>
            <a:avLst/>
            <a:gdLst/>
            <a:ahLst/>
            <a:cxnLst>
              <a:cxn ang="0">
                <a:pos x="2592" y="0"/>
              </a:cxn>
              <a:cxn ang="0">
                <a:pos x="0" y="0"/>
              </a:cxn>
              <a:cxn ang="0">
                <a:pos x="0" y="1552"/>
              </a:cxn>
              <a:cxn ang="0">
                <a:pos x="2596" y="0"/>
              </a:cxn>
              <a:cxn ang="0">
                <a:pos x="2592" y="0"/>
              </a:cxn>
            </a:cxnLst>
            <a:rect l="0" t="0" r="r" b="b"/>
            <a:pathLst>
              <a:path w="2596" h="1552">
                <a:moveTo>
                  <a:pt x="2592" y="0"/>
                </a:moveTo>
                <a:lnTo>
                  <a:pt x="0" y="0"/>
                </a:lnTo>
                <a:lnTo>
                  <a:pt x="0" y="1552"/>
                </a:lnTo>
                <a:lnTo>
                  <a:pt x="2596" y="0"/>
                </a:lnTo>
                <a:lnTo>
                  <a:pt x="2592" y="0"/>
                </a:lnTo>
                <a:close/>
              </a:path>
            </a:pathLst>
          </a:custGeom>
          <a:solidFill>
            <a:schemeClr val="bg2">
              <a:lumMod val="75000"/>
              <a:lumOff val="25000"/>
              <a:alpha val="71000"/>
            </a:schemeClr>
          </a:solidFill>
          <a:ln w="28575" cap="flat" cmpd="sng" algn="ctr">
            <a:gradFill flip="none" rotWithShape="1">
              <a:gsLst>
                <a:gs pos="50000">
                  <a:schemeClr val="accent5">
                    <a:lumMod val="60000"/>
                    <a:lumOff val="40000"/>
                  </a:schemeClr>
                </a:gs>
                <a:gs pos="100000">
                  <a:srgbClr val="002060"/>
                </a:gs>
              </a:gsLst>
              <a:lin ang="5400000" scaled="1"/>
              <a:tileRect/>
            </a:gra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da-DK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15" name="Rektangel 14"/>
          <p:cNvSpPr/>
          <p:nvPr/>
        </p:nvSpPr>
        <p:spPr bwMode="auto">
          <a:xfrm>
            <a:off x="21052" y="5750004"/>
            <a:ext cx="2066671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da-DK" sz="2200" b="1" kern="0" noProof="1" smtClean="0">
                <a:solidFill>
                  <a:prstClr val="white"/>
                </a:solidFill>
                <a:latin typeface="Calibri" pitchFamily="34" charset="0"/>
                <a:cs typeface="Arial" charset="0"/>
              </a:rPr>
              <a:t>Target Container Optimization</a:t>
            </a:r>
            <a:endParaRPr lang="da-DK" sz="2200" b="1" kern="0" noProof="1">
              <a:solidFill>
                <a:prstClr val="white"/>
              </a:solidFill>
              <a:latin typeface="Calibri" pitchFamily="34" charset="0"/>
              <a:cs typeface="Arial" charset="0"/>
            </a:endParaRPr>
          </a:p>
        </p:txBody>
      </p:sp>
      <p:pic>
        <p:nvPicPr>
          <p:cNvPr id="385" name="Picture 6" descr="\\cern.ch\dfs\Users\s\scimmino\Desktop\container nuovo.bmp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774" b="93577" l="31878" r="8360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330" t="2924" r="15828" b="8333"/>
          <a:stretch/>
        </p:blipFill>
        <p:spPr bwMode="auto">
          <a:xfrm>
            <a:off x="971600" y="4481281"/>
            <a:ext cx="1929695" cy="1864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9849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A9FE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A9FE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40000"/>
                <a:satMod val="350000"/>
              </a:schemeClr>
            </a:gs>
            <a:gs pos="40000">
              <a:schemeClr val="bg2">
                <a:tint val="45000"/>
                <a:shade val="99000"/>
                <a:satMod val="350000"/>
              </a:schemeClr>
            </a:gs>
            <a:gs pos="100000">
              <a:schemeClr val="bg1">
                <a:lumMod val="65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7956376" y="6469518"/>
            <a:ext cx="628815" cy="276228"/>
          </a:xfrm>
        </p:spPr>
        <p:txBody>
          <a:bodyPr/>
          <a:lstStyle/>
          <a:p>
            <a:fld id="{2A013F82-EE5E-44EE-A61D-E31C6657F26F}" type="slidenum">
              <a:rPr lang="en-GB" sz="1600" smtClean="0">
                <a:solidFill>
                  <a:prstClr val="white"/>
                </a:solidFill>
              </a:rPr>
              <a:pPr/>
              <a:t>9</a:t>
            </a:fld>
            <a:endParaRPr lang="en-GB" sz="1600" dirty="0">
              <a:solidFill>
                <a:prstClr val="white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23528" y="-8"/>
            <a:ext cx="8820472" cy="980736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rmAutofit fontScale="92500"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buClr>
                <a:srgbClr val="B1A089">
                  <a:lumMod val="75000"/>
                </a:srgbClr>
              </a:buClr>
              <a:defRPr/>
            </a:pPr>
            <a:r>
              <a:rPr lang="en-US" dirty="0" smtClean="0">
                <a:solidFill>
                  <a:srgbClr val="4D3062"/>
                </a:solidFill>
                <a:latin typeface="Trebuchet MS"/>
              </a:rPr>
              <a:t>Conventional ISOLDE Container</a:t>
            </a:r>
            <a:endParaRPr lang="en-US" dirty="0">
              <a:solidFill>
                <a:srgbClr val="4D3062"/>
              </a:solidFill>
              <a:latin typeface="Trebuchet MS"/>
            </a:endParaRPr>
          </a:p>
        </p:txBody>
      </p:sp>
      <p:graphicFrame>
        <p:nvGraphicFramePr>
          <p:cNvPr id="14" name="Diagram 13"/>
          <p:cNvGraphicFramePr/>
          <p:nvPr>
            <p:extLst>
              <p:ext uri="{D42A27DB-BD31-4B8C-83A1-F6EECF244321}">
                <p14:modId xmlns:p14="http://schemas.microsoft.com/office/powerpoint/2010/main" val="1166603132"/>
              </p:ext>
            </p:extLst>
          </p:nvPr>
        </p:nvGraphicFramePr>
        <p:xfrm>
          <a:off x="6140876" y="2240868"/>
          <a:ext cx="3003124" cy="33645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2500" b="100000" l="1000" r="75750">
                        <a14:foregroundMark x1="6750" y1="82000" x2="14125" y2="77667"/>
                        <a14:foregroundMark x1="7250" y1="91500" x2="7625" y2="82500"/>
                        <a14:foregroundMark x1="6125" y1="92333" x2="1875" y2="88833"/>
                        <a14:foregroundMark x1="1875" y1="90833" x2="1875" y2="87500"/>
                        <a14:foregroundMark x1="9375" y1="75833" x2="13750" y2="74500"/>
                        <a14:foregroundMark x1="32250" y1="82333" x2="34250" y2="66167"/>
                        <a14:foregroundMark x1="70500" y1="87500" x2="73000" y2="55333"/>
                        <a14:foregroundMark x1="73750" y1="56500" x2="69625" y2="24833"/>
                        <a14:foregroundMark x1="73750" y1="48167" x2="72375" y2="30500"/>
                        <a14:foregroundMark x1="40875" y1="5000" x2="56500" y2="4667"/>
                        <a14:foregroundMark x1="58250" y1="3667" x2="69375" y2="24667"/>
                        <a14:foregroundMark x1="73375" y1="83333" x2="72875" y2="66167"/>
                        <a14:foregroundMark x1="4125" y1="87667" x2="3875" y2="75167"/>
                        <a14:backgroundMark x1="3250" y1="77333" x2="14375" y2="72667"/>
                        <a14:backgroundMark x1="12250" y1="74000" x2="18125" y2="80333"/>
                        <a14:backgroundMark x1="11875" y1="73667" x2="15375" y2="76333"/>
                        <a14:backgroundMark x1="3000" y1="77333" x2="6250" y2="74833"/>
                        <a14:backgroundMark x1="6125" y1="74000" x2="2375" y2="77167"/>
                        <a14:backgroundMark x1="375" y1="89833" x2="3750" y2="84333"/>
                        <a14:backgroundMark x1="29000" y1="21333" x2="38750" y2="9000"/>
                        <a14:backgroundMark x1="64125" y1="9333" x2="71375" y2="21333"/>
                        <a14:backgroundMark x1="73000" y1="30333" x2="77125" y2="40500"/>
                        <a14:backgroundMark x1="74500" y1="75167" x2="74500" y2="60500"/>
                        <a14:backgroundMark x1="73000" y1="68667" x2="73000" y2="68667"/>
                        <a14:backgroundMark x1="74250" y1="69500" x2="72750" y2="64167"/>
                        <a14:backgroundMark x1="38250" y1="4500" x2="22500" y2="206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99" r="21948"/>
          <a:stretch/>
        </p:blipFill>
        <p:spPr>
          <a:xfrm flipH="1">
            <a:off x="135634" y="852811"/>
            <a:ext cx="5736458" cy="5605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557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4" grpId="0">
        <p:bldAsOne/>
      </p:bldGraphic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ixel">
  <a:themeElements>
    <a:clrScheme name="Pixel">
      <a:dk1>
        <a:srgbClr val="FFFFFF"/>
      </a:dk1>
      <a:lt1>
        <a:srgbClr val="103154"/>
      </a:lt1>
      <a:dk2>
        <a:srgbClr val="0096FF"/>
      </a:dk2>
      <a:lt2>
        <a:srgbClr val="87FDFF"/>
      </a:lt2>
      <a:accent1>
        <a:srgbClr val="FF7F01"/>
      </a:accent1>
      <a:accent2>
        <a:srgbClr val="F1B015"/>
      </a:accent2>
      <a:accent3>
        <a:srgbClr val="FBEC85"/>
      </a:accent3>
      <a:accent4>
        <a:srgbClr val="D2C2F1"/>
      </a:accent4>
      <a:accent5>
        <a:srgbClr val="DA5AF4"/>
      </a:accent5>
      <a:accent6>
        <a:srgbClr val="9D09D1"/>
      </a:accent6>
      <a:hlink>
        <a:srgbClr val="1286C9"/>
      </a:hlink>
      <a:folHlink>
        <a:srgbClr val="A8C2E7"/>
      </a:folHlink>
    </a:clrScheme>
    <a:fontScheme name="Pixel">
      <a:majorFont>
        <a:latin typeface="Corbel"/>
        <a:ea typeface=""/>
        <a:cs typeface=""/>
        <a:font script="Jpan" typeface="メイリオ"/>
      </a:majorFont>
      <a:minorFont>
        <a:latin typeface="Corbel"/>
        <a:ea typeface=""/>
        <a:cs typeface=""/>
        <a:font script="Jpan" typeface="メイリオ"/>
      </a:minorFont>
    </a:fontScheme>
    <a:fmtScheme name="Pixel">
      <a:fillStyleLst>
        <a:solidFill>
          <a:schemeClr val="phClr"/>
        </a:solidFill>
        <a:solidFill>
          <a:schemeClr val="phClr">
            <a:satMod val="150000"/>
          </a:schemeClr>
        </a:solidFill>
        <a:solidFill>
          <a:schemeClr val="phClr">
            <a:shade val="80000"/>
            <a:lumMod val="9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63500" dir="2700000" sx="102000" sy="102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/>
          </a:scene3d>
          <a:sp3d>
            <a:bevelT w="0" h="0"/>
          </a:sp3d>
        </a:effectStyle>
        <a:effectStyle>
          <a:effectLst>
            <a:outerShdw blurRad="63500" dist="38100" dir="3600000" sx="103000" sy="103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5400000"/>
            </a:lightRig>
          </a:scene3d>
          <a:sp3d prstMaterial="softmetal">
            <a:bevelT w="635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5000"/>
                <a:satMod val="350000"/>
              </a:schemeClr>
            </a:gs>
            <a:gs pos="100000">
              <a:schemeClr val="phClr">
                <a:shade val="20000"/>
                <a:satMod val="15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1000"/>
                <a:satMod val="400000"/>
              </a:schemeClr>
              <a:schemeClr val="phClr">
                <a:tint val="50000"/>
                <a:satMod val="4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7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8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lipstream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Slipstream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Digital Blue Tunnel 16x9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3695</TotalTime>
  <Words>521</Words>
  <Application>Microsoft Office PowerPoint</Application>
  <PresentationFormat>On-screen Show (4:3)</PresentationFormat>
  <Paragraphs>183</Paragraphs>
  <Slides>33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33</vt:i4>
      </vt:variant>
    </vt:vector>
  </HeadingPairs>
  <TitlesOfParts>
    <vt:vector size="46" baseType="lpstr">
      <vt:lpstr>Pixel</vt:lpstr>
      <vt:lpstr>Office Theme</vt:lpstr>
      <vt:lpstr>Slipstream</vt:lpstr>
      <vt:lpstr>1_Slipstream</vt:lpstr>
      <vt:lpstr>Digital Blue Tunnel 16x9</vt:lpstr>
      <vt:lpstr>1_Office Theme</vt:lpstr>
      <vt:lpstr>3_Office Theme</vt:lpstr>
      <vt:lpstr>4_Office Theme</vt:lpstr>
      <vt:lpstr>2_Office Theme</vt:lpstr>
      <vt:lpstr>7_Office Theme</vt:lpstr>
      <vt:lpstr>8_Office Theme</vt:lpstr>
      <vt:lpstr>Graph</vt:lpstr>
      <vt:lpstr>Origin Graph</vt:lpstr>
      <vt:lpstr>CATHI Marie Curie Initial Training Network Cryogenics, Accelerators and Targets at HIE-ISOLDE</vt:lpstr>
      <vt:lpstr>PowerPoint Presentation</vt:lpstr>
      <vt:lpstr>PowerPoint Presentation</vt:lpstr>
      <vt:lpstr>PowerPoint Presentation</vt:lpstr>
      <vt:lpstr>Calibration Chart</vt:lpstr>
      <vt:lpstr>Thermal Measures Optimization</vt:lpstr>
      <vt:lpstr>Standard Thermal Calibration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CATHI Marie Curie Initial Training Network   Cryogenics, Accelerators and Targets at HIE-ISOLDE</dc:title>
  <dc:creator>Serena Cimmino</dc:creator>
  <cp:lastModifiedBy>Serena Cimmino</cp:lastModifiedBy>
  <cp:revision>166</cp:revision>
  <dcterms:created xsi:type="dcterms:W3CDTF">2013-11-21T11:00:52Z</dcterms:created>
  <dcterms:modified xsi:type="dcterms:W3CDTF">2013-11-28T17:51:34Z</dcterms:modified>
</cp:coreProperties>
</file>