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drawings/drawing2.xml" ContentType="application/vnd.openxmlformats-officedocument.drawingml.chartshapes+xml"/>
  <Override PartName="/ppt/charts/chart10.xml" ContentType="application/vnd.openxmlformats-officedocument.drawingml.chart+xml"/>
  <Override PartName="/ppt/drawings/drawing3.xml" ContentType="application/vnd.openxmlformats-officedocument.drawingml.chartshapes+xml"/>
  <Override PartName="/ppt/charts/chart11.xml" ContentType="application/vnd.openxmlformats-officedocument.drawingml.chart+xml"/>
  <Override PartName="/ppt/drawings/drawing4.xml" ContentType="application/vnd.openxmlformats-officedocument.drawingml.chartshapes+xml"/>
  <Override PartName="/ppt/charts/chart12.xml" ContentType="application/vnd.openxmlformats-officedocument.drawingml.chart+xml"/>
  <Override PartName="/ppt/charts/chart13.xml" ContentType="application/vnd.openxmlformats-officedocument.drawingml.chart+xml"/>
  <Override PartName="/ppt/drawings/drawing5.xml" ContentType="application/vnd.openxmlformats-officedocument.drawingml.chartshapes+xml"/>
  <Override PartName="/ppt/charts/chart14.xml" ContentType="application/vnd.openxmlformats-officedocument.drawingml.chart+xml"/>
  <Override PartName="/ppt/drawings/drawing6.xml" ContentType="application/vnd.openxmlformats-officedocument.drawingml.chartshapes+xml"/>
  <Override PartName="/ppt/charts/chart15.xml" ContentType="application/vnd.openxmlformats-officedocument.drawingml.chart+xml"/>
  <Override PartName="/ppt/drawings/drawing7.xml" ContentType="application/vnd.openxmlformats-officedocument.drawingml.chartshapes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drawings/drawing8.xml" ContentType="application/vnd.openxmlformats-officedocument.drawingml.chartshapes+xml"/>
  <Override PartName="/ppt/charts/chart18.xml" ContentType="application/vnd.openxmlformats-officedocument.drawingml.chart+xml"/>
  <Override PartName="/ppt/drawings/drawing9.xml" ContentType="application/vnd.openxmlformats-officedocument.drawingml.chartshapes+xml"/>
  <Override PartName="/ppt/charts/chart19.xml" ContentType="application/vnd.openxmlformats-officedocument.drawingml.chart+xml"/>
  <Override PartName="/ppt/drawings/drawing10.xml" ContentType="application/vnd.openxmlformats-officedocument.drawingml.chartshapes+xml"/>
  <Override PartName="/ppt/charts/chart20.xml" ContentType="application/vnd.openxmlformats-officedocument.drawingml.chart+xml"/>
  <Override PartName="/ppt/drawings/drawing11.xml" ContentType="application/vnd.openxmlformats-officedocument.drawingml.chartshapes+xml"/>
  <Override PartName="/ppt/charts/chart21.xml" ContentType="application/vnd.openxmlformats-officedocument.drawingml.chart+xml"/>
  <Override PartName="/ppt/drawings/drawing1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315" r:id="rId2"/>
    <p:sldId id="379" r:id="rId3"/>
    <p:sldId id="403" r:id="rId4"/>
    <p:sldId id="400" r:id="rId5"/>
    <p:sldId id="428" r:id="rId6"/>
    <p:sldId id="438" r:id="rId7"/>
    <p:sldId id="425" r:id="rId8"/>
    <p:sldId id="440" r:id="rId9"/>
    <p:sldId id="483" r:id="rId10"/>
    <p:sldId id="498" r:id="rId11"/>
    <p:sldId id="499" r:id="rId12"/>
    <p:sldId id="500" r:id="rId13"/>
    <p:sldId id="501" r:id="rId14"/>
    <p:sldId id="484" r:id="rId15"/>
    <p:sldId id="485" r:id="rId16"/>
    <p:sldId id="486" r:id="rId17"/>
    <p:sldId id="487" r:id="rId18"/>
    <p:sldId id="502" r:id="rId19"/>
    <p:sldId id="503" r:id="rId20"/>
    <p:sldId id="489" r:id="rId21"/>
    <p:sldId id="490" r:id="rId22"/>
    <p:sldId id="492" r:id="rId23"/>
    <p:sldId id="493" r:id="rId24"/>
    <p:sldId id="494" r:id="rId25"/>
    <p:sldId id="495" r:id="rId26"/>
    <p:sldId id="496" r:id="rId27"/>
    <p:sldId id="482" r:id="rId28"/>
    <p:sldId id="474" r:id="rId29"/>
    <p:sldId id="475" r:id="rId30"/>
    <p:sldId id="476" r:id="rId31"/>
    <p:sldId id="477" r:id="rId32"/>
    <p:sldId id="504" r:id="rId33"/>
  </p:sldIdLst>
  <p:sldSz cx="9144000" cy="6858000" type="screen4x3"/>
  <p:notesSz cx="6662738" cy="9906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99FF"/>
    <a:srgbClr val="FFCCFF"/>
    <a:srgbClr val="FFFFCC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42" autoAdjust="0"/>
    <p:restoredTop sz="99899" autoAdjust="0"/>
  </p:normalViewPr>
  <p:slideViewPr>
    <p:cSldViewPr snapToGrid="0" snapToObjects="1" showGuides="1">
      <p:cViewPr>
        <p:scale>
          <a:sx n="130" d="100"/>
          <a:sy n="130" d="100"/>
        </p:scale>
        <p:origin x="-420" y="-168"/>
      </p:cViewPr>
      <p:guideLst>
        <p:guide orient="horz" pos="799"/>
        <p:guide pos="32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6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7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9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1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0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2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1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2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2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E:\ISOLDE\report\CALCULATIONS_conduttivita_variabile%20(Autosaved).xlsx" TargetMode="Externa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E:\ISOLDE\report\CALCULATIONS_conduttivita_variabile%20(Autosaved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29729210677933"/>
          <c:y val="7.4525745257452577E-2"/>
          <c:w val="0.61183278919403372"/>
          <c:h val="0.62816187610695007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Sheet6!$B$7:$B$85</c:f>
              <c:numCache>
                <c:formatCode>General</c:formatCode>
                <c:ptCount val="79"/>
                <c:pt idx="0">
                  <c:v>19.899999999999999</c:v>
                </c:pt>
                <c:pt idx="1">
                  <c:v>29.9</c:v>
                </c:pt>
                <c:pt idx="2">
                  <c:v>39.9</c:v>
                </c:pt>
                <c:pt idx="3">
                  <c:v>49.9</c:v>
                </c:pt>
                <c:pt idx="4">
                  <c:v>59.9</c:v>
                </c:pt>
                <c:pt idx="5">
                  <c:v>69.900000000000006</c:v>
                </c:pt>
                <c:pt idx="6">
                  <c:v>79.900000000000006</c:v>
                </c:pt>
                <c:pt idx="7">
                  <c:v>89.9</c:v>
                </c:pt>
                <c:pt idx="8">
                  <c:v>99.9</c:v>
                </c:pt>
                <c:pt idx="9">
                  <c:v>109.9</c:v>
                </c:pt>
                <c:pt idx="10">
                  <c:v>119.9</c:v>
                </c:pt>
                <c:pt idx="11">
                  <c:v>129.9</c:v>
                </c:pt>
                <c:pt idx="12">
                  <c:v>139.9</c:v>
                </c:pt>
                <c:pt idx="13">
                  <c:v>149.9</c:v>
                </c:pt>
                <c:pt idx="14">
                  <c:v>159.9</c:v>
                </c:pt>
                <c:pt idx="15">
                  <c:v>169.9</c:v>
                </c:pt>
                <c:pt idx="16">
                  <c:v>179.9</c:v>
                </c:pt>
                <c:pt idx="17">
                  <c:v>189.9</c:v>
                </c:pt>
                <c:pt idx="18">
                  <c:v>199.9</c:v>
                </c:pt>
                <c:pt idx="19">
                  <c:v>209.9</c:v>
                </c:pt>
                <c:pt idx="20">
                  <c:v>219.9</c:v>
                </c:pt>
                <c:pt idx="21">
                  <c:v>229.9</c:v>
                </c:pt>
                <c:pt idx="22">
                  <c:v>239.9</c:v>
                </c:pt>
                <c:pt idx="23">
                  <c:v>249.9</c:v>
                </c:pt>
                <c:pt idx="24">
                  <c:v>259.89999999999998</c:v>
                </c:pt>
                <c:pt idx="25">
                  <c:v>269.89999999999998</c:v>
                </c:pt>
                <c:pt idx="26">
                  <c:v>279.89999999999998</c:v>
                </c:pt>
                <c:pt idx="27">
                  <c:v>289.89999999999998</c:v>
                </c:pt>
                <c:pt idx="28">
                  <c:v>299.89999999999998</c:v>
                </c:pt>
                <c:pt idx="29">
                  <c:v>309.89999999999998</c:v>
                </c:pt>
                <c:pt idx="30">
                  <c:v>319.89999999999998</c:v>
                </c:pt>
                <c:pt idx="31">
                  <c:v>329.9</c:v>
                </c:pt>
                <c:pt idx="32">
                  <c:v>339.9</c:v>
                </c:pt>
                <c:pt idx="33">
                  <c:v>349.9</c:v>
                </c:pt>
                <c:pt idx="34">
                  <c:v>359.9</c:v>
                </c:pt>
                <c:pt idx="35">
                  <c:v>369.9</c:v>
                </c:pt>
                <c:pt idx="36">
                  <c:v>379.9</c:v>
                </c:pt>
                <c:pt idx="37">
                  <c:v>389.9</c:v>
                </c:pt>
                <c:pt idx="38">
                  <c:v>399.9</c:v>
                </c:pt>
                <c:pt idx="39">
                  <c:v>409.9</c:v>
                </c:pt>
                <c:pt idx="40">
                  <c:v>419.9</c:v>
                </c:pt>
                <c:pt idx="41">
                  <c:v>429.9</c:v>
                </c:pt>
                <c:pt idx="42">
                  <c:v>439.9</c:v>
                </c:pt>
                <c:pt idx="43">
                  <c:v>449.9</c:v>
                </c:pt>
                <c:pt idx="44">
                  <c:v>459.9</c:v>
                </c:pt>
                <c:pt idx="45">
                  <c:v>469.9</c:v>
                </c:pt>
                <c:pt idx="46">
                  <c:v>479.9</c:v>
                </c:pt>
                <c:pt idx="47">
                  <c:v>489.9</c:v>
                </c:pt>
                <c:pt idx="48">
                  <c:v>499.9</c:v>
                </c:pt>
                <c:pt idx="49">
                  <c:v>509.9</c:v>
                </c:pt>
                <c:pt idx="50">
                  <c:v>519.9</c:v>
                </c:pt>
                <c:pt idx="51">
                  <c:v>529.9</c:v>
                </c:pt>
                <c:pt idx="52">
                  <c:v>539.9</c:v>
                </c:pt>
                <c:pt idx="53">
                  <c:v>549.9</c:v>
                </c:pt>
                <c:pt idx="54">
                  <c:v>559.9</c:v>
                </c:pt>
                <c:pt idx="55">
                  <c:v>569.9</c:v>
                </c:pt>
                <c:pt idx="56">
                  <c:v>579.9</c:v>
                </c:pt>
                <c:pt idx="57">
                  <c:v>589.9</c:v>
                </c:pt>
                <c:pt idx="58">
                  <c:v>599.9</c:v>
                </c:pt>
                <c:pt idx="59">
                  <c:v>609.9</c:v>
                </c:pt>
                <c:pt idx="60">
                  <c:v>619.9</c:v>
                </c:pt>
                <c:pt idx="61">
                  <c:v>629.9</c:v>
                </c:pt>
                <c:pt idx="62">
                  <c:v>639.9</c:v>
                </c:pt>
                <c:pt idx="63">
                  <c:v>649.9</c:v>
                </c:pt>
                <c:pt idx="64">
                  <c:v>659.9</c:v>
                </c:pt>
                <c:pt idx="65">
                  <c:v>669.9</c:v>
                </c:pt>
                <c:pt idx="66">
                  <c:v>679.9</c:v>
                </c:pt>
                <c:pt idx="67">
                  <c:v>689.9</c:v>
                </c:pt>
                <c:pt idx="68">
                  <c:v>699.9</c:v>
                </c:pt>
                <c:pt idx="69">
                  <c:v>709.9</c:v>
                </c:pt>
                <c:pt idx="70">
                  <c:v>719.9</c:v>
                </c:pt>
                <c:pt idx="71">
                  <c:v>729.9</c:v>
                </c:pt>
                <c:pt idx="72">
                  <c:v>739.9</c:v>
                </c:pt>
                <c:pt idx="73">
                  <c:v>749.9</c:v>
                </c:pt>
                <c:pt idx="74">
                  <c:v>759.9</c:v>
                </c:pt>
                <c:pt idx="75">
                  <c:v>769.9</c:v>
                </c:pt>
                <c:pt idx="76">
                  <c:v>779.9</c:v>
                </c:pt>
                <c:pt idx="77">
                  <c:v>789.9</c:v>
                </c:pt>
                <c:pt idx="78">
                  <c:v>799.9</c:v>
                </c:pt>
              </c:numCache>
            </c:numRef>
          </c:xVal>
          <c:yVal>
            <c:numRef>
              <c:f>Sheet6!$C$7:$C$85</c:f>
              <c:numCache>
                <c:formatCode>0.00E+00</c:formatCode>
                <c:ptCount val="79"/>
                <c:pt idx="0">
                  <c:v>71.45</c:v>
                </c:pt>
                <c:pt idx="1">
                  <c:v>69.584000000000003</c:v>
                </c:pt>
                <c:pt idx="2">
                  <c:v>67.736000000000004</c:v>
                </c:pt>
                <c:pt idx="3">
                  <c:v>65.909000000000006</c:v>
                </c:pt>
                <c:pt idx="4">
                  <c:v>64.105999999999995</c:v>
                </c:pt>
                <c:pt idx="5">
                  <c:v>62.332999999999998</c:v>
                </c:pt>
                <c:pt idx="6">
                  <c:v>60.591999999999999</c:v>
                </c:pt>
                <c:pt idx="7">
                  <c:v>58.887</c:v>
                </c:pt>
                <c:pt idx="8">
                  <c:v>57.220999999999997</c:v>
                </c:pt>
                <c:pt idx="9">
                  <c:v>55.598999999999997</c:v>
                </c:pt>
                <c:pt idx="10">
                  <c:v>54.024000000000001</c:v>
                </c:pt>
                <c:pt idx="11">
                  <c:v>52.497999999999998</c:v>
                </c:pt>
                <c:pt idx="12">
                  <c:v>51.026000000000003</c:v>
                </c:pt>
                <c:pt idx="13">
                  <c:v>49.61</c:v>
                </c:pt>
                <c:pt idx="14">
                  <c:v>48.253999999999998</c:v>
                </c:pt>
                <c:pt idx="15">
                  <c:v>46.962000000000003</c:v>
                </c:pt>
                <c:pt idx="16">
                  <c:v>45.734999999999999</c:v>
                </c:pt>
                <c:pt idx="17">
                  <c:v>44.576999999999998</c:v>
                </c:pt>
                <c:pt idx="18">
                  <c:v>43.491</c:v>
                </c:pt>
                <c:pt idx="19">
                  <c:v>42.48</c:v>
                </c:pt>
                <c:pt idx="20">
                  <c:v>41.546999999999997</c:v>
                </c:pt>
                <c:pt idx="21">
                  <c:v>40.694000000000003</c:v>
                </c:pt>
                <c:pt idx="22">
                  <c:v>39.923999999999999</c:v>
                </c:pt>
                <c:pt idx="23">
                  <c:v>39.24</c:v>
                </c:pt>
                <c:pt idx="24">
                  <c:v>38.645000000000003</c:v>
                </c:pt>
                <c:pt idx="25">
                  <c:v>38.14</c:v>
                </c:pt>
                <c:pt idx="26">
                  <c:v>37.728999999999999</c:v>
                </c:pt>
                <c:pt idx="27">
                  <c:v>37.414000000000001</c:v>
                </c:pt>
                <c:pt idx="28">
                  <c:v>37.195999999999998</c:v>
                </c:pt>
                <c:pt idx="29">
                  <c:v>36.564</c:v>
                </c:pt>
                <c:pt idx="30">
                  <c:v>35.768000000000001</c:v>
                </c:pt>
                <c:pt idx="31">
                  <c:v>34.835999999999999</c:v>
                </c:pt>
                <c:pt idx="32">
                  <c:v>33.790999999999997</c:v>
                </c:pt>
                <c:pt idx="33">
                  <c:v>32.658000000000001</c:v>
                </c:pt>
                <c:pt idx="34">
                  <c:v>31.460999999999999</c:v>
                </c:pt>
                <c:pt idx="35">
                  <c:v>30.222000000000001</c:v>
                </c:pt>
                <c:pt idx="36">
                  <c:v>28.966999999999999</c:v>
                </c:pt>
                <c:pt idx="37">
                  <c:v>27.718</c:v>
                </c:pt>
                <c:pt idx="38">
                  <c:v>26.5</c:v>
                </c:pt>
                <c:pt idx="39">
                  <c:v>25.335999999999999</c:v>
                </c:pt>
                <c:pt idx="40">
                  <c:v>24.251000000000001</c:v>
                </c:pt>
                <c:pt idx="41">
                  <c:v>23.266999999999999</c:v>
                </c:pt>
                <c:pt idx="42">
                  <c:v>22.408999999999999</c:v>
                </c:pt>
                <c:pt idx="43">
                  <c:v>21.7</c:v>
                </c:pt>
                <c:pt idx="44">
                  <c:v>21.585000000000001</c:v>
                </c:pt>
                <c:pt idx="45">
                  <c:v>21.492999999999999</c:v>
                </c:pt>
                <c:pt idx="46">
                  <c:v>21.396000000000001</c:v>
                </c:pt>
                <c:pt idx="47">
                  <c:v>21.295000000000002</c:v>
                </c:pt>
                <c:pt idx="48">
                  <c:v>21.190999999999999</c:v>
                </c:pt>
                <c:pt idx="49">
                  <c:v>21.085000000000001</c:v>
                </c:pt>
                <c:pt idx="50">
                  <c:v>20.978000000000002</c:v>
                </c:pt>
                <c:pt idx="51">
                  <c:v>20.87</c:v>
                </c:pt>
                <c:pt idx="52">
                  <c:v>20.762</c:v>
                </c:pt>
                <c:pt idx="53">
                  <c:v>20.654</c:v>
                </c:pt>
                <c:pt idx="54">
                  <c:v>20.548999999999999</c:v>
                </c:pt>
                <c:pt idx="55">
                  <c:v>20.445</c:v>
                </c:pt>
                <c:pt idx="56">
                  <c:v>20.343</c:v>
                </c:pt>
                <c:pt idx="57">
                  <c:v>20.245000000000001</c:v>
                </c:pt>
                <c:pt idx="58">
                  <c:v>20.149000000000001</c:v>
                </c:pt>
                <c:pt idx="59">
                  <c:v>20.058</c:v>
                </c:pt>
                <c:pt idx="60">
                  <c:v>19.971</c:v>
                </c:pt>
                <c:pt idx="61">
                  <c:v>19.888000000000002</c:v>
                </c:pt>
                <c:pt idx="62">
                  <c:v>19.809000000000001</c:v>
                </c:pt>
                <c:pt idx="63">
                  <c:v>19.736000000000001</c:v>
                </c:pt>
                <c:pt idx="64">
                  <c:v>19.667000000000002</c:v>
                </c:pt>
                <c:pt idx="65">
                  <c:v>19.603999999999999</c:v>
                </c:pt>
                <c:pt idx="66">
                  <c:v>19.545999999999999</c:v>
                </c:pt>
                <c:pt idx="67">
                  <c:v>19.492999999999999</c:v>
                </c:pt>
                <c:pt idx="68">
                  <c:v>19.446000000000002</c:v>
                </c:pt>
                <c:pt idx="69">
                  <c:v>19.402999999999999</c:v>
                </c:pt>
                <c:pt idx="70">
                  <c:v>19.366</c:v>
                </c:pt>
                <c:pt idx="71">
                  <c:v>19.334</c:v>
                </c:pt>
                <c:pt idx="72">
                  <c:v>19.306000000000001</c:v>
                </c:pt>
                <c:pt idx="73">
                  <c:v>19.283000000000001</c:v>
                </c:pt>
                <c:pt idx="74">
                  <c:v>19.263999999999999</c:v>
                </c:pt>
                <c:pt idx="75">
                  <c:v>19.248999999999999</c:v>
                </c:pt>
                <c:pt idx="76">
                  <c:v>19.238</c:v>
                </c:pt>
                <c:pt idx="77">
                  <c:v>19.23</c:v>
                </c:pt>
                <c:pt idx="78">
                  <c:v>19.224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354048"/>
        <c:axId val="94757632"/>
      </c:scatterChart>
      <c:valAx>
        <c:axId val="94354048"/>
        <c:scaling>
          <c:orientation val="minMax"/>
          <c:max val="8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Temperature [</a:t>
                </a:r>
                <a:r>
                  <a:rPr lang="en-GB" sz="1000" b="1" i="0" u="none" strike="noStrike" baseline="0"/>
                  <a:t>°C]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757632"/>
        <c:crosses val="autoZero"/>
        <c:crossBetween val="midCat"/>
      </c:valAx>
      <c:valAx>
        <c:axId val="94757632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Conductivity</a:t>
                </a:r>
                <a:r>
                  <a:rPr lang="en-GB" baseline="0"/>
                  <a:t> [W/mK]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4354048"/>
        <c:crosses val="autoZero"/>
        <c:crossBetween val="midCat"/>
        <c:majorUnit val="20"/>
      </c:valAx>
    </c:plotArea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6"/>
          <c:order val="0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1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2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468416"/>
        <c:axId val="97470336"/>
      </c:scatterChart>
      <c:valAx>
        <c:axId val="97468416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470336"/>
        <c:crosses val="autoZero"/>
        <c:crossBetween val="midCat"/>
      </c:valAx>
      <c:valAx>
        <c:axId val="97470336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46841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6"/>
          <c:order val="0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1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2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760960"/>
        <c:axId val="96762880"/>
      </c:scatterChart>
      <c:valAx>
        <c:axId val="96760960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6762880"/>
        <c:crosses val="autoZero"/>
        <c:crossBetween val="midCat"/>
      </c:valAx>
      <c:valAx>
        <c:axId val="96762880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6760960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6"/>
          <c:order val="0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1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2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918528"/>
        <c:axId val="96924800"/>
      </c:scatterChart>
      <c:valAx>
        <c:axId val="96918528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6924800"/>
        <c:crosses val="autoZero"/>
        <c:crossBetween val="midCat"/>
      </c:valAx>
      <c:valAx>
        <c:axId val="96924800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691852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6"/>
          <c:order val="1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2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3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098304"/>
        <c:axId val="110100480"/>
      </c:scatterChart>
      <c:valAx>
        <c:axId val="110098304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110100480"/>
        <c:crosses val="autoZero"/>
        <c:crossBetween val="midCat"/>
      </c:valAx>
      <c:valAx>
        <c:axId val="110100480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09830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6"/>
          <c:order val="1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2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3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156416"/>
        <c:axId val="110699264"/>
      </c:scatterChart>
      <c:valAx>
        <c:axId val="110156416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110699264"/>
        <c:crosses val="autoZero"/>
        <c:crossBetween val="midCat"/>
      </c:valAx>
      <c:valAx>
        <c:axId val="110699264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15641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5"/>
          <c:order val="0"/>
          <c:tx>
            <c:v>GPS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  <a:prstDash val="sysDash"/>
              </a:ln>
            </c:spPr>
          </c:marker>
          <c:xVal>
            <c:numRef>
              <c:f>Sheet3!$F$37:$F$42</c:f>
              <c:numCache>
                <c:formatCode>General</c:formatCode>
                <c:ptCount val="6"/>
                <c:pt idx="0">
                  <c:v>153</c:v>
                </c:pt>
                <c:pt idx="1">
                  <c:v>127</c:v>
                </c:pt>
                <c:pt idx="2">
                  <c:v>107</c:v>
                </c:pt>
                <c:pt idx="3">
                  <c:v>95</c:v>
                </c:pt>
                <c:pt idx="4">
                  <c:v>89</c:v>
                </c:pt>
                <c:pt idx="5">
                  <c:v>86</c:v>
                </c:pt>
              </c:numCache>
            </c:numRef>
          </c:xVal>
          <c:yVal>
            <c:numRef>
              <c:f>Sheet3!$E$5:$E$10</c:f>
              <c:numCache>
                <c:formatCode>0.00E+00</c:formatCode>
                <c:ptCount val="6"/>
                <c:pt idx="0">
                  <c:v>117</c:v>
                </c:pt>
                <c:pt idx="1">
                  <c:v>108</c:v>
                </c:pt>
                <c:pt idx="2">
                  <c:v>100</c:v>
                </c:pt>
                <c:pt idx="3">
                  <c:v>95</c:v>
                </c:pt>
                <c:pt idx="4">
                  <c:v>93</c:v>
                </c:pt>
                <c:pt idx="5">
                  <c:v>92</c:v>
                </c:pt>
              </c:numCache>
            </c:numRef>
          </c:yVal>
          <c:smooth val="0"/>
        </c:ser>
        <c:ser>
          <c:idx val="6"/>
          <c:order val="1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2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3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483968"/>
        <c:axId val="94485888"/>
      </c:scatterChart>
      <c:valAx>
        <c:axId val="94483968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4485888"/>
        <c:crosses val="autoZero"/>
        <c:crossBetween val="midCat"/>
      </c:valAx>
      <c:valAx>
        <c:axId val="94485888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448396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5"/>
          <c:order val="1"/>
          <c:tx>
            <c:v>GPS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  <a:prstDash val="sysDash"/>
              </a:ln>
            </c:spPr>
          </c:marker>
          <c:xVal>
            <c:numRef>
              <c:f>Sheet3!$F$37:$F$42</c:f>
              <c:numCache>
                <c:formatCode>General</c:formatCode>
                <c:ptCount val="6"/>
                <c:pt idx="0">
                  <c:v>153</c:v>
                </c:pt>
                <c:pt idx="1">
                  <c:v>127</c:v>
                </c:pt>
                <c:pt idx="2">
                  <c:v>107</c:v>
                </c:pt>
                <c:pt idx="3">
                  <c:v>95</c:v>
                </c:pt>
                <c:pt idx="4">
                  <c:v>89</c:v>
                </c:pt>
                <c:pt idx="5">
                  <c:v>86</c:v>
                </c:pt>
              </c:numCache>
            </c:numRef>
          </c:xVal>
          <c:yVal>
            <c:numRef>
              <c:f>Sheet3!$E$5:$E$10</c:f>
              <c:numCache>
                <c:formatCode>0.00E+00</c:formatCode>
                <c:ptCount val="6"/>
                <c:pt idx="0">
                  <c:v>117</c:v>
                </c:pt>
                <c:pt idx="1">
                  <c:v>108</c:v>
                </c:pt>
                <c:pt idx="2">
                  <c:v>100</c:v>
                </c:pt>
                <c:pt idx="3">
                  <c:v>95</c:v>
                </c:pt>
                <c:pt idx="4">
                  <c:v>93</c:v>
                </c:pt>
                <c:pt idx="5">
                  <c:v>92</c:v>
                </c:pt>
              </c:numCache>
            </c:numRef>
          </c:yVal>
          <c:smooth val="0"/>
        </c:ser>
        <c:ser>
          <c:idx val="6"/>
          <c:order val="2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3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4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560256"/>
        <c:axId val="94562176"/>
      </c:scatterChart>
      <c:valAx>
        <c:axId val="94560256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4562176"/>
        <c:crosses val="autoZero"/>
        <c:crossBetween val="midCat"/>
      </c:valAx>
      <c:valAx>
        <c:axId val="94562176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56025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5"/>
          <c:order val="1"/>
          <c:tx>
            <c:v>GPS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  <a:prstDash val="sysDash"/>
              </a:ln>
            </c:spPr>
          </c:marker>
          <c:xVal>
            <c:numRef>
              <c:f>Sheet3!$F$37:$F$42</c:f>
              <c:numCache>
                <c:formatCode>General</c:formatCode>
                <c:ptCount val="6"/>
                <c:pt idx="0">
                  <c:v>153</c:v>
                </c:pt>
                <c:pt idx="1">
                  <c:v>127</c:v>
                </c:pt>
                <c:pt idx="2">
                  <c:v>107</c:v>
                </c:pt>
                <c:pt idx="3">
                  <c:v>95</c:v>
                </c:pt>
                <c:pt idx="4">
                  <c:v>89</c:v>
                </c:pt>
                <c:pt idx="5">
                  <c:v>86</c:v>
                </c:pt>
              </c:numCache>
            </c:numRef>
          </c:xVal>
          <c:yVal>
            <c:numRef>
              <c:f>Sheet3!$E$5:$E$10</c:f>
              <c:numCache>
                <c:formatCode>0.00E+00</c:formatCode>
                <c:ptCount val="6"/>
                <c:pt idx="0">
                  <c:v>117</c:v>
                </c:pt>
                <c:pt idx="1">
                  <c:v>108</c:v>
                </c:pt>
                <c:pt idx="2">
                  <c:v>100</c:v>
                </c:pt>
                <c:pt idx="3">
                  <c:v>95</c:v>
                </c:pt>
                <c:pt idx="4">
                  <c:v>93</c:v>
                </c:pt>
                <c:pt idx="5">
                  <c:v>92</c:v>
                </c:pt>
              </c:numCache>
            </c:numRef>
          </c:yVal>
          <c:smooth val="0"/>
        </c:ser>
        <c:ser>
          <c:idx val="4"/>
          <c:order val="2"/>
          <c:tx>
            <c:v>GPS 1.4 high I</c:v>
          </c:tx>
          <c:spPr>
            <a:ln w="28575">
              <a:solidFill>
                <a:srgbClr val="92D050"/>
              </a:solidFill>
              <a:prstDash val="dash"/>
            </a:ln>
          </c:spPr>
          <c:marker>
            <c:spPr>
              <a:ln>
                <a:solidFill>
                  <a:srgbClr val="92D050"/>
                </a:solidFill>
                <a:prstDash val="dash"/>
              </a:ln>
            </c:spPr>
          </c:marker>
          <c:xVal>
            <c:numRef>
              <c:f>Sheet3!$H$37:$H$42</c:f>
              <c:numCache>
                <c:formatCode>General</c:formatCode>
                <c:ptCount val="6"/>
                <c:pt idx="0">
                  <c:v>424</c:v>
                </c:pt>
                <c:pt idx="1">
                  <c:v>336</c:v>
                </c:pt>
                <c:pt idx="2">
                  <c:v>259</c:v>
                </c:pt>
                <c:pt idx="3">
                  <c:v>228</c:v>
                </c:pt>
                <c:pt idx="4">
                  <c:v>210</c:v>
                </c:pt>
                <c:pt idx="5">
                  <c:v>199</c:v>
                </c:pt>
              </c:numCache>
            </c:numRef>
          </c:xVal>
          <c:yVal>
            <c:numRef>
              <c:f>Sheet3!$G$5:$G$10</c:f>
              <c:numCache>
                <c:formatCode>General</c:formatCode>
                <c:ptCount val="6"/>
                <c:pt idx="0">
                  <c:v>508</c:v>
                </c:pt>
                <c:pt idx="1">
                  <c:v>427</c:v>
                </c:pt>
                <c:pt idx="2">
                  <c:v>364</c:v>
                </c:pt>
                <c:pt idx="3">
                  <c:v>325</c:v>
                </c:pt>
                <c:pt idx="4">
                  <c:v>305</c:v>
                </c:pt>
                <c:pt idx="5">
                  <c:v>295</c:v>
                </c:pt>
              </c:numCache>
            </c:numRef>
          </c:yVal>
          <c:smooth val="0"/>
        </c:ser>
        <c:ser>
          <c:idx val="6"/>
          <c:order val="3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4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5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626176"/>
        <c:axId val="94628096"/>
      </c:scatterChart>
      <c:valAx>
        <c:axId val="94626176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4628096"/>
        <c:crosses val="autoZero"/>
        <c:crossBetween val="midCat"/>
      </c:valAx>
      <c:valAx>
        <c:axId val="94628096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626176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5"/>
          <c:order val="1"/>
          <c:tx>
            <c:v>GPS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  <a:prstDash val="sysDash"/>
              </a:ln>
            </c:spPr>
          </c:marker>
          <c:xVal>
            <c:numRef>
              <c:f>Sheet3!$F$37:$F$42</c:f>
              <c:numCache>
                <c:formatCode>General</c:formatCode>
                <c:ptCount val="6"/>
                <c:pt idx="0">
                  <c:v>153</c:v>
                </c:pt>
                <c:pt idx="1">
                  <c:v>127</c:v>
                </c:pt>
                <c:pt idx="2">
                  <c:v>107</c:v>
                </c:pt>
                <c:pt idx="3">
                  <c:v>95</c:v>
                </c:pt>
                <c:pt idx="4">
                  <c:v>89</c:v>
                </c:pt>
                <c:pt idx="5">
                  <c:v>86</c:v>
                </c:pt>
              </c:numCache>
            </c:numRef>
          </c:xVal>
          <c:yVal>
            <c:numRef>
              <c:f>Sheet3!$E$5:$E$10</c:f>
              <c:numCache>
                <c:formatCode>0.00E+00</c:formatCode>
                <c:ptCount val="6"/>
                <c:pt idx="0">
                  <c:v>117</c:v>
                </c:pt>
                <c:pt idx="1">
                  <c:v>108</c:v>
                </c:pt>
                <c:pt idx="2">
                  <c:v>100</c:v>
                </c:pt>
                <c:pt idx="3">
                  <c:v>95</c:v>
                </c:pt>
                <c:pt idx="4">
                  <c:v>93</c:v>
                </c:pt>
                <c:pt idx="5">
                  <c:v>92</c:v>
                </c:pt>
              </c:numCache>
            </c:numRef>
          </c:yVal>
          <c:smooth val="0"/>
        </c:ser>
        <c:ser>
          <c:idx val="0"/>
          <c:order val="2"/>
          <c:tx>
            <c:v>HRS 1.4 high I</c:v>
          </c:tx>
          <c:spPr>
            <a:ln w="28575">
              <a:solidFill>
                <a:srgbClr val="92D050"/>
              </a:solidFill>
            </a:ln>
          </c:spPr>
          <c:marker>
            <c:spPr>
              <a:ln>
                <a:solidFill>
                  <a:srgbClr val="92D050"/>
                </a:solidFill>
              </a:ln>
            </c:spPr>
          </c:marker>
          <c:xVal>
            <c:numRef>
              <c:f>Sheet3!$G$37:$G$42</c:f>
              <c:numCache>
                <c:formatCode>General</c:formatCode>
                <c:ptCount val="6"/>
                <c:pt idx="0">
                  <c:v>1492</c:v>
                </c:pt>
                <c:pt idx="1">
                  <c:v>1079</c:v>
                </c:pt>
                <c:pt idx="2">
                  <c:v>691</c:v>
                </c:pt>
                <c:pt idx="3">
                  <c:v>402</c:v>
                </c:pt>
                <c:pt idx="4">
                  <c:v>320</c:v>
                </c:pt>
                <c:pt idx="5">
                  <c:v>278</c:v>
                </c:pt>
              </c:numCache>
            </c:numRef>
          </c:xVal>
          <c:yVal>
            <c:numRef>
              <c:f>Sheet3!$F$5:$F$10</c:f>
              <c:numCache>
                <c:formatCode>0.00E+00</c:formatCode>
                <c:ptCount val="6"/>
                <c:pt idx="0">
                  <c:v>815</c:v>
                </c:pt>
                <c:pt idx="1">
                  <c:v>807</c:v>
                </c:pt>
                <c:pt idx="2">
                  <c:v>796</c:v>
                </c:pt>
                <c:pt idx="3">
                  <c:v>501</c:v>
                </c:pt>
                <c:pt idx="4">
                  <c:v>424</c:v>
                </c:pt>
                <c:pt idx="5">
                  <c:v>384</c:v>
                </c:pt>
              </c:numCache>
            </c:numRef>
          </c:yVal>
          <c:smooth val="0"/>
        </c:ser>
        <c:ser>
          <c:idx val="4"/>
          <c:order val="3"/>
          <c:tx>
            <c:v>GPS 1.4 high I</c:v>
          </c:tx>
          <c:spPr>
            <a:ln w="28575">
              <a:solidFill>
                <a:srgbClr val="92D050"/>
              </a:solidFill>
              <a:prstDash val="dash"/>
            </a:ln>
          </c:spPr>
          <c:marker>
            <c:spPr>
              <a:ln>
                <a:solidFill>
                  <a:srgbClr val="92D050"/>
                </a:solidFill>
                <a:prstDash val="dash"/>
              </a:ln>
            </c:spPr>
          </c:marker>
          <c:xVal>
            <c:numRef>
              <c:f>Sheet3!$H$37:$H$42</c:f>
              <c:numCache>
                <c:formatCode>General</c:formatCode>
                <c:ptCount val="6"/>
                <c:pt idx="0">
                  <c:v>424</c:v>
                </c:pt>
                <c:pt idx="1">
                  <c:v>336</c:v>
                </c:pt>
                <c:pt idx="2">
                  <c:v>259</c:v>
                </c:pt>
                <c:pt idx="3">
                  <c:v>228</c:v>
                </c:pt>
                <c:pt idx="4">
                  <c:v>210</c:v>
                </c:pt>
                <c:pt idx="5">
                  <c:v>199</c:v>
                </c:pt>
              </c:numCache>
            </c:numRef>
          </c:xVal>
          <c:yVal>
            <c:numRef>
              <c:f>Sheet3!$G$5:$G$10</c:f>
              <c:numCache>
                <c:formatCode>General</c:formatCode>
                <c:ptCount val="6"/>
                <c:pt idx="0">
                  <c:v>508</c:v>
                </c:pt>
                <c:pt idx="1">
                  <c:v>427</c:v>
                </c:pt>
                <c:pt idx="2">
                  <c:v>364</c:v>
                </c:pt>
                <c:pt idx="3">
                  <c:v>325</c:v>
                </c:pt>
                <c:pt idx="4">
                  <c:v>305</c:v>
                </c:pt>
                <c:pt idx="5">
                  <c:v>295</c:v>
                </c:pt>
              </c:numCache>
            </c:numRef>
          </c:yVal>
          <c:smooth val="0"/>
        </c:ser>
        <c:ser>
          <c:idx val="6"/>
          <c:order val="4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5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6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683904"/>
        <c:axId val="94685824"/>
      </c:scatterChart>
      <c:valAx>
        <c:axId val="94683904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4685824"/>
        <c:crosses val="autoZero"/>
        <c:crossBetween val="midCat"/>
      </c:valAx>
      <c:valAx>
        <c:axId val="94685824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468390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5"/>
          <c:order val="1"/>
          <c:tx>
            <c:v>GPS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  <a:prstDash val="sysDash"/>
              </a:ln>
            </c:spPr>
          </c:marker>
          <c:xVal>
            <c:numRef>
              <c:f>Sheet3!$F$37:$F$42</c:f>
              <c:numCache>
                <c:formatCode>General</c:formatCode>
                <c:ptCount val="6"/>
                <c:pt idx="0">
                  <c:v>153</c:v>
                </c:pt>
                <c:pt idx="1">
                  <c:v>127</c:v>
                </c:pt>
                <c:pt idx="2">
                  <c:v>107</c:v>
                </c:pt>
                <c:pt idx="3">
                  <c:v>95</c:v>
                </c:pt>
                <c:pt idx="4">
                  <c:v>89</c:v>
                </c:pt>
                <c:pt idx="5">
                  <c:v>86</c:v>
                </c:pt>
              </c:numCache>
            </c:numRef>
          </c:xVal>
          <c:yVal>
            <c:numRef>
              <c:f>Sheet3!$E$5:$E$10</c:f>
              <c:numCache>
                <c:formatCode>0.00E+00</c:formatCode>
                <c:ptCount val="6"/>
                <c:pt idx="0">
                  <c:v>117</c:v>
                </c:pt>
                <c:pt idx="1">
                  <c:v>108</c:v>
                </c:pt>
                <c:pt idx="2">
                  <c:v>100</c:v>
                </c:pt>
                <c:pt idx="3">
                  <c:v>95</c:v>
                </c:pt>
                <c:pt idx="4">
                  <c:v>93</c:v>
                </c:pt>
                <c:pt idx="5">
                  <c:v>92</c:v>
                </c:pt>
              </c:numCache>
            </c:numRef>
          </c:yVal>
          <c:smooth val="0"/>
        </c:ser>
        <c:ser>
          <c:idx val="0"/>
          <c:order val="2"/>
          <c:tx>
            <c:v>HRS 1.4 high I</c:v>
          </c:tx>
          <c:spPr>
            <a:ln w="28575">
              <a:solidFill>
                <a:srgbClr val="92D050"/>
              </a:solidFill>
            </a:ln>
          </c:spPr>
          <c:marker>
            <c:spPr>
              <a:ln>
                <a:solidFill>
                  <a:srgbClr val="92D050"/>
                </a:solidFill>
              </a:ln>
            </c:spPr>
          </c:marker>
          <c:xVal>
            <c:numRef>
              <c:f>Sheet3!$G$37:$G$42</c:f>
              <c:numCache>
                <c:formatCode>General</c:formatCode>
                <c:ptCount val="6"/>
                <c:pt idx="0">
                  <c:v>1492</c:v>
                </c:pt>
                <c:pt idx="1">
                  <c:v>1079</c:v>
                </c:pt>
                <c:pt idx="2">
                  <c:v>691</c:v>
                </c:pt>
                <c:pt idx="3">
                  <c:v>402</c:v>
                </c:pt>
                <c:pt idx="4">
                  <c:v>320</c:v>
                </c:pt>
                <c:pt idx="5">
                  <c:v>278</c:v>
                </c:pt>
              </c:numCache>
            </c:numRef>
          </c:xVal>
          <c:yVal>
            <c:numRef>
              <c:f>Sheet3!$F$5:$F$10</c:f>
              <c:numCache>
                <c:formatCode>0.00E+00</c:formatCode>
                <c:ptCount val="6"/>
                <c:pt idx="0">
                  <c:v>815</c:v>
                </c:pt>
                <c:pt idx="1">
                  <c:v>807</c:v>
                </c:pt>
                <c:pt idx="2">
                  <c:v>796</c:v>
                </c:pt>
                <c:pt idx="3">
                  <c:v>501</c:v>
                </c:pt>
                <c:pt idx="4">
                  <c:v>424</c:v>
                </c:pt>
                <c:pt idx="5">
                  <c:v>384</c:v>
                </c:pt>
              </c:numCache>
            </c:numRef>
          </c:yVal>
          <c:smooth val="0"/>
        </c:ser>
        <c:ser>
          <c:idx val="4"/>
          <c:order val="3"/>
          <c:tx>
            <c:v>GPS 1.4 high I</c:v>
          </c:tx>
          <c:spPr>
            <a:ln w="28575">
              <a:solidFill>
                <a:srgbClr val="92D050"/>
              </a:solidFill>
              <a:prstDash val="dash"/>
            </a:ln>
          </c:spPr>
          <c:marker>
            <c:spPr>
              <a:ln>
                <a:solidFill>
                  <a:srgbClr val="92D050"/>
                </a:solidFill>
                <a:prstDash val="dash"/>
              </a:ln>
            </c:spPr>
          </c:marker>
          <c:xVal>
            <c:numRef>
              <c:f>Sheet3!$H$37:$H$42</c:f>
              <c:numCache>
                <c:formatCode>General</c:formatCode>
                <c:ptCount val="6"/>
                <c:pt idx="0">
                  <c:v>424</c:v>
                </c:pt>
                <c:pt idx="1">
                  <c:v>336</c:v>
                </c:pt>
                <c:pt idx="2">
                  <c:v>259</c:v>
                </c:pt>
                <c:pt idx="3">
                  <c:v>228</c:v>
                </c:pt>
                <c:pt idx="4">
                  <c:v>210</c:v>
                </c:pt>
                <c:pt idx="5">
                  <c:v>199</c:v>
                </c:pt>
              </c:numCache>
            </c:numRef>
          </c:xVal>
          <c:yVal>
            <c:numRef>
              <c:f>Sheet3!$G$5:$G$10</c:f>
              <c:numCache>
                <c:formatCode>General</c:formatCode>
                <c:ptCount val="6"/>
                <c:pt idx="0">
                  <c:v>508</c:v>
                </c:pt>
                <c:pt idx="1">
                  <c:v>427</c:v>
                </c:pt>
                <c:pt idx="2">
                  <c:v>364</c:v>
                </c:pt>
                <c:pt idx="3">
                  <c:v>325</c:v>
                </c:pt>
                <c:pt idx="4">
                  <c:v>305</c:v>
                </c:pt>
                <c:pt idx="5">
                  <c:v>295</c:v>
                </c:pt>
              </c:numCache>
            </c:numRef>
          </c:yVal>
          <c:smooth val="0"/>
        </c:ser>
        <c:ser>
          <c:idx val="3"/>
          <c:order val="4"/>
          <c:tx>
            <c:v>GPS 2.0</c:v>
          </c:tx>
          <c:spPr>
            <a:ln w="19050">
              <a:solidFill>
                <a:srgbClr val="FF0000"/>
              </a:solidFill>
              <a:prstDash val="sysDash"/>
            </a:ln>
          </c:spPr>
          <c:marker>
            <c:spPr>
              <a:ln w="19050">
                <a:solidFill>
                  <a:srgbClr val="FF0000"/>
                </a:solidFill>
                <a:prstDash val="sysDash"/>
              </a:ln>
            </c:spPr>
          </c:marker>
          <c:xVal>
            <c:numRef>
              <c:f>Sheet3!$D$37:$D$42</c:f>
              <c:numCache>
                <c:formatCode>General</c:formatCode>
                <c:ptCount val="6"/>
                <c:pt idx="0">
                  <c:v>673</c:v>
                </c:pt>
                <c:pt idx="1">
                  <c:v>496</c:v>
                </c:pt>
                <c:pt idx="2">
                  <c:v>362</c:v>
                </c:pt>
                <c:pt idx="3">
                  <c:v>298</c:v>
                </c:pt>
                <c:pt idx="4">
                  <c:v>270</c:v>
                </c:pt>
                <c:pt idx="5">
                  <c:v>253</c:v>
                </c:pt>
              </c:numCache>
            </c:numRef>
          </c:xVal>
          <c:yVal>
            <c:numRef>
              <c:f>Sheet3!$C$5:$C$10</c:f>
              <c:numCache>
                <c:formatCode>General</c:formatCode>
                <c:ptCount val="6"/>
                <c:pt idx="0">
                  <c:v>927</c:v>
                </c:pt>
                <c:pt idx="1">
                  <c:v>721</c:v>
                </c:pt>
                <c:pt idx="2">
                  <c:v>535</c:v>
                </c:pt>
                <c:pt idx="3">
                  <c:v>461</c:v>
                </c:pt>
                <c:pt idx="4">
                  <c:v>431</c:v>
                </c:pt>
                <c:pt idx="5">
                  <c:v>402</c:v>
                </c:pt>
              </c:numCache>
            </c:numRef>
          </c:yVal>
          <c:smooth val="0"/>
        </c:ser>
        <c:ser>
          <c:idx val="6"/>
          <c:order val="5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6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7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9968000"/>
        <c:axId val="109986560"/>
      </c:scatterChart>
      <c:valAx>
        <c:axId val="109968000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109986560"/>
        <c:crosses val="autoZero"/>
        <c:crossBetween val="midCat"/>
      </c:valAx>
      <c:valAx>
        <c:axId val="109986560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09968000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839568516608781"/>
          <c:y val="9.3499226974895086E-2"/>
          <c:w val="0.65660413853594779"/>
          <c:h val="0.66876566584499109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Sheet6!$E$7:$E$85</c:f>
              <c:numCache>
                <c:formatCode>General</c:formatCode>
                <c:ptCount val="79"/>
                <c:pt idx="0">
                  <c:v>19.899999999999999</c:v>
                </c:pt>
                <c:pt idx="1">
                  <c:v>29.9</c:v>
                </c:pt>
                <c:pt idx="2">
                  <c:v>39.9</c:v>
                </c:pt>
                <c:pt idx="3">
                  <c:v>49.9</c:v>
                </c:pt>
                <c:pt idx="4">
                  <c:v>59.9</c:v>
                </c:pt>
                <c:pt idx="5">
                  <c:v>69.900000000000006</c:v>
                </c:pt>
                <c:pt idx="6">
                  <c:v>79.900000000000006</c:v>
                </c:pt>
                <c:pt idx="7">
                  <c:v>89.9</c:v>
                </c:pt>
                <c:pt idx="8">
                  <c:v>99.9</c:v>
                </c:pt>
                <c:pt idx="9">
                  <c:v>109.9</c:v>
                </c:pt>
                <c:pt idx="10">
                  <c:v>119.9</c:v>
                </c:pt>
                <c:pt idx="11">
                  <c:v>129.9</c:v>
                </c:pt>
                <c:pt idx="12">
                  <c:v>139.9</c:v>
                </c:pt>
                <c:pt idx="13">
                  <c:v>149.9</c:v>
                </c:pt>
                <c:pt idx="14">
                  <c:v>159.9</c:v>
                </c:pt>
                <c:pt idx="15">
                  <c:v>169.9</c:v>
                </c:pt>
                <c:pt idx="16">
                  <c:v>179.9</c:v>
                </c:pt>
                <c:pt idx="17">
                  <c:v>189.9</c:v>
                </c:pt>
                <c:pt idx="18">
                  <c:v>199.9</c:v>
                </c:pt>
                <c:pt idx="19">
                  <c:v>209.9</c:v>
                </c:pt>
                <c:pt idx="20">
                  <c:v>219.9</c:v>
                </c:pt>
                <c:pt idx="21">
                  <c:v>229.9</c:v>
                </c:pt>
                <c:pt idx="22">
                  <c:v>239.9</c:v>
                </c:pt>
                <c:pt idx="23">
                  <c:v>249.9</c:v>
                </c:pt>
                <c:pt idx="24">
                  <c:v>259.89999999999998</c:v>
                </c:pt>
                <c:pt idx="25">
                  <c:v>269.89999999999998</c:v>
                </c:pt>
                <c:pt idx="26">
                  <c:v>279.89999999999998</c:v>
                </c:pt>
                <c:pt idx="27">
                  <c:v>289.89999999999998</c:v>
                </c:pt>
                <c:pt idx="28">
                  <c:v>299.89999999999998</c:v>
                </c:pt>
                <c:pt idx="29">
                  <c:v>309.89999999999998</c:v>
                </c:pt>
                <c:pt idx="30">
                  <c:v>319.89999999999998</c:v>
                </c:pt>
                <c:pt idx="31">
                  <c:v>329.9</c:v>
                </c:pt>
                <c:pt idx="32">
                  <c:v>339.9</c:v>
                </c:pt>
                <c:pt idx="33">
                  <c:v>349.9</c:v>
                </c:pt>
                <c:pt idx="34">
                  <c:v>359.9</c:v>
                </c:pt>
                <c:pt idx="35">
                  <c:v>369.9</c:v>
                </c:pt>
                <c:pt idx="36">
                  <c:v>379.9</c:v>
                </c:pt>
                <c:pt idx="37">
                  <c:v>389.9</c:v>
                </c:pt>
                <c:pt idx="38">
                  <c:v>399.9</c:v>
                </c:pt>
                <c:pt idx="39">
                  <c:v>409.9</c:v>
                </c:pt>
                <c:pt idx="40">
                  <c:v>419.9</c:v>
                </c:pt>
                <c:pt idx="41">
                  <c:v>429.9</c:v>
                </c:pt>
                <c:pt idx="42">
                  <c:v>439.9</c:v>
                </c:pt>
                <c:pt idx="43">
                  <c:v>449.9</c:v>
                </c:pt>
                <c:pt idx="44">
                  <c:v>459.9</c:v>
                </c:pt>
                <c:pt idx="45">
                  <c:v>469.9</c:v>
                </c:pt>
                <c:pt idx="46">
                  <c:v>479.9</c:v>
                </c:pt>
                <c:pt idx="47">
                  <c:v>489.9</c:v>
                </c:pt>
                <c:pt idx="48">
                  <c:v>499.9</c:v>
                </c:pt>
                <c:pt idx="49">
                  <c:v>509.9</c:v>
                </c:pt>
                <c:pt idx="50">
                  <c:v>519.9</c:v>
                </c:pt>
                <c:pt idx="51">
                  <c:v>529.9</c:v>
                </c:pt>
                <c:pt idx="52">
                  <c:v>539.9</c:v>
                </c:pt>
                <c:pt idx="53">
                  <c:v>549.9</c:v>
                </c:pt>
                <c:pt idx="54">
                  <c:v>559.9</c:v>
                </c:pt>
                <c:pt idx="55">
                  <c:v>569.9</c:v>
                </c:pt>
                <c:pt idx="56">
                  <c:v>579.9</c:v>
                </c:pt>
                <c:pt idx="57">
                  <c:v>589.9</c:v>
                </c:pt>
                <c:pt idx="58">
                  <c:v>599.9</c:v>
                </c:pt>
                <c:pt idx="59">
                  <c:v>609.9</c:v>
                </c:pt>
                <c:pt idx="60">
                  <c:v>619.9</c:v>
                </c:pt>
                <c:pt idx="61">
                  <c:v>629.9</c:v>
                </c:pt>
                <c:pt idx="62">
                  <c:v>639.9</c:v>
                </c:pt>
                <c:pt idx="63">
                  <c:v>649.9</c:v>
                </c:pt>
                <c:pt idx="64">
                  <c:v>659.9</c:v>
                </c:pt>
                <c:pt idx="65">
                  <c:v>669.9</c:v>
                </c:pt>
                <c:pt idx="66">
                  <c:v>679.9</c:v>
                </c:pt>
                <c:pt idx="67">
                  <c:v>689.9</c:v>
                </c:pt>
                <c:pt idx="68">
                  <c:v>699.9</c:v>
                </c:pt>
                <c:pt idx="69">
                  <c:v>709.9</c:v>
                </c:pt>
                <c:pt idx="70">
                  <c:v>719.9</c:v>
                </c:pt>
                <c:pt idx="71">
                  <c:v>729.9</c:v>
                </c:pt>
                <c:pt idx="72">
                  <c:v>739.9</c:v>
                </c:pt>
                <c:pt idx="73">
                  <c:v>749.9</c:v>
                </c:pt>
                <c:pt idx="74">
                  <c:v>759.9</c:v>
                </c:pt>
                <c:pt idx="75">
                  <c:v>769.9</c:v>
                </c:pt>
                <c:pt idx="76">
                  <c:v>779.9</c:v>
                </c:pt>
                <c:pt idx="77">
                  <c:v>789.9</c:v>
                </c:pt>
                <c:pt idx="78">
                  <c:v>791.9</c:v>
                </c:pt>
              </c:numCache>
            </c:numRef>
          </c:xVal>
          <c:yVal>
            <c:numRef>
              <c:f>Sheet6!$F$7:$F$85</c:f>
              <c:numCache>
                <c:formatCode>0.00E+00</c:formatCode>
                <c:ptCount val="79"/>
                <c:pt idx="0">
                  <c:v>1.1207E-5</c:v>
                </c:pt>
                <c:pt idx="1">
                  <c:v>1.1375E-5</c:v>
                </c:pt>
                <c:pt idx="2">
                  <c:v>1.1539000000000001E-5</c:v>
                </c:pt>
                <c:pt idx="3">
                  <c:v>1.1701E-5</c:v>
                </c:pt>
                <c:pt idx="4">
                  <c:v>1.186E-5</c:v>
                </c:pt>
                <c:pt idx="5">
                  <c:v>1.2016E-5</c:v>
                </c:pt>
                <c:pt idx="6">
                  <c:v>1.2169E-5</c:v>
                </c:pt>
                <c:pt idx="7">
                  <c:v>1.2319E-5</c:v>
                </c:pt>
                <c:pt idx="8">
                  <c:v>1.2466999999999999E-5</c:v>
                </c:pt>
                <c:pt idx="9">
                  <c:v>1.2612000000000001E-5</c:v>
                </c:pt>
                <c:pt idx="10">
                  <c:v>1.2753E-5</c:v>
                </c:pt>
                <c:pt idx="11">
                  <c:v>1.2892E-5</c:v>
                </c:pt>
                <c:pt idx="12">
                  <c:v>1.3029E-5</c:v>
                </c:pt>
                <c:pt idx="13">
                  <c:v>1.3162E-5</c:v>
                </c:pt>
                <c:pt idx="14">
                  <c:v>1.3292000000000001E-5</c:v>
                </c:pt>
                <c:pt idx="15">
                  <c:v>1.342E-5</c:v>
                </c:pt>
                <c:pt idx="16">
                  <c:v>1.3545E-5</c:v>
                </c:pt>
                <c:pt idx="17">
                  <c:v>1.3667E-5</c:v>
                </c:pt>
                <c:pt idx="18">
                  <c:v>1.3786E-5</c:v>
                </c:pt>
                <c:pt idx="19">
                  <c:v>1.3902E-5</c:v>
                </c:pt>
                <c:pt idx="20">
                  <c:v>1.4015999999999999E-5</c:v>
                </c:pt>
                <c:pt idx="21">
                  <c:v>1.4126E-5</c:v>
                </c:pt>
                <c:pt idx="22">
                  <c:v>1.4234E-5</c:v>
                </c:pt>
                <c:pt idx="23">
                  <c:v>1.4338999999999999E-5</c:v>
                </c:pt>
                <c:pt idx="24">
                  <c:v>1.4440999999999999E-5</c:v>
                </c:pt>
                <c:pt idx="25">
                  <c:v>1.454E-5</c:v>
                </c:pt>
                <c:pt idx="26">
                  <c:v>1.4637000000000001E-5</c:v>
                </c:pt>
                <c:pt idx="27">
                  <c:v>1.473E-5</c:v>
                </c:pt>
                <c:pt idx="28">
                  <c:v>1.4820999999999999E-5</c:v>
                </c:pt>
                <c:pt idx="29">
                  <c:v>1.4909000000000001E-5</c:v>
                </c:pt>
                <c:pt idx="30">
                  <c:v>1.4994000000000001E-5</c:v>
                </c:pt>
                <c:pt idx="31">
                  <c:v>1.5077E-5</c:v>
                </c:pt>
                <c:pt idx="32">
                  <c:v>1.5156E-5</c:v>
                </c:pt>
                <c:pt idx="33">
                  <c:v>1.5233E-5</c:v>
                </c:pt>
                <c:pt idx="34">
                  <c:v>1.5305999999999999E-5</c:v>
                </c:pt>
                <c:pt idx="35">
                  <c:v>1.5376999999999999E-5</c:v>
                </c:pt>
                <c:pt idx="36">
                  <c:v>1.5444999999999999E-5</c:v>
                </c:pt>
                <c:pt idx="37">
                  <c:v>1.5511000000000001E-5</c:v>
                </c:pt>
                <c:pt idx="38">
                  <c:v>1.5573000000000002E-5</c:v>
                </c:pt>
                <c:pt idx="39">
                  <c:v>1.5633000000000001E-5</c:v>
                </c:pt>
                <c:pt idx="40">
                  <c:v>1.5688999999999998E-5</c:v>
                </c:pt>
                <c:pt idx="41">
                  <c:v>1.5743000000000002E-5</c:v>
                </c:pt>
                <c:pt idx="42">
                  <c:v>1.5794000000000002E-5</c:v>
                </c:pt>
                <c:pt idx="43">
                  <c:v>1.5841999999999998E-5</c:v>
                </c:pt>
                <c:pt idx="44">
                  <c:v>1.5888000000000001E-5</c:v>
                </c:pt>
                <c:pt idx="45">
                  <c:v>1.5930000000000002E-5</c:v>
                </c:pt>
                <c:pt idx="46">
                  <c:v>1.5970000000000001E-5</c:v>
                </c:pt>
                <c:pt idx="47">
                  <c:v>1.6007000000000001E-5</c:v>
                </c:pt>
                <c:pt idx="48">
                  <c:v>1.6041000000000001E-5</c:v>
                </c:pt>
                <c:pt idx="49">
                  <c:v>1.6072000000000001E-5</c:v>
                </c:pt>
                <c:pt idx="50">
                  <c:v>1.6101000000000001E-5</c:v>
                </c:pt>
                <c:pt idx="51">
                  <c:v>1.6126000000000001E-5</c:v>
                </c:pt>
                <c:pt idx="52">
                  <c:v>1.6149000000000001E-5</c:v>
                </c:pt>
                <c:pt idx="53">
                  <c:v>1.6169000000000001E-5</c:v>
                </c:pt>
                <c:pt idx="54">
                  <c:v>1.6186000000000001E-5</c:v>
                </c:pt>
                <c:pt idx="55">
                  <c:v>1.6200000000000001E-5</c:v>
                </c:pt>
                <c:pt idx="56">
                  <c:v>1.6211000000000001E-5</c:v>
                </c:pt>
                <c:pt idx="57">
                  <c:v>1.6220000000000001E-5</c:v>
                </c:pt>
                <c:pt idx="58">
                  <c:v>1.6226E-5</c:v>
                </c:pt>
                <c:pt idx="59">
                  <c:v>1.6228000000000001E-5</c:v>
                </c:pt>
                <c:pt idx="60">
                  <c:v>1.6228000000000001E-5</c:v>
                </c:pt>
                <c:pt idx="61">
                  <c:v>1.6226E-5</c:v>
                </c:pt>
                <c:pt idx="62">
                  <c:v>1.6220000000000001E-5</c:v>
                </c:pt>
                <c:pt idx="63">
                  <c:v>1.6211000000000001E-5</c:v>
                </c:pt>
                <c:pt idx="64">
                  <c:v>1.6200000000000001E-5</c:v>
                </c:pt>
                <c:pt idx="65">
                  <c:v>1.6186000000000001E-5</c:v>
                </c:pt>
                <c:pt idx="66">
                  <c:v>1.6169000000000001E-5</c:v>
                </c:pt>
                <c:pt idx="67">
                  <c:v>1.6149000000000001E-5</c:v>
                </c:pt>
                <c:pt idx="68">
                  <c:v>1.6126000000000001E-5</c:v>
                </c:pt>
                <c:pt idx="69">
                  <c:v>1.6101000000000001E-5</c:v>
                </c:pt>
                <c:pt idx="70">
                  <c:v>1.6072000000000001E-5</c:v>
                </c:pt>
                <c:pt idx="71">
                  <c:v>1.6041000000000001E-5</c:v>
                </c:pt>
                <c:pt idx="72">
                  <c:v>1.6007000000000001E-5</c:v>
                </c:pt>
                <c:pt idx="73">
                  <c:v>1.5970000000000001E-5</c:v>
                </c:pt>
                <c:pt idx="74">
                  <c:v>1.5931E-5</c:v>
                </c:pt>
                <c:pt idx="75">
                  <c:v>1.5888000000000001E-5</c:v>
                </c:pt>
                <c:pt idx="76">
                  <c:v>1.5843000000000001E-5</c:v>
                </c:pt>
                <c:pt idx="77">
                  <c:v>1.5795E-5</c:v>
                </c:pt>
                <c:pt idx="78">
                  <c:v>1.5784999999999999E-5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4763264"/>
        <c:axId val="95441280"/>
      </c:scatterChart>
      <c:valAx>
        <c:axId val="94763264"/>
        <c:scaling>
          <c:orientation val="minMax"/>
          <c:max val="8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sz="1000" b="1" i="0" baseline="0">
                    <a:effectLst/>
                  </a:rPr>
                  <a:t>Temperature [°C]</a:t>
                </a:r>
                <a:endParaRPr lang="en-GB" sz="1000">
                  <a:effectLst/>
                </a:endParaRP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441280"/>
        <c:crosses val="autoZero"/>
        <c:crossBetween val="midCat"/>
      </c:valAx>
      <c:valAx>
        <c:axId val="9544128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Thermal expansion [1/</a:t>
                </a:r>
                <a:r>
                  <a:rPr lang="en-GB" sz="1000" b="1" i="0" u="none" strike="noStrike" baseline="0">
                    <a:effectLst/>
                  </a:rPr>
                  <a:t>°C]</a:t>
                </a:r>
                <a:r>
                  <a:rPr lang="en-GB"/>
                  <a:t> </a:t>
                </a:r>
              </a:p>
            </c:rich>
          </c:tx>
          <c:layout/>
          <c:overlay val="0"/>
        </c:title>
        <c:numFmt formatCode="0.00E+00" sourceLinked="0"/>
        <c:majorTickMark val="out"/>
        <c:minorTickMark val="none"/>
        <c:tickLblPos val="nextTo"/>
        <c:crossAx val="94763264"/>
        <c:crosses val="autoZero"/>
        <c:crossBetween val="midCat"/>
        <c:majorUnit val="4.0000000000000015E-6"/>
      </c:valAx>
    </c:plotArea>
    <c:plotVisOnly val="1"/>
    <c:dispBlanksAs val="gap"/>
    <c:showDLblsOverMax val="0"/>
  </c:chart>
  <c:externalData r:id="rId1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5"/>
          <c:order val="1"/>
          <c:tx>
            <c:v>GPS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  <a:prstDash val="sysDash"/>
              </a:ln>
            </c:spPr>
          </c:marker>
          <c:xVal>
            <c:numRef>
              <c:f>Sheet3!$F$37:$F$42</c:f>
              <c:numCache>
                <c:formatCode>General</c:formatCode>
                <c:ptCount val="6"/>
                <c:pt idx="0">
                  <c:v>153</c:v>
                </c:pt>
                <c:pt idx="1">
                  <c:v>127</c:v>
                </c:pt>
                <c:pt idx="2">
                  <c:v>107</c:v>
                </c:pt>
                <c:pt idx="3">
                  <c:v>95</c:v>
                </c:pt>
                <c:pt idx="4">
                  <c:v>89</c:v>
                </c:pt>
                <c:pt idx="5">
                  <c:v>86</c:v>
                </c:pt>
              </c:numCache>
            </c:numRef>
          </c:xVal>
          <c:yVal>
            <c:numRef>
              <c:f>Sheet3!$E$5:$E$10</c:f>
              <c:numCache>
                <c:formatCode>0.00E+00</c:formatCode>
                <c:ptCount val="6"/>
                <c:pt idx="0">
                  <c:v>117</c:v>
                </c:pt>
                <c:pt idx="1">
                  <c:v>108</c:v>
                </c:pt>
                <c:pt idx="2">
                  <c:v>100</c:v>
                </c:pt>
                <c:pt idx="3">
                  <c:v>95</c:v>
                </c:pt>
                <c:pt idx="4">
                  <c:v>93</c:v>
                </c:pt>
                <c:pt idx="5">
                  <c:v>92</c:v>
                </c:pt>
              </c:numCache>
            </c:numRef>
          </c:yVal>
          <c:smooth val="0"/>
        </c:ser>
        <c:ser>
          <c:idx val="0"/>
          <c:order val="2"/>
          <c:tx>
            <c:v>HRS 1.4 high I</c:v>
          </c:tx>
          <c:spPr>
            <a:ln w="28575">
              <a:solidFill>
                <a:srgbClr val="92D050"/>
              </a:solidFill>
            </a:ln>
          </c:spPr>
          <c:marker>
            <c:spPr>
              <a:ln>
                <a:solidFill>
                  <a:srgbClr val="92D050"/>
                </a:solidFill>
              </a:ln>
            </c:spPr>
          </c:marker>
          <c:xVal>
            <c:numRef>
              <c:f>Sheet3!$G$37:$G$42</c:f>
              <c:numCache>
                <c:formatCode>General</c:formatCode>
                <c:ptCount val="6"/>
                <c:pt idx="0">
                  <c:v>1492</c:v>
                </c:pt>
                <c:pt idx="1">
                  <c:v>1079</c:v>
                </c:pt>
                <c:pt idx="2">
                  <c:v>691</c:v>
                </c:pt>
                <c:pt idx="3">
                  <c:v>402</c:v>
                </c:pt>
                <c:pt idx="4">
                  <c:v>320</c:v>
                </c:pt>
                <c:pt idx="5">
                  <c:v>278</c:v>
                </c:pt>
              </c:numCache>
            </c:numRef>
          </c:xVal>
          <c:yVal>
            <c:numRef>
              <c:f>Sheet3!$F$5:$F$10</c:f>
              <c:numCache>
                <c:formatCode>0.00E+00</c:formatCode>
                <c:ptCount val="6"/>
                <c:pt idx="0">
                  <c:v>815</c:v>
                </c:pt>
                <c:pt idx="1">
                  <c:v>807</c:v>
                </c:pt>
                <c:pt idx="2">
                  <c:v>796</c:v>
                </c:pt>
                <c:pt idx="3">
                  <c:v>501</c:v>
                </c:pt>
                <c:pt idx="4">
                  <c:v>424</c:v>
                </c:pt>
                <c:pt idx="5">
                  <c:v>384</c:v>
                </c:pt>
              </c:numCache>
            </c:numRef>
          </c:yVal>
          <c:smooth val="0"/>
        </c:ser>
        <c:ser>
          <c:idx val="4"/>
          <c:order val="3"/>
          <c:tx>
            <c:v>GPS 1.4 high I</c:v>
          </c:tx>
          <c:spPr>
            <a:ln w="28575">
              <a:solidFill>
                <a:srgbClr val="92D050"/>
              </a:solidFill>
              <a:prstDash val="dash"/>
            </a:ln>
          </c:spPr>
          <c:marker>
            <c:spPr>
              <a:ln>
                <a:solidFill>
                  <a:srgbClr val="92D050"/>
                </a:solidFill>
                <a:prstDash val="dash"/>
              </a:ln>
            </c:spPr>
          </c:marker>
          <c:xVal>
            <c:numRef>
              <c:f>Sheet3!$H$37:$H$42</c:f>
              <c:numCache>
                <c:formatCode>General</c:formatCode>
                <c:ptCount val="6"/>
                <c:pt idx="0">
                  <c:v>424</c:v>
                </c:pt>
                <c:pt idx="1">
                  <c:v>336</c:v>
                </c:pt>
                <c:pt idx="2">
                  <c:v>259</c:v>
                </c:pt>
                <c:pt idx="3">
                  <c:v>228</c:v>
                </c:pt>
                <c:pt idx="4">
                  <c:v>210</c:v>
                </c:pt>
                <c:pt idx="5">
                  <c:v>199</c:v>
                </c:pt>
              </c:numCache>
            </c:numRef>
          </c:xVal>
          <c:yVal>
            <c:numRef>
              <c:f>Sheet3!$G$5:$G$10</c:f>
              <c:numCache>
                <c:formatCode>General</c:formatCode>
                <c:ptCount val="6"/>
                <c:pt idx="0">
                  <c:v>508</c:v>
                </c:pt>
                <c:pt idx="1">
                  <c:v>427</c:v>
                </c:pt>
                <c:pt idx="2">
                  <c:v>364</c:v>
                </c:pt>
                <c:pt idx="3">
                  <c:v>325</c:v>
                </c:pt>
                <c:pt idx="4">
                  <c:v>305</c:v>
                </c:pt>
                <c:pt idx="5">
                  <c:v>295</c:v>
                </c:pt>
              </c:numCache>
            </c:numRef>
          </c:yVal>
          <c:smooth val="0"/>
        </c:ser>
        <c:ser>
          <c:idx val="1"/>
          <c:order val="4"/>
          <c:tx>
            <c:v>HRS 2.0</c:v>
          </c:tx>
          <c:spPr>
            <a:ln w="635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 w="6350">
                <a:solidFill>
                  <a:srgbClr val="FF0000"/>
                </a:solidFill>
              </a:ln>
            </c:spPr>
          </c:marker>
          <c:xVal>
            <c:numRef>
              <c:f>Sheet3!$C$37:$C$42</c:f>
              <c:numCache>
                <c:formatCode>General</c:formatCode>
                <c:ptCount val="6"/>
                <c:pt idx="0">
                  <c:v>1956</c:v>
                </c:pt>
                <c:pt idx="1">
                  <c:v>1402</c:v>
                </c:pt>
                <c:pt idx="2">
                  <c:v>929</c:v>
                </c:pt>
                <c:pt idx="3">
                  <c:v>578</c:v>
                </c:pt>
                <c:pt idx="4">
                  <c:v>425</c:v>
                </c:pt>
                <c:pt idx="5">
                  <c:v>359</c:v>
                </c:pt>
              </c:numCache>
            </c:numRef>
          </c:xVal>
          <c:yVal>
            <c:numRef>
              <c:f>Sheet3!$B$5:$B$10</c:f>
              <c:numCache>
                <c:formatCode>0.00E+00</c:formatCode>
                <c:ptCount val="6"/>
                <c:pt idx="0">
                  <c:v>996</c:v>
                </c:pt>
                <c:pt idx="1">
                  <c:v>995</c:v>
                </c:pt>
                <c:pt idx="2">
                  <c:v>934</c:v>
                </c:pt>
                <c:pt idx="3">
                  <c:v>868</c:v>
                </c:pt>
                <c:pt idx="4">
                  <c:v>626</c:v>
                </c:pt>
                <c:pt idx="5">
                  <c:v>548</c:v>
                </c:pt>
              </c:numCache>
            </c:numRef>
          </c:yVal>
          <c:smooth val="0"/>
        </c:ser>
        <c:ser>
          <c:idx val="3"/>
          <c:order val="5"/>
          <c:tx>
            <c:v>GPS 2.0</c:v>
          </c:tx>
          <c:spPr>
            <a:ln w="19050">
              <a:solidFill>
                <a:srgbClr val="FF0000"/>
              </a:solidFill>
              <a:prstDash val="sysDash"/>
            </a:ln>
          </c:spPr>
          <c:marker>
            <c:spPr>
              <a:ln w="19050">
                <a:solidFill>
                  <a:srgbClr val="FF0000"/>
                </a:solidFill>
                <a:prstDash val="sysDash"/>
              </a:ln>
            </c:spPr>
          </c:marker>
          <c:xVal>
            <c:numRef>
              <c:f>Sheet3!$D$37:$D$42</c:f>
              <c:numCache>
                <c:formatCode>General</c:formatCode>
                <c:ptCount val="6"/>
                <c:pt idx="0">
                  <c:v>673</c:v>
                </c:pt>
                <c:pt idx="1">
                  <c:v>496</c:v>
                </c:pt>
                <c:pt idx="2">
                  <c:v>362</c:v>
                </c:pt>
                <c:pt idx="3">
                  <c:v>298</c:v>
                </c:pt>
                <c:pt idx="4">
                  <c:v>270</c:v>
                </c:pt>
                <c:pt idx="5">
                  <c:v>253</c:v>
                </c:pt>
              </c:numCache>
            </c:numRef>
          </c:xVal>
          <c:yVal>
            <c:numRef>
              <c:f>Sheet3!$C$5:$C$10</c:f>
              <c:numCache>
                <c:formatCode>General</c:formatCode>
                <c:ptCount val="6"/>
                <c:pt idx="0">
                  <c:v>927</c:v>
                </c:pt>
                <c:pt idx="1">
                  <c:v>721</c:v>
                </c:pt>
                <c:pt idx="2">
                  <c:v>535</c:v>
                </c:pt>
                <c:pt idx="3">
                  <c:v>461</c:v>
                </c:pt>
                <c:pt idx="4">
                  <c:v>431</c:v>
                </c:pt>
                <c:pt idx="5">
                  <c:v>402</c:v>
                </c:pt>
              </c:numCache>
            </c:numRef>
          </c:yVal>
          <c:smooth val="0"/>
        </c:ser>
        <c:ser>
          <c:idx val="6"/>
          <c:order val="6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7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8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786048"/>
        <c:axId val="110787968"/>
      </c:scatterChart>
      <c:valAx>
        <c:axId val="110786048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110787968"/>
        <c:crosses val="autoZero"/>
        <c:crossBetween val="midCat"/>
      </c:valAx>
      <c:valAx>
        <c:axId val="110787968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786048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2"/>
          <c:order val="0"/>
          <c:tx>
            <c:v>HRS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solidFill>
                <a:srgbClr val="92D050"/>
              </a:solidFill>
              <a:ln>
                <a:solidFill>
                  <a:srgbClr val="0070C0"/>
                </a:solidFill>
              </a:ln>
            </c:spPr>
          </c:marker>
          <c:xVal>
            <c:numRef>
              <c:f>Sheet3!$E$37:$E$42</c:f>
              <c:numCache>
                <c:formatCode>General</c:formatCode>
                <c:ptCount val="6"/>
                <c:pt idx="0">
                  <c:v>607</c:v>
                </c:pt>
                <c:pt idx="1">
                  <c:v>377</c:v>
                </c:pt>
                <c:pt idx="2">
                  <c:v>230</c:v>
                </c:pt>
                <c:pt idx="3">
                  <c:v>153</c:v>
                </c:pt>
                <c:pt idx="4">
                  <c:v>139</c:v>
                </c:pt>
                <c:pt idx="5">
                  <c:v>113</c:v>
                </c:pt>
              </c:numCache>
            </c:numRef>
          </c:xVal>
          <c:yVal>
            <c:numRef>
              <c:f>Sheet3!$D$5:$D$10</c:f>
              <c:numCache>
                <c:formatCode>General</c:formatCode>
                <c:ptCount val="6"/>
                <c:pt idx="0">
                  <c:v>336</c:v>
                </c:pt>
                <c:pt idx="1">
                  <c:v>216</c:v>
                </c:pt>
                <c:pt idx="2">
                  <c:v>157</c:v>
                </c:pt>
                <c:pt idx="3">
                  <c:v>120</c:v>
                </c:pt>
                <c:pt idx="4">
                  <c:v>110</c:v>
                </c:pt>
                <c:pt idx="5">
                  <c:v>105</c:v>
                </c:pt>
              </c:numCache>
            </c:numRef>
          </c:yVal>
          <c:smooth val="0"/>
        </c:ser>
        <c:ser>
          <c:idx val="5"/>
          <c:order val="1"/>
          <c:tx>
            <c:v>GPS 1.4 low I</c:v>
          </c:tx>
          <c:spPr>
            <a:ln w="28575">
              <a:solidFill>
                <a:srgbClr val="0070C0"/>
              </a:solidFill>
            </a:ln>
          </c:spPr>
          <c:marker>
            <c:spPr>
              <a:ln>
                <a:solidFill>
                  <a:srgbClr val="0070C0"/>
                </a:solidFill>
                <a:prstDash val="sysDash"/>
              </a:ln>
            </c:spPr>
          </c:marker>
          <c:xVal>
            <c:numRef>
              <c:f>Sheet3!$F$37:$F$42</c:f>
              <c:numCache>
                <c:formatCode>General</c:formatCode>
                <c:ptCount val="6"/>
                <c:pt idx="0">
                  <c:v>153</c:v>
                </c:pt>
                <c:pt idx="1">
                  <c:v>127</c:v>
                </c:pt>
                <c:pt idx="2">
                  <c:v>107</c:v>
                </c:pt>
                <c:pt idx="3">
                  <c:v>95</c:v>
                </c:pt>
                <c:pt idx="4">
                  <c:v>89</c:v>
                </c:pt>
                <c:pt idx="5">
                  <c:v>86</c:v>
                </c:pt>
              </c:numCache>
            </c:numRef>
          </c:xVal>
          <c:yVal>
            <c:numRef>
              <c:f>Sheet3!$E$5:$E$10</c:f>
              <c:numCache>
                <c:formatCode>0.00E+00</c:formatCode>
                <c:ptCount val="6"/>
                <c:pt idx="0">
                  <c:v>117</c:v>
                </c:pt>
                <c:pt idx="1">
                  <c:v>108</c:v>
                </c:pt>
                <c:pt idx="2">
                  <c:v>100</c:v>
                </c:pt>
                <c:pt idx="3">
                  <c:v>95</c:v>
                </c:pt>
                <c:pt idx="4">
                  <c:v>93</c:v>
                </c:pt>
                <c:pt idx="5">
                  <c:v>92</c:v>
                </c:pt>
              </c:numCache>
            </c:numRef>
          </c:yVal>
          <c:smooth val="0"/>
        </c:ser>
        <c:ser>
          <c:idx val="0"/>
          <c:order val="2"/>
          <c:tx>
            <c:v>HRS 1.4 high I</c:v>
          </c:tx>
          <c:spPr>
            <a:ln w="28575">
              <a:solidFill>
                <a:srgbClr val="92D050"/>
              </a:solidFill>
            </a:ln>
          </c:spPr>
          <c:marker>
            <c:spPr>
              <a:ln>
                <a:solidFill>
                  <a:srgbClr val="92D050"/>
                </a:solidFill>
              </a:ln>
            </c:spPr>
          </c:marker>
          <c:xVal>
            <c:numRef>
              <c:f>Sheet3!$G$37:$G$42</c:f>
              <c:numCache>
                <c:formatCode>General</c:formatCode>
                <c:ptCount val="6"/>
                <c:pt idx="0">
                  <c:v>1492</c:v>
                </c:pt>
                <c:pt idx="1">
                  <c:v>1079</c:v>
                </c:pt>
                <c:pt idx="2">
                  <c:v>691</c:v>
                </c:pt>
                <c:pt idx="3">
                  <c:v>402</c:v>
                </c:pt>
                <c:pt idx="4">
                  <c:v>320</c:v>
                </c:pt>
                <c:pt idx="5">
                  <c:v>278</c:v>
                </c:pt>
              </c:numCache>
            </c:numRef>
          </c:xVal>
          <c:yVal>
            <c:numRef>
              <c:f>Sheet3!$F$5:$F$10</c:f>
              <c:numCache>
                <c:formatCode>0.00E+00</c:formatCode>
                <c:ptCount val="6"/>
                <c:pt idx="0">
                  <c:v>815</c:v>
                </c:pt>
                <c:pt idx="1">
                  <c:v>807</c:v>
                </c:pt>
                <c:pt idx="2">
                  <c:v>796</c:v>
                </c:pt>
                <c:pt idx="3">
                  <c:v>501</c:v>
                </c:pt>
                <c:pt idx="4">
                  <c:v>424</c:v>
                </c:pt>
                <c:pt idx="5">
                  <c:v>384</c:v>
                </c:pt>
              </c:numCache>
            </c:numRef>
          </c:yVal>
          <c:smooth val="0"/>
        </c:ser>
        <c:ser>
          <c:idx val="4"/>
          <c:order val="3"/>
          <c:tx>
            <c:v>GPS 1.4 high I</c:v>
          </c:tx>
          <c:spPr>
            <a:ln w="28575">
              <a:solidFill>
                <a:srgbClr val="92D050"/>
              </a:solidFill>
              <a:prstDash val="dash"/>
            </a:ln>
          </c:spPr>
          <c:marker>
            <c:spPr>
              <a:ln>
                <a:solidFill>
                  <a:srgbClr val="92D050"/>
                </a:solidFill>
                <a:prstDash val="dash"/>
              </a:ln>
            </c:spPr>
          </c:marker>
          <c:xVal>
            <c:numRef>
              <c:f>Sheet3!$H$37:$H$42</c:f>
              <c:numCache>
                <c:formatCode>General</c:formatCode>
                <c:ptCount val="6"/>
                <c:pt idx="0">
                  <c:v>424</c:v>
                </c:pt>
                <c:pt idx="1">
                  <c:v>336</c:v>
                </c:pt>
                <c:pt idx="2">
                  <c:v>259</c:v>
                </c:pt>
                <c:pt idx="3">
                  <c:v>228</c:v>
                </c:pt>
                <c:pt idx="4">
                  <c:v>210</c:v>
                </c:pt>
                <c:pt idx="5">
                  <c:v>199</c:v>
                </c:pt>
              </c:numCache>
            </c:numRef>
          </c:xVal>
          <c:yVal>
            <c:numRef>
              <c:f>Sheet3!$G$5:$G$10</c:f>
              <c:numCache>
                <c:formatCode>General</c:formatCode>
                <c:ptCount val="6"/>
                <c:pt idx="0">
                  <c:v>508</c:v>
                </c:pt>
                <c:pt idx="1">
                  <c:v>427</c:v>
                </c:pt>
                <c:pt idx="2">
                  <c:v>364</c:v>
                </c:pt>
                <c:pt idx="3">
                  <c:v>325</c:v>
                </c:pt>
                <c:pt idx="4">
                  <c:v>305</c:v>
                </c:pt>
                <c:pt idx="5">
                  <c:v>295</c:v>
                </c:pt>
              </c:numCache>
            </c:numRef>
          </c:yVal>
          <c:smooth val="0"/>
        </c:ser>
        <c:ser>
          <c:idx val="1"/>
          <c:order val="4"/>
          <c:tx>
            <c:v>HRS 2.0</c:v>
          </c:tx>
          <c:spPr>
            <a:ln w="6350">
              <a:solidFill>
                <a:srgbClr val="FF0000"/>
              </a:solidFill>
            </a:ln>
          </c:spPr>
          <c:marker>
            <c:spPr>
              <a:solidFill>
                <a:srgbClr val="FF0000"/>
              </a:solidFill>
              <a:ln w="6350">
                <a:solidFill>
                  <a:srgbClr val="FF0000"/>
                </a:solidFill>
              </a:ln>
            </c:spPr>
          </c:marker>
          <c:xVal>
            <c:numRef>
              <c:f>Sheet3!$C$37:$C$42</c:f>
              <c:numCache>
                <c:formatCode>General</c:formatCode>
                <c:ptCount val="6"/>
                <c:pt idx="0">
                  <c:v>1956</c:v>
                </c:pt>
                <c:pt idx="1">
                  <c:v>1402</c:v>
                </c:pt>
                <c:pt idx="2">
                  <c:v>929</c:v>
                </c:pt>
                <c:pt idx="3">
                  <c:v>578</c:v>
                </c:pt>
                <c:pt idx="4">
                  <c:v>425</c:v>
                </c:pt>
                <c:pt idx="5">
                  <c:v>359</c:v>
                </c:pt>
              </c:numCache>
            </c:numRef>
          </c:xVal>
          <c:yVal>
            <c:numRef>
              <c:f>Sheet3!$B$5:$B$10</c:f>
              <c:numCache>
                <c:formatCode>0.00E+00</c:formatCode>
                <c:ptCount val="6"/>
                <c:pt idx="0">
                  <c:v>996</c:v>
                </c:pt>
                <c:pt idx="1">
                  <c:v>995</c:v>
                </c:pt>
                <c:pt idx="2">
                  <c:v>934</c:v>
                </c:pt>
                <c:pt idx="3">
                  <c:v>868</c:v>
                </c:pt>
                <c:pt idx="4">
                  <c:v>626</c:v>
                </c:pt>
                <c:pt idx="5">
                  <c:v>548</c:v>
                </c:pt>
              </c:numCache>
            </c:numRef>
          </c:yVal>
          <c:smooth val="0"/>
        </c:ser>
        <c:ser>
          <c:idx val="3"/>
          <c:order val="5"/>
          <c:tx>
            <c:v>GPS 2.0</c:v>
          </c:tx>
          <c:spPr>
            <a:ln w="19050">
              <a:solidFill>
                <a:srgbClr val="FF0000"/>
              </a:solidFill>
              <a:prstDash val="sysDash"/>
            </a:ln>
          </c:spPr>
          <c:marker>
            <c:spPr>
              <a:ln w="19050">
                <a:solidFill>
                  <a:srgbClr val="FF0000"/>
                </a:solidFill>
                <a:prstDash val="sysDash"/>
              </a:ln>
            </c:spPr>
          </c:marker>
          <c:xVal>
            <c:numRef>
              <c:f>Sheet3!$D$37:$D$42</c:f>
              <c:numCache>
                <c:formatCode>General</c:formatCode>
                <c:ptCount val="6"/>
                <c:pt idx="0">
                  <c:v>673</c:v>
                </c:pt>
                <c:pt idx="1">
                  <c:v>496</c:v>
                </c:pt>
                <c:pt idx="2">
                  <c:v>362</c:v>
                </c:pt>
                <c:pt idx="3">
                  <c:v>298</c:v>
                </c:pt>
                <c:pt idx="4">
                  <c:v>270</c:v>
                </c:pt>
                <c:pt idx="5">
                  <c:v>253</c:v>
                </c:pt>
              </c:numCache>
            </c:numRef>
          </c:xVal>
          <c:yVal>
            <c:numRef>
              <c:f>Sheet3!$C$5:$C$10</c:f>
              <c:numCache>
                <c:formatCode>General</c:formatCode>
                <c:ptCount val="6"/>
                <c:pt idx="0">
                  <c:v>927</c:v>
                </c:pt>
                <c:pt idx="1">
                  <c:v>721</c:v>
                </c:pt>
                <c:pt idx="2">
                  <c:v>535</c:v>
                </c:pt>
                <c:pt idx="3">
                  <c:v>461</c:v>
                </c:pt>
                <c:pt idx="4">
                  <c:v>431</c:v>
                </c:pt>
                <c:pt idx="5">
                  <c:v>402</c:v>
                </c:pt>
              </c:numCache>
            </c:numRef>
          </c:yVal>
          <c:smooth val="0"/>
        </c:ser>
        <c:ser>
          <c:idx val="6"/>
          <c:order val="6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7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8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10850432"/>
        <c:axId val="110852352"/>
      </c:scatterChart>
      <c:valAx>
        <c:axId val="110850432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110852352"/>
        <c:crosses val="autoZero"/>
        <c:crossBetween val="midCat"/>
      </c:valAx>
      <c:valAx>
        <c:axId val="110852352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10850432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99661108516596242"/>
          <c:y val="0.70757419288685763"/>
          <c:w val="3.3889148340375346E-3"/>
          <c:h val="9.597224663580782E-3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33334739947730679"/>
          <c:y val="6.7660735414558831E-2"/>
          <c:w val="0.60585494377679516"/>
          <c:h val="0.65626312228382344"/>
        </c:manualLayout>
      </c:layout>
      <c:scatterChart>
        <c:scatterStyle val="smoothMarker"/>
        <c:varyColors val="0"/>
        <c:ser>
          <c:idx val="0"/>
          <c:order val="0"/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Sheet6!$H$7:$H$63</c:f>
              <c:numCache>
                <c:formatCode>General</c:formatCode>
                <c:ptCount val="57"/>
                <c:pt idx="0">
                  <c:v>19.899999999999999</c:v>
                </c:pt>
                <c:pt idx="1">
                  <c:v>29.9</c:v>
                </c:pt>
                <c:pt idx="2">
                  <c:v>39.9</c:v>
                </c:pt>
                <c:pt idx="3">
                  <c:v>49.9</c:v>
                </c:pt>
                <c:pt idx="4">
                  <c:v>59.9</c:v>
                </c:pt>
                <c:pt idx="5">
                  <c:v>69.900000000000006</c:v>
                </c:pt>
                <c:pt idx="6">
                  <c:v>79.900000000000006</c:v>
                </c:pt>
                <c:pt idx="7">
                  <c:v>89.9</c:v>
                </c:pt>
                <c:pt idx="8">
                  <c:v>99.9</c:v>
                </c:pt>
                <c:pt idx="9">
                  <c:v>109.9</c:v>
                </c:pt>
                <c:pt idx="10">
                  <c:v>119.9</c:v>
                </c:pt>
                <c:pt idx="11">
                  <c:v>129.9</c:v>
                </c:pt>
                <c:pt idx="12">
                  <c:v>139.9</c:v>
                </c:pt>
                <c:pt idx="13">
                  <c:v>149.9</c:v>
                </c:pt>
                <c:pt idx="14">
                  <c:v>159.9</c:v>
                </c:pt>
                <c:pt idx="15">
                  <c:v>169.9</c:v>
                </c:pt>
                <c:pt idx="16">
                  <c:v>179.9</c:v>
                </c:pt>
                <c:pt idx="17">
                  <c:v>189.9</c:v>
                </c:pt>
                <c:pt idx="18">
                  <c:v>199.9</c:v>
                </c:pt>
                <c:pt idx="19">
                  <c:v>209.9</c:v>
                </c:pt>
                <c:pt idx="20">
                  <c:v>219.9</c:v>
                </c:pt>
                <c:pt idx="21">
                  <c:v>229.9</c:v>
                </c:pt>
                <c:pt idx="22">
                  <c:v>239.9</c:v>
                </c:pt>
                <c:pt idx="23">
                  <c:v>249.9</c:v>
                </c:pt>
                <c:pt idx="24">
                  <c:v>259.89999999999998</c:v>
                </c:pt>
                <c:pt idx="25">
                  <c:v>269.89999999999998</c:v>
                </c:pt>
                <c:pt idx="26">
                  <c:v>279.89999999999998</c:v>
                </c:pt>
                <c:pt idx="27">
                  <c:v>289.89999999999998</c:v>
                </c:pt>
                <c:pt idx="28">
                  <c:v>299.89999999999998</c:v>
                </c:pt>
                <c:pt idx="29">
                  <c:v>309.89999999999998</c:v>
                </c:pt>
                <c:pt idx="30">
                  <c:v>319.89999999999998</c:v>
                </c:pt>
                <c:pt idx="31">
                  <c:v>329.9</c:v>
                </c:pt>
                <c:pt idx="32">
                  <c:v>339.9</c:v>
                </c:pt>
                <c:pt idx="33">
                  <c:v>349.9</c:v>
                </c:pt>
                <c:pt idx="34">
                  <c:v>359.9</c:v>
                </c:pt>
                <c:pt idx="35">
                  <c:v>369.9</c:v>
                </c:pt>
                <c:pt idx="36">
                  <c:v>379.9</c:v>
                </c:pt>
                <c:pt idx="37">
                  <c:v>389.9</c:v>
                </c:pt>
                <c:pt idx="38">
                  <c:v>399.9</c:v>
                </c:pt>
                <c:pt idx="39">
                  <c:v>409.9</c:v>
                </c:pt>
                <c:pt idx="40">
                  <c:v>419.9</c:v>
                </c:pt>
                <c:pt idx="41">
                  <c:v>429.9</c:v>
                </c:pt>
                <c:pt idx="42">
                  <c:v>439.9</c:v>
                </c:pt>
                <c:pt idx="43">
                  <c:v>449.9</c:v>
                </c:pt>
                <c:pt idx="44">
                  <c:v>459.9</c:v>
                </c:pt>
                <c:pt idx="45">
                  <c:v>469.9</c:v>
                </c:pt>
                <c:pt idx="46">
                  <c:v>479.9</c:v>
                </c:pt>
                <c:pt idx="47">
                  <c:v>489.9</c:v>
                </c:pt>
                <c:pt idx="48">
                  <c:v>499.9</c:v>
                </c:pt>
                <c:pt idx="49">
                  <c:v>509.9</c:v>
                </c:pt>
                <c:pt idx="50">
                  <c:v>519.9</c:v>
                </c:pt>
                <c:pt idx="51">
                  <c:v>529.9</c:v>
                </c:pt>
                <c:pt idx="52">
                  <c:v>539.9</c:v>
                </c:pt>
                <c:pt idx="53">
                  <c:v>549.9</c:v>
                </c:pt>
                <c:pt idx="54">
                  <c:v>559.9</c:v>
                </c:pt>
                <c:pt idx="55">
                  <c:v>569.9</c:v>
                </c:pt>
                <c:pt idx="56">
                  <c:v>574.9</c:v>
                </c:pt>
              </c:numCache>
            </c:numRef>
          </c:xVal>
          <c:yVal>
            <c:numRef>
              <c:f>Sheet6!$I$7:$I$63</c:f>
              <c:numCache>
                <c:formatCode>0.00E+00</c:formatCode>
                <c:ptCount val="57"/>
                <c:pt idx="0">
                  <c:v>500.91</c:v>
                </c:pt>
                <c:pt idx="1">
                  <c:v>504.7</c:v>
                </c:pt>
                <c:pt idx="2">
                  <c:v>508.01</c:v>
                </c:pt>
                <c:pt idx="3">
                  <c:v>510.92</c:v>
                </c:pt>
                <c:pt idx="4">
                  <c:v>513.5</c:v>
                </c:pt>
                <c:pt idx="5">
                  <c:v>515.79</c:v>
                </c:pt>
                <c:pt idx="6">
                  <c:v>517.87</c:v>
                </c:pt>
                <c:pt idx="7">
                  <c:v>519.77</c:v>
                </c:pt>
                <c:pt idx="8">
                  <c:v>521.55999999999995</c:v>
                </c:pt>
                <c:pt idx="9">
                  <c:v>523.29</c:v>
                </c:pt>
                <c:pt idx="10">
                  <c:v>525</c:v>
                </c:pt>
                <c:pt idx="11">
                  <c:v>526.73</c:v>
                </c:pt>
                <c:pt idx="12">
                  <c:v>528.53</c:v>
                </c:pt>
                <c:pt idx="13">
                  <c:v>530.44000000000005</c:v>
                </c:pt>
                <c:pt idx="14">
                  <c:v>532.49</c:v>
                </c:pt>
                <c:pt idx="15">
                  <c:v>534.72</c:v>
                </c:pt>
                <c:pt idx="16">
                  <c:v>537.16999999999996</c:v>
                </c:pt>
                <c:pt idx="17">
                  <c:v>539.84</c:v>
                </c:pt>
                <c:pt idx="18">
                  <c:v>542.79</c:v>
                </c:pt>
                <c:pt idx="19">
                  <c:v>546.02</c:v>
                </c:pt>
                <c:pt idx="20">
                  <c:v>549.55999999999995</c:v>
                </c:pt>
                <c:pt idx="21">
                  <c:v>553.42999999999995</c:v>
                </c:pt>
                <c:pt idx="22">
                  <c:v>557.65</c:v>
                </c:pt>
                <c:pt idx="23">
                  <c:v>562.22</c:v>
                </c:pt>
                <c:pt idx="24">
                  <c:v>567.16</c:v>
                </c:pt>
                <c:pt idx="25">
                  <c:v>572.48</c:v>
                </c:pt>
                <c:pt idx="26">
                  <c:v>578.17999999999995</c:v>
                </c:pt>
                <c:pt idx="27">
                  <c:v>584.26</c:v>
                </c:pt>
                <c:pt idx="28">
                  <c:v>590.73</c:v>
                </c:pt>
                <c:pt idx="29">
                  <c:v>597.58000000000004</c:v>
                </c:pt>
                <c:pt idx="30">
                  <c:v>604.82000000000005</c:v>
                </c:pt>
                <c:pt idx="31">
                  <c:v>612.41999999999996</c:v>
                </c:pt>
                <c:pt idx="32">
                  <c:v>620.38</c:v>
                </c:pt>
                <c:pt idx="33">
                  <c:v>628.70000000000005</c:v>
                </c:pt>
                <c:pt idx="34">
                  <c:v>637.34</c:v>
                </c:pt>
                <c:pt idx="35">
                  <c:v>646.30999999999995</c:v>
                </c:pt>
                <c:pt idx="36">
                  <c:v>655.56</c:v>
                </c:pt>
                <c:pt idx="37">
                  <c:v>665.09</c:v>
                </c:pt>
                <c:pt idx="38">
                  <c:v>674.87</c:v>
                </c:pt>
                <c:pt idx="39">
                  <c:v>684.87</c:v>
                </c:pt>
                <c:pt idx="40">
                  <c:v>695.06</c:v>
                </c:pt>
                <c:pt idx="41">
                  <c:v>705.4</c:v>
                </c:pt>
                <c:pt idx="42">
                  <c:v>715.86</c:v>
                </c:pt>
                <c:pt idx="43">
                  <c:v>726.4</c:v>
                </c:pt>
                <c:pt idx="44">
                  <c:v>736.99</c:v>
                </c:pt>
                <c:pt idx="45">
                  <c:v>747.57</c:v>
                </c:pt>
                <c:pt idx="46">
                  <c:v>758.1</c:v>
                </c:pt>
                <c:pt idx="47">
                  <c:v>768.53</c:v>
                </c:pt>
                <c:pt idx="48">
                  <c:v>778.81</c:v>
                </c:pt>
                <c:pt idx="49">
                  <c:v>788.89</c:v>
                </c:pt>
                <c:pt idx="50">
                  <c:v>798.7</c:v>
                </c:pt>
                <c:pt idx="51">
                  <c:v>808.2</c:v>
                </c:pt>
                <c:pt idx="52">
                  <c:v>817.32</c:v>
                </c:pt>
                <c:pt idx="53">
                  <c:v>825.99</c:v>
                </c:pt>
                <c:pt idx="54">
                  <c:v>834.15</c:v>
                </c:pt>
                <c:pt idx="55">
                  <c:v>841.73</c:v>
                </c:pt>
                <c:pt idx="56">
                  <c:v>845.28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5448448"/>
        <c:axId val="95475200"/>
      </c:scatterChart>
      <c:valAx>
        <c:axId val="95448448"/>
        <c:scaling>
          <c:orientation val="minMax"/>
          <c:max val="60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Temperature [</a:t>
                </a:r>
                <a:r>
                  <a:rPr lang="en-GB" sz="1000" b="1" i="0" u="none" strike="noStrike" baseline="0">
                    <a:effectLst/>
                  </a:rPr>
                  <a:t>°C]</a:t>
                </a:r>
                <a:endParaRPr lang="en-GB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95475200"/>
        <c:crosses val="autoZero"/>
        <c:crossBetween val="midCat"/>
      </c:valAx>
      <c:valAx>
        <c:axId val="9547520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Specifi heat [J/Kg.K]</a:t>
                </a:r>
              </a:p>
            </c:rich>
          </c:tx>
          <c:layout/>
          <c:overlay val="0"/>
        </c:title>
        <c:numFmt formatCode="0.00E+00" sourceLinked="1"/>
        <c:majorTickMark val="out"/>
        <c:minorTickMark val="none"/>
        <c:tickLblPos val="nextTo"/>
        <c:crossAx val="95448448"/>
        <c:crosses val="autoZero"/>
        <c:crossBetween val="midCat"/>
        <c:majorUnit val="200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7"/>
          <c:order val="0"/>
          <c:tx>
            <c:v>Yield strength</c:v>
          </c:tx>
          <c:spPr>
            <a:ln>
              <a:solidFill>
                <a:schemeClr val="bg1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6969472"/>
        <c:axId val="96971392"/>
      </c:scatterChart>
      <c:valAx>
        <c:axId val="96969472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6971392"/>
        <c:crosses val="autoZero"/>
        <c:crossBetween val="midCat"/>
      </c:valAx>
      <c:valAx>
        <c:axId val="96971392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696947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</c:title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7"/>
          <c:order val="0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290112"/>
        <c:axId val="97292288"/>
      </c:scatterChart>
      <c:valAx>
        <c:axId val="97290112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292288"/>
        <c:crosses val="autoZero"/>
        <c:crossBetween val="midCat"/>
      </c:valAx>
      <c:valAx>
        <c:axId val="97292288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290112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6"/>
          <c:order val="0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1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45920"/>
        <c:axId val="97347840"/>
      </c:scatterChart>
      <c:valAx>
        <c:axId val="97345920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347840"/>
        <c:crosses val="autoZero"/>
        <c:crossBetween val="midCat"/>
      </c:valAx>
      <c:valAx>
        <c:axId val="97347840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345920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6"/>
          <c:order val="0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1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2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398144"/>
        <c:axId val="97404416"/>
      </c:scatterChart>
      <c:valAx>
        <c:axId val="97398144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404416"/>
        <c:crosses val="autoZero"/>
        <c:crossBetween val="midCat"/>
      </c:valAx>
      <c:valAx>
        <c:axId val="97404416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398144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6"/>
          <c:order val="0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1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2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532928"/>
        <c:axId val="97539200"/>
      </c:scatterChart>
      <c:valAx>
        <c:axId val="97532928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539200"/>
        <c:crosses val="autoZero"/>
        <c:crossBetween val="midCat"/>
      </c:valAx>
      <c:valAx>
        <c:axId val="97539200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532928"/>
        <c:crosses val="autoZero"/>
        <c:crossBetween val="midCat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5050589359692138"/>
          <c:y val="0.32710542762836664"/>
          <c:w val="0.52663764490181508"/>
          <c:h val="0.44983764965528017"/>
        </c:manualLayout>
      </c:layout>
      <c:scatterChart>
        <c:scatterStyle val="lineMarker"/>
        <c:varyColors val="0"/>
        <c:ser>
          <c:idx val="6"/>
          <c:order val="0"/>
          <c:tx>
            <c:v>Tensile strength</c:v>
          </c:tx>
          <c:spPr>
            <a:ln w="28575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Sheet3!$N$60:$N$74</c:f>
              <c:numCache>
                <c:formatCode>0.00E+00</c:formatCode>
                <c:ptCount val="15"/>
                <c:pt idx="0">
                  <c:v>441.57</c:v>
                </c:pt>
                <c:pt idx="1">
                  <c:v>441.28</c:v>
                </c:pt>
                <c:pt idx="2">
                  <c:v>440.97999999999996</c:v>
                </c:pt>
                <c:pt idx="3">
                  <c:v>440.69</c:v>
                </c:pt>
                <c:pt idx="4">
                  <c:v>440.39</c:v>
                </c:pt>
                <c:pt idx="5">
                  <c:v>439.27</c:v>
                </c:pt>
                <c:pt idx="6">
                  <c:v>425.49</c:v>
                </c:pt>
                <c:pt idx="7">
                  <c:v>397.83</c:v>
                </c:pt>
                <c:pt idx="8">
                  <c:v>359.05</c:v>
                </c:pt>
                <c:pt idx="9">
                  <c:v>311.91999999999996</c:v>
                </c:pt>
                <c:pt idx="10">
                  <c:v>259.2</c:v>
                </c:pt>
                <c:pt idx="11">
                  <c:v>203.67999999999998</c:v>
                </c:pt>
                <c:pt idx="12">
                  <c:v>148.10999999999999</c:v>
                </c:pt>
                <c:pt idx="13">
                  <c:v>95.271000000000001</c:v>
                </c:pt>
                <c:pt idx="14">
                  <c:v>62.311999999999998</c:v>
                </c:pt>
              </c:numCache>
            </c:numRef>
          </c:yVal>
          <c:smooth val="0"/>
        </c:ser>
        <c:ser>
          <c:idx val="7"/>
          <c:order val="1"/>
          <c:tx>
            <c:v>Yield strength</c:v>
          </c:tx>
          <c:spPr>
            <a:ln>
              <a:solidFill>
                <a:sysClr val="windowText" lastClr="000000"/>
              </a:solidFill>
              <a:prstDash val="sysDash"/>
            </a:ln>
          </c:spPr>
          <c:marker>
            <c:symbol val="none"/>
          </c:marker>
          <c:xVal>
            <c:numRef>
              <c:f>Sheet3!$L$60:$L$74</c:f>
              <c:numCache>
                <c:formatCode>General</c:formatCode>
                <c:ptCount val="15"/>
                <c:pt idx="0">
                  <c:v>19.899999999999999</c:v>
                </c:pt>
                <c:pt idx="1">
                  <c:v>69.900000000000006</c:v>
                </c:pt>
                <c:pt idx="2">
                  <c:v>119.9</c:v>
                </c:pt>
                <c:pt idx="3">
                  <c:v>169.9</c:v>
                </c:pt>
                <c:pt idx="4">
                  <c:v>219.9</c:v>
                </c:pt>
                <c:pt idx="5">
                  <c:v>269.89999999999998</c:v>
                </c:pt>
                <c:pt idx="6">
                  <c:v>319.89999999999998</c:v>
                </c:pt>
                <c:pt idx="7">
                  <c:v>369.9</c:v>
                </c:pt>
                <c:pt idx="8">
                  <c:v>419.9</c:v>
                </c:pt>
                <c:pt idx="9">
                  <c:v>469.9</c:v>
                </c:pt>
                <c:pt idx="10">
                  <c:v>519.9</c:v>
                </c:pt>
                <c:pt idx="11">
                  <c:v>569.9</c:v>
                </c:pt>
                <c:pt idx="12">
                  <c:v>619.9</c:v>
                </c:pt>
                <c:pt idx="13">
                  <c:v>669.9</c:v>
                </c:pt>
                <c:pt idx="14">
                  <c:v>703.9</c:v>
                </c:pt>
              </c:numCache>
            </c:numRef>
          </c:xVal>
          <c:yVal>
            <c:numRef>
              <c:f>Sheet3!$Q$60:$Q$74</c:f>
              <c:numCache>
                <c:formatCode>0.00E+00</c:formatCode>
                <c:ptCount val="15"/>
                <c:pt idx="0">
                  <c:v>251.23</c:v>
                </c:pt>
                <c:pt idx="1">
                  <c:v>230.82</c:v>
                </c:pt>
                <c:pt idx="2">
                  <c:v>215.89</c:v>
                </c:pt>
                <c:pt idx="3">
                  <c:v>204.89999999999998</c:v>
                </c:pt>
                <c:pt idx="4">
                  <c:v>196.48</c:v>
                </c:pt>
                <c:pt idx="5">
                  <c:v>189.34</c:v>
                </c:pt>
                <c:pt idx="6">
                  <c:v>182.39</c:v>
                </c:pt>
                <c:pt idx="7">
                  <c:v>174.63</c:v>
                </c:pt>
                <c:pt idx="8">
                  <c:v>165.20999999999998</c:v>
                </c:pt>
                <c:pt idx="9">
                  <c:v>153.41999999999999</c:v>
                </c:pt>
                <c:pt idx="10">
                  <c:v>138.69</c:v>
                </c:pt>
                <c:pt idx="11">
                  <c:v>120.57</c:v>
                </c:pt>
                <c:pt idx="12">
                  <c:v>98.763999999999996</c:v>
                </c:pt>
                <c:pt idx="13">
                  <c:v>73.103999999999999</c:v>
                </c:pt>
                <c:pt idx="14">
                  <c:v>53.431999999999995</c:v>
                </c:pt>
              </c:numCache>
            </c:numRef>
          </c:yVal>
          <c:smooth val="0"/>
        </c:ser>
        <c:ser>
          <c:idx val="8"/>
          <c:order val="2"/>
          <c:tx>
            <c:v>Max service temperature</c:v>
          </c:tx>
          <c:spPr>
            <a:ln>
              <a:solidFill>
                <a:schemeClr val="bg2">
                  <a:lumMod val="50000"/>
                </a:schemeClr>
              </a:solidFill>
            </a:ln>
          </c:spPr>
          <c:marker>
            <c:symbol val="none"/>
          </c:marker>
          <c:xVal>
            <c:numRef>
              <c:f>Sheet3!$N$51:$N$52</c:f>
              <c:numCache>
                <c:formatCode>General</c:formatCode>
                <c:ptCount val="2"/>
                <c:pt idx="0">
                  <c:v>350</c:v>
                </c:pt>
                <c:pt idx="1">
                  <c:v>351</c:v>
                </c:pt>
              </c:numCache>
            </c:numRef>
          </c:xVal>
          <c:yVal>
            <c:numRef>
              <c:f>Sheet3!$O$51:$O$52</c:f>
              <c:numCache>
                <c:formatCode>General</c:formatCode>
                <c:ptCount val="2"/>
                <c:pt idx="0">
                  <c:v>0</c:v>
                </c:pt>
                <c:pt idx="1">
                  <c:v>2000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97593984"/>
        <c:axId val="97604352"/>
      </c:scatterChart>
      <c:valAx>
        <c:axId val="97593984"/>
        <c:scaling>
          <c:orientation val="minMax"/>
          <c:max val="1400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Max</a:t>
                </a:r>
                <a:r>
                  <a:rPr lang="en-GB" baseline="0"/>
                  <a:t> temperature [</a:t>
                </a:r>
                <a:r>
                  <a:rPr lang="en-GB" sz="1000" b="1" i="0" u="none" strike="noStrike" baseline="0"/>
                  <a:t>°C</a:t>
                </a:r>
                <a:r>
                  <a:rPr lang="en-GB" baseline="0"/>
                  <a:t>] </a:t>
                </a:r>
                <a:endParaRPr lang="en-GB"/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604352"/>
        <c:crosses val="autoZero"/>
        <c:crossBetween val="midCat"/>
      </c:valAx>
      <c:valAx>
        <c:axId val="97604352"/>
        <c:scaling>
          <c:orientation val="minMax"/>
          <c:max val="1000"/>
          <c:min val="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Compressive stress [MPa]</a:t>
                </a:r>
              </a:p>
            </c:rich>
          </c:tx>
          <c:layout/>
          <c:overlay val="0"/>
        </c:title>
        <c:numFmt formatCode="General" sourceLinked="0"/>
        <c:majorTickMark val="out"/>
        <c:minorTickMark val="none"/>
        <c:tickLblPos val="nextTo"/>
        <c:crossAx val="97593984"/>
        <c:crosses val="autoZero"/>
        <c:crossBetween val="midCat"/>
      </c:valAx>
      <c:spPr>
        <a:ln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1"/>
          <c:y val="0.7742354885646765"/>
          <c:w val="0"/>
          <c:h val="1.4630085349895509E-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drawing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0.03739</cdr:x>
      <cdr:y>0.79639</cdr:y>
    </cdr:from>
    <cdr:to>
      <cdr:x>0.06774</cdr:x>
      <cdr:y>0.83032</cdr:y>
    </cdr:to>
    <cdr:pic>
      <cdr:nvPicPr>
        <cdr:cNvPr id="2" name="Picture 1"/>
        <cdr:cNvPicPr>
          <a:picLocks xmlns:a="http://schemas.openxmlformats.org/drawingml/2006/main" noChangeAspect="1" noChangeArrowheads="1"/>
        </cdr:cNvPicPr>
      </cdr:nvPicPr>
      <cdr:blipFill rotWithShape="1"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60935" t="86596" r="37424" b="9862"/>
        <a:stretch xmlns:a="http://schemas.openxmlformats.org/drawingml/2006/main"/>
      </cdr:blipFill>
      <cdr:spPr bwMode="auto">
        <a:xfrm xmlns:a="http://schemas.openxmlformats.org/drawingml/2006/main">
          <a:off x="508000" y="6524133"/>
          <a:ext cx="412293" cy="2779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0.03739</cdr:x>
      <cdr:y>0.79639</cdr:y>
    </cdr:from>
    <cdr:to>
      <cdr:x>0.06774</cdr:x>
      <cdr:y>0.83032</cdr:y>
    </cdr:to>
    <cdr:pic>
      <cdr:nvPicPr>
        <cdr:cNvPr id="3" name="Picture 2"/>
        <cdr:cNvPicPr>
          <a:picLocks xmlns:a="http://schemas.openxmlformats.org/drawingml/2006/main" noChangeAspect="1" noChangeArrowheads="1"/>
        </cdr:cNvPicPr>
      </cdr:nvPicPr>
      <cdr:blipFill rotWithShape="1"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60935" t="86596" r="37424" b="9862"/>
        <a:stretch xmlns:a="http://schemas.openxmlformats.org/drawingml/2006/main"/>
      </cdr:blipFill>
      <cdr:spPr bwMode="auto">
        <a:xfrm xmlns:a="http://schemas.openxmlformats.org/drawingml/2006/main">
          <a:off x="508000" y="6524133"/>
          <a:ext cx="412293" cy="2779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0.03739</cdr:x>
      <cdr:y>0.79639</cdr:y>
    </cdr:from>
    <cdr:to>
      <cdr:x>0.06774</cdr:x>
      <cdr:y>0.83032</cdr:y>
    </cdr:to>
    <cdr:pic>
      <cdr:nvPicPr>
        <cdr:cNvPr id="4" name="Picture 3"/>
        <cdr:cNvPicPr>
          <a:picLocks xmlns:a="http://schemas.openxmlformats.org/drawingml/2006/main" noChangeAspect="1" noChangeArrowheads="1"/>
        </cdr:cNvPicPr>
      </cdr:nvPicPr>
      <cdr:blipFill rotWithShape="1"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60935" t="86596" r="37424" b="9862"/>
        <a:stretch xmlns:a="http://schemas.openxmlformats.org/drawingml/2006/main"/>
      </cdr:blipFill>
      <cdr:spPr bwMode="auto">
        <a:xfrm xmlns:a="http://schemas.openxmlformats.org/drawingml/2006/main">
          <a:off x="508000" y="6524133"/>
          <a:ext cx="412293" cy="2779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0.03739</cdr:x>
      <cdr:y>0.79639</cdr:y>
    </cdr:from>
    <cdr:to>
      <cdr:x>0.06774</cdr:x>
      <cdr:y>0.83032</cdr:y>
    </cdr:to>
    <cdr:pic>
      <cdr:nvPicPr>
        <cdr:cNvPr id="5" name="Picture 4"/>
        <cdr:cNvPicPr>
          <a:picLocks xmlns:a="http://schemas.openxmlformats.org/drawingml/2006/main" noChangeAspect="1" noChangeArrowheads="1"/>
        </cdr:cNvPicPr>
      </cdr:nvPicPr>
      <cdr:blipFill rotWithShape="1"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60935" t="86596" r="37424" b="9862"/>
        <a:stretch xmlns:a="http://schemas.openxmlformats.org/drawingml/2006/main"/>
      </cdr:blipFill>
      <cdr:spPr bwMode="auto">
        <a:xfrm xmlns:a="http://schemas.openxmlformats.org/drawingml/2006/main">
          <a:off x="508000" y="6524133"/>
          <a:ext cx="412293" cy="2779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0.03739</cdr:x>
      <cdr:y>0.79639</cdr:y>
    </cdr:from>
    <cdr:to>
      <cdr:x>0.06774</cdr:x>
      <cdr:y>0.83032</cdr:y>
    </cdr:to>
    <cdr:pic>
      <cdr:nvPicPr>
        <cdr:cNvPr id="6" name="Picture 5"/>
        <cdr:cNvPicPr>
          <a:picLocks xmlns:a="http://schemas.openxmlformats.org/drawingml/2006/main" noChangeAspect="1" noChangeArrowheads="1"/>
        </cdr:cNvPicPr>
      </cdr:nvPicPr>
      <cdr:blipFill rotWithShape="1"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60935" t="86596" r="37424" b="9862"/>
        <a:stretch xmlns:a="http://schemas.openxmlformats.org/drawingml/2006/main"/>
      </cdr:blipFill>
      <cdr:spPr bwMode="auto">
        <a:xfrm xmlns:a="http://schemas.openxmlformats.org/drawingml/2006/main">
          <a:off x="508000" y="6524133"/>
          <a:ext cx="412293" cy="2779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  <cdr:relSizeAnchor xmlns:cdr="http://schemas.openxmlformats.org/drawingml/2006/chartDrawing">
    <cdr:from>
      <cdr:x>0.03739</cdr:x>
      <cdr:y>0.79639</cdr:y>
    </cdr:from>
    <cdr:to>
      <cdr:x>0.06774</cdr:x>
      <cdr:y>0.83032</cdr:y>
    </cdr:to>
    <cdr:pic>
      <cdr:nvPicPr>
        <cdr:cNvPr id="7" name="Picture 6"/>
        <cdr:cNvPicPr>
          <a:picLocks xmlns:a="http://schemas.openxmlformats.org/drawingml/2006/main" noChangeAspect="1" noChangeArrowheads="1"/>
        </cdr:cNvPicPr>
      </cdr:nvPicPr>
      <cdr:blipFill rotWithShape="1">
        <a:blip xmlns:a="http://schemas.openxmlformats.org/drawingml/2006/main" xmlns:r="http://schemas.openxmlformats.org/officeDocument/2006/relationships" r:embed="rId1">
          <a:extLst>
            <a:ext uri="{28A0092B-C50C-407E-A947-70E740481C1C}">
              <a14:useLocalDpi xmlns:a14="http://schemas.microsoft.com/office/drawing/2010/main" val="0"/>
            </a:ext>
          </a:extLst>
        </a:blip>
        <a:srcRect xmlns:a="http://schemas.openxmlformats.org/drawingml/2006/main" l="60935" t="86596" r="37424" b="9862"/>
        <a:stretch xmlns:a="http://schemas.openxmlformats.org/drawingml/2006/main"/>
      </cdr:blipFill>
      <cdr:spPr bwMode="auto">
        <a:xfrm xmlns:a="http://schemas.openxmlformats.org/drawingml/2006/main">
          <a:off x="508000" y="6524133"/>
          <a:ext cx="412293" cy="27798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  <a:extLst xmlns:a="http://schemas.openxmlformats.org/drawingml/2006/main"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chemeClr val="tx1"/>
              </a:solidFill>
              <a:miter lim="800000"/>
              <a:headEnd/>
              <a:tailEnd/>
            </a14:hiddenLine>
          </a:ext>
        </a:extLst>
      </cdr:spPr>
    </cdr:pic>
  </cdr:relSizeAnchor>
</c:userShapes>
</file>

<file path=ppt/drawings/drawing10.xml><?xml version="1.0" encoding="utf-8"?>
<c:userShapes xmlns:c="http://schemas.openxmlformats.org/drawingml/2006/chart">
  <cdr:relSizeAnchor xmlns:cdr="http://schemas.openxmlformats.org/drawingml/2006/chartDrawing">
    <cdr:from>
      <cdr:x>0.44886</cdr:x>
      <cdr:y>0.51854</cdr:y>
    </cdr:from>
    <cdr:to>
      <cdr:x>0.55862</cdr:x>
      <cdr:y>0.55987</cdr:y>
    </cdr:to>
    <cdr:sp macro="" textlink="">
      <cdr:nvSpPr>
        <cdr:cNvPr id="2" name="TextBox 9"/>
        <cdr:cNvSpPr txBox="1"/>
      </cdr:nvSpPr>
      <cdr:spPr>
        <a:xfrm xmlns:a="http://schemas.openxmlformats.org/drawingml/2006/main">
          <a:off x="6098322" y="4247970"/>
          <a:ext cx="1491308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00B050"/>
              </a:solidFill>
            </a:rPr>
            <a:t>higher intensity</a:t>
          </a:r>
          <a:endParaRPr lang="en-GB" sz="1600" dirty="0">
            <a:solidFill>
              <a:srgbClr val="00B050"/>
            </a:solidFill>
          </a:endParaRPr>
        </a:p>
      </cdr:txBody>
    </cdr:sp>
  </cdr:relSizeAnchor>
  <cdr:relSizeAnchor xmlns:cdr="http://schemas.openxmlformats.org/drawingml/2006/chartDrawing">
    <cdr:from>
      <cdr:x>0.27166</cdr:x>
      <cdr:y>0.422</cdr:y>
    </cdr:from>
    <cdr:to>
      <cdr:x>0.38142</cdr:x>
      <cdr:y>0.49339</cdr:y>
    </cdr:to>
    <cdr:sp macro="" textlink="">
      <cdr:nvSpPr>
        <cdr:cNvPr id="5" name="TextBox 9"/>
        <cdr:cNvSpPr txBox="1"/>
      </cdr:nvSpPr>
      <cdr:spPr>
        <a:xfrm xmlns:a="http://schemas.openxmlformats.org/drawingml/2006/main">
          <a:off x="3690807" y="3457115"/>
          <a:ext cx="1491308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FF0000"/>
              </a:solidFill>
            </a:rPr>
            <a:t>higher intensity and energy</a:t>
          </a:r>
          <a:endParaRPr lang="en-GB" sz="1600" dirty="0">
            <a:solidFill>
              <a:srgbClr val="FF0000"/>
            </a:solidFill>
          </a:endParaRPr>
        </a:p>
      </cdr:txBody>
    </cdr:sp>
  </cdr:relSizeAnchor>
</c:userShapes>
</file>

<file path=ppt/drawings/drawing11.xml><?xml version="1.0" encoding="utf-8"?>
<c:userShapes xmlns:c="http://schemas.openxmlformats.org/drawingml/2006/chart">
  <cdr:relSizeAnchor xmlns:cdr="http://schemas.openxmlformats.org/drawingml/2006/chartDrawing">
    <cdr:from>
      <cdr:x>0.44886</cdr:x>
      <cdr:y>0.51854</cdr:y>
    </cdr:from>
    <cdr:to>
      <cdr:x>0.55862</cdr:x>
      <cdr:y>0.55987</cdr:y>
    </cdr:to>
    <cdr:sp macro="" textlink="">
      <cdr:nvSpPr>
        <cdr:cNvPr id="2" name="TextBox 9"/>
        <cdr:cNvSpPr txBox="1"/>
      </cdr:nvSpPr>
      <cdr:spPr>
        <a:xfrm xmlns:a="http://schemas.openxmlformats.org/drawingml/2006/main">
          <a:off x="6098322" y="4247970"/>
          <a:ext cx="1491308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00B050"/>
              </a:solidFill>
            </a:rPr>
            <a:t>higher intensity</a:t>
          </a:r>
          <a:endParaRPr lang="en-GB" sz="1600" dirty="0">
            <a:solidFill>
              <a:srgbClr val="00B050"/>
            </a:solidFill>
          </a:endParaRPr>
        </a:p>
      </cdr:txBody>
    </cdr:sp>
  </cdr:relSizeAnchor>
  <cdr:relSizeAnchor xmlns:cdr="http://schemas.openxmlformats.org/drawingml/2006/chartDrawing">
    <cdr:from>
      <cdr:x>0.27109</cdr:x>
      <cdr:y>0.42106</cdr:y>
    </cdr:from>
    <cdr:to>
      <cdr:x>0.38085</cdr:x>
      <cdr:y>0.49244</cdr:y>
    </cdr:to>
    <cdr:sp macro="" textlink="">
      <cdr:nvSpPr>
        <cdr:cNvPr id="3" name="TextBox 9"/>
        <cdr:cNvSpPr txBox="1"/>
      </cdr:nvSpPr>
      <cdr:spPr>
        <a:xfrm xmlns:a="http://schemas.openxmlformats.org/drawingml/2006/main">
          <a:off x="3683085" y="3449395"/>
          <a:ext cx="1491308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FF0000"/>
              </a:solidFill>
            </a:rPr>
            <a:t>higher intensity and energy</a:t>
          </a:r>
          <a:endParaRPr lang="en-GB" sz="1600" dirty="0">
            <a:solidFill>
              <a:srgbClr val="FF0000"/>
            </a:solidFill>
          </a:endParaRPr>
        </a:p>
      </cdr:txBody>
    </cdr:sp>
  </cdr:relSizeAnchor>
</c:userShapes>
</file>

<file path=ppt/drawings/drawing12.xml><?xml version="1.0" encoding="utf-8"?>
<c:userShapes xmlns:c="http://schemas.openxmlformats.org/drawingml/2006/chart">
  <cdr:relSizeAnchor xmlns:cdr="http://schemas.openxmlformats.org/drawingml/2006/chartDrawing">
    <cdr:from>
      <cdr:x>0.61361</cdr:x>
      <cdr:y>0.26264</cdr:y>
    </cdr:from>
    <cdr:to>
      <cdr:x>0.82252</cdr:x>
      <cdr:y>0.36583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8336684" y="2151594"/>
          <a:ext cx="2838298" cy="8453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1600" dirty="0" smtClean="0"/>
            <a:t>Lack of data above 800 °C</a:t>
          </a:r>
          <a:endParaRPr lang="en-GB" sz="1600" dirty="0" smtClean="0">
            <a:sym typeface="Wingdings" pitchFamily="2" charset="2"/>
          </a:endParaRPr>
        </a:p>
      </cdr:txBody>
    </cdr:sp>
  </cdr:relSizeAnchor>
  <cdr:relSizeAnchor xmlns:cdr="http://schemas.openxmlformats.org/drawingml/2006/chartDrawing">
    <cdr:from>
      <cdr:x>0.44886</cdr:x>
      <cdr:y>0.51854</cdr:y>
    </cdr:from>
    <cdr:to>
      <cdr:x>0.55862</cdr:x>
      <cdr:y>0.55987</cdr:y>
    </cdr:to>
    <cdr:sp macro="" textlink="">
      <cdr:nvSpPr>
        <cdr:cNvPr id="3" name="TextBox 9"/>
        <cdr:cNvSpPr txBox="1"/>
      </cdr:nvSpPr>
      <cdr:spPr>
        <a:xfrm xmlns:a="http://schemas.openxmlformats.org/drawingml/2006/main">
          <a:off x="6098322" y="4247970"/>
          <a:ext cx="1491308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00B050"/>
              </a:solidFill>
            </a:rPr>
            <a:t>higher intensity</a:t>
          </a:r>
          <a:endParaRPr lang="en-GB" sz="1600" dirty="0">
            <a:solidFill>
              <a:srgbClr val="00B050"/>
            </a:solidFill>
          </a:endParaRPr>
        </a:p>
      </cdr:txBody>
    </cdr:sp>
  </cdr:relSizeAnchor>
  <cdr:relSizeAnchor xmlns:cdr="http://schemas.openxmlformats.org/drawingml/2006/chartDrawing">
    <cdr:from>
      <cdr:x>0.27163</cdr:x>
      <cdr:y>0.42078</cdr:y>
    </cdr:from>
    <cdr:to>
      <cdr:x>0.38139</cdr:x>
      <cdr:y>0.49216</cdr:y>
    </cdr:to>
    <cdr:sp macro="" textlink="">
      <cdr:nvSpPr>
        <cdr:cNvPr id="4" name="TextBox 9"/>
        <cdr:cNvSpPr txBox="1"/>
      </cdr:nvSpPr>
      <cdr:spPr>
        <a:xfrm xmlns:a="http://schemas.openxmlformats.org/drawingml/2006/main">
          <a:off x="3690401" y="3447077"/>
          <a:ext cx="1491308" cy="58477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FF0000"/>
              </a:solidFill>
            </a:rPr>
            <a:t>higher intensity and energy</a:t>
          </a:r>
          <a:endParaRPr lang="en-GB" sz="1600" dirty="0">
            <a:solidFill>
              <a:srgbClr val="FF0000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0.28626</cdr:x>
      <cdr:y>0.69752</cdr:y>
    </cdr:from>
    <cdr:to>
      <cdr:x>0.33858</cdr:x>
      <cdr:y>0.77467</cdr:y>
    </cdr:to>
    <cdr:cxnSp macro="">
      <cdr:nvCxnSpPr>
        <cdr:cNvPr id="17" name="Straight Connector 16"/>
        <cdr:cNvCxnSpPr/>
      </cdr:nvCxnSpPr>
      <cdr:spPr>
        <a:xfrm xmlns:a="http://schemas.openxmlformats.org/drawingml/2006/main" flipV="1">
          <a:off x="3889203" y="5714211"/>
          <a:ext cx="710872" cy="632040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0.25332</cdr:x>
      <cdr:y>0.67264</cdr:y>
    </cdr:from>
    <cdr:to>
      <cdr:x>0.2674</cdr:x>
      <cdr:y>0.69149</cdr:y>
    </cdr:to>
    <cdr:cxnSp macro="">
      <cdr:nvCxnSpPr>
        <cdr:cNvPr id="20" name="Straight Connector 19"/>
        <cdr:cNvCxnSpPr/>
      </cdr:nvCxnSpPr>
      <cdr:spPr>
        <a:xfrm xmlns:a="http://schemas.openxmlformats.org/drawingml/2006/main" flipV="1">
          <a:off x="3441724" y="5510386"/>
          <a:ext cx="191247" cy="154375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0.25102</cdr:x>
      <cdr:y>0.68184</cdr:y>
    </cdr:from>
    <cdr:to>
      <cdr:x>0.287</cdr:x>
      <cdr:y>0.73382</cdr:y>
    </cdr:to>
    <cdr:cxnSp macro="">
      <cdr:nvCxnSpPr>
        <cdr:cNvPr id="21" name="Straight Connector 20"/>
        <cdr:cNvCxnSpPr/>
      </cdr:nvCxnSpPr>
      <cdr:spPr>
        <a:xfrm xmlns:a="http://schemas.openxmlformats.org/drawingml/2006/main" flipV="1">
          <a:off x="3410495" y="5585748"/>
          <a:ext cx="488757" cy="42582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0.3467</cdr:x>
      <cdr:y>0.72538</cdr:y>
    </cdr:from>
    <cdr:to>
      <cdr:x>0.37945</cdr:x>
      <cdr:y>0.77467</cdr:y>
    </cdr:to>
    <cdr:cxnSp macro="">
      <cdr:nvCxnSpPr>
        <cdr:cNvPr id="22" name="Straight Connector 21"/>
        <cdr:cNvCxnSpPr/>
      </cdr:nvCxnSpPr>
      <cdr:spPr>
        <a:xfrm xmlns:a="http://schemas.openxmlformats.org/drawingml/2006/main" flipV="1">
          <a:off x="4710377" y="5942465"/>
          <a:ext cx="444919" cy="403787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0.31503</cdr:x>
      <cdr:y>0.69963</cdr:y>
    </cdr:from>
    <cdr:to>
      <cdr:x>0.3665</cdr:x>
      <cdr:y>0.77467</cdr:y>
    </cdr:to>
    <cdr:cxnSp macro="">
      <cdr:nvCxnSpPr>
        <cdr:cNvPr id="23" name="Straight Connector 22"/>
        <cdr:cNvCxnSpPr/>
      </cdr:nvCxnSpPr>
      <cdr:spPr>
        <a:xfrm xmlns:a="http://schemas.openxmlformats.org/drawingml/2006/main" flipV="1">
          <a:off x="4280070" y="5731448"/>
          <a:ext cx="699379" cy="61480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0.25316</cdr:x>
      <cdr:y>0.69096</cdr:y>
    </cdr:from>
    <cdr:to>
      <cdr:x>0.31189</cdr:x>
      <cdr:y>0.77467</cdr:y>
    </cdr:to>
    <cdr:cxnSp macro="">
      <cdr:nvCxnSpPr>
        <cdr:cNvPr id="24" name="Straight Connector 23"/>
        <cdr:cNvCxnSpPr/>
      </cdr:nvCxnSpPr>
      <cdr:spPr>
        <a:xfrm xmlns:a="http://schemas.openxmlformats.org/drawingml/2006/main" flipV="1">
          <a:off x="3439557" y="5660420"/>
          <a:ext cx="797859" cy="685831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0.37203</cdr:x>
      <cdr:y>0.76211</cdr:y>
    </cdr:from>
    <cdr:to>
      <cdr:x>0.38167</cdr:x>
      <cdr:y>0.77467</cdr:y>
    </cdr:to>
    <cdr:cxnSp macro="">
      <cdr:nvCxnSpPr>
        <cdr:cNvPr id="38" name="Straight Connector 37"/>
        <cdr:cNvCxnSpPr/>
      </cdr:nvCxnSpPr>
      <cdr:spPr>
        <a:xfrm xmlns:a="http://schemas.openxmlformats.org/drawingml/2006/main" flipV="1">
          <a:off x="5054484" y="6243355"/>
          <a:ext cx="130957" cy="102896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0.28626</cdr:x>
      <cdr:y>0.69752</cdr:y>
    </cdr:from>
    <cdr:to>
      <cdr:x>0.33858</cdr:x>
      <cdr:y>0.77467</cdr:y>
    </cdr:to>
    <cdr:cxnSp macro="">
      <cdr:nvCxnSpPr>
        <cdr:cNvPr id="17" name="Straight Connector 16"/>
        <cdr:cNvCxnSpPr/>
      </cdr:nvCxnSpPr>
      <cdr:spPr>
        <a:xfrm xmlns:a="http://schemas.openxmlformats.org/drawingml/2006/main" flipV="1">
          <a:off x="3889203" y="5714211"/>
          <a:ext cx="710872" cy="632040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0.25332</cdr:x>
      <cdr:y>0.67264</cdr:y>
    </cdr:from>
    <cdr:to>
      <cdr:x>0.2674</cdr:x>
      <cdr:y>0.69149</cdr:y>
    </cdr:to>
    <cdr:cxnSp macro="">
      <cdr:nvCxnSpPr>
        <cdr:cNvPr id="20" name="Straight Connector 19"/>
        <cdr:cNvCxnSpPr/>
      </cdr:nvCxnSpPr>
      <cdr:spPr>
        <a:xfrm xmlns:a="http://schemas.openxmlformats.org/drawingml/2006/main" flipV="1">
          <a:off x="3441724" y="5510386"/>
          <a:ext cx="191247" cy="154375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0.25102</cdr:x>
      <cdr:y>0.68184</cdr:y>
    </cdr:from>
    <cdr:to>
      <cdr:x>0.287</cdr:x>
      <cdr:y>0.73382</cdr:y>
    </cdr:to>
    <cdr:cxnSp macro="">
      <cdr:nvCxnSpPr>
        <cdr:cNvPr id="21" name="Straight Connector 20"/>
        <cdr:cNvCxnSpPr/>
      </cdr:nvCxnSpPr>
      <cdr:spPr>
        <a:xfrm xmlns:a="http://schemas.openxmlformats.org/drawingml/2006/main" flipV="1">
          <a:off x="3410495" y="5585748"/>
          <a:ext cx="488757" cy="42582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0.3467</cdr:x>
      <cdr:y>0.72538</cdr:y>
    </cdr:from>
    <cdr:to>
      <cdr:x>0.37945</cdr:x>
      <cdr:y>0.77467</cdr:y>
    </cdr:to>
    <cdr:cxnSp macro="">
      <cdr:nvCxnSpPr>
        <cdr:cNvPr id="22" name="Straight Connector 21"/>
        <cdr:cNvCxnSpPr/>
      </cdr:nvCxnSpPr>
      <cdr:spPr>
        <a:xfrm xmlns:a="http://schemas.openxmlformats.org/drawingml/2006/main" flipV="1">
          <a:off x="4710377" y="5942465"/>
          <a:ext cx="444919" cy="403787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0.31503</cdr:x>
      <cdr:y>0.69963</cdr:y>
    </cdr:from>
    <cdr:to>
      <cdr:x>0.3665</cdr:x>
      <cdr:y>0.77467</cdr:y>
    </cdr:to>
    <cdr:cxnSp macro="">
      <cdr:nvCxnSpPr>
        <cdr:cNvPr id="23" name="Straight Connector 22"/>
        <cdr:cNvCxnSpPr/>
      </cdr:nvCxnSpPr>
      <cdr:spPr>
        <a:xfrm xmlns:a="http://schemas.openxmlformats.org/drawingml/2006/main" flipV="1">
          <a:off x="4280070" y="5731448"/>
          <a:ext cx="699379" cy="61480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0.25316</cdr:x>
      <cdr:y>0.69096</cdr:y>
    </cdr:from>
    <cdr:to>
      <cdr:x>0.31189</cdr:x>
      <cdr:y>0.77467</cdr:y>
    </cdr:to>
    <cdr:cxnSp macro="">
      <cdr:nvCxnSpPr>
        <cdr:cNvPr id="24" name="Straight Connector 23"/>
        <cdr:cNvCxnSpPr/>
      </cdr:nvCxnSpPr>
      <cdr:spPr>
        <a:xfrm xmlns:a="http://schemas.openxmlformats.org/drawingml/2006/main" flipV="1">
          <a:off x="3439557" y="5660420"/>
          <a:ext cx="797859" cy="685831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0.37203</cdr:x>
      <cdr:y>0.76211</cdr:y>
    </cdr:from>
    <cdr:to>
      <cdr:x>0.38167</cdr:x>
      <cdr:y>0.77467</cdr:y>
    </cdr:to>
    <cdr:cxnSp macro="">
      <cdr:nvCxnSpPr>
        <cdr:cNvPr id="38" name="Straight Connector 37"/>
        <cdr:cNvCxnSpPr/>
      </cdr:nvCxnSpPr>
      <cdr:spPr>
        <a:xfrm xmlns:a="http://schemas.openxmlformats.org/drawingml/2006/main" flipV="1">
          <a:off x="5054484" y="6243355"/>
          <a:ext cx="130957" cy="102896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0.39202</cdr:x>
      <cdr:y>0.60457</cdr:y>
    </cdr:from>
    <cdr:to>
      <cdr:x>0.5</cdr:x>
      <cdr:y>0.77467</cdr:y>
    </cdr:to>
    <cdr:cxnSp macro="">
      <cdr:nvCxnSpPr>
        <cdr:cNvPr id="41" name="Straight Connector 40"/>
        <cdr:cNvCxnSpPr/>
      </cdr:nvCxnSpPr>
      <cdr:spPr>
        <a:xfrm xmlns:a="http://schemas.openxmlformats.org/drawingml/2006/main">
          <a:off x="5326118" y="4952702"/>
          <a:ext cx="1467058" cy="1393549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0.25372</cdr:x>
      <cdr:y>0.59782</cdr:y>
    </cdr:from>
    <cdr:to>
      <cdr:x>0.30257</cdr:x>
      <cdr:y>0.67946</cdr:y>
    </cdr:to>
    <cdr:cxnSp macro="">
      <cdr:nvCxnSpPr>
        <cdr:cNvPr id="45" name="Straight Connector 44"/>
        <cdr:cNvCxnSpPr/>
      </cdr:nvCxnSpPr>
      <cdr:spPr>
        <a:xfrm xmlns:a="http://schemas.openxmlformats.org/drawingml/2006/main">
          <a:off x="3447076" y="4897436"/>
          <a:ext cx="663749" cy="66877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0.26555</cdr:x>
      <cdr:y>0.58371</cdr:y>
    </cdr:from>
    <cdr:to>
      <cdr:x>0.32809</cdr:x>
      <cdr:y>0.68375</cdr:y>
    </cdr:to>
    <cdr:cxnSp macro="">
      <cdr:nvCxnSpPr>
        <cdr:cNvPr id="46" name="Straight Connector 45"/>
        <cdr:cNvCxnSpPr/>
      </cdr:nvCxnSpPr>
      <cdr:spPr>
        <a:xfrm xmlns:a="http://schemas.openxmlformats.org/drawingml/2006/main">
          <a:off x="3607850" y="4781880"/>
          <a:ext cx="849643" cy="819499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0.28885</cdr:x>
      <cdr:y>0.58249</cdr:y>
    </cdr:from>
    <cdr:to>
      <cdr:x>0.3544</cdr:x>
      <cdr:y>0.68927</cdr:y>
    </cdr:to>
    <cdr:cxnSp macro="">
      <cdr:nvCxnSpPr>
        <cdr:cNvPr id="47" name="Straight Connector 46"/>
        <cdr:cNvCxnSpPr/>
      </cdr:nvCxnSpPr>
      <cdr:spPr>
        <a:xfrm xmlns:a="http://schemas.openxmlformats.org/drawingml/2006/main">
          <a:off x="3924373" y="4771832"/>
          <a:ext cx="890652" cy="87476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0.36022</cdr:x>
      <cdr:y>0.58739</cdr:y>
    </cdr:from>
    <cdr:to>
      <cdr:x>0.47596</cdr:x>
      <cdr:y>0.77467</cdr:y>
    </cdr:to>
    <cdr:cxnSp macro="">
      <cdr:nvCxnSpPr>
        <cdr:cNvPr id="48" name="Straight Connector 47"/>
        <cdr:cNvCxnSpPr/>
      </cdr:nvCxnSpPr>
      <cdr:spPr>
        <a:xfrm xmlns:a="http://schemas.openxmlformats.org/drawingml/2006/main">
          <a:off x="4894039" y="4812025"/>
          <a:ext cx="1572567" cy="153422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0.33544</cdr:x>
      <cdr:y>0.58617</cdr:y>
    </cdr:from>
    <cdr:to>
      <cdr:x>0.45599</cdr:x>
      <cdr:y>0.77467</cdr:y>
    </cdr:to>
    <cdr:cxnSp macro="">
      <cdr:nvCxnSpPr>
        <cdr:cNvPr id="49" name="Straight Connector 48"/>
        <cdr:cNvCxnSpPr/>
      </cdr:nvCxnSpPr>
      <cdr:spPr>
        <a:xfrm xmlns:a="http://schemas.openxmlformats.org/drawingml/2006/main">
          <a:off x="4557419" y="4801977"/>
          <a:ext cx="1637881" cy="154427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0.31263</cdr:x>
      <cdr:y>0.58773</cdr:y>
    </cdr:from>
    <cdr:to>
      <cdr:x>0.42974</cdr:x>
      <cdr:y>0.77467</cdr:y>
    </cdr:to>
    <cdr:cxnSp macro="">
      <cdr:nvCxnSpPr>
        <cdr:cNvPr id="63" name="Straight Connector 62"/>
        <cdr:cNvCxnSpPr/>
      </cdr:nvCxnSpPr>
      <cdr:spPr>
        <a:xfrm xmlns:a="http://schemas.openxmlformats.org/drawingml/2006/main">
          <a:off x="4247487" y="4814798"/>
          <a:ext cx="1591097" cy="1531453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0.38397</cdr:x>
      <cdr:y>0.73872</cdr:y>
    </cdr:from>
    <cdr:to>
      <cdr:x>0.40607</cdr:x>
      <cdr:y>0.77467</cdr:y>
    </cdr:to>
    <cdr:cxnSp macro="">
      <cdr:nvCxnSpPr>
        <cdr:cNvPr id="67" name="Straight Connector 66"/>
        <cdr:cNvCxnSpPr/>
      </cdr:nvCxnSpPr>
      <cdr:spPr>
        <a:xfrm xmlns:a="http://schemas.openxmlformats.org/drawingml/2006/main">
          <a:off x="5216702" y="6051689"/>
          <a:ext cx="300334" cy="294562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0.47792</cdr:x>
      <cdr:y>0.70739</cdr:y>
    </cdr:from>
    <cdr:to>
      <cdr:x>0.52058</cdr:x>
      <cdr:y>0.77467</cdr:y>
    </cdr:to>
    <cdr:cxnSp macro="">
      <cdr:nvCxnSpPr>
        <cdr:cNvPr id="69" name="Straight Connector 68"/>
        <cdr:cNvCxnSpPr/>
      </cdr:nvCxnSpPr>
      <cdr:spPr>
        <a:xfrm xmlns:a="http://schemas.openxmlformats.org/drawingml/2006/main">
          <a:off x="6493254" y="5795035"/>
          <a:ext cx="579508" cy="55121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0.27423</cdr:x>
      <cdr:y>0.63218</cdr:y>
    </cdr:from>
    <cdr:to>
      <cdr:x>0.42101</cdr:x>
      <cdr:y>0.66599</cdr:y>
    </cdr:to>
    <cdr:sp macro="" textlink="">
      <cdr:nvSpPr>
        <cdr:cNvPr id="32" name="TextBox 6"/>
        <cdr:cNvSpPr txBox="1"/>
      </cdr:nvSpPr>
      <cdr:spPr>
        <a:xfrm xmlns:a="http://schemas.openxmlformats.org/drawingml/2006/main">
          <a:off x="3725721" y="5178907"/>
          <a:ext cx="1994306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lIns="3600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 smtClean="0"/>
            <a:t>Not recommended </a:t>
          </a:r>
          <a:endParaRPr lang="en-GB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0.28626</cdr:x>
      <cdr:y>0.69752</cdr:y>
    </cdr:from>
    <cdr:to>
      <cdr:x>0.33858</cdr:x>
      <cdr:y>0.77467</cdr:y>
    </cdr:to>
    <cdr:cxnSp macro="">
      <cdr:nvCxnSpPr>
        <cdr:cNvPr id="17" name="Straight Connector 16"/>
        <cdr:cNvCxnSpPr/>
      </cdr:nvCxnSpPr>
      <cdr:spPr>
        <a:xfrm xmlns:a="http://schemas.openxmlformats.org/drawingml/2006/main" flipV="1">
          <a:off x="3889203" y="5714211"/>
          <a:ext cx="710872" cy="632040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0.25332</cdr:x>
      <cdr:y>0.67264</cdr:y>
    </cdr:from>
    <cdr:to>
      <cdr:x>0.2674</cdr:x>
      <cdr:y>0.69149</cdr:y>
    </cdr:to>
    <cdr:cxnSp macro="">
      <cdr:nvCxnSpPr>
        <cdr:cNvPr id="20" name="Straight Connector 19"/>
        <cdr:cNvCxnSpPr/>
      </cdr:nvCxnSpPr>
      <cdr:spPr>
        <a:xfrm xmlns:a="http://schemas.openxmlformats.org/drawingml/2006/main" flipV="1">
          <a:off x="3441724" y="5510386"/>
          <a:ext cx="191247" cy="154375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0.25102</cdr:x>
      <cdr:y>0.68184</cdr:y>
    </cdr:from>
    <cdr:to>
      <cdr:x>0.287</cdr:x>
      <cdr:y>0.73382</cdr:y>
    </cdr:to>
    <cdr:cxnSp macro="">
      <cdr:nvCxnSpPr>
        <cdr:cNvPr id="21" name="Straight Connector 20"/>
        <cdr:cNvCxnSpPr/>
      </cdr:nvCxnSpPr>
      <cdr:spPr>
        <a:xfrm xmlns:a="http://schemas.openxmlformats.org/drawingml/2006/main" flipV="1">
          <a:off x="3410495" y="5585748"/>
          <a:ext cx="488757" cy="42582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0.3467</cdr:x>
      <cdr:y>0.72538</cdr:y>
    </cdr:from>
    <cdr:to>
      <cdr:x>0.37945</cdr:x>
      <cdr:y>0.77467</cdr:y>
    </cdr:to>
    <cdr:cxnSp macro="">
      <cdr:nvCxnSpPr>
        <cdr:cNvPr id="22" name="Straight Connector 21"/>
        <cdr:cNvCxnSpPr/>
      </cdr:nvCxnSpPr>
      <cdr:spPr>
        <a:xfrm xmlns:a="http://schemas.openxmlformats.org/drawingml/2006/main" flipV="1">
          <a:off x="4710377" y="5942465"/>
          <a:ext cx="444919" cy="403787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0.31503</cdr:x>
      <cdr:y>0.69963</cdr:y>
    </cdr:from>
    <cdr:to>
      <cdr:x>0.3665</cdr:x>
      <cdr:y>0.77467</cdr:y>
    </cdr:to>
    <cdr:cxnSp macro="">
      <cdr:nvCxnSpPr>
        <cdr:cNvPr id="23" name="Straight Connector 22"/>
        <cdr:cNvCxnSpPr/>
      </cdr:nvCxnSpPr>
      <cdr:spPr>
        <a:xfrm xmlns:a="http://schemas.openxmlformats.org/drawingml/2006/main" flipV="1">
          <a:off x="4280070" y="5731448"/>
          <a:ext cx="699379" cy="61480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0.25316</cdr:x>
      <cdr:y>0.69096</cdr:y>
    </cdr:from>
    <cdr:to>
      <cdr:x>0.31189</cdr:x>
      <cdr:y>0.77467</cdr:y>
    </cdr:to>
    <cdr:cxnSp macro="">
      <cdr:nvCxnSpPr>
        <cdr:cNvPr id="24" name="Straight Connector 23"/>
        <cdr:cNvCxnSpPr/>
      </cdr:nvCxnSpPr>
      <cdr:spPr>
        <a:xfrm xmlns:a="http://schemas.openxmlformats.org/drawingml/2006/main" flipV="1">
          <a:off x="3439557" y="5660420"/>
          <a:ext cx="797859" cy="685831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0.37203</cdr:x>
      <cdr:y>0.76211</cdr:y>
    </cdr:from>
    <cdr:to>
      <cdr:x>0.38167</cdr:x>
      <cdr:y>0.77467</cdr:y>
    </cdr:to>
    <cdr:cxnSp macro="">
      <cdr:nvCxnSpPr>
        <cdr:cNvPr id="38" name="Straight Connector 37"/>
        <cdr:cNvCxnSpPr/>
      </cdr:nvCxnSpPr>
      <cdr:spPr>
        <a:xfrm xmlns:a="http://schemas.openxmlformats.org/drawingml/2006/main" flipV="1">
          <a:off x="5054484" y="6243355"/>
          <a:ext cx="130957" cy="102896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92D05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0.39202</cdr:x>
      <cdr:y>0.60457</cdr:y>
    </cdr:from>
    <cdr:to>
      <cdr:x>0.5</cdr:x>
      <cdr:y>0.77467</cdr:y>
    </cdr:to>
    <cdr:cxnSp macro="">
      <cdr:nvCxnSpPr>
        <cdr:cNvPr id="41" name="Straight Connector 40"/>
        <cdr:cNvCxnSpPr/>
      </cdr:nvCxnSpPr>
      <cdr:spPr>
        <a:xfrm xmlns:a="http://schemas.openxmlformats.org/drawingml/2006/main">
          <a:off x="5326118" y="4952702"/>
          <a:ext cx="1467058" cy="1393549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0.25372</cdr:x>
      <cdr:y>0.59782</cdr:y>
    </cdr:from>
    <cdr:to>
      <cdr:x>0.30257</cdr:x>
      <cdr:y>0.67946</cdr:y>
    </cdr:to>
    <cdr:cxnSp macro="">
      <cdr:nvCxnSpPr>
        <cdr:cNvPr id="45" name="Straight Connector 44"/>
        <cdr:cNvCxnSpPr/>
      </cdr:nvCxnSpPr>
      <cdr:spPr>
        <a:xfrm xmlns:a="http://schemas.openxmlformats.org/drawingml/2006/main">
          <a:off x="3447076" y="4897436"/>
          <a:ext cx="663749" cy="66877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0.26555</cdr:x>
      <cdr:y>0.58371</cdr:y>
    </cdr:from>
    <cdr:to>
      <cdr:x>0.32809</cdr:x>
      <cdr:y>0.68375</cdr:y>
    </cdr:to>
    <cdr:cxnSp macro="">
      <cdr:nvCxnSpPr>
        <cdr:cNvPr id="46" name="Straight Connector 45"/>
        <cdr:cNvCxnSpPr/>
      </cdr:nvCxnSpPr>
      <cdr:spPr>
        <a:xfrm xmlns:a="http://schemas.openxmlformats.org/drawingml/2006/main">
          <a:off x="3607850" y="4781880"/>
          <a:ext cx="849643" cy="819499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0.28885</cdr:x>
      <cdr:y>0.58249</cdr:y>
    </cdr:from>
    <cdr:to>
      <cdr:x>0.3544</cdr:x>
      <cdr:y>0.68927</cdr:y>
    </cdr:to>
    <cdr:cxnSp macro="">
      <cdr:nvCxnSpPr>
        <cdr:cNvPr id="47" name="Straight Connector 46"/>
        <cdr:cNvCxnSpPr/>
      </cdr:nvCxnSpPr>
      <cdr:spPr>
        <a:xfrm xmlns:a="http://schemas.openxmlformats.org/drawingml/2006/main">
          <a:off x="3924373" y="4771832"/>
          <a:ext cx="890652" cy="87476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0.36022</cdr:x>
      <cdr:y>0.58739</cdr:y>
    </cdr:from>
    <cdr:to>
      <cdr:x>0.47596</cdr:x>
      <cdr:y>0.77467</cdr:y>
    </cdr:to>
    <cdr:cxnSp macro="">
      <cdr:nvCxnSpPr>
        <cdr:cNvPr id="48" name="Straight Connector 47"/>
        <cdr:cNvCxnSpPr/>
      </cdr:nvCxnSpPr>
      <cdr:spPr>
        <a:xfrm xmlns:a="http://schemas.openxmlformats.org/drawingml/2006/main">
          <a:off x="4894039" y="4812025"/>
          <a:ext cx="1572567" cy="153422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0.33544</cdr:x>
      <cdr:y>0.58617</cdr:y>
    </cdr:from>
    <cdr:to>
      <cdr:x>0.45599</cdr:x>
      <cdr:y>0.77467</cdr:y>
    </cdr:to>
    <cdr:cxnSp macro="">
      <cdr:nvCxnSpPr>
        <cdr:cNvPr id="49" name="Straight Connector 48"/>
        <cdr:cNvCxnSpPr/>
      </cdr:nvCxnSpPr>
      <cdr:spPr>
        <a:xfrm xmlns:a="http://schemas.openxmlformats.org/drawingml/2006/main">
          <a:off x="4557419" y="4801977"/>
          <a:ext cx="1637881" cy="1544274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0.31263</cdr:x>
      <cdr:y>0.58773</cdr:y>
    </cdr:from>
    <cdr:to>
      <cdr:x>0.42974</cdr:x>
      <cdr:y>0.77467</cdr:y>
    </cdr:to>
    <cdr:cxnSp macro="">
      <cdr:nvCxnSpPr>
        <cdr:cNvPr id="63" name="Straight Connector 62"/>
        <cdr:cNvCxnSpPr/>
      </cdr:nvCxnSpPr>
      <cdr:spPr>
        <a:xfrm xmlns:a="http://schemas.openxmlformats.org/drawingml/2006/main">
          <a:off x="4247487" y="4814798"/>
          <a:ext cx="1591097" cy="1531453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0.38397</cdr:x>
      <cdr:y>0.73872</cdr:y>
    </cdr:from>
    <cdr:to>
      <cdr:x>0.40607</cdr:x>
      <cdr:y>0.77467</cdr:y>
    </cdr:to>
    <cdr:cxnSp macro="">
      <cdr:nvCxnSpPr>
        <cdr:cNvPr id="67" name="Straight Connector 66"/>
        <cdr:cNvCxnSpPr/>
      </cdr:nvCxnSpPr>
      <cdr:spPr>
        <a:xfrm xmlns:a="http://schemas.openxmlformats.org/drawingml/2006/main">
          <a:off x="5216702" y="6051689"/>
          <a:ext cx="300334" cy="294562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0.47792</cdr:x>
      <cdr:y>0.70739</cdr:y>
    </cdr:from>
    <cdr:to>
      <cdr:x>0.52058</cdr:x>
      <cdr:y>0.77467</cdr:y>
    </cdr:to>
    <cdr:cxnSp macro="">
      <cdr:nvCxnSpPr>
        <cdr:cNvPr id="69" name="Straight Connector 68"/>
        <cdr:cNvCxnSpPr/>
      </cdr:nvCxnSpPr>
      <cdr:spPr>
        <a:xfrm xmlns:a="http://schemas.openxmlformats.org/drawingml/2006/main">
          <a:off x="6493254" y="5795035"/>
          <a:ext cx="579508" cy="551216"/>
        </a:xfrm>
        <a:prstGeom xmlns:a="http://schemas.openxmlformats.org/drawingml/2006/main" prst="line">
          <a:avLst/>
        </a:prstGeom>
        <a:ln xmlns:a="http://schemas.openxmlformats.org/drawingml/2006/main" w="28575">
          <a:solidFill>
            <a:srgbClr val="FFC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0.25233</cdr:x>
      <cdr:y>0.33324</cdr:y>
    </cdr:from>
    <cdr:to>
      <cdr:x>0.34332</cdr:x>
      <cdr:y>0.46897</cdr:y>
    </cdr:to>
    <cdr:cxnSp macro="">
      <cdr:nvCxnSpPr>
        <cdr:cNvPr id="71" name="Straight Connector 70"/>
        <cdr:cNvCxnSpPr/>
      </cdr:nvCxnSpPr>
      <cdr:spPr>
        <a:xfrm xmlns:a="http://schemas.openxmlformats.org/drawingml/2006/main" flipV="1">
          <a:off x="3428185" y="2729956"/>
          <a:ext cx="1236282" cy="1111921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0.2512</cdr:x>
      <cdr:y>0.33146</cdr:y>
    </cdr:from>
    <cdr:to>
      <cdr:x>0.40524</cdr:x>
      <cdr:y>0.55964</cdr:y>
    </cdr:to>
    <cdr:cxnSp macro="">
      <cdr:nvCxnSpPr>
        <cdr:cNvPr id="77" name="Straight Connector 76"/>
        <cdr:cNvCxnSpPr/>
      </cdr:nvCxnSpPr>
      <cdr:spPr>
        <a:xfrm xmlns:a="http://schemas.openxmlformats.org/drawingml/2006/main" flipV="1">
          <a:off x="3412901" y="2715336"/>
          <a:ext cx="2092801" cy="186931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0.53226</cdr:x>
      <cdr:y>0.52339</cdr:y>
    </cdr:from>
    <cdr:to>
      <cdr:x>0.69488</cdr:x>
      <cdr:y>0.76654</cdr:y>
    </cdr:to>
    <cdr:cxnSp macro="">
      <cdr:nvCxnSpPr>
        <cdr:cNvPr id="78" name="Straight Connector 77"/>
        <cdr:cNvCxnSpPr/>
      </cdr:nvCxnSpPr>
      <cdr:spPr>
        <a:xfrm xmlns:a="http://schemas.openxmlformats.org/drawingml/2006/main" flipV="1">
          <a:off x="7231436" y="4287698"/>
          <a:ext cx="2209437" cy="1991904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</cdr:x>
      <cdr:y>0.48926</cdr:y>
    </cdr:from>
    <cdr:to>
      <cdr:x>0.66262</cdr:x>
      <cdr:y>0.73241</cdr:y>
    </cdr:to>
    <cdr:cxnSp macro="">
      <cdr:nvCxnSpPr>
        <cdr:cNvPr id="79" name="Straight Connector 78"/>
        <cdr:cNvCxnSpPr/>
      </cdr:nvCxnSpPr>
      <cdr:spPr>
        <a:xfrm xmlns:a="http://schemas.openxmlformats.org/drawingml/2006/main" flipV="1">
          <a:off x="6793176" y="4008098"/>
          <a:ext cx="2209437" cy="1991904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0.25125</cdr:x>
      <cdr:y>0.33413</cdr:y>
    </cdr:from>
    <cdr:to>
      <cdr:x>0.28948</cdr:x>
      <cdr:y>0.39039</cdr:y>
    </cdr:to>
    <cdr:cxnSp macro="">
      <cdr:nvCxnSpPr>
        <cdr:cNvPr id="80" name="Straight Connector 79"/>
        <cdr:cNvCxnSpPr/>
      </cdr:nvCxnSpPr>
      <cdr:spPr>
        <a:xfrm xmlns:a="http://schemas.openxmlformats.org/drawingml/2006/main" flipV="1">
          <a:off x="3413555" y="2737246"/>
          <a:ext cx="519423" cy="46089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0.43965</cdr:x>
      <cdr:y>0.33146</cdr:y>
    </cdr:from>
    <cdr:to>
      <cdr:x>0.64807</cdr:x>
      <cdr:y>0.64242</cdr:y>
    </cdr:to>
    <cdr:cxnSp macro="">
      <cdr:nvCxnSpPr>
        <cdr:cNvPr id="81" name="Straight Connector 80"/>
        <cdr:cNvCxnSpPr/>
      </cdr:nvCxnSpPr>
      <cdr:spPr>
        <a:xfrm xmlns:a="http://schemas.openxmlformats.org/drawingml/2006/main" flipV="1">
          <a:off x="5973223" y="2715336"/>
          <a:ext cx="2831634" cy="254745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0.40304</cdr:x>
      <cdr:y>0.33146</cdr:y>
    </cdr:from>
    <cdr:to>
      <cdr:x>0.58561</cdr:x>
      <cdr:y>0.60402</cdr:y>
    </cdr:to>
    <cdr:cxnSp macro="">
      <cdr:nvCxnSpPr>
        <cdr:cNvPr id="82" name="Straight Connector 81"/>
        <cdr:cNvCxnSpPr/>
      </cdr:nvCxnSpPr>
      <cdr:spPr>
        <a:xfrm xmlns:a="http://schemas.openxmlformats.org/drawingml/2006/main" flipV="1">
          <a:off x="5475788" y="2715336"/>
          <a:ext cx="2480506" cy="2232900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0.35996</cdr:x>
      <cdr:y>0.33056</cdr:y>
    </cdr:from>
    <cdr:to>
      <cdr:x>0.52746</cdr:x>
      <cdr:y>0.57991</cdr:y>
    </cdr:to>
    <cdr:cxnSp macro="">
      <cdr:nvCxnSpPr>
        <cdr:cNvPr id="83" name="Straight Connector 82"/>
        <cdr:cNvCxnSpPr/>
      </cdr:nvCxnSpPr>
      <cdr:spPr>
        <a:xfrm xmlns:a="http://schemas.openxmlformats.org/drawingml/2006/main" flipV="1">
          <a:off x="4890573" y="2708021"/>
          <a:ext cx="2275679" cy="2042703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0.30348</cdr:x>
      <cdr:y>0.33056</cdr:y>
    </cdr:from>
    <cdr:to>
      <cdr:x>0.46716</cdr:x>
      <cdr:y>0.57523</cdr:y>
    </cdr:to>
    <cdr:cxnSp macro="">
      <cdr:nvCxnSpPr>
        <cdr:cNvPr id="84" name="Straight Connector 83"/>
        <cdr:cNvCxnSpPr/>
      </cdr:nvCxnSpPr>
      <cdr:spPr>
        <a:xfrm xmlns:a="http://schemas.openxmlformats.org/drawingml/2006/main" flipV="1">
          <a:off x="4123129" y="2708000"/>
          <a:ext cx="2223873" cy="2004386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0.46765</cdr:x>
      <cdr:y>0.33056</cdr:y>
    </cdr:from>
    <cdr:to>
      <cdr:x>0.70771</cdr:x>
      <cdr:y>0.69014</cdr:y>
    </cdr:to>
    <cdr:cxnSp macro="">
      <cdr:nvCxnSpPr>
        <cdr:cNvPr id="85" name="Straight Connector 84"/>
        <cdr:cNvCxnSpPr/>
      </cdr:nvCxnSpPr>
      <cdr:spPr>
        <a:xfrm xmlns:a="http://schemas.openxmlformats.org/drawingml/2006/main" flipV="1">
          <a:off x="6353612" y="2708021"/>
          <a:ext cx="3261546" cy="2945732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0.59199</cdr:x>
      <cdr:y>0.53153</cdr:y>
    </cdr:from>
    <cdr:to>
      <cdr:x>0.75461</cdr:x>
      <cdr:y>0.77467</cdr:y>
    </cdr:to>
    <cdr:cxnSp macro="">
      <cdr:nvCxnSpPr>
        <cdr:cNvPr id="89" name="Straight Connector 88"/>
        <cdr:cNvCxnSpPr/>
      </cdr:nvCxnSpPr>
      <cdr:spPr>
        <a:xfrm xmlns:a="http://schemas.openxmlformats.org/drawingml/2006/main" flipV="1">
          <a:off x="8043017" y="4354347"/>
          <a:ext cx="2209437" cy="1991904"/>
        </a:xfrm>
        <a:prstGeom xmlns:a="http://schemas.openxmlformats.org/drawingml/2006/main" prst="line">
          <a:avLst/>
        </a:prstGeom>
        <a:ln xmlns:a="http://schemas.openxmlformats.org/drawingml/2006/main" w="38100" cmpd="sng">
          <a:solidFill>
            <a:srgbClr val="FF0000"/>
          </a:solidFill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0.27423</cdr:x>
      <cdr:y>0.63218</cdr:y>
    </cdr:from>
    <cdr:to>
      <cdr:x>0.42101</cdr:x>
      <cdr:y>0.66599</cdr:y>
    </cdr:to>
    <cdr:sp macro="" textlink="">
      <cdr:nvSpPr>
        <cdr:cNvPr id="32" name="TextBox 6"/>
        <cdr:cNvSpPr txBox="1"/>
      </cdr:nvSpPr>
      <cdr:spPr>
        <a:xfrm xmlns:a="http://schemas.openxmlformats.org/drawingml/2006/main">
          <a:off x="3725721" y="5178907"/>
          <a:ext cx="1994306" cy="276999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lIns="36000" tIns="0" rIns="0" bIns="0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dirty="0" smtClean="0"/>
            <a:t>Not recommended </a:t>
          </a:r>
          <a:endParaRPr lang="en-GB" dirty="0"/>
        </a:p>
      </cdr:txBody>
    </cdr:sp>
  </cdr:relSizeAnchor>
  <cdr:relSizeAnchor xmlns:cdr="http://schemas.openxmlformats.org/drawingml/2006/chartDrawing">
    <cdr:from>
      <cdr:x>0.41475</cdr:x>
      <cdr:y>0.47721</cdr:y>
    </cdr:from>
    <cdr:to>
      <cdr:x>0.47757</cdr:x>
      <cdr:y>0.52229</cdr:y>
    </cdr:to>
    <cdr:sp macro="" textlink="">
      <cdr:nvSpPr>
        <cdr:cNvPr id="33" name="TextBox 6"/>
        <cdr:cNvSpPr txBox="1"/>
      </cdr:nvSpPr>
      <cdr:spPr>
        <a:xfrm xmlns:a="http://schemas.openxmlformats.org/drawingml/2006/main">
          <a:off x="5634940" y="3909364"/>
          <a:ext cx="853438" cy="369332"/>
        </a:xfrm>
        <a:prstGeom xmlns:a="http://schemas.openxmlformats.org/drawingml/2006/main" prst="rect">
          <a:avLst/>
        </a:prstGeom>
      </cdr:spPr>
      <cdr:style>
        <a:lnRef xmlns:a="http://schemas.openxmlformats.org/drawingml/2006/main" idx="2">
          <a:schemeClr val="dk1"/>
        </a:lnRef>
        <a:fillRef xmlns:a="http://schemas.openxmlformats.org/drawingml/2006/main" idx="1">
          <a:schemeClr val="lt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dk1"/>
        </a:fontRef>
      </cdr:style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dk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800" dirty="0" smtClean="0"/>
            <a:t>Failure</a:t>
          </a:r>
          <a:endParaRPr lang="en-GB" sz="18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0.48713</cdr:x>
      <cdr:y>0.58623</cdr:y>
    </cdr:from>
    <cdr:to>
      <cdr:x>0.50446</cdr:x>
      <cdr:y>0.62054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H="1">
          <a:off x="6618270" y="4802457"/>
          <a:ext cx="235452" cy="28107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0.28229</cdr:x>
      <cdr:y>0.73871</cdr:y>
    </cdr:from>
    <cdr:to>
      <cdr:x>0.28959</cdr:x>
      <cdr:y>0.79512</cdr:y>
    </cdr:to>
    <cdr:cxnSp macro="">
      <cdr:nvCxnSpPr>
        <cdr:cNvPr id="9" name="Straight Arrow Connector 8"/>
        <cdr:cNvCxnSpPr/>
      </cdr:nvCxnSpPr>
      <cdr:spPr>
        <a:xfrm xmlns:a="http://schemas.openxmlformats.org/drawingml/2006/main" flipV="1">
          <a:off x="3835273" y="6051592"/>
          <a:ext cx="99180" cy="46211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0.50153</cdr:x>
      <cdr:y>0.55773</cdr:y>
    </cdr:from>
    <cdr:to>
      <cdr:x>0.63483</cdr:x>
      <cdr:y>0.5953</cdr:y>
    </cdr:to>
    <cdr:sp macro="" textlink="">
      <cdr:nvSpPr>
        <cdr:cNvPr id="6" name="TextBox 6"/>
        <cdr:cNvSpPr txBox="1"/>
      </cdr:nvSpPr>
      <cdr:spPr>
        <a:xfrm xmlns:a="http://schemas.openxmlformats.org/drawingml/2006/main">
          <a:off x="6813964" y="4569050"/>
          <a:ext cx="1811061" cy="30777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dirty="0" smtClean="0"/>
            <a:t>h=3 </a:t>
          </a:r>
          <a:r>
            <a:rPr lang="en-GB" sz="1400" dirty="0" smtClean="0"/>
            <a:t>(good contact)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0.24945</cdr:x>
      <cdr:y>0.80275</cdr:y>
    </cdr:from>
    <cdr:to>
      <cdr:x>0.4082</cdr:x>
      <cdr:y>0.84032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389107" y="6576229"/>
          <a:ext cx="2156845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dirty="0" smtClean="0"/>
            <a:t>h=40 </a:t>
          </a:r>
          <a:r>
            <a:rPr lang="en-GB" sz="1400" dirty="0" smtClean="0"/>
            <a:t>(bad contact)</a:t>
          </a:r>
          <a:endParaRPr lang="en-GB" sz="1400" dirty="0"/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0.48713</cdr:x>
      <cdr:y>0.58623</cdr:y>
    </cdr:from>
    <cdr:to>
      <cdr:x>0.50446</cdr:x>
      <cdr:y>0.62054</cdr:y>
    </cdr:to>
    <cdr:cxnSp macro="">
      <cdr:nvCxnSpPr>
        <cdr:cNvPr id="5" name="Straight Arrow Connector 4"/>
        <cdr:cNvCxnSpPr/>
      </cdr:nvCxnSpPr>
      <cdr:spPr>
        <a:xfrm xmlns:a="http://schemas.openxmlformats.org/drawingml/2006/main" flipH="1">
          <a:off x="6618270" y="4802457"/>
          <a:ext cx="235452" cy="281073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0.28229</cdr:x>
      <cdr:y>0.73871</cdr:y>
    </cdr:from>
    <cdr:to>
      <cdr:x>0.28959</cdr:x>
      <cdr:y>0.79512</cdr:y>
    </cdr:to>
    <cdr:cxnSp macro="">
      <cdr:nvCxnSpPr>
        <cdr:cNvPr id="9" name="Straight Arrow Connector 8"/>
        <cdr:cNvCxnSpPr/>
      </cdr:nvCxnSpPr>
      <cdr:spPr>
        <a:xfrm xmlns:a="http://schemas.openxmlformats.org/drawingml/2006/main" flipV="1">
          <a:off x="3835273" y="6051592"/>
          <a:ext cx="99180" cy="462119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arrow"/>
        </a:ln>
      </cdr:spPr>
      <cdr:style>
        <a:lnRef xmlns:a="http://schemas.openxmlformats.org/drawingml/2006/main" idx="2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1">
          <a:schemeClr val="dk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0.50153</cdr:x>
      <cdr:y>0.55773</cdr:y>
    </cdr:from>
    <cdr:to>
      <cdr:x>0.63483</cdr:x>
      <cdr:y>0.5953</cdr:y>
    </cdr:to>
    <cdr:sp macro="" textlink="">
      <cdr:nvSpPr>
        <cdr:cNvPr id="6" name="TextBox 6"/>
        <cdr:cNvSpPr txBox="1"/>
      </cdr:nvSpPr>
      <cdr:spPr>
        <a:xfrm xmlns:a="http://schemas.openxmlformats.org/drawingml/2006/main">
          <a:off x="6813964" y="4569050"/>
          <a:ext cx="1811061" cy="30777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dirty="0" smtClean="0"/>
            <a:t>h=3 </a:t>
          </a:r>
          <a:r>
            <a:rPr lang="en-GB" sz="1400" dirty="0" smtClean="0"/>
            <a:t>(bad contact)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0.24945</cdr:x>
      <cdr:y>0.80275</cdr:y>
    </cdr:from>
    <cdr:to>
      <cdr:x>0.4082</cdr:x>
      <cdr:y>0.84032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3389107" y="6576229"/>
          <a:ext cx="2156845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dirty="0" smtClean="0"/>
            <a:t>h=40 </a:t>
          </a:r>
          <a:r>
            <a:rPr lang="en-GB" sz="1400" dirty="0" smtClean="0"/>
            <a:t>(good contact)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0.37359</cdr:x>
      <cdr:y>0.3464</cdr:y>
    </cdr:from>
    <cdr:to>
      <cdr:x>0.37695</cdr:x>
      <cdr:y>0.3532</cdr:y>
    </cdr:to>
    <cdr:sp macro="" textlink="">
      <cdr:nvSpPr>
        <cdr:cNvPr id="2" name="Oval 1"/>
        <cdr:cNvSpPr/>
      </cdr:nvSpPr>
      <cdr:spPr>
        <a:xfrm xmlns:a="http://schemas.openxmlformats.org/drawingml/2006/main">
          <a:off x="5075695" y="2837786"/>
          <a:ext cx="45719" cy="55659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3">
          <a:schemeClr val="accent1"/>
        </a:fillRef>
        <a:effectRef xmlns:a="http://schemas.openxmlformats.org/drawingml/2006/main" idx="2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 rtlCol="0" anchor="ctr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0.04173</cdr:x>
      <cdr:y>0.05209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566977" cy="42675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</cdr:x>
      <cdr:y>0</cdr:y>
    </cdr:from>
    <cdr:to>
      <cdr:x>0.04173</cdr:x>
      <cdr:y>0.05209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566977" cy="426757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0.25566</cdr:x>
      <cdr:y>0.80275</cdr:y>
    </cdr:from>
    <cdr:to>
      <cdr:x>0.41441</cdr:x>
      <cdr:y>0.84032</cdr:y>
    </cdr:to>
    <cdr:sp macro="" textlink="">
      <cdr:nvSpPr>
        <cdr:cNvPr id="4" name="TextBox 6"/>
        <cdr:cNvSpPr txBox="1"/>
      </cdr:nvSpPr>
      <cdr:spPr>
        <a:xfrm xmlns:a="http://schemas.openxmlformats.org/drawingml/2006/main">
          <a:off x="3473478" y="6576229"/>
          <a:ext cx="2156845" cy="307777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400" dirty="0" smtClean="0"/>
            <a:t>h=40 </a:t>
          </a:r>
          <a:r>
            <a:rPr lang="en-GB" sz="1400" dirty="0" smtClean="0"/>
            <a:t>(good contact)</a:t>
          </a:r>
          <a:endParaRPr lang="en-GB" sz="1400" dirty="0"/>
        </a:p>
      </cdr:txBody>
    </cdr:sp>
  </cdr:relSizeAnchor>
  <cdr:relSizeAnchor xmlns:cdr="http://schemas.openxmlformats.org/drawingml/2006/chartDrawing">
    <cdr:from>
      <cdr:x>0.27747</cdr:x>
      <cdr:y>0.73913</cdr:y>
    </cdr:from>
    <cdr:to>
      <cdr:x>0.27915</cdr:x>
      <cdr:y>0.78966</cdr:y>
    </cdr:to>
    <cdr:cxnSp macro="">
      <cdr:nvCxnSpPr>
        <cdr:cNvPr id="7" name="Straight Arrow Connector 6"/>
        <cdr:cNvCxnSpPr/>
      </cdr:nvCxnSpPr>
      <cdr:spPr>
        <a:xfrm xmlns:a="http://schemas.openxmlformats.org/drawingml/2006/main" flipV="1">
          <a:off x="3769818" y="6055083"/>
          <a:ext cx="22825" cy="413950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0.29224</cdr:x>
      <cdr:y>0.64818</cdr:y>
    </cdr:from>
    <cdr:to>
      <cdr:x>0.30864</cdr:x>
      <cdr:y>0.71524</cdr:y>
    </cdr:to>
    <cdr:cxnSp macro="">
      <cdr:nvCxnSpPr>
        <cdr:cNvPr id="8" name="Straight Arrow Connector 7"/>
        <cdr:cNvCxnSpPr/>
      </cdr:nvCxnSpPr>
      <cdr:spPr>
        <a:xfrm xmlns:a="http://schemas.openxmlformats.org/drawingml/2006/main">
          <a:off x="3970464" y="5310017"/>
          <a:ext cx="222837" cy="549376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chemeClr val="tx1"/>
          </a:solidFill>
          <a:tailEnd type="arrow"/>
        </a:ln>
      </cdr:spPr>
      <cdr:style>
        <a:lnRef xmlns:a="http://schemas.openxmlformats.org/drawingml/2006/main" idx="2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1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0.44886</cdr:x>
      <cdr:y>0.51854</cdr:y>
    </cdr:from>
    <cdr:to>
      <cdr:x>0.55862</cdr:x>
      <cdr:y>0.55987</cdr:y>
    </cdr:to>
    <cdr:sp macro="" textlink="">
      <cdr:nvSpPr>
        <cdr:cNvPr id="2" name="TextBox 9"/>
        <cdr:cNvSpPr txBox="1"/>
      </cdr:nvSpPr>
      <cdr:spPr>
        <a:xfrm xmlns:a="http://schemas.openxmlformats.org/drawingml/2006/main">
          <a:off x="6098322" y="4247970"/>
          <a:ext cx="1491308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00B050"/>
              </a:solidFill>
            </a:rPr>
            <a:t>higher intensity</a:t>
          </a:r>
          <a:endParaRPr lang="en-GB" sz="1600" dirty="0">
            <a:solidFill>
              <a:srgbClr val="00B050"/>
            </a:solidFill>
          </a:endParaRPr>
        </a:p>
      </cdr:txBody>
    </cdr:sp>
  </cdr:relSizeAnchor>
</c:userShapes>
</file>

<file path=ppt/drawings/drawing9.xml><?xml version="1.0" encoding="utf-8"?>
<c:userShapes xmlns:c="http://schemas.openxmlformats.org/drawingml/2006/chart">
  <cdr:relSizeAnchor xmlns:cdr="http://schemas.openxmlformats.org/drawingml/2006/chartDrawing">
    <cdr:from>
      <cdr:x>0.44886</cdr:x>
      <cdr:y>0.51854</cdr:y>
    </cdr:from>
    <cdr:to>
      <cdr:x>0.55862</cdr:x>
      <cdr:y>0.55987</cdr:y>
    </cdr:to>
    <cdr:sp macro="" textlink="">
      <cdr:nvSpPr>
        <cdr:cNvPr id="4" name="TextBox 9"/>
        <cdr:cNvSpPr txBox="1"/>
      </cdr:nvSpPr>
      <cdr:spPr>
        <a:xfrm xmlns:a="http://schemas.openxmlformats.org/drawingml/2006/main">
          <a:off x="6098322" y="4247970"/>
          <a:ext cx="1491308" cy="33855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1600" dirty="0" smtClean="0">
              <a:solidFill>
                <a:srgbClr val="00B050"/>
              </a:solidFill>
            </a:rPr>
            <a:t>higher intensity</a:t>
          </a:r>
          <a:endParaRPr lang="en-GB" sz="1600" dirty="0">
            <a:solidFill>
              <a:srgbClr val="00B05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D029F-6BCD-C547-8DCE-6FC2F466EFE1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F328B9-C310-8946-A516-6BDAEFC85C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238221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4011" y="0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86B0B-AEBF-3C43-A255-39452EB85F4B}" type="datetimeFigureOut">
              <a:rPr lang="en-US" smtClean="0"/>
              <a:pPr/>
              <a:t>11/28/2013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55663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274" y="4705350"/>
            <a:ext cx="5330190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4011" y="9408982"/>
            <a:ext cx="2887186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15E0D6-D7DE-E042-9F2C-D87766267D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892602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noProof="0" dirty="0" smtClean="0"/>
              <a:t>Method:</a:t>
            </a:r>
          </a:p>
          <a:p>
            <a:pPr>
              <a:buFont typeface="Arial" pitchFamily="34" charset="0"/>
              <a:buChar char="•"/>
            </a:pPr>
            <a:r>
              <a:rPr lang="en-US" noProof="0" dirty="0" smtClean="0"/>
              <a:t> </a:t>
            </a:r>
            <a:r>
              <a:rPr lang="en-US" b="1" noProof="0" dirty="0" smtClean="0"/>
              <a:t>individual interviews </a:t>
            </a:r>
            <a:r>
              <a:rPr lang="en-US" noProof="0" dirty="0" smtClean="0"/>
              <a:t>with group leaders based</a:t>
            </a:r>
            <a:r>
              <a:rPr lang="en-US" baseline="0" noProof="0" dirty="0" smtClean="0"/>
              <a:t> on the April schedule -&gt; to gather bottom-up data,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 retreat on 1st July </a:t>
            </a:r>
            <a:r>
              <a:rPr lang="en-US" baseline="0" noProof="0" dirty="0" smtClean="0"/>
              <a:t>-&gt; the aim was to bring the MTP in line with the last schedule &amp; saving requests from the Council in June</a:t>
            </a:r>
          </a:p>
          <a:p>
            <a:pPr>
              <a:buFont typeface="Arial" pitchFamily="34" charset="0"/>
              <a:buChar char="•"/>
            </a:pPr>
            <a:r>
              <a:rPr lang="en-US" baseline="0" noProof="0" dirty="0" smtClean="0"/>
              <a:t> </a:t>
            </a:r>
            <a:r>
              <a:rPr lang="en-US" b="1" baseline="0" noProof="0" dirty="0" smtClean="0"/>
              <a:t>ENMB on 26th July </a:t>
            </a:r>
            <a:r>
              <a:rPr lang="en-US" baseline="0" noProof="0" dirty="0" smtClean="0"/>
              <a:t>-&gt; validate with group leaders the top-down arbitration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2607458"/>
          </a:xfrm>
        </p:spPr>
        <p:txBody>
          <a:bodyPr anchor="ctr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1" name="Rectangle 20"/>
          <p:cNvSpPr/>
          <p:nvPr/>
        </p:nvSpPr>
        <p:spPr>
          <a:xfrm>
            <a:off x="904875" y="2269342"/>
            <a:ext cx="7315200" cy="2658893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4" y="2269342"/>
            <a:ext cx="238125" cy="2658893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874" y="1218811"/>
            <a:ext cx="5207000" cy="76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9" y="258763"/>
            <a:ext cx="4111967" cy="1025526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8229600" cy="4746187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A0BB470A-41E8-4EE2-8DCC-9EC78AEE434F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1999" y="265701"/>
            <a:ext cx="4111967" cy="1013627"/>
          </a:xfrm>
          <a:prstGeom prst="rect">
            <a:avLst/>
          </a:prstGeom>
        </p:spPr>
        <p:txBody>
          <a:bodyPr vert="horz" anchor="ctr" anchorCtr="0">
            <a:normAutofit/>
          </a:bodyPr>
          <a:lstStyle/>
          <a:p>
            <a:r>
              <a:rPr kumimoji="0" lang="en-US" noProof="0" smtClean="0"/>
              <a:t>Click to edit Master title style</a:t>
            </a:r>
            <a:endParaRPr kumimoji="0" lang="it-IT" noProof="0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479661"/>
            <a:ext cx="8229600" cy="4731424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smtClean="0"/>
              <a:t>Second level</a:t>
            </a:r>
          </a:p>
          <a:p>
            <a:pPr lvl="2" eaLnBrk="1" latinLnBrk="0" hangingPunct="1"/>
            <a:r>
              <a:rPr kumimoji="0" lang="en-US" noProof="0" smtClean="0"/>
              <a:t>Third level</a:t>
            </a:r>
          </a:p>
          <a:p>
            <a:pPr lvl="3" eaLnBrk="1" latinLnBrk="0" hangingPunct="1"/>
            <a:r>
              <a:rPr kumimoji="0" lang="en-US" noProof="0" smtClean="0"/>
              <a:t>Fourth level</a:t>
            </a:r>
          </a:p>
          <a:p>
            <a:pPr lvl="4" eaLnBrk="1" latinLnBrk="0" hangingPunct="1"/>
            <a:r>
              <a:rPr kumimoji="0" lang="en-US" noProof="0" smtClean="0"/>
              <a:t>Fifth level</a:t>
            </a:r>
            <a:endParaRPr kumimoji="0" lang="it-IT" noProof="0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432206"/>
            <a:ext cx="2289048" cy="289903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D63D733D-0E34-4F25-BC7F-871409054313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593848" y="6432206"/>
            <a:ext cx="3810000" cy="289903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r>
              <a:rPr lang="fr-CH" dirty="0" smtClean="0"/>
              <a:t>&lt;</a:t>
            </a:r>
            <a:r>
              <a:rPr lang="fr-CH" dirty="0" err="1" smtClean="0"/>
              <a:t>author</a:t>
            </a:r>
            <a:r>
              <a:rPr lang="fr-CH" dirty="0" smtClean="0"/>
              <a:t>&gt;</a:t>
            </a:r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432206"/>
            <a:ext cx="1981200" cy="289903"/>
          </a:xfrm>
          <a:prstGeom prst="rect">
            <a:avLst/>
          </a:prstGeom>
        </p:spPr>
        <p:txBody>
          <a:bodyPr vert="horz" anchor="ctr"/>
          <a:lstStyle>
            <a:lvl1pPr algn="l" eaLnBrk="1" latinLnBrk="0" hangingPunct="1">
              <a:defRPr kumimoji="0" sz="1200">
                <a:solidFill>
                  <a:srgbClr val="638CAE"/>
                </a:solidFill>
              </a:defRPr>
            </a:lvl1pPr>
          </a:lstStyle>
          <a:p>
            <a:fld id="{9BBCADDF-C6D9-C14C-883B-1CD09994D60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574682" y="6345186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4367" y="864805"/>
            <a:ext cx="4117632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53650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4368" y="265701"/>
            <a:ext cx="3553961" cy="52009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iming>
    <p:tnLst>
      <p:par>
        <p:cTn id="1" dur="indefinite" restart="never" nodeType="tmRoot"/>
      </p:par>
    </p:tnLst>
  </p:timing>
  <p:hf hdr="0"/>
  <p:txStyles>
    <p:titleStyle>
      <a:lvl1pPr algn="r" rtl="0" eaLnBrk="1" latinLnBrk="0" hangingPunct="1">
        <a:spcBef>
          <a:spcPct val="0"/>
        </a:spcBef>
        <a:buNone/>
        <a:defRPr kumimoji="0" sz="2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9200" y="2269342"/>
            <a:ext cx="6858000" cy="9983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ISOLDE DUMPS THERMO-MECHANICAL STUDY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Valentina Venturi EN-STI-TCD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57269123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14749" y="1405964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Steel properties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866899" y="4700032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Yield stress</a:t>
            </a:r>
            <a:endParaRPr lang="en-GB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81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89902599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14749" y="1405964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Steel properties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93799" y="3811032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Tensile strength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66899" y="4700032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Yield stress</a:t>
            </a:r>
            <a:endParaRPr lang="en-GB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181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5996607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14749" y="1405964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Steel properties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93799" y="3811032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Tensile strength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66899" y="4700032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Yield stress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84499" y="2829302"/>
            <a:ext cx="1714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Maximum</a:t>
            </a:r>
          </a:p>
          <a:p>
            <a:r>
              <a:rPr lang="en-GB" sz="1400" dirty="0"/>
              <a:t>s</a:t>
            </a:r>
            <a:r>
              <a:rPr lang="en-GB" sz="1400" dirty="0" smtClean="0"/>
              <a:t>ervice </a:t>
            </a:r>
          </a:p>
          <a:p>
            <a:r>
              <a:rPr lang="en-GB" sz="1400" dirty="0" smtClean="0"/>
              <a:t>temperature</a:t>
            </a:r>
            <a:endParaRPr lang="en-GB" sz="1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05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6144198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714749" y="1405964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Steel properties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193799" y="3811032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Tensile strength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1866899" y="4700032"/>
            <a:ext cx="17145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Yield stress</a:t>
            </a:r>
            <a:endParaRPr lang="en-GB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2984499" y="2829302"/>
            <a:ext cx="17145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Maximum</a:t>
            </a:r>
          </a:p>
          <a:p>
            <a:r>
              <a:rPr lang="en-GB" sz="1400" dirty="0"/>
              <a:t>s</a:t>
            </a:r>
            <a:r>
              <a:rPr lang="en-GB" sz="1400" dirty="0" smtClean="0"/>
              <a:t>ervice </a:t>
            </a:r>
          </a:p>
          <a:p>
            <a:r>
              <a:rPr lang="en-GB" sz="1400" dirty="0" smtClean="0"/>
              <a:t>temperature</a:t>
            </a:r>
            <a:endParaRPr lang="en-GB" sz="1400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905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1160515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56842" y="5201107"/>
            <a:ext cx="1137006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0" rIns="0" bIns="0" rtlCol="0">
            <a:spAutoFit/>
          </a:bodyPr>
          <a:lstStyle/>
          <a:p>
            <a:r>
              <a:rPr lang="en-GB" dirty="0" smtClean="0"/>
              <a:t>Safe region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7759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78416726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56842" y="5201107"/>
            <a:ext cx="1137006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0" rIns="0" bIns="0" rtlCol="0">
            <a:spAutoFit/>
          </a:bodyPr>
          <a:lstStyle/>
          <a:p>
            <a:r>
              <a:rPr lang="en-GB" dirty="0" smtClean="0"/>
              <a:t>Safe region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1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4291197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456842" y="5201107"/>
            <a:ext cx="1137006" cy="27699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36000" tIns="0" rIns="0" bIns="0" rtlCol="0">
            <a:spAutoFit/>
          </a:bodyPr>
          <a:lstStyle/>
          <a:p>
            <a:r>
              <a:rPr lang="en-GB" dirty="0" smtClean="0"/>
              <a:t>Safe region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193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6271211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5356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33539050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526305" y="2994769"/>
            <a:ext cx="1258021" cy="27034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899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73284050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6526305" y="2994769"/>
            <a:ext cx="1258021" cy="27034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437869"/>
              </p:ext>
            </p:extLst>
          </p:nvPr>
        </p:nvGraphicFramePr>
        <p:xfrm>
          <a:off x="2544418" y="1128833"/>
          <a:ext cx="3466768" cy="243335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23568"/>
                <a:gridCol w="604300"/>
                <a:gridCol w="675860"/>
                <a:gridCol w="755374"/>
                <a:gridCol w="707666"/>
              </a:tblGrid>
              <a:tr h="381915"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8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HRS </a:t>
                      </a:r>
                      <a:r>
                        <a:rPr lang="en-GB" sz="800" dirty="0">
                          <a:effectLst/>
                        </a:rPr>
                        <a:t>at 1.4 </a:t>
                      </a:r>
                      <a:r>
                        <a:rPr lang="en-GB" sz="800" dirty="0" err="1">
                          <a:effectLst/>
                        </a:rPr>
                        <a:t>GeV</a:t>
                      </a:r>
                      <a:r>
                        <a:rPr lang="en-GB" sz="800" dirty="0">
                          <a:effectLst/>
                        </a:rPr>
                        <a:t> </a:t>
                      </a:r>
                      <a:r>
                        <a:rPr lang="en-GB" sz="800" dirty="0" smtClean="0">
                          <a:effectLst/>
                        </a:rPr>
                        <a:t>present  state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71561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b="1" dirty="0" smtClean="0">
                          <a:effectLst/>
                        </a:rPr>
                        <a:t>h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 smtClean="0">
                          <a:effectLst/>
                        </a:rPr>
                        <a:t>(Heat transfer</a:t>
                      </a:r>
                      <a:r>
                        <a:rPr lang="en-GB" sz="800" b="0" baseline="0" dirty="0" smtClean="0">
                          <a:effectLst/>
                        </a:rPr>
                        <a:t> c</a:t>
                      </a:r>
                      <a:r>
                        <a:rPr lang="en-GB" sz="800" b="0" dirty="0" smtClean="0">
                          <a:effectLst/>
                        </a:rPr>
                        <a:t>oefficient)</a:t>
                      </a:r>
                      <a:endParaRPr lang="en-GB" sz="800" b="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b="0" dirty="0">
                          <a:effectLst/>
                        </a:rPr>
                        <a:t>[W/m</a:t>
                      </a:r>
                      <a:r>
                        <a:rPr lang="en-GB" sz="800" b="0" baseline="30000" dirty="0">
                          <a:effectLst/>
                        </a:rPr>
                        <a:t>2</a:t>
                      </a:r>
                      <a:r>
                        <a:rPr lang="en-GB" sz="800" b="0" dirty="0">
                          <a:effectLst/>
                        </a:rPr>
                        <a:t>K]</a:t>
                      </a:r>
                      <a:endParaRPr lang="en-GB" sz="800" b="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8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Min </a:t>
                      </a:r>
                      <a:r>
                        <a:rPr lang="en-GB" sz="800" dirty="0">
                          <a:effectLst/>
                        </a:rPr>
                        <a:t>Temp [</a:t>
                      </a:r>
                      <a:r>
                        <a:rPr lang="en-GB" sz="800" baseline="30000" dirty="0" err="1">
                          <a:effectLst/>
                        </a:rPr>
                        <a:t>o</a:t>
                      </a:r>
                      <a:r>
                        <a:rPr lang="en-GB" sz="800" dirty="0" err="1">
                          <a:effectLst/>
                        </a:rPr>
                        <a:t>C</a:t>
                      </a:r>
                      <a:r>
                        <a:rPr lang="en-GB" sz="800" dirty="0">
                          <a:effectLst/>
                        </a:rPr>
                        <a:t>]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8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Max </a:t>
                      </a:r>
                      <a:r>
                        <a:rPr lang="en-GB" sz="800" dirty="0">
                          <a:effectLst/>
                        </a:rPr>
                        <a:t>Temp [</a:t>
                      </a:r>
                      <a:r>
                        <a:rPr lang="en-GB" sz="800" baseline="30000" dirty="0" err="1">
                          <a:effectLst/>
                        </a:rPr>
                        <a:t>o</a:t>
                      </a:r>
                      <a:r>
                        <a:rPr lang="en-GB" sz="800" dirty="0" err="1">
                          <a:effectLst/>
                        </a:rPr>
                        <a:t>C</a:t>
                      </a:r>
                      <a:r>
                        <a:rPr lang="en-GB" sz="800" dirty="0">
                          <a:effectLst/>
                        </a:rPr>
                        <a:t>]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 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8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Max </a:t>
                      </a:r>
                      <a:r>
                        <a:rPr lang="en-GB" sz="800" dirty="0">
                          <a:effectLst/>
                        </a:rPr>
                        <a:t>Comp. Stress       [</a:t>
                      </a:r>
                      <a:r>
                        <a:rPr lang="en-GB" sz="800" dirty="0" err="1">
                          <a:effectLst/>
                        </a:rPr>
                        <a:t>MPa</a:t>
                      </a:r>
                      <a:r>
                        <a:rPr lang="en-GB" sz="800" dirty="0">
                          <a:effectLst/>
                        </a:rPr>
                        <a:t>]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8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</a:rPr>
                        <a:t>Tensile </a:t>
                      </a:r>
                      <a:r>
                        <a:rPr lang="en-GB" sz="800" dirty="0">
                          <a:effectLst/>
                        </a:rPr>
                        <a:t>Strength       [</a:t>
                      </a:r>
                      <a:r>
                        <a:rPr lang="en-GB" sz="800" dirty="0" err="1">
                          <a:effectLst/>
                        </a:rPr>
                        <a:t>MPa</a:t>
                      </a:r>
                      <a:r>
                        <a:rPr lang="en-GB" sz="800" dirty="0">
                          <a:effectLst/>
                        </a:rPr>
                        <a:t>]*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baseline="0" dirty="0" smtClean="0">
                          <a:effectLst/>
                          <a:latin typeface="+mn-lt"/>
                        </a:rPr>
                        <a:t>    </a:t>
                      </a:r>
                      <a:r>
                        <a:rPr lang="en-GB" sz="800" dirty="0" smtClean="0">
                          <a:effectLst/>
                          <a:latin typeface="+mn-lt"/>
                        </a:rPr>
                        <a:t>3</a:t>
                      </a:r>
                      <a:endParaRPr lang="en-GB" sz="800" b="0" dirty="0">
                        <a:effectLst/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356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 607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336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159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+mn-lt"/>
                        </a:rPr>
                        <a:t> 5</a:t>
                      </a:r>
                      <a:endParaRPr lang="en-GB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218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 377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116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391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800" dirty="0" smtClean="0">
                          <a:effectLst/>
                          <a:latin typeface="+mn-lt"/>
                        </a:rPr>
                        <a:t>10</a:t>
                      </a:r>
                      <a:endParaRPr lang="en-GB" sz="800" b="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111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 230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157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440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+mn-lt"/>
                        </a:rPr>
                        <a:t>20</a:t>
                      </a:r>
                      <a:endParaRPr lang="en-GB" sz="800" b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60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153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120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441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  <a:latin typeface="+mn-lt"/>
                        </a:rPr>
                        <a:t>30</a:t>
                      </a:r>
                      <a:endParaRPr lang="en-GB" sz="8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43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139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110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441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199429">
                <a:tc>
                  <a:txBody>
                    <a:bodyPr/>
                    <a:lstStyle/>
                    <a:p>
                      <a:pPr marL="107950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 smtClean="0">
                          <a:effectLst/>
                          <a:latin typeface="+mn-lt"/>
                        </a:rPr>
                        <a:t>40  </a:t>
                      </a:r>
                      <a:endParaRPr lang="en-GB" sz="800" b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36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113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>
                          <a:effectLst/>
                        </a:rPr>
                        <a:t>105</a:t>
                      </a:r>
                      <a:endParaRPr lang="en-GB" sz="8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800" dirty="0">
                          <a:effectLst/>
                        </a:rPr>
                        <a:t>441</a:t>
                      </a:r>
                      <a:endParaRPr lang="en-GB" sz="8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</a:tbl>
          </a:graphicData>
        </a:graphic>
      </p:graphicFrame>
      <p:sp>
        <p:nvSpPr>
          <p:cNvPr id="8" name="Oval 7"/>
          <p:cNvSpPr/>
          <p:nvPr/>
        </p:nvSpPr>
        <p:spPr>
          <a:xfrm>
            <a:off x="4731025" y="2107095"/>
            <a:ext cx="341906" cy="349857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3913366" y="2107095"/>
            <a:ext cx="341906" cy="349857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Oval 13"/>
          <p:cNvSpPr/>
          <p:nvPr/>
        </p:nvSpPr>
        <p:spPr>
          <a:xfrm>
            <a:off x="4084319" y="4271175"/>
            <a:ext cx="341906" cy="349857"/>
          </a:xfrm>
          <a:prstGeom prst="ellipse">
            <a:avLst/>
          </a:prstGeom>
          <a:noFill/>
          <a:ln w="127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061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2</a:t>
            </a:r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 smtClean="0"/>
              <a:t>OBJECTIVES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Understand </a:t>
            </a:r>
            <a:r>
              <a:rPr lang="en-GB" sz="2400" dirty="0"/>
              <a:t>the present state of HRS and GPS dumps from the thermo-mechanical point of view (FEA</a:t>
            </a:r>
            <a:r>
              <a:rPr lang="en-GB" sz="2400" dirty="0" smtClean="0"/>
              <a:t>)</a:t>
            </a:r>
          </a:p>
          <a:p>
            <a:pPr marL="0" indent="0">
              <a:buNone/>
            </a:pPr>
            <a:r>
              <a:rPr lang="en-GB" sz="2400" dirty="0" smtClean="0">
                <a:sym typeface="Wingdings" pitchFamily="2" charset="2"/>
              </a:rPr>
              <a:t>    </a:t>
            </a:r>
            <a:r>
              <a:rPr lang="en-GB" sz="2400" dirty="0" smtClean="0"/>
              <a:t>Dumps were designed for a beam of 800 MeV</a:t>
            </a:r>
          </a:p>
          <a:p>
            <a:pPr marL="0" indent="0">
              <a:buNone/>
            </a:pP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Check the future situation in case of beam upgrade</a:t>
            </a:r>
          </a:p>
          <a:p>
            <a:pPr marL="0" indent="0">
              <a:buNone/>
            </a:pPr>
            <a:r>
              <a:rPr lang="en-GB" sz="2400" dirty="0" smtClean="0">
                <a:sym typeface="Wingdings" pitchFamily="2" charset="2"/>
              </a:rPr>
              <a:t>    </a:t>
            </a:r>
            <a:r>
              <a:rPr lang="en-GB" sz="2400" dirty="0" smtClean="0"/>
              <a:t>Dumps are under-dimensioned</a:t>
            </a:r>
          </a:p>
          <a:p>
            <a:pPr>
              <a:buFont typeface="Arial" panose="020B0604020202020204" pitchFamily="34" charset="0"/>
              <a:buChar char="•"/>
            </a:pPr>
            <a:endParaRPr lang="en-GB" sz="240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GB" sz="2400" dirty="0" smtClean="0"/>
              <a:t>Present the proposed solution</a:t>
            </a:r>
            <a:endParaRPr lang="en-GB" sz="2400" dirty="0"/>
          </a:p>
          <a:p>
            <a:pPr marL="0" indent="0">
              <a:buNone/>
            </a:pPr>
            <a:endParaRPr lang="en-GB" sz="24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8673146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295783" y="4336970"/>
            <a:ext cx="25961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h=3 </a:t>
            </a:r>
            <a:r>
              <a:rPr lang="en-GB" sz="1400" dirty="0" smtClean="0"/>
              <a:t>(bad contact)</a:t>
            </a:r>
            <a:endParaRPr lang="en-GB" sz="1400" dirty="0"/>
          </a:p>
        </p:txBody>
      </p:sp>
      <p:sp>
        <p:nvSpPr>
          <p:cNvPr id="14" name="Rectangle 13"/>
          <p:cNvSpPr/>
          <p:nvPr/>
        </p:nvSpPr>
        <p:spPr>
          <a:xfrm>
            <a:off x="6526306" y="3299791"/>
            <a:ext cx="1258021" cy="270345"/>
          </a:xfrm>
          <a:prstGeom prst="rect">
            <a:avLst/>
          </a:prstGeom>
          <a:noFill/>
          <a:ln w="28575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7481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93464340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36495" y="4651119"/>
            <a:ext cx="149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today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359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5578796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36495" y="4651119"/>
            <a:ext cx="149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today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6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4576566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36495" y="4651119"/>
            <a:ext cx="149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today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179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17729557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36495" y="4651119"/>
            <a:ext cx="149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today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594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0070576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236495" y="4651119"/>
            <a:ext cx="149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today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5583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81273938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273" t="23060" r="23556" b="17176"/>
          <a:stretch/>
        </p:blipFill>
        <p:spPr bwMode="auto">
          <a:xfrm>
            <a:off x="6526306" y="2994769"/>
            <a:ext cx="1735350" cy="26844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/>
          <p:cNvSpPr/>
          <p:nvPr/>
        </p:nvSpPr>
        <p:spPr>
          <a:xfrm>
            <a:off x="3877057" y="1587399"/>
            <a:ext cx="2649250" cy="14849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4236495" y="4651119"/>
            <a:ext cx="149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B0F0"/>
                </a:solidFill>
              </a:rPr>
              <a:t>today</a:t>
            </a:r>
            <a:endParaRPr lang="en-GB" sz="1600" dirty="0">
              <a:solidFill>
                <a:srgbClr val="00B0F0"/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428" t="54391" r="59583" b="34164"/>
          <a:stretch/>
        </p:blipFill>
        <p:spPr bwMode="auto">
          <a:xfrm>
            <a:off x="757428" y="6465702"/>
            <a:ext cx="371242" cy="256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3485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 FOR CURRENT DUMPS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10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r>
              <a:rPr lang="en-GB" dirty="0"/>
              <a:t>T</a:t>
            </a:r>
            <a:r>
              <a:rPr lang="en-GB" dirty="0" smtClean="0"/>
              <a:t>he present situation seems already critical for the HRS dump</a:t>
            </a:r>
          </a:p>
          <a:p>
            <a:pPr marL="0" indent="0">
              <a:buNone/>
            </a:pP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 upgrade of just the beam intensity would be enough lead to a failure of the material if no active cooling is added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  PROPOSALS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dirty="0" smtClean="0"/>
              <a:t>Replacement (price would be very high)</a:t>
            </a:r>
          </a:p>
          <a:p>
            <a:r>
              <a:rPr lang="en-GB" dirty="0" smtClean="0"/>
              <a:t>Reinforcement (possibility of solving thermo-mechanical problems)</a:t>
            </a:r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892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DESIGN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11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59587" t="14328" r="7692" b="12928"/>
          <a:stretch/>
        </p:blipFill>
        <p:spPr bwMode="auto">
          <a:xfrm>
            <a:off x="3665110" y="2819827"/>
            <a:ext cx="5350452" cy="348947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Content Placeholder 3"/>
          <p:cNvSpPr txBox="1">
            <a:spLocks/>
          </p:cNvSpPr>
          <p:nvPr/>
        </p:nvSpPr>
        <p:spPr>
          <a:xfrm>
            <a:off x="309712" y="1270717"/>
            <a:ext cx="8229600" cy="4746187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6000"/>
              <a:buFont typeface="Wingdings 3"/>
              <a:buChar char="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48640" indent="-274320" algn="l" rtl="0" eaLnBrk="1" latinLnBrk="0" hangingPunct="1">
              <a:spcBef>
                <a:spcPts val="500"/>
              </a:spcBef>
              <a:buClr>
                <a:schemeClr val="accent2"/>
              </a:buClr>
              <a:buSzPct val="76000"/>
              <a:buFont typeface="Wingdings 3"/>
              <a:buChar char=""/>
              <a:defRPr kumimoji="0" sz="23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22960" indent="-228600" algn="l" rtl="0" eaLnBrk="1" latinLnBrk="0" hangingPunct="1">
              <a:spcBef>
                <a:spcPts val="500"/>
              </a:spcBef>
              <a:buClr>
                <a:schemeClr val="bg1">
                  <a:shade val="50000"/>
                </a:schemeClr>
              </a:buClr>
              <a:buSzPct val="76000"/>
              <a:buFont typeface="Wingdings 3"/>
              <a:buChar char="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228600" algn="l" rtl="0" eaLnBrk="1" latinLnBrk="0" hangingPunct="1">
              <a:spcBef>
                <a:spcPts val="400"/>
              </a:spcBef>
              <a:buClr>
                <a:schemeClr val="accent2">
                  <a:shade val="75000"/>
                </a:schemeClr>
              </a:buClr>
              <a:buSzPct val="70000"/>
              <a:buFont typeface="Wingdings"/>
              <a:buChar char="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00"/>
              </a:spcBef>
              <a:buClr>
                <a:schemeClr val="accent2"/>
              </a:buClr>
              <a:buSzPct val="70000"/>
              <a:buFont typeface="Wingdings"/>
              <a:buChar char="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45920" indent="-182880" algn="l" rtl="0" eaLnBrk="1" latinLnBrk="0" hangingPunct="1">
              <a:spcBef>
                <a:spcPts val="300"/>
              </a:spcBef>
              <a:buClr>
                <a:srgbClr val="9FB8CD">
                  <a:shade val="75000"/>
                </a:srgbClr>
              </a:buClr>
              <a:buSzPct val="75000"/>
              <a:buFont typeface="Wingdings 3"/>
              <a:buChar char=""/>
              <a:defRPr kumimoji="0" lang="en-US" sz="16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rgbClr val="727CA3">
                  <a:shade val="75000"/>
                </a:srgb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11680" indent="-182880" algn="l" rtl="0" eaLnBrk="1" latinLnBrk="0" hangingPunct="1">
              <a:spcBef>
                <a:spcPts val="300"/>
              </a:spcBef>
              <a:buClr>
                <a:prstClr val="white">
                  <a:shade val="50000"/>
                </a:prstClr>
              </a:buClr>
              <a:buSzPct val="75000"/>
              <a:buFont typeface="Wingdings 3"/>
              <a:buChar char=""/>
              <a:defRPr kumimoji="0" lang="en-US" sz="14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94560" indent="-182880" algn="l" rtl="0" eaLnBrk="1" latinLnBrk="0" hangingPunct="1">
              <a:spcBef>
                <a:spcPts val="300"/>
              </a:spcBef>
              <a:buClr>
                <a:srgbClr val="9FB8CD"/>
              </a:buClr>
              <a:buSzPct val="75000"/>
              <a:buFont typeface="Wingdings 3"/>
              <a:buChar char=""/>
              <a:defRPr kumimoji="0" lang="en-US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4400"/>
            <a:r>
              <a:rPr lang="en-GB" sz="2000" dirty="0" smtClean="0"/>
              <a:t>HRS dump is studied</a:t>
            </a:r>
          </a:p>
          <a:p>
            <a:pPr marL="0" indent="0" defTabSz="914400">
              <a:buNone/>
            </a:pPr>
            <a:endParaRPr lang="en-GB" sz="2000" dirty="0" smtClean="0"/>
          </a:p>
          <a:p>
            <a:pPr defTabSz="914400"/>
            <a:r>
              <a:rPr lang="en-GB" sz="2000" dirty="0" smtClean="0"/>
              <a:t>water cooled copper block (</a:t>
            </a:r>
            <a:r>
              <a:rPr lang="en-GB" sz="2000" dirty="0" err="1" smtClean="0"/>
              <a:t>CuCrZr</a:t>
            </a:r>
            <a:r>
              <a:rPr lang="en-GB" sz="2000" dirty="0" smtClean="0"/>
              <a:t>) could be placed in front of the existing dumps (length = 0.5 m)</a:t>
            </a:r>
          </a:p>
          <a:p>
            <a:pPr defTabSz="914400"/>
            <a:endParaRPr lang="en-GB" sz="2000" dirty="0" smtClean="0"/>
          </a:p>
          <a:p>
            <a:pPr defTabSz="914400"/>
            <a:r>
              <a:rPr lang="en-GB" sz="2000" dirty="0" err="1" smtClean="0"/>
              <a:t>CuCrZr</a:t>
            </a:r>
            <a:r>
              <a:rPr lang="en-GB" sz="2000" dirty="0" smtClean="0"/>
              <a:t> </a:t>
            </a:r>
            <a:r>
              <a:rPr lang="en-GB" sz="2000" dirty="0" smtClean="0">
                <a:sym typeface="Wingdings" panose="05000000000000000000" pitchFamily="2" charset="2"/>
              </a:rPr>
              <a:t> new </a:t>
            </a:r>
            <a:r>
              <a:rPr lang="en-GB" sz="2000" dirty="0" smtClean="0"/>
              <a:t>PSB dump</a:t>
            </a:r>
          </a:p>
          <a:p>
            <a:pPr marL="0" indent="0" defTabSz="914400">
              <a:buFont typeface="Wingdings 3"/>
              <a:buNone/>
            </a:pPr>
            <a:endParaRPr lang="en-GB" sz="2000" dirty="0" smtClean="0"/>
          </a:p>
          <a:p>
            <a:pPr marL="0" indent="0" defTabSz="914400">
              <a:buFont typeface="Wingdings 3"/>
              <a:buNone/>
            </a:pPr>
            <a:endParaRPr lang="en-GB" sz="2000" dirty="0" smtClean="0"/>
          </a:p>
          <a:p>
            <a:pPr marL="0" indent="0" defTabSz="914400">
              <a:buFont typeface="Wingdings 3"/>
              <a:buNone/>
            </a:pPr>
            <a:endParaRPr lang="en-GB" sz="2000" dirty="0" smtClean="0"/>
          </a:p>
          <a:p>
            <a:pPr marL="0" indent="0" defTabSz="914400">
              <a:buFont typeface="Wingdings 3"/>
              <a:buNone/>
            </a:pPr>
            <a:r>
              <a:rPr lang="en-GB" sz="2000" dirty="0" smtClean="0"/>
              <a:t>Beam parameters:</a:t>
            </a:r>
          </a:p>
          <a:p>
            <a:pPr marL="0" indent="0" defTabSz="914400">
              <a:buFont typeface="Wingdings 3"/>
              <a:buNone/>
            </a:pPr>
            <a:endParaRPr lang="en-GB" sz="2000" dirty="0" smtClean="0"/>
          </a:p>
          <a:p>
            <a:pPr marL="0" indent="0" defTabSz="914400">
              <a:buFont typeface="Wingdings 3"/>
              <a:buNone/>
            </a:pPr>
            <a:r>
              <a:rPr lang="en-GB" sz="2000" dirty="0" smtClean="0"/>
              <a:t>-high intensity (8 E13 </a:t>
            </a:r>
            <a:r>
              <a:rPr lang="en-GB" sz="2000" dirty="0" err="1" smtClean="0"/>
              <a:t>ppp</a:t>
            </a:r>
            <a:r>
              <a:rPr lang="en-GB" sz="2000" dirty="0" smtClean="0"/>
              <a:t>)</a:t>
            </a:r>
          </a:p>
          <a:p>
            <a:pPr marL="0" indent="0" defTabSz="914400">
              <a:buFont typeface="Wingdings 3"/>
              <a:buNone/>
            </a:pPr>
            <a:r>
              <a:rPr lang="en-GB" sz="2000" dirty="0" smtClean="0"/>
              <a:t>-high energy (2.0GeV)</a:t>
            </a:r>
            <a:endParaRPr lang="en-GB" sz="2000" dirty="0" smtClean="0"/>
          </a:p>
        </p:txBody>
      </p:sp>
      <p:sp>
        <p:nvSpPr>
          <p:cNvPr id="10" name="Rectangle 9"/>
          <p:cNvSpPr/>
          <p:nvPr/>
        </p:nvSpPr>
        <p:spPr>
          <a:xfrm>
            <a:off x="7537488" y="4256789"/>
            <a:ext cx="10018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HRS dump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38474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 SIMULATION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12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49857" y="1301084"/>
            <a:ext cx="8579457" cy="474618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85 % of the total power is deposited on the Copper block (6.5 kW)</a:t>
            </a:r>
          </a:p>
          <a:p>
            <a:pPr marL="0" indent="0">
              <a:buNone/>
            </a:pPr>
            <a:endParaRPr lang="en-GB" sz="2000" dirty="0"/>
          </a:p>
          <a:p>
            <a:r>
              <a:rPr lang="en-GB" sz="2000" dirty="0"/>
              <a:t>w</a:t>
            </a:r>
            <a:r>
              <a:rPr lang="en-GB" sz="2000" dirty="0" smtClean="0"/>
              <a:t>ater flow: 1 m^3/h , 20 </a:t>
            </a:r>
            <a:r>
              <a:rPr lang="en-GB" sz="2000" baseline="30000" dirty="0" err="1"/>
              <a:t>o</a:t>
            </a:r>
            <a:r>
              <a:rPr lang="en-GB" sz="2000" dirty="0" err="1"/>
              <a:t>C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/>
              <a:t>w</a:t>
            </a:r>
            <a:r>
              <a:rPr lang="en-GB" sz="2000" dirty="0" smtClean="0"/>
              <a:t>ater temperature increase: 5 </a:t>
            </a:r>
            <a:r>
              <a:rPr lang="en-GB" sz="2000" baseline="30000" dirty="0" err="1"/>
              <a:t>o</a:t>
            </a:r>
            <a:r>
              <a:rPr lang="en-GB" sz="2000" dirty="0" err="1"/>
              <a:t>C</a:t>
            </a:r>
            <a:endParaRPr lang="en-GB" sz="2000" dirty="0"/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61079" t="11391" r="659" b="8456"/>
          <a:stretch/>
        </p:blipFill>
        <p:spPr bwMode="auto">
          <a:xfrm>
            <a:off x="4748855" y="3452366"/>
            <a:ext cx="3414157" cy="23267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/>
          <a:srcRect l="61243" t="11497" r="1120" b="9560"/>
          <a:stretch/>
        </p:blipFill>
        <p:spPr bwMode="auto">
          <a:xfrm>
            <a:off x="612648" y="3465291"/>
            <a:ext cx="3618633" cy="23630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9"/>
          <p:cNvSpPr/>
          <p:nvPr/>
        </p:nvSpPr>
        <p:spPr>
          <a:xfrm>
            <a:off x="5056240" y="6036674"/>
            <a:ext cx="48114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CFD: steady-state temperatures</a:t>
            </a:r>
            <a:endParaRPr lang="en-US" sz="1400" dirty="0"/>
          </a:p>
        </p:txBody>
      </p:sp>
      <p:sp>
        <p:nvSpPr>
          <p:cNvPr id="11" name="Rectangle 10"/>
          <p:cNvSpPr/>
          <p:nvPr/>
        </p:nvSpPr>
        <p:spPr>
          <a:xfrm>
            <a:off x="1113580" y="5996998"/>
            <a:ext cx="48114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CFD:  water cooling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787899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ISOLDE DUMPS LOCATION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Content Placeholder 6" descr="E:\ISOLDE\report\TARGET AREA ASSY STUDY 2012 05 30.jpg"/>
          <p:cNvPicPr>
            <a:picLocks noGrp="1"/>
          </p:cNvPicPr>
          <p:nvPr>
            <p:ph sz="quarter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3" t="26524" r="13396"/>
          <a:stretch/>
        </p:blipFill>
        <p:spPr bwMode="auto">
          <a:xfrm>
            <a:off x="807147" y="2090040"/>
            <a:ext cx="4884854" cy="34876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9" name="Rectangle 8"/>
          <p:cNvSpPr/>
          <p:nvPr/>
        </p:nvSpPr>
        <p:spPr>
          <a:xfrm>
            <a:off x="837072" y="1439582"/>
            <a:ext cx="8971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GPS DUMP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3090972" y="1439581"/>
            <a:ext cx="81785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HRS</a:t>
            </a:r>
          </a:p>
          <a:p>
            <a:r>
              <a:rPr lang="en-GB" dirty="0"/>
              <a:t>DUMP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3121163" y="4641889"/>
            <a:ext cx="470234" cy="81282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3328450" y="3389536"/>
            <a:ext cx="27830" cy="68232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986363" y="2162757"/>
            <a:ext cx="914400" cy="47707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/>
          <p:cNvSpPr/>
          <p:nvPr/>
        </p:nvSpPr>
        <p:spPr>
          <a:xfrm>
            <a:off x="1989151" y="3319670"/>
            <a:ext cx="914400" cy="477078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" name="Picture 23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51" t="4405" b="24489"/>
          <a:stretch/>
        </p:blipFill>
        <p:spPr bwMode="auto">
          <a:xfrm>
            <a:off x="5924891" y="3796748"/>
            <a:ext cx="2764957" cy="160225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5" name="Picture 24" descr="E:\ISOLDE\report\HRS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99" t="22971" b="15245"/>
          <a:stretch/>
        </p:blipFill>
        <p:spPr bwMode="auto">
          <a:xfrm>
            <a:off x="5924891" y="2095500"/>
            <a:ext cx="2759075" cy="13335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27" name="Straight Connector 26"/>
          <p:cNvCxnSpPr>
            <a:stCxn id="18" idx="1"/>
            <a:endCxn id="9" idx="2"/>
          </p:cNvCxnSpPr>
          <p:nvPr/>
        </p:nvCxnSpPr>
        <p:spPr>
          <a:xfrm flipH="1" flipV="1">
            <a:off x="1285622" y="2085913"/>
            <a:ext cx="837440" cy="1303623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7" idx="0"/>
            <a:endCxn id="10" idx="2"/>
          </p:cNvCxnSpPr>
          <p:nvPr/>
        </p:nvCxnSpPr>
        <p:spPr>
          <a:xfrm flipV="1">
            <a:off x="3443563" y="2085912"/>
            <a:ext cx="56336" cy="7684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V="1">
            <a:off x="6518289" y="4727749"/>
            <a:ext cx="1245057" cy="55223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7460055" y="2824681"/>
            <a:ext cx="606583" cy="27613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6596539" y="2427966"/>
            <a:ext cx="378142" cy="17950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Rectangle 49"/>
          <p:cNvSpPr/>
          <p:nvPr/>
        </p:nvSpPr>
        <p:spPr>
          <a:xfrm>
            <a:off x="7626096" y="2194551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HRS core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440624" y="3980460"/>
            <a:ext cx="1068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GPS core</a:t>
            </a:r>
            <a:endParaRPr lang="en-GB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7786427" y="4325425"/>
            <a:ext cx="0" cy="518634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7508737" y="4512230"/>
            <a:ext cx="381408" cy="25931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4903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7" grpId="0" animBg="1"/>
      <p:bldP spid="18" grpId="0" animBg="1"/>
      <p:bldP spid="50" grpId="0"/>
      <p:bldP spid="5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CFD SIMULATION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13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349857" y="1068607"/>
            <a:ext cx="8579457" cy="57731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 smtClean="0"/>
              <a:t>Thermo mechanical study</a:t>
            </a:r>
            <a:endParaRPr lang="en-GB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" name="Picture 9" descr="E:\ISOLDE\report\temp_CuCrZr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349"/>
          <a:stretch/>
        </p:blipFill>
        <p:spPr bwMode="auto">
          <a:xfrm>
            <a:off x="612648" y="3670300"/>
            <a:ext cx="3396974" cy="223813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>
          <a:xfrm>
            <a:off x="508883" y="6063037"/>
            <a:ext cx="48114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/>
              <a:t>Steady-state + pulse temperatures on the </a:t>
            </a:r>
            <a:r>
              <a:rPr lang="en-GB" sz="1400" dirty="0" err="1"/>
              <a:t>CuCrZr</a:t>
            </a:r>
            <a:r>
              <a:rPr lang="en-GB" sz="1400" dirty="0"/>
              <a:t> block</a:t>
            </a:r>
            <a:endParaRPr lang="en-US" sz="1400" dirty="0"/>
          </a:p>
        </p:txBody>
      </p:sp>
      <p:pic>
        <p:nvPicPr>
          <p:cNvPr id="11" name="Picture 10"/>
          <p:cNvPicPr/>
          <p:nvPr/>
        </p:nvPicPr>
        <p:blipFill rotWithShape="1">
          <a:blip r:embed="rId3"/>
          <a:srcRect l="58283" t="10597" r="831" b="6792"/>
          <a:stretch/>
        </p:blipFill>
        <p:spPr bwMode="auto">
          <a:xfrm>
            <a:off x="5137004" y="3952750"/>
            <a:ext cx="3663785" cy="184275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5777159" y="5999425"/>
            <a:ext cx="481146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dirty="0" smtClean="0"/>
              <a:t>Dynamic stresses analysis</a:t>
            </a:r>
            <a:endParaRPr lang="en-US" sz="1400" dirty="0"/>
          </a:p>
        </p:txBody>
      </p:sp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939460"/>
              </p:ext>
            </p:extLst>
          </p:nvPr>
        </p:nvGraphicFramePr>
        <p:xfrm>
          <a:off x="508883" y="1645921"/>
          <a:ext cx="7839987" cy="15126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922352"/>
                <a:gridCol w="1558455"/>
                <a:gridCol w="1105232"/>
                <a:gridCol w="1152939"/>
                <a:gridCol w="1121134"/>
                <a:gridCol w="1979875"/>
              </a:tblGrid>
              <a:tr h="103716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Part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Max temperature increase per pulse [</a:t>
                      </a:r>
                      <a:r>
                        <a:rPr lang="en-US" sz="1200" dirty="0">
                          <a:effectLst/>
                        </a:rPr>
                        <a:t>ºC]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Max temperature steady- state  [</a:t>
                      </a:r>
                      <a:r>
                        <a:rPr lang="en-US" sz="1200" dirty="0">
                          <a:effectLst/>
                        </a:rPr>
                        <a:t>ºC]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Steady-state stresses compressive [</a:t>
                      </a:r>
                      <a:r>
                        <a:rPr lang="en-GB" sz="1200" dirty="0" err="1">
                          <a:effectLst/>
                        </a:rPr>
                        <a:t>MPa</a:t>
                      </a:r>
                      <a:r>
                        <a:rPr lang="en-GB" sz="1200" dirty="0">
                          <a:effectLst/>
                        </a:rPr>
                        <a:t>]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Dynamic compressive stresses [MPa]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Fatigue: stress amplitude</a:t>
                      </a:r>
                      <a:endParaRPr lang="en-US" sz="1200">
                        <a:effectLst/>
                      </a:endParaRPr>
                    </a:p>
                    <a:p>
                      <a:pPr marL="0" marR="0" algn="ct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[MPa]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CuCrZr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27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90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41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149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53.8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Steel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0.2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62</a:t>
                      </a:r>
                      <a:endParaRPr lang="en-US" sz="120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6.5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7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3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0.25</a:t>
                      </a:r>
                      <a:endParaRPr lang="en-US" sz="1200" dirty="0">
                        <a:effectLst/>
                        <a:latin typeface="Verdana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444625" y="3213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90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14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0248" y="1281426"/>
            <a:ext cx="8229600" cy="5140861"/>
          </a:xfrm>
        </p:spPr>
        <p:txBody>
          <a:bodyPr>
            <a:normAutofit fontScale="40000" lnSpcReduction="20000"/>
          </a:bodyPr>
          <a:lstStyle/>
          <a:p>
            <a:pPr marL="0" indent="0" algn="ctr">
              <a:buNone/>
            </a:pPr>
            <a:endParaRPr lang="en-GB" sz="3300" dirty="0" smtClean="0"/>
          </a:p>
          <a:p>
            <a:pPr marL="0" indent="0" algn="ctr">
              <a:buNone/>
            </a:pPr>
            <a:r>
              <a:rPr lang="en-GB" sz="3300" dirty="0" smtClean="0"/>
              <a:t>All results are based on the beam parameters described on the document</a:t>
            </a:r>
            <a:r>
              <a:rPr lang="en-GB" sz="3300" dirty="0" smtClean="0"/>
              <a:t>:</a:t>
            </a:r>
          </a:p>
          <a:p>
            <a:pPr marL="0" indent="0" algn="ctr">
              <a:buNone/>
            </a:pPr>
            <a:endParaRPr lang="en-GB" sz="3300" dirty="0" smtClean="0"/>
          </a:p>
          <a:p>
            <a:pPr marL="0" indent="0" algn="ctr">
              <a:buNone/>
            </a:pPr>
            <a:r>
              <a:rPr lang="en-GB" sz="3300" dirty="0"/>
              <a:t>“PBU-T-ES-0002-00-20, EDMS 1229493” </a:t>
            </a:r>
            <a:endParaRPr lang="en-US" sz="3300" dirty="0"/>
          </a:p>
          <a:p>
            <a:pPr marL="0" indent="0" algn="ctr">
              <a:buNone/>
            </a:pPr>
            <a:endParaRPr lang="en-GB" sz="3300" dirty="0" smtClean="0"/>
          </a:p>
          <a:p>
            <a:pPr marL="0" indent="0" algn="ctr">
              <a:buNone/>
            </a:pPr>
            <a:endParaRPr lang="en-GB" sz="3300" dirty="0"/>
          </a:p>
          <a:p>
            <a:pPr marL="0" indent="0" algn="ctr">
              <a:buNone/>
            </a:pPr>
            <a:r>
              <a:rPr lang="en-GB" sz="3300" dirty="0" smtClean="0"/>
              <a:t>The placement of a water cooled copper block in front of the dumps seems to be a good option to avoid the replacement of the dumps from the thermo-mechanical point of view</a:t>
            </a:r>
          </a:p>
          <a:p>
            <a:pPr marL="0" indent="0" algn="ctr">
              <a:buNone/>
            </a:pPr>
            <a:endParaRPr lang="en-GB" sz="3300" dirty="0" smtClean="0"/>
          </a:p>
          <a:p>
            <a:pPr marL="0" indent="0" algn="ctr">
              <a:buNone/>
            </a:pPr>
            <a:endParaRPr lang="en-GB" sz="3300" dirty="0"/>
          </a:p>
          <a:p>
            <a:pPr marL="0" indent="0" algn="ctr">
              <a:buNone/>
            </a:pPr>
            <a:r>
              <a:rPr lang="en-GB" sz="3300" dirty="0"/>
              <a:t>The results of the analysis show that temperatures and stresses remain below the material’s limits in both blocks during </a:t>
            </a:r>
            <a:r>
              <a:rPr lang="en-GB" sz="3300" dirty="0" smtClean="0"/>
              <a:t>commissioning</a:t>
            </a:r>
          </a:p>
          <a:p>
            <a:pPr marL="0" indent="0" algn="ctr">
              <a:buNone/>
            </a:pPr>
            <a:endParaRPr lang="en-GB" sz="3300" dirty="0" smtClean="0"/>
          </a:p>
          <a:p>
            <a:pPr marL="0" indent="0" algn="ctr">
              <a:buNone/>
            </a:pPr>
            <a:endParaRPr lang="en-GB" sz="3300" dirty="0"/>
          </a:p>
          <a:p>
            <a:pPr marL="0" indent="0" algn="ctr">
              <a:buNone/>
            </a:pPr>
            <a:endParaRPr lang="en-GB" sz="3300" dirty="0"/>
          </a:p>
          <a:p>
            <a:pPr marL="0" indent="0" algn="ctr">
              <a:buNone/>
            </a:pPr>
            <a:r>
              <a:rPr lang="en-GB" sz="3300" dirty="0" smtClean="0"/>
              <a:t>For further </a:t>
            </a:r>
            <a:r>
              <a:rPr lang="en-GB" sz="3300" dirty="0" smtClean="0"/>
              <a:t>information:</a:t>
            </a:r>
          </a:p>
          <a:p>
            <a:pPr marL="0" indent="0" algn="ctr">
              <a:buNone/>
            </a:pPr>
            <a:endParaRPr lang="en-GB" sz="3300" dirty="0" smtClean="0"/>
          </a:p>
          <a:p>
            <a:pPr marL="0" indent="0" algn="ctr">
              <a:buNone/>
            </a:pPr>
            <a:r>
              <a:rPr lang="en-US" sz="3300" dirty="0" smtClean="0"/>
              <a:t>“ISOLDE </a:t>
            </a:r>
            <a:r>
              <a:rPr lang="en-US" sz="3300" dirty="0"/>
              <a:t>DUMPS: EVALUATION OF PRESENT AND FUTURE OPERATION </a:t>
            </a:r>
            <a:r>
              <a:rPr lang="en-US" sz="3300" dirty="0" smtClean="0"/>
              <a:t>, </a:t>
            </a:r>
            <a:r>
              <a:rPr lang="en-GB" sz="3300" dirty="0" smtClean="0"/>
              <a:t>EDMS </a:t>
            </a:r>
            <a:r>
              <a:rPr lang="en-US" sz="3300" dirty="0" smtClean="0"/>
              <a:t>1277863 “</a:t>
            </a:r>
          </a:p>
          <a:p>
            <a:pPr marL="0" indent="0" algn="ctr">
              <a:buNone/>
            </a:pPr>
            <a:endParaRPr lang="en-US" sz="3300" dirty="0"/>
          </a:p>
          <a:p>
            <a:pPr marL="0" indent="0" algn="ctr">
              <a:buNone/>
            </a:pPr>
            <a:r>
              <a:rPr lang="en-US" sz="3300" dirty="0" smtClean="0"/>
              <a:t>“ISOLDE </a:t>
            </a:r>
            <a:r>
              <a:rPr lang="en-US" sz="3300" dirty="0"/>
              <a:t>DUMPS DESIGN PROPOSAL: EVALUATION OF FUTURE </a:t>
            </a:r>
            <a:r>
              <a:rPr lang="en-US" sz="3300" dirty="0" smtClean="0"/>
              <a:t>OPERATION, EDMS 1308217”</a:t>
            </a:r>
            <a:endParaRPr lang="en-GB" sz="3300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r>
              <a:rPr lang="en-GB" dirty="0" smtClean="0"/>
              <a:t>   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4302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 smtClean="0"/>
              <a:t>15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60248" y="1281426"/>
            <a:ext cx="8229600" cy="514086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US" sz="2500" dirty="0" smtClean="0"/>
          </a:p>
          <a:p>
            <a:pPr marL="0" indent="0" algn="ctr">
              <a:buNone/>
            </a:pPr>
            <a:r>
              <a:rPr lang="en-US" sz="2500" dirty="0" smtClean="0"/>
              <a:t>Thank you!</a:t>
            </a:r>
            <a:endParaRPr lang="en-GB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1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DUMPS CHARACTERISTICS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0" y="1470739"/>
            <a:ext cx="5245100" cy="4746187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Dump material:  not fully defined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</a:t>
            </a:r>
            <a:r>
              <a:rPr lang="en-US" sz="2400" dirty="0" smtClean="0">
                <a:sym typeface="Wingdings" pitchFamily="2" charset="2"/>
              </a:rPr>
              <a:t> </a:t>
            </a:r>
            <a:r>
              <a:rPr lang="en-US" sz="2400" dirty="0" smtClean="0"/>
              <a:t>carbon steel A36 (S275)</a:t>
            </a:r>
            <a:endParaRPr lang="en-US" sz="2400" dirty="0" smtClean="0">
              <a:solidFill>
                <a:srgbClr val="92D050"/>
              </a:solidFill>
            </a:endParaRPr>
          </a:p>
          <a:p>
            <a:endParaRPr lang="en-US" sz="2400" dirty="0" smtClean="0"/>
          </a:p>
          <a:p>
            <a:r>
              <a:rPr lang="en-US" sz="2400" dirty="0" smtClean="0"/>
              <a:t>Dimensions (</a:t>
            </a:r>
            <a:r>
              <a:rPr lang="en-US" sz="2400" dirty="0" err="1" smtClean="0"/>
              <a:t>WxHxL</a:t>
            </a:r>
            <a:r>
              <a:rPr lang="en-US" sz="2400" dirty="0" smtClean="0"/>
              <a:t>) [m]: </a:t>
            </a:r>
          </a:p>
          <a:p>
            <a:pPr marL="0" indent="0">
              <a:buNone/>
            </a:pPr>
            <a:r>
              <a:rPr lang="en-US" sz="2400" dirty="0" smtClean="0"/>
              <a:t>   -HRS: 0.4x0.4x1 </a:t>
            </a:r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dirty="0" smtClean="0"/>
              <a:t>  -GPS: 1.6x1.6x2.4 </a:t>
            </a:r>
          </a:p>
          <a:p>
            <a:pPr marL="0" indent="0">
              <a:buNone/>
            </a:pPr>
            <a:endParaRPr lang="en-US" sz="2400" dirty="0">
              <a:solidFill>
                <a:srgbClr val="92D050"/>
              </a:solidFill>
            </a:endParaRPr>
          </a:p>
          <a:p>
            <a:r>
              <a:rPr lang="en-US" sz="2400" dirty="0" smtClean="0"/>
              <a:t>Shielding: </a:t>
            </a:r>
            <a:r>
              <a:rPr lang="en-US" sz="2400" dirty="0"/>
              <a:t>c</a:t>
            </a:r>
            <a:r>
              <a:rPr lang="en-US" sz="2400" dirty="0" smtClean="0"/>
              <a:t>oncrete blocks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/>
              <a:t>S</a:t>
            </a:r>
            <a:r>
              <a:rPr lang="en-US" sz="2400" dirty="0" smtClean="0"/>
              <a:t>tate of contact shielding/dump: </a:t>
            </a:r>
            <a:r>
              <a:rPr lang="en-US" sz="2400" dirty="0"/>
              <a:t>u</a:t>
            </a:r>
            <a:r>
              <a:rPr lang="en-US" sz="2400" dirty="0" smtClean="0"/>
              <a:t>nknown</a:t>
            </a:r>
            <a:endParaRPr lang="en-US" sz="2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7" name="Picture 6"/>
          <p:cNvPicPr/>
          <p:nvPr/>
        </p:nvPicPr>
        <p:blipFill rotWithShape="1">
          <a:blip r:embed="rId2"/>
          <a:srcRect l="55121" t="19277" r="20180" b="7469"/>
          <a:stretch/>
        </p:blipFill>
        <p:spPr bwMode="auto">
          <a:xfrm rot="5400000">
            <a:off x="6136144" y="3043161"/>
            <a:ext cx="2048105" cy="361094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/>
          <p:cNvPicPr/>
          <p:nvPr/>
        </p:nvPicPr>
        <p:blipFill rotWithShape="1">
          <a:blip r:embed="rId3"/>
          <a:srcRect l="58584" t="19819" r="19579" b="6989"/>
          <a:stretch/>
        </p:blipFill>
        <p:spPr bwMode="auto">
          <a:xfrm rot="5400000">
            <a:off x="6242249" y="1202617"/>
            <a:ext cx="1668204" cy="330028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V="1">
            <a:off x="8649189" y="6955580"/>
            <a:ext cx="1057169" cy="4724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876287" y="5909262"/>
            <a:ext cx="1506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April 1991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7954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57201" y="1152939"/>
            <a:ext cx="5848349" cy="5063987"/>
          </a:xfrm>
        </p:spPr>
        <p:txBody>
          <a:bodyPr>
            <a:normAutofit/>
          </a:bodyPr>
          <a:lstStyle/>
          <a:p>
            <a:r>
              <a:rPr lang="en-GB" sz="2400" dirty="0" smtClean="0"/>
              <a:t>Assumptions are necessary:</a:t>
            </a:r>
          </a:p>
          <a:p>
            <a:pPr marL="0" indent="0" algn="r">
              <a:buNone/>
            </a:pPr>
            <a:r>
              <a:rPr lang="en-GB" sz="2400" dirty="0"/>
              <a:t> </a:t>
            </a:r>
            <a:r>
              <a:rPr lang="en-GB" sz="2400" dirty="0" smtClean="0"/>
              <a:t> very bad/no contact </a:t>
            </a:r>
            <a:r>
              <a:rPr lang="en-GB" sz="2400" dirty="0" smtClean="0">
                <a:sym typeface="Wingdings" pitchFamily="2" charset="2"/>
              </a:rPr>
              <a:t> very good contact</a:t>
            </a:r>
          </a:p>
          <a:p>
            <a:pPr marL="0" indent="0" algn="r">
              <a:buNone/>
            </a:pPr>
            <a:r>
              <a:rPr lang="en-GB" sz="2400" dirty="0" smtClean="0">
                <a:sym typeface="Wingdings" pitchFamily="2" charset="2"/>
              </a:rPr>
              <a:t>                                                              </a:t>
            </a:r>
          </a:p>
          <a:p>
            <a:pPr marL="0" indent="0">
              <a:buNone/>
            </a:pPr>
            <a:endParaRPr lang="en-GB" sz="2400" dirty="0" smtClean="0"/>
          </a:p>
          <a:p>
            <a:r>
              <a:rPr lang="en-GB" sz="2400" dirty="0"/>
              <a:t>C</a:t>
            </a:r>
            <a:r>
              <a:rPr lang="en-GB" sz="2400" dirty="0" smtClean="0"/>
              <a:t>onstant temperature around the dumps (22 °C)</a:t>
            </a:r>
          </a:p>
          <a:p>
            <a:endParaRPr lang="en-GB" sz="2400" dirty="0" smtClean="0"/>
          </a:p>
          <a:p>
            <a:r>
              <a:rPr lang="en-GB" sz="2400" dirty="0"/>
              <a:t>D</a:t>
            </a:r>
            <a:r>
              <a:rPr lang="en-GB" sz="2400" dirty="0" smtClean="0"/>
              <a:t>ynamic analysis not considered for pulses</a:t>
            </a:r>
          </a:p>
          <a:p>
            <a:endParaRPr lang="en-GB" sz="2400" dirty="0" smtClean="0"/>
          </a:p>
          <a:p>
            <a:r>
              <a:rPr lang="en-GB" sz="2400" dirty="0"/>
              <a:t>T</a:t>
            </a:r>
            <a:r>
              <a:rPr lang="en-GB" sz="2400" dirty="0" smtClean="0"/>
              <a:t>hermal properties data are available up to 800 °C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6305550" y="2981739"/>
            <a:ext cx="871381" cy="1773142"/>
          </a:xfrm>
          <a:prstGeom prst="rightBrace">
            <a:avLst>
              <a:gd name="adj1" fmla="val 2062"/>
              <a:gd name="adj2" fmla="val 5000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311638" y="3545144"/>
            <a:ext cx="1267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 smtClean="0"/>
              <a:t>simplifications </a:t>
            </a:r>
          </a:p>
          <a:p>
            <a:pPr algn="ctr"/>
            <a:r>
              <a:rPr lang="en-GB" sz="1200" dirty="0" smtClean="0"/>
              <a:t>for    </a:t>
            </a:r>
          </a:p>
          <a:p>
            <a:pPr algn="ctr"/>
            <a:r>
              <a:rPr lang="en-GB" sz="1200" dirty="0" smtClean="0"/>
              <a:t>calculations</a:t>
            </a:r>
            <a:endParaRPr lang="en-GB" sz="1200" dirty="0"/>
          </a:p>
        </p:txBody>
      </p:sp>
      <p:sp>
        <p:nvSpPr>
          <p:cNvPr id="9" name="Rectangle 8"/>
          <p:cNvSpPr/>
          <p:nvPr/>
        </p:nvSpPr>
        <p:spPr>
          <a:xfrm>
            <a:off x="6612941" y="1917700"/>
            <a:ext cx="8255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767344" y="1790700"/>
            <a:ext cx="825500" cy="36830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/>
          <p:cNvSpPr/>
          <p:nvPr/>
        </p:nvSpPr>
        <p:spPr>
          <a:xfrm>
            <a:off x="6612941" y="1403350"/>
            <a:ext cx="825500" cy="406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767344" y="1377950"/>
            <a:ext cx="825500" cy="4064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 flipH="1" flipV="1">
            <a:off x="6802199" y="1651000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7208794" y="1651000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7831633" y="1603755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8554720" y="1603755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8428387" y="1603755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 flipV="1">
            <a:off x="8264728" y="1602358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8110803" y="1602358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flipH="1" flipV="1">
            <a:off x="7964980" y="1603755"/>
            <a:ext cx="6350" cy="32385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6754803" y="1978223"/>
            <a:ext cx="6239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core</a:t>
            </a:r>
            <a:endParaRPr lang="en-GB" sz="1400" dirty="0"/>
          </a:p>
        </p:txBody>
      </p:sp>
      <p:sp>
        <p:nvSpPr>
          <p:cNvPr id="25" name="TextBox 24"/>
          <p:cNvSpPr txBox="1"/>
          <p:nvPr/>
        </p:nvSpPr>
        <p:spPr>
          <a:xfrm>
            <a:off x="7953152" y="1851223"/>
            <a:ext cx="7308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core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82083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1" grpId="0" animBg="1"/>
      <p:bldP spid="12" grpId="0" animBg="1"/>
      <p:bldP spid="13" grpId="0" animBg="1"/>
      <p:bldP spid="24" grpId="0"/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ASSUMPTIONS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A36 thermal properties:</a:t>
            </a:r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68205" y="4881532"/>
            <a:ext cx="216758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dirty="0" smtClean="0"/>
              <a:t>Thermal conductivity</a:t>
            </a:r>
          </a:p>
          <a:p>
            <a:pPr algn="ctr"/>
            <a:r>
              <a:rPr lang="en-US" dirty="0" smtClean="0"/>
              <a:t>W/(</a:t>
            </a:r>
            <a:r>
              <a:rPr lang="en-US" dirty="0" err="1" smtClean="0"/>
              <a:t>m.K</a:t>
            </a:r>
            <a:r>
              <a:rPr lang="en-US" dirty="0" smtClean="0"/>
              <a:t>)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3457042" y="4881531"/>
            <a:ext cx="25564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/>
              <a:t>Thermal </a:t>
            </a:r>
            <a:r>
              <a:rPr lang="en-US" dirty="0" smtClean="0"/>
              <a:t>expansion</a:t>
            </a:r>
          </a:p>
          <a:p>
            <a:pPr algn="ctr"/>
            <a:r>
              <a:rPr lang="en-US" dirty="0" smtClean="0"/>
              <a:t>1/</a:t>
            </a:r>
            <a:r>
              <a:rPr lang="en-GB" baseline="30000" dirty="0" err="1" smtClean="0"/>
              <a:t>o</a:t>
            </a:r>
            <a:r>
              <a:rPr lang="en-GB" dirty="0" err="1" smtClean="0"/>
              <a:t>C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507974" y="4881532"/>
            <a:ext cx="255921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Specific heat</a:t>
            </a:r>
          </a:p>
          <a:p>
            <a:pPr algn="ctr"/>
            <a:r>
              <a:rPr lang="en-US" dirty="0" smtClean="0"/>
              <a:t>J/(</a:t>
            </a:r>
            <a:r>
              <a:rPr lang="en-US" dirty="0" err="1" smtClean="0"/>
              <a:t>kg.K</a:t>
            </a:r>
            <a:r>
              <a:rPr lang="en-US" dirty="0" smtClean="0"/>
              <a:t>)</a:t>
            </a:r>
            <a:endParaRPr lang="en-GB" dirty="0"/>
          </a:p>
        </p:txBody>
      </p:sp>
      <p:graphicFrame>
        <p:nvGraphicFramePr>
          <p:cNvPr id="13" name="Chart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6048513"/>
              </p:ext>
            </p:extLst>
          </p:nvPr>
        </p:nvGraphicFramePr>
        <p:xfrm>
          <a:off x="332842" y="2232097"/>
          <a:ext cx="3124200" cy="22475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4653357"/>
              </p:ext>
            </p:extLst>
          </p:nvPr>
        </p:nvGraphicFramePr>
        <p:xfrm>
          <a:off x="3035553" y="2176752"/>
          <a:ext cx="2977913" cy="21200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5" name="Chart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47332380"/>
              </p:ext>
            </p:extLst>
          </p:nvPr>
        </p:nvGraphicFramePr>
        <p:xfrm>
          <a:off x="6020410" y="2327196"/>
          <a:ext cx="2820010" cy="21524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016691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Graphic spid="13" grpId="0">
        <p:bldAsOne/>
      </p:bldGraphic>
      <p:bldGraphic spid="14" grpId="0">
        <p:bldAsOne/>
      </p:bldGraphic>
      <p:bldGraphic spid="15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CASES STUDIED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B</a:t>
            </a:r>
            <a:r>
              <a:rPr lang="en-US" sz="1600" dirty="0" smtClean="0"/>
              <a:t>eam parameters</a:t>
            </a:r>
            <a:r>
              <a:rPr lang="en-US" sz="1600" dirty="0" smtClean="0"/>
              <a:t>:</a:t>
            </a:r>
          </a:p>
          <a:p>
            <a:endParaRPr lang="en-US" sz="1600" dirty="0"/>
          </a:p>
          <a:p>
            <a:pPr marL="0" indent="0">
              <a:buNone/>
            </a:pPr>
            <a:r>
              <a:rPr lang="en-GB" sz="1600" dirty="0" smtClean="0"/>
              <a:t>“PS BOOSTER DUMP UPGRADE,</a:t>
            </a:r>
          </a:p>
          <a:p>
            <a:pPr marL="0" indent="0">
              <a:buNone/>
            </a:pPr>
            <a:r>
              <a:rPr lang="en-GB" sz="1600" dirty="0" smtClean="0"/>
              <a:t> EDMS </a:t>
            </a:r>
            <a:r>
              <a:rPr lang="en-GB" sz="1600" dirty="0"/>
              <a:t>1229493” </a:t>
            </a:r>
            <a:endParaRPr lang="en-US" sz="1600" dirty="0"/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6753732"/>
              </p:ext>
            </p:extLst>
          </p:nvPr>
        </p:nvGraphicFramePr>
        <p:xfrm>
          <a:off x="612648" y="2740883"/>
          <a:ext cx="8195807" cy="169700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9242"/>
                <a:gridCol w="1173707"/>
                <a:gridCol w="1446663"/>
                <a:gridCol w="1146412"/>
                <a:gridCol w="955343"/>
                <a:gridCol w="1112293"/>
                <a:gridCol w="1092147"/>
              </a:tblGrid>
              <a:tr h="99291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4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Case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Intensity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Tahoma"/>
                          <a:ea typeface="Times New Roman"/>
                          <a:cs typeface="Times New Roman"/>
                        </a:rPr>
                        <a:t>[particles/pulse]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Energy/proton [</a:t>
                      </a:r>
                      <a:r>
                        <a:rPr lang="en-GB" sz="1400" dirty="0" err="1">
                          <a:effectLst/>
                        </a:rPr>
                        <a:t>GeV</a:t>
                      </a:r>
                      <a:r>
                        <a:rPr lang="en-GB" sz="1400" dirty="0">
                          <a:effectLst/>
                        </a:rPr>
                        <a:t>]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Pulse period [s]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Pulse time [µs]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>
                          <a:effectLst/>
                        </a:rPr>
                        <a:t>Beam power [kW]</a:t>
                      </a:r>
                      <a:endParaRPr lang="en-GB" sz="14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</a:rPr>
                        <a:t>Heat</a:t>
                      </a:r>
                      <a:r>
                        <a:rPr lang="en-GB" sz="1400" baseline="0" dirty="0" smtClean="0">
                          <a:effectLst/>
                        </a:rPr>
                        <a:t> generated in</a:t>
                      </a:r>
                      <a:r>
                        <a:rPr lang="en-GB" sz="1400" dirty="0" smtClean="0">
                          <a:effectLst/>
                        </a:rPr>
                        <a:t> core </a:t>
                      </a:r>
                      <a:r>
                        <a:rPr lang="en-GB" sz="1400" dirty="0">
                          <a:effectLst/>
                        </a:rPr>
                        <a:t>[kW]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/>
                </a:tc>
              </a:tr>
              <a:tr h="49274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1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Present situation</a:t>
                      </a:r>
                      <a:endParaRPr lang="en-GB" sz="1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3.30E+13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1.4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2.4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0.94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3.08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>
                          <a:effectLst/>
                        </a:rPr>
                        <a:t>2.25 (HRS) 2.32 (GPS)</a:t>
                      </a:r>
                      <a:endParaRPr lang="en-GB" sz="14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</a:tr>
            </a:tbl>
          </a:graphicData>
        </a:graphic>
      </p:graphicFrame>
      <p:pic>
        <p:nvPicPr>
          <p:cNvPr id="3074" name="Picture 2" descr="part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42" t="1751" r="50931" b="67205"/>
          <a:stretch/>
        </p:blipFill>
        <p:spPr bwMode="auto">
          <a:xfrm>
            <a:off x="4317999" y="1187355"/>
            <a:ext cx="2404811" cy="1308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25207" y="1284288"/>
            <a:ext cx="17332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From FLUKA simulations</a:t>
            </a:r>
            <a:endParaRPr lang="en-GB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4110244"/>
              </p:ext>
            </p:extLst>
          </p:nvPr>
        </p:nvGraphicFramePr>
        <p:xfrm>
          <a:off x="612648" y="5142586"/>
          <a:ext cx="8195807" cy="9387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9242"/>
                <a:gridCol w="1173707"/>
                <a:gridCol w="1446663"/>
                <a:gridCol w="1146412"/>
                <a:gridCol w="955343"/>
                <a:gridCol w="1112293"/>
                <a:gridCol w="1092147"/>
              </a:tblGrid>
              <a:tr h="492740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3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Higher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intensity</a:t>
                      </a:r>
                      <a:endParaRPr lang="en-GB" sz="140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and energy</a:t>
                      </a:r>
                      <a:endParaRPr lang="en-GB" sz="1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8.00E+13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2.0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2.4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0.94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10.68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7.57 (HRS)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7.85 (GPS)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9502552"/>
              </p:ext>
            </p:extLst>
          </p:nvPr>
        </p:nvGraphicFramePr>
        <p:xfrm>
          <a:off x="612648" y="4421569"/>
          <a:ext cx="8195807" cy="72101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9242"/>
                <a:gridCol w="1173707"/>
                <a:gridCol w="1446663"/>
                <a:gridCol w="1146412"/>
                <a:gridCol w="955343"/>
                <a:gridCol w="1112293"/>
                <a:gridCol w="1092147"/>
              </a:tblGrid>
              <a:tr h="721017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</a:rPr>
                        <a:t>2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Higher</a:t>
                      </a:r>
                      <a:r>
                        <a:rPr lang="en-GB" sz="1400" baseline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 intensity</a:t>
                      </a:r>
                      <a:endParaRPr lang="en-GB" sz="14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8.00E+13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1.4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2.4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1.96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7.46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5.45 (HRS) </a:t>
                      </a:r>
                      <a:r>
                        <a:rPr lang="en-GB" sz="1400" b="0" dirty="0" smtClean="0">
                          <a:solidFill>
                            <a:schemeClr val="tx1"/>
                          </a:solidFill>
                          <a:effectLst/>
                        </a:rPr>
                        <a:t>5.62 (</a:t>
                      </a:r>
                      <a:r>
                        <a:rPr lang="en-GB" sz="1400" b="0" dirty="0">
                          <a:solidFill>
                            <a:schemeClr val="tx1"/>
                          </a:solidFill>
                          <a:effectLst/>
                        </a:rPr>
                        <a:t>GPS)</a:t>
                      </a:r>
                      <a:endParaRPr lang="en-GB" sz="1400" b="0" dirty="0">
                        <a:solidFill>
                          <a:schemeClr val="tx1"/>
                        </a:solidFill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99176" marR="99176" marT="0" marB="0" anchor="ctr"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Oval 13"/>
          <p:cNvSpPr/>
          <p:nvPr/>
        </p:nvSpPr>
        <p:spPr>
          <a:xfrm>
            <a:off x="7526740" y="2218414"/>
            <a:ext cx="1477560" cy="40893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59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413223" y="1228446"/>
            <a:ext cx="8229600" cy="474618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Results of temperatures and stresses </a:t>
            </a:r>
          </a:p>
          <a:p>
            <a:pPr marL="0" indent="0">
              <a:buNone/>
            </a:pPr>
            <a:r>
              <a:rPr lang="en-US" sz="2000" dirty="0" smtClean="0"/>
              <a:t>for different boundary conditions:</a:t>
            </a:r>
          </a:p>
          <a:p>
            <a:endParaRPr lang="en-US" sz="2000" dirty="0"/>
          </a:p>
          <a:p>
            <a:endParaRPr lang="en-US" dirty="0"/>
          </a:p>
          <a:p>
            <a:pPr marL="0" indent="0">
              <a:buNone/>
            </a:pPr>
            <a:endParaRPr lang="en-US" b="1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198839"/>
              </p:ext>
            </p:extLst>
          </p:nvPr>
        </p:nvGraphicFramePr>
        <p:xfrm>
          <a:off x="277979" y="2100836"/>
          <a:ext cx="5727801" cy="29853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6386"/>
                <a:gridCol w="899769"/>
                <a:gridCol w="943661"/>
                <a:gridCol w="1177747"/>
                <a:gridCol w="980238"/>
              </a:tblGrid>
              <a:tr h="636422">
                <a:tc gridSpan="5"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3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</a:rPr>
                        <a:t>HRS </a:t>
                      </a:r>
                      <a:r>
                        <a:rPr lang="en-GB" sz="1600" dirty="0">
                          <a:effectLst/>
                        </a:rPr>
                        <a:t>at 1.4 </a:t>
                      </a:r>
                      <a:r>
                        <a:rPr lang="en-GB" sz="1600" dirty="0" err="1">
                          <a:effectLst/>
                        </a:rPr>
                        <a:t>GeV</a:t>
                      </a:r>
                      <a:r>
                        <a:rPr lang="en-GB" sz="1600" dirty="0">
                          <a:effectLst/>
                        </a:rPr>
                        <a:t> </a:t>
                      </a:r>
                      <a:r>
                        <a:rPr lang="en-GB" sz="1600" dirty="0" smtClean="0">
                          <a:effectLst/>
                        </a:rPr>
                        <a:t>present  state</a:t>
                      </a:r>
                      <a:endParaRPr lang="en-GB" sz="16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85241"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b="1" dirty="0" smtClean="0">
                          <a:effectLst/>
                        </a:rPr>
                        <a:t>h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</a:rPr>
                        <a:t>(Heat transfer</a:t>
                      </a:r>
                      <a:r>
                        <a:rPr lang="en-GB" sz="1200" b="0" baseline="0" dirty="0" smtClean="0">
                          <a:effectLst/>
                        </a:rPr>
                        <a:t> c</a:t>
                      </a:r>
                      <a:r>
                        <a:rPr lang="en-GB" sz="1200" b="0" dirty="0" smtClean="0">
                          <a:effectLst/>
                        </a:rPr>
                        <a:t>oefficient)</a:t>
                      </a:r>
                      <a:endParaRPr lang="en-GB" sz="1200" b="0" dirty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b="0" dirty="0">
                          <a:effectLst/>
                        </a:rPr>
                        <a:t>[W/m</a:t>
                      </a:r>
                      <a:r>
                        <a:rPr lang="en-GB" sz="1300" b="0" baseline="30000" dirty="0">
                          <a:effectLst/>
                        </a:rPr>
                        <a:t>2</a:t>
                      </a:r>
                      <a:r>
                        <a:rPr lang="en-GB" sz="1300" b="0" dirty="0">
                          <a:effectLst/>
                        </a:rPr>
                        <a:t>K]</a:t>
                      </a:r>
                      <a:endParaRPr lang="en-GB" sz="1300" b="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3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</a:rPr>
                        <a:t>Min </a:t>
                      </a:r>
                      <a:r>
                        <a:rPr lang="en-GB" sz="1300" dirty="0">
                          <a:effectLst/>
                        </a:rPr>
                        <a:t>Temp [</a:t>
                      </a:r>
                      <a:r>
                        <a:rPr lang="en-GB" sz="1300" baseline="30000" dirty="0" err="1">
                          <a:effectLst/>
                        </a:rPr>
                        <a:t>o</a:t>
                      </a:r>
                      <a:r>
                        <a:rPr lang="en-GB" sz="1300" dirty="0" err="1">
                          <a:effectLst/>
                        </a:rPr>
                        <a:t>C</a:t>
                      </a:r>
                      <a:r>
                        <a:rPr lang="en-GB" sz="1300" dirty="0">
                          <a:effectLst/>
                        </a:rPr>
                        <a:t>]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3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</a:rPr>
                        <a:t>Max </a:t>
                      </a:r>
                      <a:r>
                        <a:rPr lang="en-GB" sz="1300" dirty="0">
                          <a:effectLst/>
                        </a:rPr>
                        <a:t>Temp [</a:t>
                      </a:r>
                      <a:r>
                        <a:rPr lang="en-GB" sz="1300" baseline="30000" dirty="0" err="1">
                          <a:effectLst/>
                        </a:rPr>
                        <a:t>o</a:t>
                      </a:r>
                      <a:r>
                        <a:rPr lang="en-GB" sz="1300" dirty="0" err="1">
                          <a:effectLst/>
                        </a:rPr>
                        <a:t>C</a:t>
                      </a:r>
                      <a:r>
                        <a:rPr lang="en-GB" sz="1300" dirty="0">
                          <a:effectLst/>
                        </a:rPr>
                        <a:t>]</a:t>
                      </a: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 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3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</a:rPr>
                        <a:t>Max </a:t>
                      </a:r>
                      <a:r>
                        <a:rPr lang="en-GB" sz="1300" dirty="0">
                          <a:effectLst/>
                        </a:rPr>
                        <a:t>Comp. Stress       [</a:t>
                      </a:r>
                      <a:r>
                        <a:rPr lang="en-GB" sz="1300" dirty="0" err="1">
                          <a:effectLst/>
                        </a:rPr>
                        <a:t>MPa</a:t>
                      </a:r>
                      <a:r>
                        <a:rPr lang="en-GB" sz="1300" dirty="0">
                          <a:effectLst/>
                        </a:rPr>
                        <a:t>]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endParaRPr lang="en-GB" sz="1300" dirty="0" smtClean="0">
                        <a:effectLst/>
                      </a:endParaRPr>
                    </a:p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</a:rPr>
                        <a:t>Tensile </a:t>
                      </a:r>
                      <a:r>
                        <a:rPr lang="en-GB" sz="1300" dirty="0">
                          <a:effectLst/>
                        </a:rPr>
                        <a:t>Strength       [</a:t>
                      </a:r>
                      <a:r>
                        <a:rPr lang="en-GB" sz="1300" dirty="0" err="1">
                          <a:effectLst/>
                        </a:rPr>
                        <a:t>MPa</a:t>
                      </a:r>
                      <a:r>
                        <a:rPr lang="en-GB" sz="1300" dirty="0">
                          <a:effectLst/>
                        </a:rPr>
                        <a:t>]*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baseline="0" dirty="0" smtClean="0">
                          <a:effectLst/>
                          <a:latin typeface="+mn-lt"/>
                        </a:rPr>
                        <a:t>    </a:t>
                      </a:r>
                      <a:r>
                        <a:rPr lang="en-GB" sz="1300" dirty="0" smtClean="0">
                          <a:effectLst/>
                          <a:latin typeface="+mn-lt"/>
                        </a:rPr>
                        <a:t>3 </a:t>
                      </a:r>
                      <a:r>
                        <a:rPr lang="en-GB" sz="1100" b="0" dirty="0" smtClean="0">
                          <a:effectLst/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(</a:t>
                      </a:r>
                      <a:r>
                        <a:rPr lang="en-GB" sz="1100" b="0" baseline="0" dirty="0" smtClean="0">
                          <a:effectLst/>
                          <a:latin typeface="+mn-lt"/>
                          <a:ea typeface="Tahoma" pitchFamily="34" charset="0"/>
                          <a:cs typeface="Tahoma" pitchFamily="34" charset="0"/>
                        </a:rPr>
                        <a:t>bad contact)</a:t>
                      </a:r>
                      <a:endParaRPr lang="en-GB" sz="1100" b="0" dirty="0">
                        <a:effectLst/>
                        <a:latin typeface="+mn-lt"/>
                        <a:ea typeface="Tahoma" pitchFamily="34" charset="0"/>
                        <a:cs typeface="Tahoma" pitchFamily="34" charset="0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356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 607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336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159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</a:rPr>
                        <a:t> 5</a:t>
                      </a:r>
                      <a:endParaRPr lang="en-GB" sz="13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218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 377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116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391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marR="0" indent="0" algn="l" defTabSz="914400" rtl="0" eaLnBrk="1" fontAlgn="auto" latinLnBrk="0" hangingPunct="1">
                        <a:lnSpc>
                          <a:spcPct val="11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300" dirty="0" smtClean="0">
                          <a:effectLst/>
                          <a:latin typeface="+mn-lt"/>
                        </a:rPr>
                        <a:t>10</a:t>
                      </a:r>
                      <a:endParaRPr lang="en-GB" sz="1100" b="0" dirty="0" smtClean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111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 230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157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440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</a:rPr>
                        <a:t>20</a:t>
                      </a:r>
                      <a:endParaRPr lang="en-GB" sz="1100" b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60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153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120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441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  <a:latin typeface="+mn-lt"/>
                        </a:rPr>
                        <a:t>30</a:t>
                      </a:r>
                      <a:endParaRPr lang="en-GB" sz="130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43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139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110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441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  <a:tr h="227278">
                <a:tc>
                  <a:txBody>
                    <a:bodyPr/>
                    <a:lstStyle/>
                    <a:p>
                      <a:pPr marL="107950" algn="l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 smtClean="0">
                          <a:effectLst/>
                          <a:latin typeface="+mn-lt"/>
                        </a:rPr>
                        <a:t>40  </a:t>
                      </a:r>
                      <a:r>
                        <a:rPr lang="en-GB" sz="1100" b="0" dirty="0" smtClean="0">
                          <a:effectLst/>
                          <a:latin typeface="+mn-lt"/>
                          <a:ea typeface="Times New Roman"/>
                          <a:cs typeface="Times New Roman"/>
                        </a:rPr>
                        <a:t>(good contact)</a:t>
                      </a:r>
                      <a:endParaRPr lang="en-GB" sz="1100" b="0" dirty="0">
                        <a:effectLst/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36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marR="252095" algn="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113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>
                          <a:effectLst/>
                        </a:rPr>
                        <a:t>105</a:t>
                      </a:r>
                      <a:endParaRPr lang="en-GB" sz="130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0000"/>
                        </a:lnSpc>
                        <a:spcAft>
                          <a:spcPts val="0"/>
                        </a:spcAft>
                      </a:pPr>
                      <a:r>
                        <a:rPr lang="en-GB" sz="1300" dirty="0">
                          <a:effectLst/>
                        </a:rPr>
                        <a:t>441</a:t>
                      </a:r>
                      <a:endParaRPr lang="en-GB" sz="1300" dirty="0">
                        <a:effectLst/>
                        <a:latin typeface="Tahoma"/>
                        <a:ea typeface="Times New Roman"/>
                        <a:cs typeface="Times New Roman"/>
                      </a:endParaRPr>
                    </a:p>
                  </a:txBody>
                  <a:tcPr marL="88806" marR="88806" marT="0" marB="0"/>
                </a:tc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683" y="1163665"/>
            <a:ext cx="2386304" cy="1347524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19786" y="2511189"/>
            <a:ext cx="228851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Steady-state temperature</a:t>
            </a:r>
            <a:endParaRPr lang="en-GB" sz="1600" dirty="0"/>
          </a:p>
        </p:txBody>
      </p:sp>
      <p:sp>
        <p:nvSpPr>
          <p:cNvPr id="10" name="Rectangle 9"/>
          <p:cNvSpPr/>
          <p:nvPr/>
        </p:nvSpPr>
        <p:spPr>
          <a:xfrm>
            <a:off x="6403848" y="4274739"/>
            <a:ext cx="224202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Single pulse temperature</a:t>
            </a:r>
            <a:endParaRPr lang="en-GB" sz="1600" dirty="0"/>
          </a:p>
        </p:txBody>
      </p:sp>
      <p:sp>
        <p:nvSpPr>
          <p:cNvPr id="11" name="Rectangle 10"/>
          <p:cNvSpPr/>
          <p:nvPr/>
        </p:nvSpPr>
        <p:spPr>
          <a:xfrm>
            <a:off x="6830425" y="5997368"/>
            <a:ext cx="159601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Thermal stresses</a:t>
            </a:r>
            <a:endParaRPr lang="en-GB" sz="1600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157" y="2877062"/>
            <a:ext cx="2369666" cy="133812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3960" y="4699221"/>
            <a:ext cx="2298864" cy="1298147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687829" y="5651468"/>
            <a:ext cx="503058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/>
              <a:t>Maximum temperature increase for a single pulse: </a:t>
            </a:r>
            <a:r>
              <a:rPr lang="en-GB" sz="1200" dirty="0"/>
              <a:t>7 </a:t>
            </a:r>
            <a:r>
              <a:rPr lang="en-GB" sz="1200" baseline="30000" dirty="0" err="1" smtClean="0"/>
              <a:t>o</a:t>
            </a:r>
            <a:r>
              <a:rPr lang="en-GB" sz="1200" dirty="0" err="1" smtClean="0"/>
              <a:t>C</a:t>
            </a:r>
            <a:endParaRPr lang="en-GB" sz="1200" dirty="0" smtClean="0"/>
          </a:p>
          <a:p>
            <a:endParaRPr lang="en-US" sz="1200" dirty="0" smtClean="0"/>
          </a:p>
          <a:p>
            <a:r>
              <a:rPr lang="en-US" sz="1200" dirty="0" smtClean="0"/>
              <a:t>Maximum stress for a single pulse: 19 </a:t>
            </a:r>
            <a:r>
              <a:rPr lang="en-US" sz="1200" dirty="0" err="1" smtClean="0"/>
              <a:t>MPa</a:t>
            </a:r>
            <a:endParaRPr lang="en-GB" sz="1200" dirty="0"/>
          </a:p>
        </p:txBody>
      </p:sp>
      <p:sp>
        <p:nvSpPr>
          <p:cNvPr id="15" name="Rectangle 14"/>
          <p:cNvSpPr/>
          <p:nvPr/>
        </p:nvSpPr>
        <p:spPr>
          <a:xfrm>
            <a:off x="687826" y="5137374"/>
            <a:ext cx="503058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/>
              <a:t>*Values corresponding to maximum temperature of the dump for each analysis</a:t>
            </a:r>
          </a:p>
        </p:txBody>
      </p:sp>
      <p:sp>
        <p:nvSpPr>
          <p:cNvPr id="18" name="Rectangle 17"/>
          <p:cNvSpPr/>
          <p:nvPr/>
        </p:nvSpPr>
        <p:spPr>
          <a:xfrm>
            <a:off x="3045350" y="3689405"/>
            <a:ext cx="2790907" cy="270345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2109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5" grpId="0"/>
      <p:bldP spid="1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BCADDF-C6D9-C14C-883B-1CD09994D60D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</a:p>
          <a:p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7D3465C-1E18-496A-B6D0-6B6482661746}" type="datetime1">
              <a:rPr lang="en-US" smtClean="0"/>
              <a:t>11/28/2013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9723059"/>
              </p:ext>
            </p:extLst>
          </p:nvPr>
        </p:nvGraphicFramePr>
        <p:xfrm>
          <a:off x="-2221177" y="-667080"/>
          <a:ext cx="13586355" cy="8192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714749" y="1405964"/>
            <a:ext cx="171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Steel properties</a:t>
            </a:r>
            <a:endParaRPr lang="en-GB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935" t="86596" r="37424" b="9862"/>
          <a:stretch/>
        </p:blipFill>
        <p:spPr bwMode="auto">
          <a:xfrm>
            <a:off x="432917" y="6473333"/>
            <a:ext cx="412293" cy="2779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1607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N_Dep_Presentation_Templat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ＭＳ 明朝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EN_Dep_Presentation_Template</Template>
  <TotalTime>7233</TotalTime>
  <Words>1272</Words>
  <Application>Microsoft Office PowerPoint</Application>
  <PresentationFormat>On-screen Show (4:3)</PresentationFormat>
  <Paragraphs>467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EN_Dep_Presentation_Template</vt:lpstr>
      <vt:lpstr>ISOLDE DUMPS THERMO-MECHANICAL STUDY</vt:lpstr>
      <vt:lpstr>INTRODUCTION</vt:lpstr>
      <vt:lpstr>ISOLDE DUMPS LOCATION</vt:lpstr>
      <vt:lpstr>DUMPS CHARACTERISTICS</vt:lpstr>
      <vt:lpstr>ASSUMPTIONS</vt:lpstr>
      <vt:lpstr>ASSUMPTIONS</vt:lpstr>
      <vt:lpstr>CASES STUDIED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CALCULATIONS</vt:lpstr>
      <vt:lpstr>CONCLUSIONS FOR CURRENT DUMPS </vt:lpstr>
      <vt:lpstr>NEW DESIGN</vt:lpstr>
      <vt:lpstr>CFD SIMULATION</vt:lpstr>
      <vt:lpstr>CFD SIMULATION</vt:lpstr>
      <vt:lpstr>CONCLUSIONS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ISOLDE DUMPS THERMO-MECHANICAL STUDY</dc:title>
  <dc:creator>Valentina Venturi</dc:creator>
  <cp:lastModifiedBy>Valentina Venturi</cp:lastModifiedBy>
  <cp:revision>123</cp:revision>
  <dcterms:created xsi:type="dcterms:W3CDTF">2013-03-26T13:47:24Z</dcterms:created>
  <dcterms:modified xsi:type="dcterms:W3CDTF">2013-11-28T10:25:23Z</dcterms:modified>
</cp:coreProperties>
</file>