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284" r:id="rId3"/>
    <p:sldId id="285" r:id="rId4"/>
    <p:sldId id="286" r:id="rId5"/>
    <p:sldId id="287" r:id="rId6"/>
    <p:sldId id="288" r:id="rId7"/>
    <p:sldId id="306" r:id="rId8"/>
    <p:sldId id="308" r:id="rId9"/>
    <p:sldId id="316" r:id="rId10"/>
    <p:sldId id="307" r:id="rId11"/>
    <p:sldId id="298" r:id="rId12"/>
    <p:sldId id="312" r:id="rId13"/>
    <p:sldId id="309" r:id="rId14"/>
    <p:sldId id="310" r:id="rId15"/>
    <p:sldId id="311" r:id="rId16"/>
    <p:sldId id="315" r:id="rId17"/>
    <p:sldId id="317" r:id="rId18"/>
    <p:sldId id="318" r:id="rId19"/>
    <p:sldId id="314" r:id="rId20"/>
    <p:sldId id="29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348C"/>
    <a:srgbClr val="7BBA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800" y="-96"/>
      </p:cViewPr>
      <p:guideLst>
        <p:guide orient="horz" pos="2160"/>
        <p:guide pos="2880"/>
      </p:guideLst>
    </p:cSldViewPr>
  </p:slideViewPr>
  <p:notesTextViewPr>
    <p:cViewPr>
      <p:scale>
        <a:sx n="100" d="100"/>
        <a:sy n="100" d="100"/>
      </p:scale>
      <p:origin x="0" y="0"/>
    </p:cViewPr>
  </p:notesTextViewPr>
  <p:notesViewPr>
    <p:cSldViewPr>
      <p:cViewPr varScale="1">
        <p:scale>
          <a:sx n="86" d="100"/>
          <a:sy n="86" d="100"/>
        </p:scale>
        <p:origin x="-312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D97800-06CD-4BEE-B93B-1BCB4692557D}" type="datetimeFigureOut">
              <a:rPr lang="en-US" smtClean="0"/>
              <a:pPr/>
              <a:t>11/28/13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692720-820E-47C1-8A16-C0C1611DAAD1}" type="slidenum">
              <a:rPr lang="en-US" smtClean="0"/>
              <a:pPr/>
              <a:t>‹#›</a:t>
            </a:fld>
            <a:endParaRPr lang="en-US"/>
          </a:p>
        </p:txBody>
      </p:sp>
    </p:spTree>
    <p:extLst>
      <p:ext uri="{BB962C8B-B14F-4D97-AF65-F5344CB8AC3E}">
        <p14:creationId xmlns:p14="http://schemas.microsoft.com/office/powerpoint/2010/main" val="3059537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objectives of the Design Study</a:t>
            </a:r>
          </a:p>
          <a:p>
            <a:pPr lvl="1"/>
            <a:r>
              <a:rPr lang="en-US" dirty="0" smtClean="0"/>
              <a:t>address the issues arising from an increase in primary beam power and to provide acceptable scenarios for the modification of the ISOLDE facility.</a:t>
            </a:r>
          </a:p>
          <a:p>
            <a:pPr lvl="1"/>
            <a:r>
              <a:rPr lang="en-US" dirty="0" smtClean="0"/>
              <a:t>Provide a design for the improvement of radioactive isotope production rates and beam characteristics.</a:t>
            </a:r>
          </a:p>
          <a:p>
            <a:endParaRPr lang="en-US"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5</a:t>
            </a:fld>
            <a:endParaRPr lang="en-US"/>
          </a:p>
        </p:txBody>
      </p:sp>
    </p:spTree>
    <p:extLst>
      <p:ext uri="{BB962C8B-B14F-4D97-AF65-F5344CB8AC3E}">
        <p14:creationId xmlns:p14="http://schemas.microsoft.com/office/powerpoint/2010/main" val="1944673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Footer Placeholder 4"/>
          <p:cNvSpPr>
            <a:spLocks noGrp="1"/>
          </p:cNvSpPr>
          <p:nvPr>
            <p:ph type="ftr"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48072" y="1988840"/>
            <a:ext cx="7772400" cy="1470025"/>
          </a:xfrm>
        </p:spPr>
        <p:txBody>
          <a:bodyPr>
            <a:normAutofit/>
          </a:bodyPr>
          <a:lstStyle>
            <a:lvl1pPr>
              <a:defRPr sz="4800" b="1">
                <a:solidFill>
                  <a:srgbClr val="7BBA2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33872" y="3717032"/>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1" descr="CERN144"/>
          <p:cNvPicPr>
            <a:picLocks noChangeAspect="1" noChangeArrowheads="1"/>
          </p:cNvPicPr>
          <p:nvPr userDrawn="1"/>
        </p:nvPicPr>
        <p:blipFill>
          <a:blip r:embed="rId2" cstate="print"/>
          <a:srcRect/>
          <a:stretch>
            <a:fillRect/>
          </a:stretch>
        </p:blipFill>
        <p:spPr bwMode="auto">
          <a:xfrm>
            <a:off x="7884368" y="5589240"/>
            <a:ext cx="1202432" cy="1202432"/>
          </a:xfrm>
          <a:prstGeom prst="rect">
            <a:avLst/>
          </a:prstGeom>
          <a:noFill/>
          <a:ln w="9525">
            <a:noFill/>
            <a:miter lim="800000"/>
            <a:headEnd/>
            <a:tailEnd/>
          </a:ln>
        </p:spPr>
      </p:pic>
      <p:pic>
        <p:nvPicPr>
          <p:cNvPr id="9" name="Picture 2"/>
          <p:cNvPicPr>
            <a:picLocks noChangeAspect="1" noChangeArrowheads="1"/>
          </p:cNvPicPr>
          <p:nvPr userDrawn="1"/>
        </p:nvPicPr>
        <p:blipFill>
          <a:blip r:embed="rId3"/>
          <a:srcRect/>
          <a:stretch>
            <a:fillRect/>
          </a:stretch>
        </p:blipFill>
        <p:spPr bwMode="auto">
          <a:xfrm>
            <a:off x="6012160" y="116632"/>
            <a:ext cx="2992784" cy="974090"/>
          </a:xfrm>
          <a:prstGeom prst="rect">
            <a:avLst/>
          </a:prstGeom>
          <a:noFill/>
          <a:ln w="9525">
            <a:noFill/>
            <a:miter lim="800000"/>
            <a:headEnd/>
            <a:tailEnd/>
          </a:ln>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3878560" y="6428358"/>
            <a:ext cx="2133600" cy="365125"/>
          </a:xfrm>
        </p:spPr>
        <p:txBody>
          <a:bodyPr/>
          <a:lstStyle/>
          <a:p>
            <a:fld id="{DCE4B40A-67BA-4787-801A-16EE65008C21}" type="slidenum">
              <a:rPr lang="en-US" smtClean="0"/>
              <a:pPr/>
              <a:t>‹#›</a:t>
            </a:fld>
            <a:endParaRPr lang="en-US"/>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sz="quarter" idx="13" hasCustomPrompt="1"/>
          </p:nvPr>
        </p:nvSpPr>
        <p:spPr>
          <a:xfrm>
            <a:off x="1043608" y="6453013"/>
            <a:ext cx="2519362"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smtClean="0"/>
              <a:t>References</a:t>
            </a:r>
            <a:endParaRPr lang="en-US" dirty="0"/>
          </a:p>
        </p:txBody>
      </p:sp>
      <p:pic>
        <p:nvPicPr>
          <p:cNvPr id="9" name="Picture 2"/>
          <p:cNvPicPr>
            <a:picLocks noChangeAspect="1" noChangeArrowheads="1"/>
          </p:cNvPicPr>
          <p:nvPr userDrawn="1"/>
        </p:nvPicPr>
        <p:blipFill>
          <a:blip r:embed="rId3"/>
          <a:srcRect/>
          <a:stretch>
            <a:fillRect/>
          </a:stretch>
        </p:blipFill>
        <p:spPr bwMode="auto">
          <a:xfrm>
            <a:off x="7471320" y="6303943"/>
            <a:ext cx="1565176" cy="509433"/>
          </a:xfrm>
          <a:prstGeom prst="rect">
            <a:avLst/>
          </a:prstGeom>
          <a:noFill/>
          <a:ln w="9525">
            <a:noFill/>
            <a:miter lim="800000"/>
            <a:headEnd/>
            <a:tailEnd/>
          </a:ln>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7"/>
          <p:cNvSpPr>
            <a:spLocks noGrp="1" noChangeArrowheads="1"/>
          </p:cNvSpPr>
          <p:nvPr>
            <p:ph type="sldNum" sz="quarter" idx="10"/>
          </p:nvPr>
        </p:nvSpPr>
        <p:spPr>
          <a:ln/>
        </p:spPr>
        <p:txBody>
          <a:bodyPr/>
          <a:lstStyle>
            <a:lvl1pPr>
              <a:defRPr/>
            </a:lvl1pPr>
          </a:lstStyle>
          <a:p>
            <a:pPr>
              <a:defRPr/>
            </a:pPr>
            <a:fld id="{3E94E07E-2CB6-4075-84A1-047B4A794DB5}" type="slidenum">
              <a:rPr lang="en-US"/>
              <a:pPr>
                <a:defRPr/>
              </a:pPr>
              <a:t>‹#›</a:t>
            </a:fld>
            <a:endParaRPr lang="en-US"/>
          </a:p>
        </p:txBody>
      </p:sp>
    </p:spTree>
    <p:extLst>
      <p:ext uri="{BB962C8B-B14F-4D97-AF65-F5344CB8AC3E}">
        <p14:creationId xmlns:p14="http://schemas.microsoft.com/office/powerpoint/2010/main" val="3883994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47A1601-C96F-44CA-9331-874A3504ACD8}" type="datetime1">
              <a:rPr lang="en-US" smtClean="0">
                <a:solidFill>
                  <a:prstClr val="black">
                    <a:tint val="75000"/>
                  </a:prstClr>
                </a:solidFill>
                <a:latin typeface="Calibri"/>
              </a:rPr>
              <a:pPr/>
              <a:t>11/28/13</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it-IT" smtClean="0">
                <a:solidFill>
                  <a:prstClr val="black">
                    <a:tint val="75000"/>
                  </a:prstClr>
                </a:solidFill>
                <a:latin typeface="Calibri"/>
              </a:rPr>
              <a:t>Y. Kadi   ISCC Novenber 16, 2009</a:t>
            </a:r>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2BE7FC77-F2B6-4416-8CEB-3C51456475E8}"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6645622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3608" y="72000"/>
            <a:ext cx="7643192"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105272" y="1600200"/>
            <a:ext cx="7643192"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3806552" y="6448251"/>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CE4B40A-67BA-4787-801A-16EE65008C21}" type="slidenum">
              <a:rPr lang="en-US" smtClean="0"/>
              <a:pPr/>
              <a:t>‹#›</a:t>
            </a:fld>
            <a:endParaRPr lang="en-US"/>
          </a:p>
        </p:txBody>
      </p:sp>
      <p:sp>
        <p:nvSpPr>
          <p:cNvPr id="5" name="Rectangle 4"/>
          <p:cNvSpPr>
            <a:spLocks noChangeAspect="1"/>
          </p:cNvSpPr>
          <p:nvPr userDrawn="1"/>
        </p:nvSpPr>
        <p:spPr>
          <a:xfrm>
            <a:off x="1" y="1141610"/>
            <a:ext cx="936000" cy="5743774"/>
          </a:xfrm>
          <a:prstGeom prst="rect">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a:spLocks noChangeAspect="1"/>
          </p:cNvSpPr>
          <p:nvPr userDrawn="1"/>
        </p:nvSpPr>
        <p:spPr>
          <a:xfrm rot="16200000">
            <a:off x="98244" y="-84224"/>
            <a:ext cx="761107" cy="936748"/>
          </a:xfrm>
          <a:prstGeom prst="rtTriangle">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hf hdr="0" ftr="0" dt="0"/>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6"/>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 TargetMode="External"/><Relationship Id="rId5" Type="http://schemas.openxmlformats.org/officeDocument/2006/relationships/image" Target="../media/image14.png"/><Relationship Id="rId6" Type="http://schemas.openxmlformats.org/officeDocument/2006/relationships/image" Target="../media/image13.JPG"/><Relationship Id="rId1" Type="http://schemas.openxmlformats.org/officeDocument/2006/relationships/vmlDrawing" Target="../drawings/vmlDrawing1.vml"/><Relationship Id="rId2"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5.emf"/><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png"/><Relationship Id="rId1" Type="http://schemas.openxmlformats.org/officeDocument/2006/relationships/slideLayout" Target="../slideLayouts/slideLayout4.xml"/><Relationship Id="rId2" Type="http://schemas.openxmlformats.org/officeDocument/2006/relationships/image" Target="../media/image1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043608" y="1628800"/>
            <a:ext cx="7772400" cy="1872208"/>
          </a:xfrm>
        </p:spPr>
        <p:txBody>
          <a:bodyPr>
            <a:normAutofit/>
          </a:bodyPr>
          <a:lstStyle/>
          <a:p>
            <a:r>
              <a:rPr lang="en-US" dirty="0" smtClean="0"/>
              <a:t>HIE</a:t>
            </a:r>
            <a:r>
              <a:rPr lang="en-US" dirty="0"/>
              <a:t>-ISOLDE </a:t>
            </a:r>
            <a:r>
              <a:rPr lang="en-US" dirty="0" smtClean="0"/>
              <a:t>Project</a:t>
            </a:r>
            <a:br>
              <a:rPr lang="en-US" dirty="0" smtClean="0"/>
            </a:br>
            <a:r>
              <a:rPr lang="en-US" dirty="0" smtClean="0"/>
              <a:t>Status Report</a:t>
            </a:r>
            <a:endParaRPr lang="en-US" dirty="0"/>
          </a:p>
        </p:txBody>
      </p:sp>
      <p:sp>
        <p:nvSpPr>
          <p:cNvPr id="7" name="Subtitle 2"/>
          <p:cNvSpPr>
            <a:spLocks noGrp="1"/>
          </p:cNvSpPr>
          <p:nvPr>
            <p:ph type="subTitle" idx="1"/>
          </p:nvPr>
        </p:nvSpPr>
        <p:spPr>
          <a:xfrm>
            <a:off x="1547664" y="3573016"/>
            <a:ext cx="7056784" cy="1584176"/>
          </a:xfrm>
        </p:spPr>
        <p:txBody>
          <a:bodyPr>
            <a:normAutofit/>
          </a:bodyPr>
          <a:lstStyle/>
          <a:p>
            <a:r>
              <a:rPr lang="de-DE" sz="2200" dirty="0" smtClean="0">
                <a:solidFill>
                  <a:srgbClr val="29348C"/>
                </a:solidFill>
              </a:rPr>
              <a:t>Y. Kadi </a:t>
            </a:r>
            <a:r>
              <a:rPr lang="de-DE" sz="2200" dirty="0" err="1" smtClean="0">
                <a:solidFill>
                  <a:srgbClr val="29348C"/>
                </a:solidFill>
              </a:rPr>
              <a:t>for</a:t>
            </a:r>
            <a:r>
              <a:rPr lang="de-DE" sz="2200" dirty="0" smtClean="0">
                <a:solidFill>
                  <a:srgbClr val="29348C"/>
                </a:solidFill>
              </a:rPr>
              <a:t> </a:t>
            </a:r>
            <a:r>
              <a:rPr lang="de-DE" sz="2200" dirty="0" err="1" smtClean="0">
                <a:solidFill>
                  <a:srgbClr val="29348C"/>
                </a:solidFill>
              </a:rPr>
              <a:t>the</a:t>
            </a:r>
            <a:r>
              <a:rPr lang="de-DE" sz="2200" dirty="0" smtClean="0">
                <a:solidFill>
                  <a:srgbClr val="29348C"/>
                </a:solidFill>
              </a:rPr>
              <a:t> HIE-ISOLDE Project Team</a:t>
            </a:r>
          </a:p>
          <a:p>
            <a:pPr>
              <a:spcBef>
                <a:spcPts val="1680"/>
              </a:spcBef>
            </a:pPr>
            <a:r>
              <a:rPr lang="de-DE" sz="2000" dirty="0" smtClean="0">
                <a:solidFill>
                  <a:srgbClr val="29348C"/>
                </a:solidFill>
              </a:rPr>
              <a:t>HIE-ISOLDE Workshop: </a:t>
            </a:r>
            <a:r>
              <a:rPr lang="de-DE" sz="2000" dirty="0">
                <a:solidFill>
                  <a:srgbClr val="29348C"/>
                </a:solidFill>
              </a:rPr>
              <a:t>T</a:t>
            </a:r>
            <a:r>
              <a:rPr lang="de-DE" sz="2000" dirty="0" smtClean="0">
                <a:solidFill>
                  <a:srgbClr val="29348C"/>
                </a:solidFill>
              </a:rPr>
              <a:t>he Technical </a:t>
            </a:r>
            <a:r>
              <a:rPr lang="de-DE" sz="2000" dirty="0" err="1" smtClean="0">
                <a:solidFill>
                  <a:srgbClr val="29348C"/>
                </a:solidFill>
              </a:rPr>
              <a:t>Aspects</a:t>
            </a:r>
            <a:endParaRPr lang="de-DE" sz="2000" dirty="0">
              <a:solidFill>
                <a:srgbClr val="29348C"/>
              </a:solidFill>
            </a:endParaRPr>
          </a:p>
          <a:p>
            <a:r>
              <a:rPr lang="de-DE" sz="2000" dirty="0">
                <a:solidFill>
                  <a:srgbClr val="29348C"/>
                </a:solidFill>
              </a:rPr>
              <a:t>CERN, </a:t>
            </a:r>
            <a:r>
              <a:rPr lang="de-DE" sz="2000" dirty="0" smtClean="0">
                <a:solidFill>
                  <a:srgbClr val="29348C"/>
                </a:solidFill>
              </a:rPr>
              <a:t>28-29 November 2013</a:t>
            </a:r>
            <a:endParaRPr lang="de-DE" sz="2000" dirty="0">
              <a:solidFill>
                <a:srgbClr val="29348C"/>
              </a:solidFill>
            </a:endParaRPr>
          </a:p>
          <a:p>
            <a:endParaRPr lang="de-DE" sz="2000" dirty="0" smtClean="0">
              <a:solidFill>
                <a:srgbClr val="29348C"/>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942366D-41BF-B742-A728-1789094A551B}" type="slidenum">
              <a:rPr lang="en-US"/>
              <a:pPr/>
              <a:t>10</a:t>
            </a:fld>
            <a:endParaRPr lang="en-US"/>
          </a:p>
        </p:txBody>
      </p:sp>
      <p:sp>
        <p:nvSpPr>
          <p:cNvPr id="20482" name="Rectangle 2"/>
          <p:cNvSpPr>
            <a:spLocks noGrp="1"/>
          </p:cNvSpPr>
          <p:nvPr>
            <p:ph type="title"/>
          </p:nvPr>
        </p:nvSpPr>
        <p:spPr/>
        <p:txBody>
          <a:bodyPr>
            <a:normAutofit fontScale="90000"/>
          </a:bodyPr>
          <a:lstStyle/>
          <a:p>
            <a:r>
              <a:rPr lang="en-GB" sz="4000">
                <a:latin typeface="Calibri" charset="0"/>
              </a:rPr>
              <a:t>Accelerated </a:t>
            </a:r>
            <a:r>
              <a:rPr lang="en-GB" sz="4000" baseline="30000">
                <a:latin typeface="Calibri" charset="0"/>
              </a:rPr>
              <a:t>132</a:t>
            </a:r>
            <a:r>
              <a:rPr lang="en-GB" sz="4000">
                <a:latin typeface="Calibri" charset="0"/>
              </a:rPr>
              <a:t>Sn yields </a:t>
            </a:r>
            <a:r>
              <a:rPr lang="en-GB" sz="2800">
                <a:latin typeface="Calibri" charset="0"/>
              </a:rPr>
              <a:t>(per second)</a:t>
            </a:r>
            <a:r>
              <a:rPr lang="en-GB" sz="4000">
                <a:latin typeface="Calibri" charset="0"/>
              </a:rPr>
              <a:t> </a:t>
            </a:r>
            <a:r>
              <a:rPr lang="en-GB" sz="3200" i="1">
                <a:latin typeface="Calibri" charset="0"/>
              </a:rPr>
              <a:t>(fission factories only)</a:t>
            </a:r>
          </a:p>
        </p:txBody>
      </p:sp>
      <p:sp>
        <p:nvSpPr>
          <p:cNvPr id="20483" name="Text Box 3"/>
          <p:cNvSpPr txBox="1">
            <a:spLocks noChangeArrowheads="1"/>
          </p:cNvSpPr>
          <p:nvPr/>
        </p:nvSpPr>
        <p:spPr bwMode="auto">
          <a:xfrm>
            <a:off x="1343347" y="1557338"/>
            <a:ext cx="7477125" cy="48482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GB" sz="2400" dirty="0"/>
              <a:t>HRIBF 		10</a:t>
            </a:r>
            <a:r>
              <a:rPr lang="en-GB" sz="2400" baseline="30000" dirty="0"/>
              <a:t>5</a:t>
            </a:r>
            <a:r>
              <a:rPr lang="en-GB" sz="2400" dirty="0"/>
              <a:t> 		4.5 MeV/u	(now)</a:t>
            </a:r>
          </a:p>
          <a:p>
            <a:r>
              <a:rPr lang="en-GB" sz="2400" dirty="0"/>
              <a:t>REX-ISOLDE	10</a:t>
            </a:r>
            <a:r>
              <a:rPr lang="en-GB" sz="2400" baseline="30000" dirty="0"/>
              <a:t>6 </a:t>
            </a:r>
            <a:r>
              <a:rPr lang="en-GB" sz="2400" dirty="0"/>
              <a:t>		3 MeV /u	(now)</a:t>
            </a:r>
          </a:p>
          <a:p>
            <a:r>
              <a:rPr lang="en-GB" sz="2400" dirty="0"/>
              <a:t>CARIBU		5</a:t>
            </a:r>
            <a:r>
              <a:rPr lang="en-GB" sz="2400" baseline="30000" dirty="0"/>
              <a:t>.</a:t>
            </a:r>
            <a:r>
              <a:rPr lang="en-GB" sz="2400" dirty="0"/>
              <a:t>10</a:t>
            </a:r>
            <a:r>
              <a:rPr lang="en-GB" sz="2400" baseline="30000" dirty="0"/>
              <a:t>4</a:t>
            </a:r>
            <a:r>
              <a:rPr lang="en-GB" sz="2400" dirty="0"/>
              <a:t> 		10 MeV/u	(2010)</a:t>
            </a:r>
          </a:p>
          <a:p>
            <a:r>
              <a:rPr lang="en-GB" sz="2400" dirty="0"/>
              <a:t>TRIUMF p-driver	10</a:t>
            </a:r>
            <a:r>
              <a:rPr lang="en-GB" sz="2400" baseline="30000" dirty="0"/>
              <a:t>7 </a:t>
            </a:r>
            <a:r>
              <a:rPr lang="en-GB" sz="2400" dirty="0"/>
              <a:t>		5 MeV/u	(2010)</a:t>
            </a:r>
          </a:p>
          <a:p>
            <a:endParaRPr lang="en-GB" sz="2400" dirty="0"/>
          </a:p>
          <a:p>
            <a:r>
              <a:rPr lang="en-GB" sz="2400" dirty="0"/>
              <a:t>CARIBU phase 2	</a:t>
            </a:r>
            <a:r>
              <a:rPr lang="en-GB" sz="2400" dirty="0">
                <a:sym typeface="Symbol" charset="0"/>
              </a:rPr>
              <a:t>10</a:t>
            </a:r>
            <a:r>
              <a:rPr lang="en-GB" sz="2400" baseline="30000" dirty="0">
                <a:sym typeface="Symbol" charset="0"/>
              </a:rPr>
              <a:t>6		</a:t>
            </a:r>
            <a:r>
              <a:rPr lang="en-GB" sz="2400" dirty="0">
                <a:sym typeface="Symbol" charset="0"/>
              </a:rPr>
              <a:t>14 MeV/u	(2013)</a:t>
            </a:r>
            <a:endParaRPr lang="en-GB" sz="2400" baseline="30000" dirty="0"/>
          </a:p>
          <a:p>
            <a:r>
              <a:rPr lang="en-GB" sz="2400" dirty="0"/>
              <a:t>HRIBF HDU		10</a:t>
            </a:r>
            <a:r>
              <a:rPr lang="en-GB" sz="2400" baseline="30000" dirty="0"/>
              <a:t>8 </a:t>
            </a:r>
            <a:r>
              <a:rPr lang="en-GB" sz="2400" dirty="0"/>
              <a:t>		4.5 MeV/u	(2013)</a:t>
            </a:r>
          </a:p>
          <a:p>
            <a:r>
              <a:rPr lang="en-GB" sz="2400" dirty="0"/>
              <a:t>HIE-ISOLDE 		5</a:t>
            </a:r>
            <a:r>
              <a:rPr lang="en-GB" sz="2400" baseline="30000" dirty="0"/>
              <a:t>.</a:t>
            </a:r>
            <a:r>
              <a:rPr lang="en-GB" sz="2400" dirty="0"/>
              <a:t>10</a:t>
            </a:r>
            <a:r>
              <a:rPr lang="en-GB" sz="2400" baseline="30000" dirty="0"/>
              <a:t>7</a:t>
            </a:r>
            <a:r>
              <a:rPr lang="en-GB" sz="2400" dirty="0"/>
              <a:t> 	 	10 MeV/u 	(</a:t>
            </a:r>
            <a:r>
              <a:rPr lang="en-GB" sz="2400" dirty="0" smtClean="0"/>
              <a:t>2017)</a:t>
            </a:r>
            <a:endParaRPr lang="en-GB" sz="2400" dirty="0"/>
          </a:p>
          <a:p>
            <a:r>
              <a:rPr lang="en-GB" sz="2400" dirty="0"/>
              <a:t>TRIUMF e-driver	5</a:t>
            </a:r>
            <a:r>
              <a:rPr lang="en-GB" sz="2400" baseline="30000" dirty="0"/>
              <a:t>.</a:t>
            </a:r>
            <a:r>
              <a:rPr lang="en-GB" sz="2400" dirty="0"/>
              <a:t>10</a:t>
            </a:r>
            <a:r>
              <a:rPr lang="en-GB" sz="2400" baseline="30000" dirty="0"/>
              <a:t>8</a:t>
            </a:r>
            <a:r>
              <a:rPr lang="en-GB" sz="2400" dirty="0"/>
              <a:t> 		5 MeV/u	(2015)</a:t>
            </a:r>
          </a:p>
          <a:p>
            <a:r>
              <a:rPr lang="en-GB" sz="2400" dirty="0"/>
              <a:t>SPES			5</a:t>
            </a:r>
            <a:r>
              <a:rPr lang="en-GB" sz="2400" baseline="30000" dirty="0"/>
              <a:t>.</a:t>
            </a:r>
            <a:r>
              <a:rPr lang="en-GB" sz="2400" dirty="0"/>
              <a:t>10</a:t>
            </a:r>
            <a:r>
              <a:rPr lang="en-GB" sz="2400" baseline="30000" dirty="0"/>
              <a:t>8</a:t>
            </a:r>
            <a:r>
              <a:rPr lang="en-GB" sz="2400" dirty="0"/>
              <a:t>		9 MeV/u	(2015)</a:t>
            </a:r>
            <a:endParaRPr lang="en-GB" sz="2400" baseline="30000" dirty="0"/>
          </a:p>
          <a:p>
            <a:r>
              <a:rPr lang="en-GB" sz="2400" dirty="0"/>
              <a:t>SPIRAL-2		10</a:t>
            </a:r>
            <a:r>
              <a:rPr lang="en-GB" sz="2400" baseline="30000" dirty="0"/>
              <a:t>9 </a:t>
            </a:r>
            <a:r>
              <a:rPr lang="en-GB" sz="2400" dirty="0"/>
              <a:t>		8 MeV/u	(2015)</a:t>
            </a:r>
          </a:p>
          <a:p>
            <a:endParaRPr lang="en-GB" sz="2400" dirty="0"/>
          </a:p>
          <a:p>
            <a:r>
              <a:rPr lang="en-GB" sz="2400" dirty="0"/>
              <a:t>EURISOL		10</a:t>
            </a:r>
            <a:r>
              <a:rPr lang="en-GB" sz="2400" baseline="30000" dirty="0"/>
              <a:t>12</a:t>
            </a:r>
            <a:r>
              <a:rPr lang="en-GB" sz="2400" dirty="0"/>
              <a:t> 		150 MeV/u	(2025)</a:t>
            </a:r>
          </a:p>
        </p:txBody>
      </p:sp>
    </p:spTree>
    <p:extLst>
      <p:ext uri="{BB962C8B-B14F-4D97-AF65-F5344CB8AC3E}">
        <p14:creationId xmlns:p14="http://schemas.microsoft.com/office/powerpoint/2010/main" val="129755869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974603" y="6531272"/>
            <a:ext cx="2133600" cy="365125"/>
          </a:xfrm>
          <a:prstGeom prst="rect">
            <a:avLst/>
          </a:prstGeom>
        </p:spPr>
        <p:txBody>
          <a:bodyPr/>
          <a:lstStyle/>
          <a:p>
            <a:fld id="{1BA1BA39-F636-4DFE-B878-05FB76132C54}" type="slidenum">
              <a:rPr lang="fr-FR" smtClean="0"/>
              <a:pPr/>
              <a:t>11</a:t>
            </a:fld>
            <a:endParaRPr lang="fr-FR"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20748"/>
            <a:ext cx="9144000" cy="3516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Box 5"/>
          <p:cNvSpPr txBox="1">
            <a:spLocks noChangeArrowheads="1"/>
          </p:cNvSpPr>
          <p:nvPr/>
        </p:nvSpPr>
        <p:spPr bwMode="auto">
          <a:xfrm>
            <a:off x="1834339" y="77828"/>
            <a:ext cx="6713316" cy="584775"/>
          </a:xfrm>
          <a:prstGeom prst="rect">
            <a:avLst/>
          </a:prstGeom>
          <a:noFill/>
          <a:ln w="9525">
            <a:noFill/>
            <a:miter lim="800000"/>
            <a:headEnd/>
            <a:tailEnd/>
          </a:ln>
        </p:spPr>
        <p:txBody>
          <a:bodyPr wrap="square">
            <a:spAutoFit/>
          </a:bodyPr>
          <a:lstStyle/>
          <a:p>
            <a:pPr algn="ctr">
              <a:spcBef>
                <a:spcPct val="50000"/>
              </a:spcBef>
            </a:pPr>
            <a:r>
              <a:rPr lang="de-DE" sz="3200" b="1" dirty="0" smtClean="0">
                <a:solidFill>
                  <a:srgbClr val="0D3A7E"/>
                </a:solidFill>
              </a:rPr>
              <a:t>HIE ISOLDE installation progress</a:t>
            </a:r>
            <a:endParaRPr lang="en-US" sz="3200" b="1" dirty="0">
              <a:solidFill>
                <a:srgbClr val="0D3A7E"/>
              </a:solidFill>
            </a:endParaRPr>
          </a:p>
        </p:txBody>
      </p:sp>
    </p:spTree>
    <p:extLst>
      <p:ext uri="{BB962C8B-B14F-4D97-AF65-F5344CB8AC3E}">
        <p14:creationId xmlns:p14="http://schemas.microsoft.com/office/powerpoint/2010/main" val="55929266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Technical Advances</a:t>
            </a:r>
            <a:endParaRPr lang="en-US" dirty="0"/>
          </a:p>
        </p:txBody>
      </p:sp>
      <p:sp>
        <p:nvSpPr>
          <p:cNvPr id="3" name="Content Placeholder 2"/>
          <p:cNvSpPr>
            <a:spLocks noGrp="1"/>
          </p:cNvSpPr>
          <p:nvPr>
            <p:ph idx="1"/>
          </p:nvPr>
        </p:nvSpPr>
        <p:spPr>
          <a:xfrm>
            <a:off x="1094928" y="1196752"/>
            <a:ext cx="7653536" cy="4968552"/>
          </a:xfrm>
        </p:spPr>
        <p:txBody>
          <a:bodyPr>
            <a:normAutofit fontScale="85000" lnSpcReduction="20000"/>
          </a:bodyPr>
          <a:lstStyle/>
          <a:p>
            <a:pPr>
              <a:spcBef>
                <a:spcPts val="1800"/>
              </a:spcBef>
            </a:pPr>
            <a:r>
              <a:rPr lang="en-US" sz="2000" dirty="0" smtClean="0"/>
              <a:t>SC </a:t>
            </a:r>
            <a:r>
              <a:rPr lang="en-US" sz="2000" dirty="0" err="1"/>
              <a:t>L</a:t>
            </a:r>
            <a:r>
              <a:rPr lang="en-US" sz="2000" dirty="0" err="1" smtClean="0"/>
              <a:t>inac</a:t>
            </a:r>
            <a:r>
              <a:rPr lang="en-US" dirty="0"/>
              <a:t>	</a:t>
            </a:r>
          </a:p>
          <a:p>
            <a:pPr lvl="3"/>
            <a:r>
              <a:rPr lang="en-US" sz="1700" dirty="0"/>
              <a:t>Cavity </a:t>
            </a:r>
            <a:r>
              <a:rPr lang="en-US" sz="1700" dirty="0" smtClean="0"/>
              <a:t>series production started</a:t>
            </a:r>
            <a:endParaRPr lang="en-US" sz="1700" dirty="0">
              <a:solidFill>
                <a:srgbClr val="FF0000"/>
              </a:solidFill>
            </a:endParaRPr>
          </a:p>
          <a:p>
            <a:pPr lvl="3"/>
            <a:r>
              <a:rPr lang="en-US" sz="1700" dirty="0" smtClean="0"/>
              <a:t>RF </a:t>
            </a:r>
            <a:r>
              <a:rPr lang="en-US" sz="1700" dirty="0"/>
              <a:t>coupler and </a:t>
            </a:r>
            <a:r>
              <a:rPr lang="en-US" sz="1700" b="1" dirty="0" smtClean="0"/>
              <a:t>tuner</a:t>
            </a:r>
            <a:r>
              <a:rPr lang="en-US" sz="1700" dirty="0" smtClean="0"/>
              <a:t> systems are being validated</a:t>
            </a:r>
            <a:endParaRPr lang="en-US" sz="1700" dirty="0">
              <a:solidFill>
                <a:srgbClr val="FF0000"/>
              </a:solidFill>
            </a:endParaRPr>
          </a:p>
          <a:p>
            <a:pPr lvl="3"/>
            <a:r>
              <a:rPr lang="en-US" sz="1700" dirty="0"/>
              <a:t>LLRF </a:t>
            </a:r>
            <a:r>
              <a:rPr lang="en-US" sz="1700" dirty="0" smtClean="0"/>
              <a:t>prototype successfully tested =&gt; series production underway</a:t>
            </a:r>
          </a:p>
          <a:p>
            <a:pPr lvl="3"/>
            <a:r>
              <a:rPr lang="en-US" sz="1700" dirty="0" smtClean="0"/>
              <a:t>SC solenoid design approved=&gt;  fabrication starting</a:t>
            </a:r>
            <a:endParaRPr lang="en-US" sz="1700" dirty="0"/>
          </a:p>
          <a:p>
            <a:pPr lvl="3"/>
            <a:r>
              <a:rPr lang="en-US" sz="1700" dirty="0" err="1" smtClean="0"/>
              <a:t>Cryomodule</a:t>
            </a:r>
            <a:r>
              <a:rPr lang="en-US" sz="1700" dirty="0" smtClean="0"/>
              <a:t> design finalized =&gt; procurement underway for long-lead items</a:t>
            </a:r>
            <a:endParaRPr lang="en-US" sz="1700" dirty="0"/>
          </a:p>
          <a:p>
            <a:pPr>
              <a:spcBef>
                <a:spcPts val="1600"/>
              </a:spcBef>
            </a:pPr>
            <a:r>
              <a:rPr lang="en-US" sz="2000" dirty="0" smtClean="0"/>
              <a:t>High-Energy Beam Transfer lines</a:t>
            </a:r>
          </a:p>
          <a:p>
            <a:pPr lvl="3">
              <a:spcBef>
                <a:spcPts val="800"/>
              </a:spcBef>
            </a:pPr>
            <a:r>
              <a:rPr lang="en-US" sz="1700" dirty="0" smtClean="0"/>
              <a:t>Layout frozen =&gt; tracing on the floor</a:t>
            </a:r>
          </a:p>
          <a:p>
            <a:pPr lvl="3">
              <a:spcBef>
                <a:spcPts val="800"/>
              </a:spcBef>
            </a:pPr>
            <a:r>
              <a:rPr lang="en-US" sz="1700" dirty="0" smtClean="0"/>
              <a:t>Dipole and </a:t>
            </a:r>
            <a:r>
              <a:rPr lang="en-US" sz="1700" dirty="0" err="1" smtClean="0"/>
              <a:t>quadrupole</a:t>
            </a:r>
            <a:r>
              <a:rPr lang="en-US" sz="1700" dirty="0" smtClean="0"/>
              <a:t> Magnets + supports ordered</a:t>
            </a:r>
          </a:p>
          <a:p>
            <a:pPr lvl="3">
              <a:spcBef>
                <a:spcPts val="800"/>
              </a:spcBef>
            </a:pPr>
            <a:r>
              <a:rPr lang="en-US" sz="1700" dirty="0" smtClean="0"/>
              <a:t>H/V corrector magnets by end of November</a:t>
            </a:r>
          </a:p>
          <a:p>
            <a:pPr lvl="3">
              <a:spcBef>
                <a:spcPts val="800"/>
              </a:spcBef>
            </a:pPr>
            <a:r>
              <a:rPr lang="en-US" sz="1700" dirty="0" smtClean="0"/>
              <a:t> vacuum chambers design to be finalized soon</a:t>
            </a:r>
          </a:p>
          <a:p>
            <a:pPr lvl="3">
              <a:spcBef>
                <a:spcPts val="800"/>
              </a:spcBef>
            </a:pPr>
            <a:r>
              <a:rPr lang="en-US" sz="1700" dirty="0" smtClean="0"/>
              <a:t>Diagnostic boxes under procurement</a:t>
            </a:r>
            <a:endParaRPr lang="en-US" sz="1700" dirty="0"/>
          </a:p>
          <a:p>
            <a:pPr>
              <a:spcBef>
                <a:spcPts val="1600"/>
              </a:spcBef>
            </a:pPr>
            <a:r>
              <a:rPr lang="en-US" sz="2000" dirty="0"/>
              <a:t>Installation </a:t>
            </a:r>
            <a:r>
              <a:rPr lang="en-US" sz="2000" dirty="0" smtClean="0"/>
              <a:t>works @ ISOLDE</a:t>
            </a:r>
            <a:endParaRPr lang="en-US" sz="2000" dirty="0"/>
          </a:p>
          <a:p>
            <a:pPr>
              <a:spcBef>
                <a:spcPts val="1600"/>
              </a:spcBef>
            </a:pPr>
            <a:r>
              <a:rPr lang="en-US" sz="2000" dirty="0" smtClean="0"/>
              <a:t>Design </a:t>
            </a:r>
            <a:r>
              <a:rPr lang="en-US" sz="2000" dirty="0"/>
              <a:t>Study for the Intensity </a:t>
            </a:r>
            <a:r>
              <a:rPr lang="en-US" sz="2000" dirty="0" smtClean="0"/>
              <a:t>Upgrade well underway</a:t>
            </a:r>
            <a:endParaRPr lang="en-US" dirty="0"/>
          </a:p>
          <a:p>
            <a:pPr lvl="3"/>
            <a:r>
              <a:rPr lang="en-US" sz="1600" dirty="0" smtClean="0"/>
              <a:t>Target + Front-end (FE8 and 9)</a:t>
            </a:r>
            <a:endParaRPr lang="en-US" sz="1600" dirty="0"/>
          </a:p>
          <a:p>
            <a:pPr lvl="3"/>
            <a:r>
              <a:rPr lang="en-US" sz="1600" b="1" dirty="0" smtClean="0"/>
              <a:t>Offline separator test bench</a:t>
            </a:r>
          </a:p>
          <a:p>
            <a:pPr lvl="3"/>
            <a:r>
              <a:rPr lang="en-US" sz="1600" dirty="0" smtClean="0"/>
              <a:t>HVAC + Cooling =&gt; </a:t>
            </a:r>
            <a:r>
              <a:rPr lang="en-US" sz="1600" dirty="0" err="1" smtClean="0"/>
              <a:t>nuclearization</a:t>
            </a:r>
            <a:endParaRPr lang="en-US" sz="1600" dirty="0" smtClean="0"/>
          </a:p>
          <a:p>
            <a:pPr lvl="3"/>
            <a:r>
              <a:rPr lang="en-US" sz="1600" b="1" dirty="0" smtClean="0"/>
              <a:t>Charge Breeder =&gt; assembly of electron gun, test at BNL (US)</a:t>
            </a:r>
            <a:endParaRPr lang="en-US" sz="2000" dirty="0" smtClean="0"/>
          </a:p>
        </p:txBody>
      </p:sp>
      <p:sp>
        <p:nvSpPr>
          <p:cNvPr id="4" name="Slide Number Placeholder 3"/>
          <p:cNvSpPr>
            <a:spLocks noGrp="1"/>
          </p:cNvSpPr>
          <p:nvPr>
            <p:ph type="sldNum" sz="quarter" idx="12"/>
          </p:nvPr>
        </p:nvSpPr>
        <p:spPr/>
        <p:txBody>
          <a:bodyPr/>
          <a:lstStyle/>
          <a:p>
            <a:fld id="{DCE4B40A-67BA-4787-801A-16EE65008C21}" type="slidenum">
              <a:rPr lang="en-US" smtClean="0"/>
              <a:pPr/>
              <a:t>12</a:t>
            </a:fld>
            <a:endParaRPr lang="en-US" dirty="0"/>
          </a:p>
        </p:txBody>
      </p:sp>
    </p:spTree>
    <p:extLst>
      <p:ext uri="{BB962C8B-B14F-4D97-AF65-F5344CB8AC3E}">
        <p14:creationId xmlns:p14="http://schemas.microsoft.com/office/powerpoint/2010/main" val="414855475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DE" dirty="0">
                <a:solidFill>
                  <a:srgbClr val="000000"/>
                </a:solidFill>
              </a:rPr>
              <a:t>HIE </a:t>
            </a:r>
            <a:r>
              <a:rPr lang="de-DE" dirty="0" err="1">
                <a:solidFill>
                  <a:srgbClr val="000000"/>
                </a:solidFill>
              </a:rPr>
              <a:t>Simplified</a:t>
            </a:r>
            <a:r>
              <a:rPr lang="de-DE" dirty="0">
                <a:solidFill>
                  <a:srgbClr val="000000"/>
                </a:solidFill>
              </a:rPr>
              <a:t> </a:t>
            </a:r>
            <a:r>
              <a:rPr lang="de-DE" dirty="0" err="1" smtClean="0">
                <a:solidFill>
                  <a:srgbClr val="000000"/>
                </a:solidFill>
              </a:rPr>
              <a:t>Planning</a:t>
            </a:r>
            <a:endParaRPr lang="en-US" dirty="0">
              <a:solidFill>
                <a:srgbClr val="000000"/>
              </a:solidFill>
            </a:endParaRPr>
          </a:p>
        </p:txBody>
      </p:sp>
      <p:sp>
        <p:nvSpPr>
          <p:cNvPr id="4" name="Slide Number Placeholder 3"/>
          <p:cNvSpPr>
            <a:spLocks noGrp="1"/>
          </p:cNvSpPr>
          <p:nvPr>
            <p:ph type="sldNum" sz="quarter" idx="12"/>
          </p:nvPr>
        </p:nvSpPr>
        <p:spPr/>
        <p:txBody>
          <a:bodyPr/>
          <a:lstStyle/>
          <a:p>
            <a:fld id="{DCE4B40A-67BA-4787-801A-16EE65008C21}" type="slidenum">
              <a:rPr lang="en-US" smtClean="0"/>
              <a:pPr/>
              <a:t>13</a:t>
            </a:fld>
            <a:endParaRPr lang="en-US"/>
          </a:p>
        </p:txBody>
      </p:sp>
      <p:sp>
        <p:nvSpPr>
          <p:cNvPr id="6" name="TextBox 4"/>
          <p:cNvSpPr txBox="1">
            <a:spLocks noChangeArrowheads="1"/>
          </p:cNvSpPr>
          <p:nvPr/>
        </p:nvSpPr>
        <p:spPr bwMode="auto">
          <a:xfrm>
            <a:off x="76200"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7" name="TextBox 5"/>
          <p:cNvSpPr txBox="1">
            <a:spLocks noChangeArrowheads="1"/>
          </p:cNvSpPr>
          <p:nvPr/>
        </p:nvSpPr>
        <p:spPr bwMode="auto">
          <a:xfrm>
            <a:off x="447675"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8" name="TextBox 6"/>
          <p:cNvSpPr txBox="1">
            <a:spLocks noChangeArrowheads="1"/>
          </p:cNvSpPr>
          <p:nvPr/>
        </p:nvSpPr>
        <p:spPr bwMode="auto">
          <a:xfrm>
            <a:off x="819150"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9" name="TextBox 7"/>
          <p:cNvSpPr txBox="1">
            <a:spLocks noChangeArrowheads="1"/>
          </p:cNvSpPr>
          <p:nvPr/>
        </p:nvSpPr>
        <p:spPr bwMode="auto">
          <a:xfrm>
            <a:off x="1190625"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10" name="TextBox 11"/>
          <p:cNvSpPr txBox="1">
            <a:spLocks noChangeArrowheads="1"/>
          </p:cNvSpPr>
          <p:nvPr/>
        </p:nvSpPr>
        <p:spPr bwMode="auto">
          <a:xfrm>
            <a:off x="1571625"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11" name="TextBox 12"/>
          <p:cNvSpPr txBox="1">
            <a:spLocks noChangeArrowheads="1"/>
          </p:cNvSpPr>
          <p:nvPr/>
        </p:nvSpPr>
        <p:spPr bwMode="auto">
          <a:xfrm>
            <a:off x="1943100"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12" name="TextBox 13"/>
          <p:cNvSpPr txBox="1">
            <a:spLocks noChangeArrowheads="1"/>
          </p:cNvSpPr>
          <p:nvPr/>
        </p:nvSpPr>
        <p:spPr bwMode="auto">
          <a:xfrm>
            <a:off x="2314575"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13" name="TextBox 14"/>
          <p:cNvSpPr txBox="1">
            <a:spLocks noChangeArrowheads="1"/>
          </p:cNvSpPr>
          <p:nvPr/>
        </p:nvSpPr>
        <p:spPr bwMode="auto">
          <a:xfrm>
            <a:off x="2686050"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14" name="TextBox 16"/>
          <p:cNvSpPr txBox="1">
            <a:spLocks noChangeArrowheads="1"/>
          </p:cNvSpPr>
          <p:nvPr/>
        </p:nvSpPr>
        <p:spPr bwMode="auto">
          <a:xfrm>
            <a:off x="6057900"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15" name="TextBox 17"/>
          <p:cNvSpPr txBox="1">
            <a:spLocks noChangeArrowheads="1"/>
          </p:cNvSpPr>
          <p:nvPr/>
        </p:nvSpPr>
        <p:spPr bwMode="auto">
          <a:xfrm>
            <a:off x="6429375"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16" name="TextBox 18"/>
          <p:cNvSpPr txBox="1">
            <a:spLocks noChangeArrowheads="1"/>
          </p:cNvSpPr>
          <p:nvPr/>
        </p:nvSpPr>
        <p:spPr bwMode="auto">
          <a:xfrm>
            <a:off x="6800850"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17" name="TextBox 19"/>
          <p:cNvSpPr txBox="1">
            <a:spLocks noChangeArrowheads="1"/>
          </p:cNvSpPr>
          <p:nvPr/>
        </p:nvSpPr>
        <p:spPr bwMode="auto">
          <a:xfrm>
            <a:off x="7172325"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18" name="TextBox 21"/>
          <p:cNvSpPr txBox="1">
            <a:spLocks noChangeArrowheads="1"/>
          </p:cNvSpPr>
          <p:nvPr/>
        </p:nvSpPr>
        <p:spPr bwMode="auto">
          <a:xfrm>
            <a:off x="4562475"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19" name="TextBox 22"/>
          <p:cNvSpPr txBox="1">
            <a:spLocks noChangeArrowheads="1"/>
          </p:cNvSpPr>
          <p:nvPr/>
        </p:nvSpPr>
        <p:spPr bwMode="auto">
          <a:xfrm>
            <a:off x="4933950"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20" name="TextBox 23"/>
          <p:cNvSpPr txBox="1">
            <a:spLocks noChangeArrowheads="1"/>
          </p:cNvSpPr>
          <p:nvPr/>
        </p:nvSpPr>
        <p:spPr bwMode="auto">
          <a:xfrm>
            <a:off x="5305425"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21" name="TextBox 24"/>
          <p:cNvSpPr txBox="1">
            <a:spLocks noChangeArrowheads="1"/>
          </p:cNvSpPr>
          <p:nvPr/>
        </p:nvSpPr>
        <p:spPr bwMode="auto">
          <a:xfrm>
            <a:off x="5676900"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22" name="TextBox 26"/>
          <p:cNvSpPr txBox="1">
            <a:spLocks noChangeArrowheads="1"/>
          </p:cNvSpPr>
          <p:nvPr/>
        </p:nvSpPr>
        <p:spPr bwMode="auto">
          <a:xfrm>
            <a:off x="3067050"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23" name="TextBox 27"/>
          <p:cNvSpPr txBox="1">
            <a:spLocks noChangeArrowheads="1"/>
          </p:cNvSpPr>
          <p:nvPr/>
        </p:nvSpPr>
        <p:spPr bwMode="auto">
          <a:xfrm>
            <a:off x="3438525"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24" name="TextBox 28"/>
          <p:cNvSpPr txBox="1">
            <a:spLocks noChangeArrowheads="1"/>
          </p:cNvSpPr>
          <p:nvPr/>
        </p:nvSpPr>
        <p:spPr bwMode="auto">
          <a:xfrm>
            <a:off x="3810000"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25" name="TextBox 29"/>
          <p:cNvSpPr txBox="1">
            <a:spLocks noChangeArrowheads="1"/>
          </p:cNvSpPr>
          <p:nvPr/>
        </p:nvSpPr>
        <p:spPr bwMode="auto">
          <a:xfrm>
            <a:off x="4181475"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26" name="TextBox 31"/>
          <p:cNvSpPr txBox="1">
            <a:spLocks noChangeArrowheads="1"/>
          </p:cNvSpPr>
          <p:nvPr/>
        </p:nvSpPr>
        <p:spPr bwMode="auto">
          <a:xfrm>
            <a:off x="7553325" y="1701059"/>
            <a:ext cx="371475" cy="261567"/>
          </a:xfrm>
          <a:prstGeom prst="rect">
            <a:avLst/>
          </a:prstGeom>
          <a:noFill/>
          <a:ln w="9525">
            <a:solidFill>
              <a:schemeClr val="tx1"/>
            </a:solidFill>
            <a:miter lim="800000"/>
            <a:headEnd/>
            <a:tailEnd/>
          </a:ln>
        </p:spPr>
        <p:txBody>
          <a:bodyPr>
            <a:spAutoFit/>
          </a:bodyPr>
          <a:lstStyle/>
          <a:p>
            <a:r>
              <a:rPr lang="en-US" sz="1100" dirty="0"/>
              <a:t>Q1</a:t>
            </a:r>
          </a:p>
        </p:txBody>
      </p:sp>
      <p:sp>
        <p:nvSpPr>
          <p:cNvPr id="27" name="TextBox 32"/>
          <p:cNvSpPr txBox="1">
            <a:spLocks noChangeArrowheads="1"/>
          </p:cNvSpPr>
          <p:nvPr/>
        </p:nvSpPr>
        <p:spPr bwMode="auto">
          <a:xfrm>
            <a:off x="7924800" y="1701059"/>
            <a:ext cx="371475" cy="261567"/>
          </a:xfrm>
          <a:prstGeom prst="rect">
            <a:avLst/>
          </a:prstGeom>
          <a:noFill/>
          <a:ln w="9525">
            <a:solidFill>
              <a:schemeClr val="tx1"/>
            </a:solidFill>
            <a:miter lim="800000"/>
            <a:headEnd/>
            <a:tailEnd/>
          </a:ln>
        </p:spPr>
        <p:txBody>
          <a:bodyPr>
            <a:spAutoFit/>
          </a:bodyPr>
          <a:lstStyle/>
          <a:p>
            <a:r>
              <a:rPr lang="en-US" sz="1100" dirty="0"/>
              <a:t>Q2</a:t>
            </a:r>
          </a:p>
        </p:txBody>
      </p:sp>
      <p:sp>
        <p:nvSpPr>
          <p:cNvPr id="28" name="TextBox 33"/>
          <p:cNvSpPr txBox="1">
            <a:spLocks noChangeArrowheads="1"/>
          </p:cNvSpPr>
          <p:nvPr/>
        </p:nvSpPr>
        <p:spPr bwMode="auto">
          <a:xfrm>
            <a:off x="8296275" y="1701059"/>
            <a:ext cx="371475" cy="261567"/>
          </a:xfrm>
          <a:prstGeom prst="rect">
            <a:avLst/>
          </a:prstGeom>
          <a:noFill/>
          <a:ln w="9525">
            <a:solidFill>
              <a:schemeClr val="tx1"/>
            </a:solidFill>
            <a:miter lim="800000"/>
            <a:headEnd/>
            <a:tailEnd/>
          </a:ln>
        </p:spPr>
        <p:txBody>
          <a:bodyPr>
            <a:spAutoFit/>
          </a:bodyPr>
          <a:lstStyle/>
          <a:p>
            <a:r>
              <a:rPr lang="en-US" sz="1100" dirty="0"/>
              <a:t>Q3</a:t>
            </a:r>
          </a:p>
        </p:txBody>
      </p:sp>
      <p:sp>
        <p:nvSpPr>
          <p:cNvPr id="29" name="TextBox 34"/>
          <p:cNvSpPr txBox="1">
            <a:spLocks noChangeArrowheads="1"/>
          </p:cNvSpPr>
          <p:nvPr/>
        </p:nvSpPr>
        <p:spPr bwMode="auto">
          <a:xfrm>
            <a:off x="8667750" y="1701059"/>
            <a:ext cx="371475" cy="261567"/>
          </a:xfrm>
          <a:prstGeom prst="rect">
            <a:avLst/>
          </a:prstGeom>
          <a:noFill/>
          <a:ln w="9525">
            <a:solidFill>
              <a:schemeClr val="tx1"/>
            </a:solidFill>
            <a:miter lim="800000"/>
            <a:headEnd/>
            <a:tailEnd/>
          </a:ln>
        </p:spPr>
        <p:txBody>
          <a:bodyPr>
            <a:spAutoFit/>
          </a:bodyPr>
          <a:lstStyle/>
          <a:p>
            <a:r>
              <a:rPr lang="en-US" sz="1100" dirty="0"/>
              <a:t>Q4</a:t>
            </a:r>
          </a:p>
        </p:txBody>
      </p:sp>
      <p:sp>
        <p:nvSpPr>
          <p:cNvPr id="30" name="TextBox 35"/>
          <p:cNvSpPr txBox="1">
            <a:spLocks noChangeArrowheads="1"/>
          </p:cNvSpPr>
          <p:nvPr/>
        </p:nvSpPr>
        <p:spPr bwMode="auto">
          <a:xfrm>
            <a:off x="476251" y="1329646"/>
            <a:ext cx="685800" cy="369271"/>
          </a:xfrm>
          <a:prstGeom prst="rect">
            <a:avLst/>
          </a:prstGeom>
          <a:noFill/>
          <a:ln w="9525">
            <a:noFill/>
            <a:miter lim="800000"/>
            <a:headEnd/>
            <a:tailEnd/>
          </a:ln>
        </p:spPr>
        <p:txBody>
          <a:bodyPr>
            <a:spAutoFit/>
          </a:bodyPr>
          <a:lstStyle/>
          <a:p>
            <a:r>
              <a:rPr lang="en-US" dirty="0"/>
              <a:t>2011</a:t>
            </a:r>
          </a:p>
        </p:txBody>
      </p:sp>
      <p:sp>
        <p:nvSpPr>
          <p:cNvPr id="31" name="TextBox 36"/>
          <p:cNvSpPr txBox="1">
            <a:spLocks noChangeArrowheads="1"/>
          </p:cNvSpPr>
          <p:nvPr/>
        </p:nvSpPr>
        <p:spPr bwMode="auto">
          <a:xfrm>
            <a:off x="1943101" y="1329646"/>
            <a:ext cx="733424" cy="369271"/>
          </a:xfrm>
          <a:prstGeom prst="rect">
            <a:avLst/>
          </a:prstGeom>
          <a:noFill/>
          <a:ln w="9525">
            <a:noFill/>
            <a:miter lim="800000"/>
            <a:headEnd/>
            <a:tailEnd/>
          </a:ln>
        </p:spPr>
        <p:txBody>
          <a:bodyPr>
            <a:spAutoFit/>
          </a:bodyPr>
          <a:lstStyle/>
          <a:p>
            <a:r>
              <a:rPr lang="en-US" dirty="0"/>
              <a:t>2012</a:t>
            </a:r>
          </a:p>
        </p:txBody>
      </p:sp>
      <p:sp>
        <p:nvSpPr>
          <p:cNvPr id="32" name="TextBox 37"/>
          <p:cNvSpPr txBox="1">
            <a:spLocks noChangeArrowheads="1"/>
          </p:cNvSpPr>
          <p:nvPr/>
        </p:nvSpPr>
        <p:spPr bwMode="auto">
          <a:xfrm>
            <a:off x="3467101" y="1329646"/>
            <a:ext cx="790574" cy="369271"/>
          </a:xfrm>
          <a:prstGeom prst="rect">
            <a:avLst/>
          </a:prstGeom>
          <a:noFill/>
          <a:ln w="9525">
            <a:noFill/>
            <a:miter lim="800000"/>
            <a:headEnd/>
            <a:tailEnd/>
          </a:ln>
        </p:spPr>
        <p:txBody>
          <a:bodyPr>
            <a:spAutoFit/>
          </a:bodyPr>
          <a:lstStyle/>
          <a:p>
            <a:r>
              <a:rPr lang="en-US" dirty="0"/>
              <a:t>2013</a:t>
            </a:r>
          </a:p>
        </p:txBody>
      </p:sp>
      <p:sp>
        <p:nvSpPr>
          <p:cNvPr id="33" name="TextBox 38"/>
          <p:cNvSpPr txBox="1">
            <a:spLocks noChangeArrowheads="1"/>
          </p:cNvSpPr>
          <p:nvPr/>
        </p:nvSpPr>
        <p:spPr bwMode="auto">
          <a:xfrm>
            <a:off x="4962526" y="1329646"/>
            <a:ext cx="771524" cy="369271"/>
          </a:xfrm>
          <a:prstGeom prst="rect">
            <a:avLst/>
          </a:prstGeom>
          <a:noFill/>
          <a:ln w="9525">
            <a:noFill/>
            <a:miter lim="800000"/>
            <a:headEnd/>
            <a:tailEnd/>
          </a:ln>
        </p:spPr>
        <p:txBody>
          <a:bodyPr>
            <a:spAutoFit/>
          </a:bodyPr>
          <a:lstStyle/>
          <a:p>
            <a:r>
              <a:rPr lang="en-US" dirty="0"/>
              <a:t>2014</a:t>
            </a:r>
          </a:p>
        </p:txBody>
      </p:sp>
      <p:sp>
        <p:nvSpPr>
          <p:cNvPr id="34" name="TextBox 39"/>
          <p:cNvSpPr txBox="1">
            <a:spLocks noChangeArrowheads="1"/>
          </p:cNvSpPr>
          <p:nvPr/>
        </p:nvSpPr>
        <p:spPr bwMode="auto">
          <a:xfrm>
            <a:off x="6457950" y="1329646"/>
            <a:ext cx="761999" cy="369271"/>
          </a:xfrm>
          <a:prstGeom prst="rect">
            <a:avLst/>
          </a:prstGeom>
          <a:noFill/>
          <a:ln w="9525">
            <a:noFill/>
            <a:miter lim="800000"/>
            <a:headEnd/>
            <a:tailEnd/>
          </a:ln>
        </p:spPr>
        <p:txBody>
          <a:bodyPr>
            <a:spAutoFit/>
          </a:bodyPr>
          <a:lstStyle/>
          <a:p>
            <a:r>
              <a:rPr lang="en-US" dirty="0"/>
              <a:t>2015</a:t>
            </a:r>
          </a:p>
        </p:txBody>
      </p:sp>
      <p:sp>
        <p:nvSpPr>
          <p:cNvPr id="35" name="TextBox 40"/>
          <p:cNvSpPr txBox="1">
            <a:spLocks noChangeArrowheads="1"/>
          </p:cNvSpPr>
          <p:nvPr/>
        </p:nvSpPr>
        <p:spPr bwMode="auto">
          <a:xfrm>
            <a:off x="7953375" y="1329646"/>
            <a:ext cx="781049" cy="369271"/>
          </a:xfrm>
          <a:prstGeom prst="rect">
            <a:avLst/>
          </a:prstGeom>
          <a:noFill/>
          <a:ln w="9525">
            <a:noFill/>
            <a:miter lim="800000"/>
            <a:headEnd/>
            <a:tailEnd/>
          </a:ln>
        </p:spPr>
        <p:txBody>
          <a:bodyPr>
            <a:spAutoFit/>
          </a:bodyPr>
          <a:lstStyle/>
          <a:p>
            <a:r>
              <a:rPr lang="en-US" dirty="0"/>
              <a:t>2016</a:t>
            </a:r>
          </a:p>
        </p:txBody>
      </p:sp>
      <p:cxnSp>
        <p:nvCxnSpPr>
          <p:cNvPr id="36" name="Straight Arrow Connector 35"/>
          <p:cNvCxnSpPr/>
          <p:nvPr/>
        </p:nvCxnSpPr>
        <p:spPr bwMode="auto">
          <a:xfrm>
            <a:off x="5656963" y="3823026"/>
            <a:ext cx="509580"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7" name="TextBox 70"/>
          <p:cNvSpPr txBox="1">
            <a:spLocks noChangeArrowheads="1"/>
          </p:cNvSpPr>
          <p:nvPr/>
        </p:nvSpPr>
        <p:spPr bwMode="auto">
          <a:xfrm>
            <a:off x="444138" y="2063149"/>
            <a:ext cx="571500" cy="338554"/>
          </a:xfrm>
          <a:prstGeom prst="rect">
            <a:avLst/>
          </a:prstGeom>
          <a:noFill/>
          <a:ln w="9525">
            <a:noFill/>
            <a:miter lim="800000"/>
            <a:headEnd/>
            <a:tailEnd/>
          </a:ln>
        </p:spPr>
        <p:txBody>
          <a:bodyPr wrap="square">
            <a:spAutoFit/>
          </a:bodyPr>
          <a:lstStyle/>
          <a:p>
            <a:r>
              <a:rPr lang="en-US" sz="1600" dirty="0"/>
              <a:t>Civil</a:t>
            </a:r>
          </a:p>
        </p:txBody>
      </p:sp>
      <p:sp>
        <p:nvSpPr>
          <p:cNvPr id="38" name="TextBox 71"/>
          <p:cNvSpPr txBox="1">
            <a:spLocks noChangeArrowheads="1"/>
          </p:cNvSpPr>
          <p:nvPr/>
        </p:nvSpPr>
        <p:spPr bwMode="auto">
          <a:xfrm>
            <a:off x="1394526" y="2838853"/>
            <a:ext cx="1609725" cy="338498"/>
          </a:xfrm>
          <a:prstGeom prst="rect">
            <a:avLst/>
          </a:prstGeom>
          <a:noFill/>
          <a:ln w="9525">
            <a:noFill/>
            <a:miter lim="800000"/>
            <a:headEnd/>
            <a:tailEnd/>
          </a:ln>
        </p:spPr>
        <p:txBody>
          <a:bodyPr>
            <a:spAutoFit/>
          </a:bodyPr>
          <a:lstStyle/>
          <a:p>
            <a:r>
              <a:rPr lang="en-US" sz="1600" dirty="0"/>
              <a:t>Main services</a:t>
            </a:r>
          </a:p>
        </p:txBody>
      </p:sp>
      <p:sp>
        <p:nvSpPr>
          <p:cNvPr id="39" name="TextBox 72"/>
          <p:cNvSpPr txBox="1">
            <a:spLocks noChangeArrowheads="1"/>
          </p:cNvSpPr>
          <p:nvPr/>
        </p:nvSpPr>
        <p:spPr bwMode="auto">
          <a:xfrm>
            <a:off x="4269572" y="2313518"/>
            <a:ext cx="704850" cy="338498"/>
          </a:xfrm>
          <a:prstGeom prst="rect">
            <a:avLst/>
          </a:prstGeom>
          <a:noFill/>
          <a:ln w="9525">
            <a:noFill/>
            <a:miter lim="800000"/>
            <a:headEnd/>
            <a:tailEnd/>
          </a:ln>
        </p:spPr>
        <p:txBody>
          <a:bodyPr>
            <a:spAutoFit/>
          </a:bodyPr>
          <a:lstStyle/>
          <a:p>
            <a:r>
              <a:rPr lang="en-US" sz="1600" dirty="0"/>
              <a:t>Cryo</a:t>
            </a:r>
          </a:p>
        </p:txBody>
      </p:sp>
      <p:sp>
        <p:nvSpPr>
          <p:cNvPr id="40" name="TextBox 73"/>
          <p:cNvSpPr txBox="1">
            <a:spLocks noChangeArrowheads="1"/>
          </p:cNvSpPr>
          <p:nvPr/>
        </p:nvSpPr>
        <p:spPr bwMode="auto">
          <a:xfrm>
            <a:off x="4801455" y="3660406"/>
            <a:ext cx="1104900" cy="338498"/>
          </a:xfrm>
          <a:prstGeom prst="rect">
            <a:avLst/>
          </a:prstGeom>
          <a:noFill/>
          <a:ln w="9525">
            <a:noFill/>
            <a:miter lim="800000"/>
            <a:headEnd/>
            <a:tailEnd/>
          </a:ln>
        </p:spPr>
        <p:txBody>
          <a:bodyPr>
            <a:spAutoFit/>
          </a:bodyPr>
          <a:lstStyle/>
          <a:p>
            <a:r>
              <a:rPr lang="en-US" sz="1600" dirty="0"/>
              <a:t>CM 1&amp;2</a:t>
            </a:r>
          </a:p>
        </p:txBody>
      </p:sp>
      <p:cxnSp>
        <p:nvCxnSpPr>
          <p:cNvPr id="41" name="Straight Arrow Connector 40"/>
          <p:cNvCxnSpPr/>
          <p:nvPr/>
        </p:nvCxnSpPr>
        <p:spPr bwMode="auto">
          <a:xfrm flipV="1">
            <a:off x="7219949" y="3847358"/>
            <a:ext cx="1924051" cy="3502"/>
          </a:xfrm>
          <a:prstGeom prst="straightConnector1">
            <a:avLst/>
          </a:prstGeom>
          <a:ln w="254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42" name="TextBox 82"/>
          <p:cNvSpPr txBox="1">
            <a:spLocks noChangeArrowheads="1"/>
          </p:cNvSpPr>
          <p:nvPr/>
        </p:nvSpPr>
        <p:spPr bwMode="auto">
          <a:xfrm>
            <a:off x="7140439" y="3482610"/>
            <a:ext cx="1104900" cy="338498"/>
          </a:xfrm>
          <a:prstGeom prst="rect">
            <a:avLst/>
          </a:prstGeom>
          <a:noFill/>
          <a:ln w="9525">
            <a:noFill/>
            <a:miter lim="800000"/>
            <a:headEnd/>
            <a:tailEnd/>
          </a:ln>
        </p:spPr>
        <p:txBody>
          <a:bodyPr>
            <a:spAutoFit/>
          </a:bodyPr>
          <a:lstStyle/>
          <a:p>
            <a:r>
              <a:rPr lang="en-US" sz="1600" dirty="0">
                <a:solidFill>
                  <a:srgbClr val="FF0000"/>
                </a:solidFill>
              </a:rPr>
              <a:t>5.5MeV/u</a:t>
            </a:r>
          </a:p>
        </p:txBody>
      </p:sp>
      <p:cxnSp>
        <p:nvCxnSpPr>
          <p:cNvPr id="43" name="Straight Arrow Connector 42"/>
          <p:cNvCxnSpPr/>
          <p:nvPr/>
        </p:nvCxnSpPr>
        <p:spPr bwMode="auto">
          <a:xfrm>
            <a:off x="4933950" y="2224110"/>
            <a:ext cx="1524000"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4" name="TextBox 119"/>
          <p:cNvSpPr txBox="1">
            <a:spLocks noChangeArrowheads="1"/>
          </p:cNvSpPr>
          <p:nvPr/>
        </p:nvSpPr>
        <p:spPr bwMode="auto">
          <a:xfrm>
            <a:off x="4272486" y="2038079"/>
            <a:ext cx="774601" cy="338498"/>
          </a:xfrm>
          <a:prstGeom prst="rect">
            <a:avLst/>
          </a:prstGeom>
          <a:noFill/>
          <a:ln w="9525">
            <a:noFill/>
            <a:miter lim="800000"/>
            <a:headEnd/>
            <a:tailEnd/>
          </a:ln>
        </p:spPr>
        <p:txBody>
          <a:bodyPr wrap="square">
            <a:spAutoFit/>
          </a:bodyPr>
          <a:lstStyle/>
          <a:p>
            <a:r>
              <a:rPr lang="en-US" sz="1600" dirty="0" smtClean="0"/>
              <a:t>HEBT</a:t>
            </a:r>
            <a:endParaRPr lang="en-US" sz="1600" dirty="0"/>
          </a:p>
        </p:txBody>
      </p:sp>
      <p:cxnSp>
        <p:nvCxnSpPr>
          <p:cNvPr id="45" name="Straight Arrow Connector 44"/>
          <p:cNvCxnSpPr/>
          <p:nvPr/>
        </p:nvCxnSpPr>
        <p:spPr bwMode="auto">
          <a:xfrm>
            <a:off x="2811047" y="3018296"/>
            <a:ext cx="2119347"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bwMode="auto">
          <a:xfrm>
            <a:off x="1019175" y="2244288"/>
            <a:ext cx="1968574"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bwMode="auto">
          <a:xfrm>
            <a:off x="3009015" y="4853215"/>
            <a:ext cx="2410712" cy="265814"/>
          </a:xfrm>
          <a:prstGeom prst="rect">
            <a:avLst/>
          </a:prstGeom>
          <a:solidFill>
            <a:schemeClr val="accent1"/>
          </a:solidFill>
          <a:ln>
            <a:solidFill>
              <a:srgbClr val="FC1A0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48" name="Rectangle 47"/>
          <p:cNvSpPr/>
          <p:nvPr/>
        </p:nvSpPr>
        <p:spPr bwMode="auto">
          <a:xfrm>
            <a:off x="76200" y="4554617"/>
            <a:ext cx="8915400" cy="257175"/>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9" name="Rectangle 48"/>
          <p:cNvSpPr/>
          <p:nvPr/>
        </p:nvSpPr>
        <p:spPr bwMode="auto">
          <a:xfrm>
            <a:off x="85725" y="4564142"/>
            <a:ext cx="457200" cy="238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0" name="Rectangle 49"/>
          <p:cNvSpPr/>
          <p:nvPr/>
        </p:nvSpPr>
        <p:spPr bwMode="auto">
          <a:xfrm>
            <a:off x="2998382" y="4566131"/>
            <a:ext cx="2421344" cy="236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1" name="Rectangle 50"/>
          <p:cNvSpPr/>
          <p:nvPr/>
        </p:nvSpPr>
        <p:spPr bwMode="auto">
          <a:xfrm>
            <a:off x="1495425" y="4564142"/>
            <a:ext cx="354639" cy="243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2" name="TextBox 86"/>
          <p:cNvSpPr txBox="1">
            <a:spLocks noChangeArrowheads="1"/>
          </p:cNvSpPr>
          <p:nvPr/>
        </p:nvSpPr>
        <p:spPr bwMode="auto">
          <a:xfrm>
            <a:off x="3040629" y="4836615"/>
            <a:ext cx="2360208" cy="307777"/>
          </a:xfrm>
          <a:prstGeom prst="rect">
            <a:avLst/>
          </a:prstGeom>
          <a:noFill/>
          <a:ln w="9525">
            <a:noFill/>
            <a:miter lim="800000"/>
            <a:headEnd/>
            <a:tailEnd/>
          </a:ln>
        </p:spPr>
        <p:txBody>
          <a:bodyPr wrap="square">
            <a:spAutoFit/>
          </a:bodyPr>
          <a:lstStyle/>
          <a:p>
            <a:r>
              <a:rPr lang="en-US" sz="1400" dirty="0" smtClean="0"/>
              <a:t>17 Dec 2012    -    Q3 2014</a:t>
            </a:r>
            <a:endParaRPr lang="en-US" sz="1400" dirty="0"/>
          </a:p>
        </p:txBody>
      </p:sp>
      <p:sp>
        <p:nvSpPr>
          <p:cNvPr id="53" name="TextBox 90"/>
          <p:cNvSpPr txBox="1">
            <a:spLocks noChangeArrowheads="1"/>
          </p:cNvSpPr>
          <p:nvPr/>
        </p:nvSpPr>
        <p:spPr bwMode="auto">
          <a:xfrm>
            <a:off x="114300" y="4506992"/>
            <a:ext cx="400050" cy="338138"/>
          </a:xfrm>
          <a:prstGeom prst="rect">
            <a:avLst/>
          </a:prstGeom>
          <a:noFill/>
          <a:ln w="9525">
            <a:noFill/>
            <a:miter lim="800000"/>
            <a:headEnd/>
            <a:tailEnd/>
          </a:ln>
        </p:spPr>
        <p:txBody>
          <a:bodyPr>
            <a:spAutoFit/>
          </a:bodyPr>
          <a:lstStyle/>
          <a:p>
            <a:r>
              <a:rPr lang="en-US" sz="1600" dirty="0"/>
              <a:t>sd</a:t>
            </a:r>
          </a:p>
        </p:txBody>
      </p:sp>
      <p:sp>
        <p:nvSpPr>
          <p:cNvPr id="54" name="TextBox 91"/>
          <p:cNvSpPr txBox="1">
            <a:spLocks noChangeArrowheads="1"/>
          </p:cNvSpPr>
          <p:nvPr/>
        </p:nvSpPr>
        <p:spPr bwMode="auto">
          <a:xfrm>
            <a:off x="1465295" y="4505884"/>
            <a:ext cx="512362" cy="338138"/>
          </a:xfrm>
          <a:prstGeom prst="rect">
            <a:avLst/>
          </a:prstGeom>
          <a:noFill/>
          <a:ln w="9525">
            <a:noFill/>
            <a:miter lim="800000"/>
            <a:headEnd/>
            <a:tailEnd/>
          </a:ln>
        </p:spPr>
        <p:txBody>
          <a:bodyPr wrap="square">
            <a:spAutoFit/>
          </a:bodyPr>
          <a:lstStyle/>
          <a:p>
            <a:r>
              <a:rPr lang="en-US" sz="1600" dirty="0"/>
              <a:t>sd</a:t>
            </a:r>
          </a:p>
        </p:txBody>
      </p:sp>
      <p:sp>
        <p:nvSpPr>
          <p:cNvPr id="55" name="TextBox 98"/>
          <p:cNvSpPr txBox="1">
            <a:spLocks noChangeArrowheads="1"/>
          </p:cNvSpPr>
          <p:nvPr/>
        </p:nvSpPr>
        <p:spPr bwMode="auto">
          <a:xfrm>
            <a:off x="2317901" y="5615238"/>
            <a:ext cx="1828801" cy="338138"/>
          </a:xfrm>
          <a:prstGeom prst="rect">
            <a:avLst/>
          </a:prstGeom>
          <a:noFill/>
          <a:ln w="9525">
            <a:noFill/>
            <a:miter lim="800000"/>
            <a:headEnd/>
            <a:tailEnd/>
          </a:ln>
        </p:spPr>
        <p:txBody>
          <a:bodyPr wrap="square">
            <a:spAutoFit/>
          </a:bodyPr>
          <a:lstStyle/>
          <a:p>
            <a:r>
              <a:rPr lang="en-US" sz="1600" dirty="0"/>
              <a:t>Isolde </a:t>
            </a:r>
            <a:r>
              <a:rPr lang="en-US" sz="1600" dirty="0" smtClean="0"/>
              <a:t>Ops</a:t>
            </a:r>
            <a:endParaRPr lang="en-US" sz="1600" dirty="0"/>
          </a:p>
        </p:txBody>
      </p:sp>
      <p:sp>
        <p:nvSpPr>
          <p:cNvPr id="56" name="Rectangle 55"/>
          <p:cNvSpPr/>
          <p:nvPr/>
        </p:nvSpPr>
        <p:spPr bwMode="auto">
          <a:xfrm>
            <a:off x="244521" y="5651338"/>
            <a:ext cx="457200" cy="238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7" name="Rectangle 56"/>
          <p:cNvSpPr/>
          <p:nvPr/>
        </p:nvSpPr>
        <p:spPr bwMode="auto">
          <a:xfrm>
            <a:off x="3771161" y="5666105"/>
            <a:ext cx="480680" cy="22858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8" name="TextBox 104"/>
          <p:cNvSpPr txBox="1">
            <a:spLocks noChangeArrowheads="1"/>
          </p:cNvSpPr>
          <p:nvPr/>
        </p:nvSpPr>
        <p:spPr bwMode="auto">
          <a:xfrm>
            <a:off x="549321" y="5594188"/>
            <a:ext cx="1609725" cy="338138"/>
          </a:xfrm>
          <a:prstGeom prst="rect">
            <a:avLst/>
          </a:prstGeom>
          <a:noFill/>
          <a:ln w="9525">
            <a:noFill/>
            <a:miter lim="800000"/>
            <a:headEnd/>
            <a:tailEnd/>
          </a:ln>
        </p:spPr>
        <p:txBody>
          <a:bodyPr>
            <a:spAutoFit/>
          </a:bodyPr>
          <a:lstStyle/>
          <a:p>
            <a:r>
              <a:rPr lang="en-US" sz="1600" dirty="0"/>
              <a:t>  shutdown</a:t>
            </a:r>
          </a:p>
        </p:txBody>
      </p:sp>
      <p:sp>
        <p:nvSpPr>
          <p:cNvPr id="59" name="TextBox 88"/>
          <p:cNvSpPr txBox="1">
            <a:spLocks noChangeArrowheads="1"/>
          </p:cNvSpPr>
          <p:nvPr/>
        </p:nvSpPr>
        <p:spPr bwMode="auto">
          <a:xfrm>
            <a:off x="3491880" y="4534554"/>
            <a:ext cx="1370271" cy="307777"/>
          </a:xfrm>
          <a:prstGeom prst="rect">
            <a:avLst/>
          </a:prstGeom>
          <a:noFill/>
          <a:ln w="9525">
            <a:noFill/>
            <a:miter lim="800000"/>
            <a:headEnd/>
            <a:tailEnd/>
          </a:ln>
        </p:spPr>
        <p:txBody>
          <a:bodyPr wrap="square">
            <a:spAutoFit/>
          </a:bodyPr>
          <a:lstStyle/>
          <a:p>
            <a:pPr algn="ctr"/>
            <a:r>
              <a:rPr lang="en-US" sz="1400" dirty="0" smtClean="0"/>
              <a:t>LS1</a:t>
            </a:r>
            <a:endParaRPr lang="en-US" sz="1400" dirty="0"/>
          </a:p>
        </p:txBody>
      </p:sp>
      <p:sp>
        <p:nvSpPr>
          <p:cNvPr id="60" name="TextBox 108"/>
          <p:cNvSpPr txBox="1">
            <a:spLocks noChangeArrowheads="1"/>
          </p:cNvSpPr>
          <p:nvPr/>
        </p:nvSpPr>
        <p:spPr bwMode="auto">
          <a:xfrm>
            <a:off x="4237445" y="5597204"/>
            <a:ext cx="5415458" cy="338554"/>
          </a:xfrm>
          <a:prstGeom prst="rect">
            <a:avLst/>
          </a:prstGeom>
          <a:noFill/>
          <a:ln w="9525">
            <a:noFill/>
            <a:miter lim="800000"/>
            <a:headEnd/>
            <a:tailEnd/>
          </a:ln>
        </p:spPr>
        <p:txBody>
          <a:bodyPr wrap="square">
            <a:spAutoFit/>
          </a:bodyPr>
          <a:lstStyle/>
          <a:p>
            <a:r>
              <a:rPr lang="en-US" sz="1600" dirty="0" smtClean="0"/>
              <a:t>HIE installations and tests </a:t>
            </a:r>
            <a:r>
              <a:rPr lang="en-US" sz="1500" dirty="0" smtClean="0"/>
              <a:t>(Isolde normal operations)</a:t>
            </a:r>
            <a:endParaRPr lang="en-US" sz="1500" dirty="0"/>
          </a:p>
        </p:txBody>
      </p:sp>
      <p:sp>
        <p:nvSpPr>
          <p:cNvPr id="61" name="Rectangle 60"/>
          <p:cNvSpPr/>
          <p:nvPr/>
        </p:nvSpPr>
        <p:spPr bwMode="auto">
          <a:xfrm>
            <a:off x="1896106" y="5654855"/>
            <a:ext cx="457200" cy="238125"/>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2" name="TextBox 98"/>
          <p:cNvSpPr txBox="1">
            <a:spLocks noChangeArrowheads="1"/>
          </p:cNvSpPr>
          <p:nvPr/>
        </p:nvSpPr>
        <p:spPr bwMode="auto">
          <a:xfrm>
            <a:off x="0" y="4101211"/>
            <a:ext cx="1346788" cy="338138"/>
          </a:xfrm>
          <a:prstGeom prst="rect">
            <a:avLst/>
          </a:prstGeom>
          <a:noFill/>
          <a:ln w="9525">
            <a:noFill/>
            <a:miter lim="800000"/>
            <a:headEnd/>
            <a:tailEnd/>
          </a:ln>
        </p:spPr>
        <p:txBody>
          <a:bodyPr wrap="square">
            <a:spAutoFit/>
          </a:bodyPr>
          <a:lstStyle/>
          <a:p>
            <a:r>
              <a:rPr lang="en-US" sz="1600" dirty="0" smtClean="0"/>
              <a:t>Timeline:</a:t>
            </a:r>
            <a:endParaRPr lang="en-US" sz="1600" dirty="0"/>
          </a:p>
        </p:txBody>
      </p:sp>
      <p:sp>
        <p:nvSpPr>
          <p:cNvPr id="63" name="Rectangle 62"/>
          <p:cNvSpPr/>
          <p:nvPr/>
        </p:nvSpPr>
        <p:spPr bwMode="auto">
          <a:xfrm>
            <a:off x="7537201" y="4564143"/>
            <a:ext cx="355795" cy="2436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4" name="TextBox 94"/>
          <p:cNvSpPr txBox="1">
            <a:spLocks noChangeArrowheads="1"/>
          </p:cNvSpPr>
          <p:nvPr/>
        </p:nvSpPr>
        <p:spPr bwMode="auto">
          <a:xfrm>
            <a:off x="7513348" y="4506992"/>
            <a:ext cx="400050" cy="338138"/>
          </a:xfrm>
          <a:prstGeom prst="rect">
            <a:avLst/>
          </a:prstGeom>
          <a:noFill/>
          <a:ln w="9525">
            <a:noFill/>
            <a:miter lim="800000"/>
            <a:headEnd/>
            <a:tailEnd/>
          </a:ln>
        </p:spPr>
        <p:txBody>
          <a:bodyPr>
            <a:spAutoFit/>
          </a:bodyPr>
          <a:lstStyle/>
          <a:p>
            <a:r>
              <a:rPr lang="en-US" sz="1600" dirty="0"/>
              <a:t>sd</a:t>
            </a:r>
          </a:p>
        </p:txBody>
      </p:sp>
      <p:sp>
        <p:nvSpPr>
          <p:cNvPr id="65" name="TextBox 71"/>
          <p:cNvSpPr txBox="1">
            <a:spLocks noChangeArrowheads="1"/>
          </p:cNvSpPr>
          <p:nvPr/>
        </p:nvSpPr>
        <p:spPr bwMode="auto">
          <a:xfrm>
            <a:off x="1802104" y="3294057"/>
            <a:ext cx="1609725" cy="338554"/>
          </a:xfrm>
          <a:prstGeom prst="rect">
            <a:avLst/>
          </a:prstGeom>
          <a:noFill/>
          <a:ln w="9525">
            <a:noFill/>
            <a:miter lim="800000"/>
            <a:headEnd/>
            <a:tailEnd/>
          </a:ln>
        </p:spPr>
        <p:txBody>
          <a:bodyPr>
            <a:spAutoFit/>
          </a:bodyPr>
          <a:lstStyle/>
          <a:p>
            <a:r>
              <a:rPr lang="en-US" sz="1600" dirty="0" smtClean="0"/>
              <a:t>Ventilation</a:t>
            </a:r>
            <a:endParaRPr lang="en-US" sz="1600" dirty="0"/>
          </a:p>
        </p:txBody>
      </p:sp>
      <p:sp>
        <p:nvSpPr>
          <p:cNvPr id="66" name="TextBox 71"/>
          <p:cNvSpPr txBox="1">
            <a:spLocks noChangeArrowheads="1"/>
          </p:cNvSpPr>
          <p:nvPr/>
        </p:nvSpPr>
        <p:spPr bwMode="auto">
          <a:xfrm>
            <a:off x="1795016" y="3520885"/>
            <a:ext cx="1609725" cy="338498"/>
          </a:xfrm>
          <a:prstGeom prst="rect">
            <a:avLst/>
          </a:prstGeom>
          <a:noFill/>
          <a:ln w="9525">
            <a:noFill/>
            <a:miter lim="800000"/>
            <a:headEnd/>
            <a:tailEnd/>
          </a:ln>
        </p:spPr>
        <p:txBody>
          <a:bodyPr>
            <a:spAutoFit/>
          </a:bodyPr>
          <a:lstStyle/>
          <a:p>
            <a:r>
              <a:rPr lang="en-US" sz="1600" dirty="0" smtClean="0"/>
              <a:t>Demi water</a:t>
            </a:r>
            <a:endParaRPr lang="en-US" sz="1600" dirty="0"/>
          </a:p>
        </p:txBody>
      </p:sp>
      <p:sp>
        <p:nvSpPr>
          <p:cNvPr id="67" name="TextBox 71"/>
          <p:cNvSpPr txBox="1">
            <a:spLocks noChangeArrowheads="1"/>
          </p:cNvSpPr>
          <p:nvPr/>
        </p:nvSpPr>
        <p:spPr bwMode="auto">
          <a:xfrm>
            <a:off x="1798560" y="3758344"/>
            <a:ext cx="1609725" cy="338498"/>
          </a:xfrm>
          <a:prstGeom prst="rect">
            <a:avLst/>
          </a:prstGeom>
          <a:noFill/>
          <a:ln w="9525">
            <a:noFill/>
            <a:miter lim="800000"/>
            <a:headEnd/>
            <a:tailEnd/>
          </a:ln>
        </p:spPr>
        <p:txBody>
          <a:bodyPr>
            <a:spAutoFit/>
          </a:bodyPr>
          <a:lstStyle/>
          <a:p>
            <a:r>
              <a:rPr lang="en-US" sz="1600" dirty="0" smtClean="0"/>
              <a:t>Electrical syst.s</a:t>
            </a:r>
            <a:endParaRPr lang="en-US" sz="1600" dirty="0"/>
          </a:p>
        </p:txBody>
      </p:sp>
      <p:sp>
        <p:nvSpPr>
          <p:cNvPr id="68" name="Left Brace 67"/>
          <p:cNvSpPr/>
          <p:nvPr/>
        </p:nvSpPr>
        <p:spPr>
          <a:xfrm>
            <a:off x="1672744" y="3416795"/>
            <a:ext cx="154838" cy="82124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9" name="Freeform 68"/>
          <p:cNvSpPr/>
          <p:nvPr/>
        </p:nvSpPr>
        <p:spPr>
          <a:xfrm>
            <a:off x="1593666" y="3140346"/>
            <a:ext cx="116958" cy="687069"/>
          </a:xfrm>
          <a:custGeom>
            <a:avLst/>
            <a:gdLst>
              <a:gd name="connsiteX0" fmla="*/ 0 w 116958"/>
              <a:gd name="connsiteY0" fmla="*/ 0 h 563525"/>
              <a:gd name="connsiteX1" fmla="*/ 0 w 116958"/>
              <a:gd name="connsiteY1" fmla="*/ 563525 h 563525"/>
              <a:gd name="connsiteX2" fmla="*/ 116958 w 116958"/>
              <a:gd name="connsiteY2" fmla="*/ 563525 h 563525"/>
            </a:gdLst>
            <a:ahLst/>
            <a:cxnLst>
              <a:cxn ang="0">
                <a:pos x="connsiteX0" y="connsiteY0"/>
              </a:cxn>
              <a:cxn ang="0">
                <a:pos x="connsiteX1" y="connsiteY1"/>
              </a:cxn>
              <a:cxn ang="0">
                <a:pos x="connsiteX2" y="connsiteY2"/>
              </a:cxn>
            </a:cxnLst>
            <a:rect l="l" t="t" r="r" b="b"/>
            <a:pathLst>
              <a:path w="116958" h="563525">
                <a:moveTo>
                  <a:pt x="0" y="0"/>
                </a:moveTo>
                <a:lnTo>
                  <a:pt x="0" y="563525"/>
                </a:lnTo>
                <a:lnTo>
                  <a:pt x="116958" y="56352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0" name="TextBox 69"/>
          <p:cNvSpPr txBox="1"/>
          <p:nvPr/>
        </p:nvSpPr>
        <p:spPr>
          <a:xfrm>
            <a:off x="2326312" y="871465"/>
            <a:ext cx="1385007" cy="577081"/>
          </a:xfrm>
          <a:prstGeom prst="rect">
            <a:avLst/>
          </a:prstGeom>
          <a:noFill/>
        </p:spPr>
        <p:txBody>
          <a:bodyPr wrap="square" rtlCol="0">
            <a:spAutoFit/>
          </a:bodyPr>
          <a:lstStyle/>
          <a:p>
            <a:pPr algn="ctr"/>
            <a:r>
              <a:rPr lang="en-US" sz="1050" dirty="0" smtClean="0"/>
              <a:t>Start Isolde shutdown </a:t>
            </a:r>
          </a:p>
          <a:p>
            <a:pPr algn="ctr"/>
            <a:r>
              <a:rPr lang="en-US" sz="1050" dirty="0" smtClean="0"/>
              <a:t>17 dec 2012</a:t>
            </a:r>
            <a:endParaRPr lang="en-US" sz="1050" dirty="0"/>
          </a:p>
        </p:txBody>
      </p:sp>
      <p:cxnSp>
        <p:nvCxnSpPr>
          <p:cNvPr id="71" name="Straight Connector 70"/>
          <p:cNvCxnSpPr/>
          <p:nvPr/>
        </p:nvCxnSpPr>
        <p:spPr>
          <a:xfrm>
            <a:off x="2987749" y="1490432"/>
            <a:ext cx="10633" cy="31937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4729710" y="765260"/>
            <a:ext cx="1155410" cy="577081"/>
          </a:xfrm>
          <a:prstGeom prst="rect">
            <a:avLst/>
          </a:prstGeom>
          <a:noFill/>
        </p:spPr>
        <p:txBody>
          <a:bodyPr wrap="square" rtlCol="0">
            <a:spAutoFit/>
          </a:bodyPr>
          <a:lstStyle/>
          <a:p>
            <a:pPr algn="ctr"/>
            <a:r>
              <a:rPr lang="en-US" sz="1050" dirty="0" smtClean="0"/>
              <a:t>End LS1:Start Low E physics</a:t>
            </a:r>
          </a:p>
          <a:p>
            <a:pPr algn="ctr"/>
            <a:r>
              <a:rPr lang="en-US" sz="1050" dirty="0" smtClean="0"/>
              <a:t>July 2014 </a:t>
            </a:r>
            <a:endParaRPr lang="en-US" sz="1050" dirty="0"/>
          </a:p>
        </p:txBody>
      </p:sp>
      <p:sp>
        <p:nvSpPr>
          <p:cNvPr id="73" name="Rectangle 72"/>
          <p:cNvSpPr/>
          <p:nvPr/>
        </p:nvSpPr>
        <p:spPr bwMode="auto">
          <a:xfrm>
            <a:off x="4011501" y="5953153"/>
            <a:ext cx="225944" cy="24364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4" name="TextBox 108"/>
          <p:cNvSpPr txBox="1">
            <a:spLocks noChangeArrowheads="1"/>
          </p:cNvSpPr>
          <p:nvPr/>
        </p:nvSpPr>
        <p:spPr bwMode="auto">
          <a:xfrm>
            <a:off x="4230825" y="5892722"/>
            <a:ext cx="2693799" cy="338554"/>
          </a:xfrm>
          <a:prstGeom prst="rect">
            <a:avLst/>
          </a:prstGeom>
          <a:noFill/>
          <a:ln w="9525">
            <a:noFill/>
            <a:miter lim="800000"/>
            <a:headEnd/>
            <a:tailEnd/>
          </a:ln>
        </p:spPr>
        <p:txBody>
          <a:bodyPr wrap="square">
            <a:spAutoFit/>
          </a:bodyPr>
          <a:lstStyle/>
          <a:p>
            <a:r>
              <a:rPr lang="en-US" sz="1600" dirty="0" smtClean="0"/>
              <a:t>Machine Check-Out</a:t>
            </a:r>
            <a:endParaRPr lang="en-US" sz="1600" dirty="0"/>
          </a:p>
        </p:txBody>
      </p:sp>
      <p:sp>
        <p:nvSpPr>
          <p:cNvPr id="75" name="TextBox 108"/>
          <p:cNvSpPr txBox="1">
            <a:spLocks noChangeArrowheads="1"/>
          </p:cNvSpPr>
          <p:nvPr/>
        </p:nvSpPr>
        <p:spPr bwMode="auto">
          <a:xfrm>
            <a:off x="6635797" y="5895174"/>
            <a:ext cx="2427986" cy="323165"/>
          </a:xfrm>
          <a:prstGeom prst="rect">
            <a:avLst/>
          </a:prstGeom>
          <a:noFill/>
          <a:ln w="9525">
            <a:noFill/>
            <a:miter lim="800000"/>
            <a:headEnd/>
            <a:tailEnd/>
          </a:ln>
        </p:spPr>
        <p:txBody>
          <a:bodyPr wrap="square">
            <a:spAutoFit/>
          </a:bodyPr>
          <a:lstStyle/>
          <a:p>
            <a:r>
              <a:rPr lang="en-US" sz="1500" dirty="0" smtClean="0"/>
              <a:t>(Isolde normal operations)</a:t>
            </a:r>
          </a:p>
        </p:txBody>
      </p:sp>
      <p:cxnSp>
        <p:nvCxnSpPr>
          <p:cNvPr id="76" name="Straight Arrow Connector 75"/>
          <p:cNvCxnSpPr/>
          <p:nvPr/>
        </p:nvCxnSpPr>
        <p:spPr bwMode="auto">
          <a:xfrm>
            <a:off x="4801455" y="2517309"/>
            <a:ext cx="1627920"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77" name="Group 76"/>
          <p:cNvGrpSpPr/>
          <p:nvPr/>
        </p:nvGrpSpPr>
        <p:grpSpPr>
          <a:xfrm>
            <a:off x="6745179" y="4758521"/>
            <a:ext cx="1736833" cy="656282"/>
            <a:chOff x="6506536" y="4686962"/>
            <a:chExt cx="1736833" cy="656282"/>
          </a:xfrm>
        </p:grpSpPr>
        <p:sp>
          <p:nvSpPr>
            <p:cNvPr id="78" name="TextBox 77"/>
            <p:cNvSpPr txBox="1"/>
            <p:nvPr/>
          </p:nvSpPr>
          <p:spPr>
            <a:xfrm>
              <a:off x="6506536" y="4881579"/>
              <a:ext cx="1736833" cy="461665"/>
            </a:xfrm>
            <a:prstGeom prst="rect">
              <a:avLst/>
            </a:prstGeom>
            <a:noFill/>
          </p:spPr>
          <p:txBody>
            <a:bodyPr wrap="square" rtlCol="0">
              <a:spAutoFit/>
            </a:bodyPr>
            <a:lstStyle/>
            <a:p>
              <a:pPr algn="ctr"/>
              <a:r>
                <a:rPr lang="en-US" sz="1200" dirty="0" smtClean="0"/>
                <a:t>Beam commissioning</a:t>
              </a:r>
            </a:p>
            <a:p>
              <a:pPr algn="ctr"/>
              <a:r>
                <a:rPr lang="en-US" sz="1200" dirty="0"/>
                <a:t> </a:t>
              </a:r>
              <a:r>
                <a:rPr lang="en-US" sz="1200" dirty="0" smtClean="0"/>
                <a:t>  3 months</a:t>
              </a:r>
              <a:endParaRPr lang="en-US" sz="1200" dirty="0"/>
            </a:p>
          </p:txBody>
        </p:sp>
        <p:cxnSp>
          <p:nvCxnSpPr>
            <p:cNvPr id="79" name="Straight Connector 78"/>
            <p:cNvCxnSpPr/>
            <p:nvPr/>
          </p:nvCxnSpPr>
          <p:spPr>
            <a:xfrm flipH="1">
              <a:off x="6559643" y="4686962"/>
              <a:ext cx="2550" cy="45743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80" name="TextBox 79"/>
          <p:cNvSpPr txBox="1"/>
          <p:nvPr/>
        </p:nvSpPr>
        <p:spPr>
          <a:xfrm>
            <a:off x="6609426" y="787542"/>
            <a:ext cx="1173195" cy="577081"/>
          </a:xfrm>
          <a:prstGeom prst="rect">
            <a:avLst/>
          </a:prstGeom>
          <a:noFill/>
        </p:spPr>
        <p:txBody>
          <a:bodyPr wrap="square" rtlCol="0">
            <a:spAutoFit/>
          </a:bodyPr>
          <a:lstStyle/>
          <a:p>
            <a:pPr algn="ctr"/>
            <a:r>
              <a:rPr lang="en-US" sz="1050" dirty="0" smtClean="0"/>
              <a:t>HIE physics at 5.5MeV/u</a:t>
            </a:r>
          </a:p>
          <a:p>
            <a:pPr algn="ctr"/>
            <a:r>
              <a:rPr lang="en-US" sz="1050" dirty="0" smtClean="0">
                <a:solidFill>
                  <a:srgbClr val="FF0000"/>
                </a:solidFill>
              </a:rPr>
              <a:t>October 2015</a:t>
            </a:r>
            <a:endParaRPr lang="en-US" sz="1050" dirty="0">
              <a:solidFill>
                <a:srgbClr val="FF0000"/>
              </a:solidFill>
            </a:endParaRPr>
          </a:p>
        </p:txBody>
      </p:sp>
      <p:sp>
        <p:nvSpPr>
          <p:cNvPr id="81" name="Rectangle 80"/>
          <p:cNvSpPr/>
          <p:nvPr/>
        </p:nvSpPr>
        <p:spPr bwMode="auto">
          <a:xfrm>
            <a:off x="6800849" y="4556967"/>
            <a:ext cx="371475" cy="243648"/>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82" name="Straight Connector 81"/>
          <p:cNvCxnSpPr/>
          <p:nvPr/>
        </p:nvCxnSpPr>
        <p:spPr>
          <a:xfrm>
            <a:off x="7172325" y="1430335"/>
            <a:ext cx="10633" cy="31937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bwMode="auto">
          <a:xfrm>
            <a:off x="5432577" y="4561017"/>
            <a:ext cx="1111346" cy="24165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4" name="Rectangle 83"/>
          <p:cNvSpPr/>
          <p:nvPr/>
        </p:nvSpPr>
        <p:spPr bwMode="auto">
          <a:xfrm>
            <a:off x="6543923" y="4557933"/>
            <a:ext cx="255638" cy="24364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5" name="Rectangle 84"/>
          <p:cNvSpPr/>
          <p:nvPr/>
        </p:nvSpPr>
        <p:spPr bwMode="auto">
          <a:xfrm>
            <a:off x="5988250" y="4560193"/>
            <a:ext cx="378318" cy="243648"/>
          </a:xfrm>
          <a:prstGeom prst="rect">
            <a:avLst/>
          </a:prstGeom>
          <a:solidFill>
            <a:schemeClr val="accent1">
              <a:alpha val="66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6" name="TextBox 94"/>
          <p:cNvSpPr txBox="1">
            <a:spLocks noChangeArrowheads="1"/>
          </p:cNvSpPr>
          <p:nvPr/>
        </p:nvSpPr>
        <p:spPr bwMode="auto">
          <a:xfrm>
            <a:off x="5966518" y="4510993"/>
            <a:ext cx="400050" cy="338138"/>
          </a:xfrm>
          <a:prstGeom prst="rect">
            <a:avLst/>
          </a:prstGeom>
          <a:noFill/>
          <a:ln w="9525">
            <a:noFill/>
            <a:miter lim="800000"/>
            <a:headEnd/>
            <a:tailEnd/>
          </a:ln>
        </p:spPr>
        <p:txBody>
          <a:bodyPr>
            <a:spAutoFit/>
          </a:bodyPr>
          <a:lstStyle/>
          <a:p>
            <a:r>
              <a:rPr lang="en-US" sz="1600" dirty="0"/>
              <a:t>sd</a:t>
            </a:r>
          </a:p>
        </p:txBody>
      </p:sp>
      <p:sp>
        <p:nvSpPr>
          <p:cNvPr id="87" name="Rectangle 86"/>
          <p:cNvSpPr/>
          <p:nvPr/>
        </p:nvSpPr>
        <p:spPr bwMode="auto">
          <a:xfrm>
            <a:off x="3866300" y="6264573"/>
            <a:ext cx="380428" cy="243648"/>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8" name="TextBox 108"/>
          <p:cNvSpPr txBox="1">
            <a:spLocks noChangeArrowheads="1"/>
          </p:cNvSpPr>
          <p:nvPr/>
        </p:nvSpPr>
        <p:spPr bwMode="auto">
          <a:xfrm>
            <a:off x="4240107" y="6204142"/>
            <a:ext cx="2693799" cy="338554"/>
          </a:xfrm>
          <a:prstGeom prst="rect">
            <a:avLst/>
          </a:prstGeom>
          <a:noFill/>
          <a:ln w="9525">
            <a:noFill/>
            <a:miter lim="800000"/>
            <a:headEnd/>
            <a:tailEnd/>
          </a:ln>
        </p:spPr>
        <p:txBody>
          <a:bodyPr wrap="square">
            <a:spAutoFit/>
          </a:bodyPr>
          <a:lstStyle/>
          <a:p>
            <a:r>
              <a:rPr lang="en-US" sz="1600" dirty="0" smtClean="0"/>
              <a:t>Beam Commissioning</a:t>
            </a:r>
            <a:endParaRPr lang="en-US" sz="1600" dirty="0"/>
          </a:p>
        </p:txBody>
      </p:sp>
      <p:sp>
        <p:nvSpPr>
          <p:cNvPr id="89" name="TextBox 108"/>
          <p:cNvSpPr txBox="1">
            <a:spLocks noChangeArrowheads="1"/>
          </p:cNvSpPr>
          <p:nvPr/>
        </p:nvSpPr>
        <p:spPr bwMode="auto">
          <a:xfrm>
            <a:off x="6645079" y="6206594"/>
            <a:ext cx="2427986" cy="323165"/>
          </a:xfrm>
          <a:prstGeom prst="rect">
            <a:avLst/>
          </a:prstGeom>
          <a:noFill/>
          <a:ln w="9525">
            <a:noFill/>
            <a:miter lim="800000"/>
            <a:headEnd/>
            <a:tailEnd/>
          </a:ln>
        </p:spPr>
        <p:txBody>
          <a:bodyPr wrap="square">
            <a:spAutoFit/>
          </a:bodyPr>
          <a:lstStyle/>
          <a:p>
            <a:r>
              <a:rPr lang="en-US" sz="1500" dirty="0" smtClean="0"/>
              <a:t>(Isolde normal operations)</a:t>
            </a:r>
          </a:p>
        </p:txBody>
      </p:sp>
      <p:sp>
        <p:nvSpPr>
          <p:cNvPr id="90" name="TextBox 72"/>
          <p:cNvSpPr txBox="1">
            <a:spLocks noChangeArrowheads="1"/>
          </p:cNvSpPr>
          <p:nvPr/>
        </p:nvSpPr>
        <p:spPr bwMode="auto">
          <a:xfrm>
            <a:off x="4118058" y="3130858"/>
            <a:ext cx="704850" cy="338498"/>
          </a:xfrm>
          <a:prstGeom prst="rect">
            <a:avLst/>
          </a:prstGeom>
          <a:noFill/>
          <a:ln w="9525">
            <a:noFill/>
            <a:miter lim="800000"/>
            <a:headEnd/>
            <a:tailEnd/>
          </a:ln>
        </p:spPr>
        <p:txBody>
          <a:bodyPr>
            <a:spAutoFit/>
          </a:bodyPr>
          <a:lstStyle/>
          <a:p>
            <a:r>
              <a:rPr lang="en-US" sz="1600" dirty="0" smtClean="0"/>
              <a:t>RF</a:t>
            </a:r>
            <a:endParaRPr lang="en-US" sz="1600" dirty="0"/>
          </a:p>
        </p:txBody>
      </p:sp>
      <p:cxnSp>
        <p:nvCxnSpPr>
          <p:cNvPr id="91" name="Straight Arrow Connector 90"/>
          <p:cNvCxnSpPr/>
          <p:nvPr/>
        </p:nvCxnSpPr>
        <p:spPr bwMode="auto">
          <a:xfrm>
            <a:off x="4533900" y="3313454"/>
            <a:ext cx="1408759"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2" name="TextBox 71"/>
          <p:cNvSpPr txBox="1">
            <a:spLocks noChangeArrowheads="1"/>
          </p:cNvSpPr>
          <p:nvPr/>
        </p:nvSpPr>
        <p:spPr bwMode="auto">
          <a:xfrm>
            <a:off x="1799891" y="3982303"/>
            <a:ext cx="1609725" cy="338498"/>
          </a:xfrm>
          <a:prstGeom prst="rect">
            <a:avLst/>
          </a:prstGeom>
          <a:noFill/>
          <a:ln w="9525">
            <a:noFill/>
            <a:miter lim="800000"/>
            <a:headEnd/>
            <a:tailEnd/>
          </a:ln>
        </p:spPr>
        <p:txBody>
          <a:bodyPr>
            <a:spAutoFit/>
          </a:bodyPr>
          <a:lstStyle/>
          <a:p>
            <a:r>
              <a:rPr lang="en-US" sz="1600" dirty="0" smtClean="0"/>
              <a:t>Cabling</a:t>
            </a:r>
            <a:endParaRPr lang="en-US" sz="1600" dirty="0"/>
          </a:p>
        </p:txBody>
      </p:sp>
      <p:sp>
        <p:nvSpPr>
          <p:cNvPr id="93" name="TextBox 70"/>
          <p:cNvSpPr txBox="1">
            <a:spLocks noChangeArrowheads="1"/>
          </p:cNvSpPr>
          <p:nvPr/>
        </p:nvSpPr>
        <p:spPr bwMode="auto">
          <a:xfrm>
            <a:off x="2353686" y="2378541"/>
            <a:ext cx="1114425" cy="338554"/>
          </a:xfrm>
          <a:prstGeom prst="rect">
            <a:avLst/>
          </a:prstGeom>
          <a:noFill/>
          <a:ln w="9525">
            <a:noFill/>
            <a:miter lim="800000"/>
            <a:headEnd/>
            <a:tailEnd/>
          </a:ln>
        </p:spPr>
        <p:txBody>
          <a:bodyPr wrap="square">
            <a:spAutoFit/>
          </a:bodyPr>
          <a:lstStyle/>
          <a:p>
            <a:r>
              <a:rPr lang="en-US" sz="1600" dirty="0" smtClean="0"/>
              <a:t>Civil hall</a:t>
            </a:r>
            <a:endParaRPr lang="en-US" sz="1600" dirty="0"/>
          </a:p>
        </p:txBody>
      </p:sp>
      <p:cxnSp>
        <p:nvCxnSpPr>
          <p:cNvPr id="94" name="Straight Arrow Connector 93"/>
          <p:cNvCxnSpPr/>
          <p:nvPr/>
        </p:nvCxnSpPr>
        <p:spPr bwMode="auto">
          <a:xfrm>
            <a:off x="3232301" y="2559748"/>
            <a:ext cx="824213"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a:xfrm>
            <a:off x="4454273" y="1378216"/>
            <a:ext cx="45719" cy="343357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TextBox 95"/>
          <p:cNvSpPr txBox="1"/>
          <p:nvPr/>
        </p:nvSpPr>
        <p:spPr>
          <a:xfrm>
            <a:off x="3763057" y="883326"/>
            <a:ext cx="1385007" cy="461665"/>
          </a:xfrm>
          <a:prstGeom prst="rect">
            <a:avLst/>
          </a:prstGeom>
          <a:noFill/>
        </p:spPr>
        <p:txBody>
          <a:bodyPr wrap="square" rtlCol="0">
            <a:spAutoFit/>
          </a:bodyPr>
          <a:lstStyle/>
          <a:p>
            <a:pPr algn="ctr"/>
            <a:r>
              <a:rPr lang="en-US" sz="1200" dirty="0" smtClean="0">
                <a:solidFill>
                  <a:srgbClr val="FF0000"/>
                </a:solidFill>
              </a:rPr>
              <a:t>We are here:</a:t>
            </a:r>
          </a:p>
          <a:p>
            <a:pPr algn="ctr"/>
            <a:r>
              <a:rPr lang="en-US" sz="1200" dirty="0" smtClean="0">
                <a:solidFill>
                  <a:srgbClr val="FF0000"/>
                </a:solidFill>
              </a:rPr>
              <a:t>Nov 2013</a:t>
            </a:r>
            <a:endParaRPr lang="en-US" sz="1200" dirty="0">
              <a:solidFill>
                <a:srgbClr val="FF0000"/>
              </a:solidFill>
            </a:endParaRPr>
          </a:p>
        </p:txBody>
      </p:sp>
    </p:spTree>
    <p:extLst>
      <p:ext uri="{BB962C8B-B14F-4D97-AF65-F5344CB8AC3E}">
        <p14:creationId xmlns:p14="http://schemas.microsoft.com/office/powerpoint/2010/main" val="12562718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(1/2)</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14</a:t>
            </a:fld>
            <a:endParaRPr lang="en-US" dirty="0"/>
          </a:p>
        </p:txBody>
      </p:sp>
      <p:sp>
        <p:nvSpPr>
          <p:cNvPr id="7" name="Text Placeholder 4"/>
          <p:cNvSpPr>
            <a:spLocks noGrp="1"/>
          </p:cNvSpPr>
          <p:nvPr>
            <p:ph type="body" sz="quarter" idx="13"/>
          </p:nvPr>
        </p:nvSpPr>
        <p:spPr>
          <a:xfrm>
            <a:off x="1043608" y="6453013"/>
            <a:ext cx="3024336" cy="360363"/>
          </a:xfrm>
        </p:spPr>
        <p:txBody>
          <a:bodyPr/>
          <a:lstStyle/>
          <a:p>
            <a:endParaRPr lang="en-US" dirty="0"/>
          </a:p>
        </p:txBody>
      </p:sp>
      <p:sp>
        <p:nvSpPr>
          <p:cNvPr id="9" name="Content Placeholder 2"/>
          <p:cNvSpPr>
            <a:spLocks noGrp="1"/>
          </p:cNvSpPr>
          <p:nvPr>
            <p:ph idx="1"/>
          </p:nvPr>
        </p:nvSpPr>
        <p:spPr>
          <a:xfrm>
            <a:off x="1115616" y="1124744"/>
            <a:ext cx="7653536" cy="5112568"/>
          </a:xfrm>
          <a:ln>
            <a:solidFill>
              <a:srgbClr val="4F81BD"/>
            </a:solidFill>
          </a:ln>
        </p:spPr>
        <p:txBody>
          <a:bodyPr>
            <a:normAutofit/>
          </a:bodyPr>
          <a:lstStyle/>
          <a:p>
            <a:r>
              <a:rPr lang="en-US" sz="2000" u="sng" dirty="0" smtClean="0">
                <a:solidFill>
                  <a:srgbClr val="000000"/>
                </a:solidFill>
              </a:rPr>
              <a:t>Technical Activities</a:t>
            </a:r>
            <a:r>
              <a:rPr lang="en-US" sz="2000" dirty="0" smtClean="0">
                <a:solidFill>
                  <a:srgbClr val="000000"/>
                </a:solidFill>
              </a:rPr>
              <a:t>: progress is tangible on most of the machine parts =&gt; however one has to carefully monitor the following items:</a:t>
            </a:r>
          </a:p>
          <a:p>
            <a:pPr lvl="3">
              <a:lnSpc>
                <a:spcPct val="110000"/>
              </a:lnSpc>
              <a:buFont typeface="Wingdings" charset="2"/>
              <a:buChar char="ü"/>
            </a:pPr>
            <a:r>
              <a:rPr lang="en-GB" sz="1600" dirty="0" smtClean="0">
                <a:cs typeface="Arial" panose="020B0604020202020204" pitchFamily="34" charset="0"/>
              </a:rPr>
              <a:t>Series cavity production</a:t>
            </a:r>
          </a:p>
          <a:p>
            <a:pPr lvl="3">
              <a:lnSpc>
                <a:spcPct val="110000"/>
              </a:lnSpc>
              <a:buFont typeface="Wingdings" charset="2"/>
              <a:buChar char="ü"/>
            </a:pPr>
            <a:r>
              <a:rPr lang="en-GB" sz="1600" dirty="0" smtClean="0">
                <a:cs typeface="Arial" panose="020B0604020202020204" pitchFamily="34" charset="0"/>
              </a:rPr>
              <a:t>Tuning </a:t>
            </a:r>
            <a:r>
              <a:rPr lang="en-GB" sz="1600" dirty="0">
                <a:cs typeface="Arial" panose="020B0604020202020204" pitchFamily="34" charset="0"/>
              </a:rPr>
              <a:t>system procurement</a:t>
            </a:r>
          </a:p>
          <a:p>
            <a:pPr lvl="3">
              <a:lnSpc>
                <a:spcPct val="110000"/>
              </a:lnSpc>
              <a:buFont typeface="Wingdings" charset="2"/>
              <a:buChar char="ü"/>
            </a:pPr>
            <a:r>
              <a:rPr lang="en-GB" sz="1600" dirty="0">
                <a:cs typeface="Arial" panose="020B0604020202020204" pitchFamily="34" charset="0"/>
              </a:rPr>
              <a:t>Procurement of CM parts and instrumentation</a:t>
            </a:r>
          </a:p>
          <a:p>
            <a:pPr lvl="3">
              <a:lnSpc>
                <a:spcPct val="110000"/>
              </a:lnSpc>
              <a:buFont typeface="Wingdings" charset="2"/>
              <a:buChar char="ü"/>
            </a:pPr>
            <a:r>
              <a:rPr lang="en-GB" sz="1600" dirty="0">
                <a:cs typeface="Arial" panose="020B0604020202020204" pitchFamily="34" charset="0"/>
              </a:rPr>
              <a:t>Tooling for clean room assembly</a:t>
            </a:r>
          </a:p>
          <a:p>
            <a:pPr lvl="3">
              <a:lnSpc>
                <a:spcPct val="110000"/>
              </a:lnSpc>
              <a:buFont typeface="Wingdings" charset="2"/>
              <a:buChar char="ü"/>
            </a:pPr>
            <a:r>
              <a:rPr lang="en-GB" sz="1600" dirty="0" smtClean="0">
                <a:cs typeface="Arial" panose="020B0604020202020204" pitchFamily="34" charset="0"/>
              </a:rPr>
              <a:t>Cryogenics </a:t>
            </a:r>
            <a:r>
              <a:rPr lang="en-GB" sz="1600" dirty="0">
                <a:cs typeface="Arial" panose="020B0604020202020204" pitchFamily="34" charset="0"/>
              </a:rPr>
              <a:t>for SM18 test</a:t>
            </a:r>
          </a:p>
          <a:p>
            <a:pPr lvl="3">
              <a:lnSpc>
                <a:spcPct val="110000"/>
              </a:lnSpc>
              <a:buFont typeface="Wingdings" charset="2"/>
              <a:buChar char="ü"/>
            </a:pPr>
            <a:r>
              <a:rPr lang="en-GB" sz="1600" dirty="0">
                <a:cs typeface="Arial" panose="020B0604020202020204" pitchFamily="34" charset="0"/>
              </a:rPr>
              <a:t>Transport solutions</a:t>
            </a:r>
          </a:p>
          <a:p>
            <a:pPr lvl="3">
              <a:lnSpc>
                <a:spcPct val="110000"/>
              </a:lnSpc>
              <a:buFont typeface="Wingdings" charset="2"/>
              <a:buChar char="ü"/>
            </a:pPr>
            <a:r>
              <a:rPr lang="en-GB" sz="1600" dirty="0" smtClean="0">
                <a:cs typeface="Arial" panose="020B0604020202020204" pitchFamily="34" charset="0"/>
              </a:rPr>
              <a:t>Reliability issues </a:t>
            </a:r>
          </a:p>
          <a:p>
            <a:pPr lvl="3">
              <a:lnSpc>
                <a:spcPct val="110000"/>
              </a:lnSpc>
              <a:buFont typeface="Wingdings" charset="2"/>
              <a:buChar char="ü"/>
            </a:pPr>
            <a:r>
              <a:rPr lang="en-GB" sz="1600" dirty="0" smtClean="0">
                <a:cs typeface="Arial" panose="020B0604020202020204" pitchFamily="34" charset="0"/>
              </a:rPr>
              <a:t>Safety</a:t>
            </a:r>
            <a:endParaRPr lang="en-US" sz="2000" dirty="0" smtClean="0"/>
          </a:p>
          <a:p>
            <a:pPr marL="342900" lvl="1" indent="-342900">
              <a:spcBef>
                <a:spcPts val="1680"/>
              </a:spcBef>
              <a:buBlip>
                <a:blip r:embed="rId2"/>
              </a:buBlip>
            </a:pPr>
            <a:r>
              <a:rPr lang="en-US" sz="2000" u="sng" dirty="0" smtClean="0"/>
              <a:t>Installation </a:t>
            </a:r>
            <a:r>
              <a:rPr lang="en-US" sz="2000" u="sng" dirty="0"/>
              <a:t>Works</a:t>
            </a:r>
            <a:r>
              <a:rPr lang="en-US" sz="2000" dirty="0"/>
              <a:t>: High activity in the hall and service </a:t>
            </a:r>
            <a:r>
              <a:rPr lang="en-US" sz="2000" dirty="0" smtClean="0"/>
              <a:t>buildings; </a:t>
            </a:r>
            <a:r>
              <a:rPr lang="en-US" sz="2000" dirty="0"/>
              <a:t>Despite delays we are still in line with the overall schedule which aims for low energy physics during 2014 and HIE physics as of Oct 2015. Critical paths for some activities are being </a:t>
            </a:r>
            <a:r>
              <a:rPr lang="en-US" sz="2000" dirty="0" smtClean="0"/>
              <a:t>addressed (cryogenics &amp; </a:t>
            </a:r>
            <a:r>
              <a:rPr lang="en-US" sz="2000" dirty="0" err="1" smtClean="0"/>
              <a:t>cryomodule</a:t>
            </a:r>
            <a:r>
              <a:rPr lang="en-US" sz="2000" dirty="0" smtClean="0"/>
              <a:t> assembly)</a:t>
            </a:r>
          </a:p>
          <a:p>
            <a:pPr marL="342900" lvl="1" indent="-342900">
              <a:buBlip>
                <a:blip r:embed="rId2"/>
              </a:buBlip>
            </a:pPr>
            <a:endParaRPr lang="en-US" sz="2000" dirty="0"/>
          </a:p>
          <a:p>
            <a:pPr lvl="1"/>
            <a:endParaRPr lang="en-US" sz="400" dirty="0"/>
          </a:p>
          <a:p>
            <a:pPr marL="0" indent="0">
              <a:buNone/>
            </a:pPr>
            <a:endParaRPr lang="en-US" sz="500" b="1" dirty="0"/>
          </a:p>
          <a:p>
            <a:pPr marL="400050" lvl="1" indent="0">
              <a:buNone/>
            </a:pPr>
            <a:endParaRPr lang="en-US" sz="400" b="1" dirty="0" smtClean="0"/>
          </a:p>
        </p:txBody>
      </p:sp>
    </p:spTree>
    <p:extLst>
      <p:ext uri="{BB962C8B-B14F-4D97-AF65-F5344CB8AC3E}">
        <p14:creationId xmlns:p14="http://schemas.microsoft.com/office/powerpoint/2010/main" val="417193748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(2/2)</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15</a:t>
            </a:fld>
            <a:endParaRPr lang="en-US" dirty="0"/>
          </a:p>
        </p:txBody>
      </p:sp>
      <p:sp>
        <p:nvSpPr>
          <p:cNvPr id="7" name="Text Placeholder 4"/>
          <p:cNvSpPr>
            <a:spLocks noGrp="1"/>
          </p:cNvSpPr>
          <p:nvPr>
            <p:ph type="body" sz="quarter" idx="13"/>
          </p:nvPr>
        </p:nvSpPr>
        <p:spPr>
          <a:xfrm>
            <a:off x="1043608" y="6453013"/>
            <a:ext cx="3096344" cy="360363"/>
          </a:xfrm>
        </p:spPr>
        <p:txBody>
          <a:bodyPr/>
          <a:lstStyle/>
          <a:p>
            <a:endParaRPr lang="en-US" dirty="0"/>
          </a:p>
        </p:txBody>
      </p:sp>
      <p:sp>
        <p:nvSpPr>
          <p:cNvPr id="8" name="Content Placeholder 2"/>
          <p:cNvSpPr>
            <a:spLocks noGrp="1"/>
          </p:cNvSpPr>
          <p:nvPr>
            <p:ph idx="1"/>
          </p:nvPr>
        </p:nvSpPr>
        <p:spPr>
          <a:xfrm>
            <a:off x="1115616" y="1124744"/>
            <a:ext cx="7848872" cy="5040560"/>
          </a:xfrm>
          <a:ln>
            <a:solidFill>
              <a:srgbClr val="4F81BD"/>
            </a:solidFill>
          </a:ln>
        </p:spPr>
        <p:txBody>
          <a:bodyPr>
            <a:noAutofit/>
          </a:bodyPr>
          <a:lstStyle/>
          <a:p>
            <a:r>
              <a:rPr lang="en-US" sz="2000" u="sng" dirty="0" smtClean="0"/>
              <a:t>Safety</a:t>
            </a:r>
            <a:r>
              <a:rPr lang="en-US" dirty="0"/>
              <a:t>:</a:t>
            </a:r>
          </a:p>
          <a:p>
            <a:pPr lvl="3">
              <a:lnSpc>
                <a:spcPct val="120000"/>
              </a:lnSpc>
              <a:spcBef>
                <a:spcPts val="0"/>
              </a:spcBef>
              <a:buFont typeface="Wingdings" charset="2"/>
              <a:buChar char="ü"/>
            </a:pPr>
            <a:r>
              <a:rPr lang="en-US" sz="1600" dirty="0" smtClean="0">
                <a:solidFill>
                  <a:prstClr val="black"/>
                </a:solidFill>
                <a:sym typeface="Wingdings"/>
              </a:rPr>
              <a:t>Shielding study finished – Report under preparation</a:t>
            </a:r>
          </a:p>
          <a:p>
            <a:pPr lvl="3">
              <a:lnSpc>
                <a:spcPct val="120000"/>
              </a:lnSpc>
              <a:spcBef>
                <a:spcPts val="0"/>
              </a:spcBef>
              <a:buFont typeface="Wingdings" charset="2"/>
              <a:buChar char="ü"/>
            </a:pPr>
            <a:r>
              <a:rPr lang="en-US" sz="1600" dirty="0" smtClean="0">
                <a:solidFill>
                  <a:prstClr val="black"/>
                </a:solidFill>
                <a:sym typeface="Wingdings"/>
              </a:rPr>
              <a:t>Beam </a:t>
            </a:r>
            <a:r>
              <a:rPr lang="en-US" sz="1600" dirty="0">
                <a:solidFill>
                  <a:prstClr val="black"/>
                </a:solidFill>
                <a:sym typeface="Wingdings"/>
              </a:rPr>
              <a:t>losses and dump study to be finished</a:t>
            </a:r>
          </a:p>
          <a:p>
            <a:pPr lvl="3">
              <a:lnSpc>
                <a:spcPct val="120000"/>
              </a:lnSpc>
              <a:spcBef>
                <a:spcPts val="0"/>
              </a:spcBef>
              <a:buFont typeface="Wingdings" charset="2"/>
              <a:buChar char="ü"/>
            </a:pPr>
            <a:r>
              <a:rPr lang="en-US" sz="1600" dirty="0">
                <a:sym typeface="Wingdings"/>
              </a:rPr>
              <a:t>CFD </a:t>
            </a:r>
            <a:r>
              <a:rPr lang="en-US" sz="1600" dirty="0" smtClean="0">
                <a:sym typeface="Wingdings"/>
              </a:rPr>
              <a:t>simulations of He leaks done </a:t>
            </a:r>
            <a:r>
              <a:rPr lang="en-US" sz="1600" dirty="0">
                <a:sym typeface="Wingdings"/>
              </a:rPr>
              <a:t>by EN/CV have helped to discuss the access to the tunnel during steady </a:t>
            </a:r>
            <a:r>
              <a:rPr lang="en-US" sz="1600" dirty="0" smtClean="0">
                <a:sym typeface="Wingdings"/>
              </a:rPr>
              <a:t>state </a:t>
            </a:r>
            <a:endParaRPr lang="en-US" sz="1600" dirty="0">
              <a:sym typeface="Wingdings"/>
            </a:endParaRPr>
          </a:p>
          <a:p>
            <a:pPr lvl="3">
              <a:lnSpc>
                <a:spcPct val="120000"/>
              </a:lnSpc>
              <a:spcBef>
                <a:spcPts val="0"/>
              </a:spcBef>
              <a:buFont typeface="Wingdings" charset="2"/>
              <a:buChar char="ü"/>
            </a:pPr>
            <a:r>
              <a:rPr lang="en-US" sz="1600" dirty="0">
                <a:sym typeface="Wingdings"/>
              </a:rPr>
              <a:t>Safety folder =&gt; Demonstrative part to be finished</a:t>
            </a:r>
          </a:p>
          <a:p>
            <a:pPr lvl="3">
              <a:lnSpc>
                <a:spcPct val="120000"/>
              </a:lnSpc>
              <a:spcBef>
                <a:spcPts val="0"/>
              </a:spcBef>
              <a:buFont typeface="Wingdings" charset="2"/>
              <a:buChar char="ü"/>
            </a:pPr>
            <a:r>
              <a:rPr lang="en-US" sz="1600" dirty="0">
                <a:sym typeface="Wingdings"/>
              </a:rPr>
              <a:t>Safety review </a:t>
            </a:r>
            <a:r>
              <a:rPr lang="en-US" sz="1600" dirty="0" smtClean="0">
                <a:sym typeface="Wingdings"/>
              </a:rPr>
              <a:t>carried out on November 6th 2013</a:t>
            </a:r>
            <a:endParaRPr lang="en-US" dirty="0" smtClean="0"/>
          </a:p>
          <a:p>
            <a:pPr marL="0" indent="0">
              <a:buNone/>
            </a:pPr>
            <a:r>
              <a:rPr lang="en-GB" sz="1600" dirty="0" smtClean="0">
                <a:cs typeface="Arial" panose="020B0604020202020204" pitchFamily="34" charset="0"/>
              </a:rPr>
              <a:t>  </a:t>
            </a:r>
            <a:endParaRPr lang="en-US" sz="1600" dirty="0"/>
          </a:p>
          <a:p>
            <a:r>
              <a:rPr lang="en-US" sz="2000" u="sng" dirty="0" smtClean="0"/>
              <a:t>Budget &amp; Planning</a:t>
            </a:r>
            <a:r>
              <a:rPr lang="en-US" sz="2000" dirty="0" smtClean="0"/>
              <a:t>:  consolidation ongoing</a:t>
            </a:r>
          </a:p>
          <a:p>
            <a:pPr lvl="1"/>
            <a:endParaRPr lang="en-US" sz="500" dirty="0"/>
          </a:p>
          <a:p>
            <a:pPr marL="0" indent="0">
              <a:buNone/>
            </a:pPr>
            <a:endParaRPr lang="en-US" sz="600" b="1" dirty="0"/>
          </a:p>
          <a:p>
            <a:pPr marL="400050" lvl="1" indent="0">
              <a:buNone/>
            </a:pPr>
            <a:endParaRPr lang="en-US" sz="500" b="1" dirty="0" smtClean="0"/>
          </a:p>
        </p:txBody>
      </p:sp>
    </p:spTree>
    <p:extLst>
      <p:ext uri="{BB962C8B-B14F-4D97-AF65-F5344CB8AC3E}">
        <p14:creationId xmlns:p14="http://schemas.microsoft.com/office/powerpoint/2010/main" val="138263471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p:txBody>
          <a:bodyPr>
            <a:normAutofit/>
          </a:bodyPr>
          <a:lstStyle/>
          <a:p>
            <a:r>
              <a:rPr lang="en-US" sz="2800" dirty="0" smtClean="0"/>
              <a:t>The presence of the CATHI fellows is paramount for the HIE-ISOLDE project:</a:t>
            </a:r>
          </a:p>
          <a:p>
            <a:pPr lvl="3"/>
            <a:r>
              <a:rPr lang="en-US" sz="2000" dirty="0" smtClean="0"/>
              <a:t>Replace missing staff deployed on other high-priority projects (LS1, LHC Upgrade, L4, LIU, etc…)</a:t>
            </a:r>
          </a:p>
          <a:p>
            <a:pPr lvl="3"/>
            <a:r>
              <a:rPr lang="en-US" sz="2000" dirty="0" smtClean="0"/>
              <a:t>Represent 1/</a:t>
            </a:r>
            <a:r>
              <a:rPr lang="en-US" sz="2000" dirty="0"/>
              <a:t>4</a:t>
            </a:r>
            <a:r>
              <a:rPr lang="en-US" sz="2000" dirty="0" smtClean="0"/>
              <a:t> of the total manpower of the project and almost 2/3</a:t>
            </a:r>
            <a:r>
              <a:rPr lang="en-US" sz="2000" baseline="30000" dirty="0" smtClean="0"/>
              <a:t>rd</a:t>
            </a:r>
            <a:r>
              <a:rPr lang="en-US" sz="2000" dirty="0" smtClean="0"/>
              <a:t> in the case of the Design Study !</a:t>
            </a:r>
          </a:p>
          <a:p>
            <a:pPr lvl="3"/>
            <a:r>
              <a:rPr lang="en-US" sz="2000" dirty="0" smtClean="0"/>
              <a:t>Help establish or re-</a:t>
            </a:r>
            <a:r>
              <a:rPr lang="en-US" sz="2000" dirty="0" err="1" smtClean="0"/>
              <a:t>inforce</a:t>
            </a:r>
            <a:r>
              <a:rPr lang="en-US" sz="2000" dirty="0" smtClean="0"/>
              <a:t> existing collaborations</a:t>
            </a:r>
          </a:p>
          <a:p>
            <a:endParaRPr lang="en-US" sz="2800" dirty="0" smtClean="0"/>
          </a:p>
          <a:p>
            <a:r>
              <a:rPr lang="en-US" sz="2800" dirty="0" smtClean="0"/>
              <a:t>Keep up with the pace – maintain this good spirit and teamwork</a:t>
            </a:r>
            <a:endParaRPr lang="en-US" sz="2800" dirty="0"/>
          </a:p>
        </p:txBody>
      </p:sp>
      <p:pic>
        <p:nvPicPr>
          <p:cNvPr id="4" name="Picture 3" descr="Cathi_MC_7peop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8304" y="260648"/>
            <a:ext cx="1596380" cy="795155"/>
          </a:xfrm>
          <a:prstGeom prst="rect">
            <a:avLst/>
          </a:prstGeom>
        </p:spPr>
      </p:pic>
    </p:spTree>
    <p:extLst>
      <p:ext uri="{BB962C8B-B14F-4D97-AF65-F5344CB8AC3E}">
        <p14:creationId xmlns:p14="http://schemas.microsoft.com/office/powerpoint/2010/main" val="109512786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52"/>
            <a:ext cx="7467600" cy="1143000"/>
          </a:xfrm>
        </p:spPr>
        <p:txBody>
          <a:bodyPr>
            <a:normAutofit/>
          </a:bodyPr>
          <a:lstStyle/>
          <a:p>
            <a:r>
              <a:rPr lang="en-GB" sz="3600" b="1" dirty="0" smtClean="0">
                <a:latin typeface="Arial" pitchFamily="34" charset="0"/>
                <a:ea typeface="Times New Roman" pitchFamily="18" charset="0"/>
                <a:cs typeface="Arial" pitchFamily="34" charset="0"/>
              </a:rPr>
              <a:t>Associated Partners</a:t>
            </a:r>
            <a:endParaRPr lang="en-US" sz="3600" dirty="0"/>
          </a:p>
        </p:txBody>
      </p:sp>
      <p:graphicFrame>
        <p:nvGraphicFramePr>
          <p:cNvPr id="64515" name="Object 3"/>
          <p:cNvGraphicFramePr>
            <a:graphicFrameLocks noChangeAspect="1"/>
          </p:cNvGraphicFramePr>
          <p:nvPr>
            <p:extLst>
              <p:ext uri="{D42A27DB-BD31-4B8C-83A1-F6EECF244321}">
                <p14:modId xmlns:p14="http://schemas.microsoft.com/office/powerpoint/2010/main" val="864625975"/>
              </p:ext>
            </p:extLst>
          </p:nvPr>
        </p:nvGraphicFramePr>
        <p:xfrm>
          <a:off x="1410072" y="1187152"/>
          <a:ext cx="6978352" cy="5410200"/>
        </p:xfrm>
        <a:graphic>
          <a:graphicData uri="http://schemas.openxmlformats.org/presentationml/2006/ole">
            <mc:AlternateContent xmlns:mc="http://schemas.openxmlformats.org/markup-compatibility/2006">
              <mc:Choice xmlns:v="urn:schemas-microsoft-com:vml" Requires="v">
                <p:oleObj spid="_x0000_s1025" name="Document" r:id="rId4" imgW="6070600" imgH="4965700" progId="Word.Document.12">
                  <p:link updateAutomatic="1"/>
                </p:oleObj>
              </mc:Choice>
              <mc:Fallback>
                <p:oleObj name="Document" r:id="rId4" imgW="6070600" imgH="4965700" progId="Word.Document.12">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0072" y="1187152"/>
                        <a:ext cx="6978352" cy="5410200"/>
                      </a:xfrm>
                      <a:prstGeom prst="rect">
                        <a:avLst/>
                      </a:prstGeom>
                      <a:noFill/>
                      <a:ln>
                        <a:noFill/>
                      </a:ln>
                      <a:extLst/>
                    </p:spPr>
                  </p:pic>
                </p:oleObj>
              </mc:Fallback>
            </mc:AlternateContent>
          </a:graphicData>
        </a:graphic>
      </p:graphicFrame>
      <p:pic>
        <p:nvPicPr>
          <p:cNvPr id="20" name="Picture 19" descr="Cathi_MC_7people.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96100" y="260648"/>
            <a:ext cx="1596380" cy="795155"/>
          </a:xfrm>
          <a:prstGeom prst="rect">
            <a:avLst/>
          </a:prstGeom>
        </p:spPr>
      </p:pic>
    </p:spTree>
    <p:extLst>
      <p:ext uri="{BB962C8B-B14F-4D97-AF65-F5344CB8AC3E}">
        <p14:creationId xmlns:p14="http://schemas.microsoft.com/office/powerpoint/2010/main" val="110760465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52"/>
            <a:ext cx="7467600" cy="1143000"/>
          </a:xfrm>
        </p:spPr>
        <p:txBody>
          <a:bodyPr>
            <a:normAutofit/>
          </a:bodyPr>
          <a:lstStyle/>
          <a:p>
            <a:r>
              <a:rPr lang="en-GB" sz="3600" b="1" dirty="0" smtClean="0">
                <a:latin typeface="Arial" pitchFamily="34" charset="0"/>
                <a:ea typeface="Times New Roman" pitchFamily="18" charset="0"/>
                <a:cs typeface="Arial" pitchFamily="34" charset="0"/>
              </a:rPr>
              <a:t>New </a:t>
            </a:r>
            <a:r>
              <a:rPr lang="en-GB" sz="3600" b="1" dirty="0" smtClean="0">
                <a:latin typeface="Arial" pitchFamily="34" charset="0"/>
                <a:ea typeface="Times New Roman" pitchFamily="18" charset="0"/>
                <a:cs typeface="Arial" pitchFamily="34" charset="0"/>
              </a:rPr>
              <a:t>Partners</a:t>
            </a:r>
            <a:endParaRPr lang="en-US" sz="3600" dirty="0"/>
          </a:p>
        </p:txBody>
      </p:sp>
      <p:pic>
        <p:nvPicPr>
          <p:cNvPr id="20" name="Picture 19" descr="Cathi_MC_7peop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6100" y="260648"/>
            <a:ext cx="1596380" cy="795155"/>
          </a:xfrm>
          <a:prstGeom prst="rect">
            <a:avLst/>
          </a:prstGeom>
        </p:spPr>
      </p:pic>
      <p:pic>
        <p:nvPicPr>
          <p:cNvPr id="3" name="Picture 2"/>
          <p:cNvPicPr>
            <a:picLocks noChangeAspect="1"/>
          </p:cNvPicPr>
          <p:nvPr/>
        </p:nvPicPr>
        <p:blipFill>
          <a:blip r:embed="rId4"/>
          <a:stretch>
            <a:fillRect/>
          </a:stretch>
        </p:blipFill>
        <p:spPr>
          <a:xfrm>
            <a:off x="1043608" y="1628800"/>
            <a:ext cx="7991490" cy="3312368"/>
          </a:xfrm>
          <a:prstGeom prst="rect">
            <a:avLst/>
          </a:prstGeom>
        </p:spPr>
      </p:pic>
    </p:spTree>
    <p:extLst>
      <p:ext uri="{BB962C8B-B14F-4D97-AF65-F5344CB8AC3E}">
        <p14:creationId xmlns:p14="http://schemas.microsoft.com/office/powerpoint/2010/main" val="233302240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8904" y="5797009"/>
            <a:ext cx="8229600" cy="944359"/>
          </a:xfrm>
        </p:spPr>
        <p:txBody>
          <a:bodyPr>
            <a:normAutofit/>
          </a:bodyPr>
          <a:lstStyle/>
          <a:p>
            <a:r>
              <a:rPr lang="en-GB" sz="1800" dirty="0"/>
              <a:t>The research leading to these results has received funding from the European Commission under the FP7-PEOPLE-2010-ITN project CATHI (Marie Curie Actions - ITN). Grant agreement no PITN-GA-2010-264330.</a:t>
            </a:r>
          </a:p>
          <a:p>
            <a:endParaRPr lang="en-GB" sz="1800" dirty="0"/>
          </a:p>
        </p:txBody>
      </p:sp>
      <p:pic>
        <p:nvPicPr>
          <p:cNvPr id="4" name="Picture 2" descr="CATHI: A Marie-Curie ITN Projec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16632"/>
            <a:ext cx="3806166" cy="1895847"/>
          </a:xfrm>
          <a:prstGeom prst="rect">
            <a:avLst/>
          </a:prstGeom>
          <a:noFill/>
          <a:extLst>
            <a:ext uri="{909E8E84-426E-40dd-AFC4-6F175D3DCCD1}">
              <a14:hiddenFill xmlns:a14="http://schemas.microsoft.com/office/drawing/2010/main">
                <a:solidFill>
                  <a:srgbClr val="FFFFFF"/>
                </a:solidFill>
              </a14:hiddenFill>
            </a:ext>
          </a:extLst>
        </p:spPr>
      </p:pic>
      <p:pic>
        <p:nvPicPr>
          <p:cNvPr id="5121" name="Picture 1" descr="imageB6247852-7FA8-4529-94C0-63A9AA25EFED"/>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673" t="14363" r="9480" b="3126"/>
          <a:stretch/>
        </p:blipFill>
        <p:spPr bwMode="auto">
          <a:xfrm>
            <a:off x="1547664" y="2084486"/>
            <a:ext cx="6079950" cy="3648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noChangeArrowheads="1"/>
          </p:cNvPicPr>
          <p:nvPr/>
        </p:nvPicPr>
        <p:blipFill>
          <a:blip r:embed="rId4" cstate="print"/>
          <a:srcRect/>
          <a:stretch>
            <a:fillRect/>
          </a:stretch>
        </p:blipFill>
        <p:spPr bwMode="auto">
          <a:xfrm>
            <a:off x="7924800" y="228600"/>
            <a:ext cx="923306" cy="914400"/>
          </a:xfrm>
          <a:prstGeom prst="rect">
            <a:avLst/>
          </a:prstGeom>
          <a:noFill/>
          <a:ln w="9525">
            <a:noFill/>
            <a:miter lim="800000"/>
            <a:headEnd/>
            <a:tailEnd/>
          </a:ln>
        </p:spPr>
      </p:pic>
    </p:spTree>
    <p:extLst>
      <p:ext uri="{BB962C8B-B14F-4D97-AF65-F5344CB8AC3E}">
        <p14:creationId xmlns:p14="http://schemas.microsoft.com/office/powerpoint/2010/main" val="39346775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OUTLINE</a:t>
            </a:r>
            <a:endParaRPr lang="en-US" dirty="0"/>
          </a:p>
        </p:txBody>
      </p:sp>
      <p:sp>
        <p:nvSpPr>
          <p:cNvPr id="22" name="Slide Number Placeholder 3"/>
          <p:cNvSpPr>
            <a:spLocks noGrp="1"/>
          </p:cNvSpPr>
          <p:nvPr>
            <p:ph type="sldNum" sz="quarter" idx="12"/>
          </p:nvPr>
        </p:nvSpPr>
        <p:spPr>
          <a:xfrm>
            <a:off x="3878560" y="6428358"/>
            <a:ext cx="2133600" cy="365125"/>
          </a:xfrm>
        </p:spPr>
        <p:txBody>
          <a:bodyPr/>
          <a:lstStyle/>
          <a:p>
            <a:fld id="{DCE4B40A-67BA-4787-801A-16EE65008C21}" type="slidenum">
              <a:rPr lang="en-US" smtClean="0"/>
              <a:pPr/>
              <a:t>2</a:t>
            </a:fld>
            <a:endParaRPr lang="en-US" dirty="0"/>
          </a:p>
        </p:txBody>
      </p:sp>
      <p:sp>
        <p:nvSpPr>
          <p:cNvPr id="6" name="Content Placeholder 2"/>
          <p:cNvSpPr>
            <a:spLocks noGrp="1"/>
          </p:cNvSpPr>
          <p:nvPr>
            <p:ph idx="1"/>
          </p:nvPr>
        </p:nvSpPr>
        <p:spPr>
          <a:xfrm>
            <a:off x="1381000" y="1726032"/>
            <a:ext cx="7583488" cy="4007224"/>
          </a:xfrm>
        </p:spPr>
        <p:txBody>
          <a:bodyPr>
            <a:noAutofit/>
          </a:bodyPr>
          <a:lstStyle/>
          <a:p>
            <a:pPr>
              <a:lnSpc>
                <a:spcPct val="150000"/>
              </a:lnSpc>
              <a:buClr>
                <a:srgbClr val="7BBA21"/>
              </a:buClr>
              <a:buFont typeface="Wingdings" pitchFamily="2" charset="2"/>
              <a:buChar char="Ø"/>
            </a:pPr>
            <a:r>
              <a:rPr lang="en-IE" sz="2400" b="1" dirty="0" smtClean="0">
                <a:solidFill>
                  <a:srgbClr val="29348C"/>
                </a:solidFill>
                <a:latin typeface="Corbel"/>
                <a:cs typeface="Corbel"/>
              </a:rPr>
              <a:t>Scope of HIE-ISOLDE</a:t>
            </a:r>
            <a:endParaRPr lang="en-IE" sz="2400" b="1" dirty="0">
              <a:solidFill>
                <a:srgbClr val="29348C"/>
              </a:solidFill>
              <a:latin typeface="Corbel"/>
              <a:cs typeface="Corbel"/>
            </a:endParaRPr>
          </a:p>
          <a:p>
            <a:pPr>
              <a:lnSpc>
                <a:spcPct val="150000"/>
              </a:lnSpc>
              <a:buClr>
                <a:srgbClr val="7BBA21"/>
              </a:buClr>
              <a:buFont typeface="Wingdings" pitchFamily="2" charset="2"/>
              <a:buChar char="Ø"/>
            </a:pPr>
            <a:r>
              <a:rPr lang="en-IE" sz="2400" dirty="0" smtClean="0">
                <a:solidFill>
                  <a:srgbClr val="29348C"/>
                </a:solidFill>
                <a:latin typeface="Corbel"/>
                <a:cs typeface="Corbel"/>
              </a:rPr>
              <a:t>Upgrade </a:t>
            </a:r>
            <a:r>
              <a:rPr lang="en-IE" sz="2400" dirty="0">
                <a:solidFill>
                  <a:srgbClr val="29348C"/>
                </a:solidFill>
                <a:latin typeface="Corbel"/>
                <a:cs typeface="Corbel"/>
              </a:rPr>
              <a:t>of ISOLDE Facility: HIE-</a:t>
            </a:r>
            <a:r>
              <a:rPr lang="en-IE" sz="2400" dirty="0" smtClean="0">
                <a:solidFill>
                  <a:srgbClr val="29348C"/>
                </a:solidFill>
                <a:latin typeface="Corbel"/>
                <a:cs typeface="Corbel"/>
              </a:rPr>
              <a:t>ISOLDE</a:t>
            </a:r>
          </a:p>
          <a:p>
            <a:pPr>
              <a:lnSpc>
                <a:spcPct val="150000"/>
              </a:lnSpc>
              <a:buClr>
                <a:srgbClr val="7BBA21"/>
              </a:buClr>
              <a:buFont typeface="Wingdings" pitchFamily="2" charset="2"/>
              <a:buChar char="Ø"/>
            </a:pPr>
            <a:r>
              <a:rPr lang="en-US" sz="2400" dirty="0" smtClean="0">
                <a:solidFill>
                  <a:srgbClr val="29348C"/>
                </a:solidFill>
                <a:latin typeface="Corbel"/>
                <a:cs typeface="Corbel"/>
              </a:rPr>
              <a:t>Status</a:t>
            </a:r>
          </a:p>
          <a:p>
            <a:pPr>
              <a:lnSpc>
                <a:spcPct val="150000"/>
              </a:lnSpc>
              <a:buClr>
                <a:srgbClr val="7BBA21"/>
              </a:buClr>
              <a:buFont typeface="Wingdings" pitchFamily="2" charset="2"/>
              <a:buChar char="Ø"/>
            </a:pPr>
            <a:r>
              <a:rPr lang="en-US" sz="2400" dirty="0" smtClean="0">
                <a:solidFill>
                  <a:srgbClr val="29348C"/>
                </a:solidFill>
                <a:latin typeface="Corbel"/>
                <a:cs typeface="Corbel"/>
              </a:rPr>
              <a:t>Summary</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DCE4B40A-67BA-4787-801A-16EE65008C21}" type="slidenum">
              <a:rPr lang="en-US" smtClean="0"/>
              <a:pPr/>
              <a:t>20</a:t>
            </a:fld>
            <a:endParaRPr lang="en-US"/>
          </a:p>
        </p:txBody>
      </p:sp>
      <p:sp>
        <p:nvSpPr>
          <p:cNvPr id="6" name="TextBox 5"/>
          <p:cNvSpPr txBox="1"/>
          <p:nvPr/>
        </p:nvSpPr>
        <p:spPr>
          <a:xfrm>
            <a:off x="1564704" y="2590800"/>
            <a:ext cx="6781800" cy="707886"/>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defTabSz="914400"/>
            <a:r>
              <a:rPr lang="fr-CH" sz="4000" dirty="0" smtClean="0">
                <a:solidFill>
                  <a:prstClr val="white"/>
                </a:solidFill>
                <a:latin typeface="Calibri"/>
              </a:rPr>
              <a:t>Thank you</a:t>
            </a:r>
            <a:endParaRPr lang="fr-CH" sz="4000" dirty="0">
              <a:solidFill>
                <a:prstClr val="white"/>
              </a:solidFill>
              <a:latin typeface="Calibri"/>
            </a:endParaRPr>
          </a:p>
        </p:txBody>
      </p:sp>
    </p:spTree>
    <p:extLst>
      <p:ext uri="{BB962C8B-B14F-4D97-AF65-F5344CB8AC3E}">
        <p14:creationId xmlns:p14="http://schemas.microsoft.com/office/powerpoint/2010/main" val="239211514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3</a:t>
            </a:fld>
            <a:endParaRPr lang="en-US" dirty="0"/>
          </a:p>
        </p:txBody>
      </p:sp>
      <p:sp>
        <p:nvSpPr>
          <p:cNvPr id="6" name="Content Placeholder 2"/>
          <p:cNvSpPr>
            <a:spLocks noGrp="1"/>
          </p:cNvSpPr>
          <p:nvPr>
            <p:ph idx="1"/>
          </p:nvPr>
        </p:nvSpPr>
        <p:spPr>
          <a:xfrm>
            <a:off x="1187624" y="1268760"/>
            <a:ext cx="7583487" cy="4824536"/>
          </a:xfrm>
        </p:spPr>
        <p:txBody>
          <a:bodyPr>
            <a:noAutofit/>
          </a:bodyPr>
          <a:lstStyle/>
          <a:p>
            <a:pPr marL="0" lvl="0" indent="0" algn="just">
              <a:spcBef>
                <a:spcPts val="1200"/>
              </a:spcBef>
              <a:buNone/>
            </a:pPr>
            <a:r>
              <a:rPr lang="en-US" sz="2000" b="1" dirty="0" smtClean="0">
                <a:solidFill>
                  <a:srgbClr val="29348C"/>
                </a:solidFill>
                <a:latin typeface="Arial"/>
                <a:cs typeface="Arial"/>
              </a:rPr>
              <a:t>The High Intensity and Energy (HIE) ISOLDE project builds on the success of the REX-ISOLDE post-accelerator and will focus on the upgrade of the REX facility but also aims to improve the target and front-end part of ISOLDE to fully profit from upgrades of the existing CERN proton injectors</a:t>
            </a:r>
            <a:r>
              <a:rPr lang="en-US" sz="2000" b="1" dirty="0">
                <a:solidFill>
                  <a:srgbClr val="29348C"/>
                </a:solidFill>
                <a:latin typeface="Arial"/>
                <a:cs typeface="Arial"/>
              </a:rPr>
              <a:t> </a:t>
            </a:r>
            <a:r>
              <a:rPr lang="en-US" sz="2000" b="1" dirty="0" smtClean="0">
                <a:solidFill>
                  <a:srgbClr val="29348C"/>
                </a:solidFill>
                <a:latin typeface="Arial"/>
                <a:cs typeface="Arial"/>
              </a:rPr>
              <a:t>(LINAC4 and PSB Upgrade):</a:t>
            </a:r>
          </a:p>
          <a:p>
            <a:pPr lvl="2">
              <a:lnSpc>
                <a:spcPct val="120000"/>
              </a:lnSpc>
              <a:spcBef>
                <a:spcPts val="1800"/>
              </a:spcBef>
              <a:buClr>
                <a:srgbClr val="7BBA21"/>
              </a:buClr>
              <a:buFont typeface="Wingdings" charset="2"/>
              <a:buChar char="ü"/>
            </a:pPr>
            <a:r>
              <a:rPr lang="en-US" sz="2000" dirty="0">
                <a:solidFill>
                  <a:srgbClr val="29348C"/>
                </a:solidFill>
                <a:latin typeface="Arial"/>
                <a:cs typeface="Arial"/>
              </a:rPr>
              <a:t>Higher energy for the post-accelerated </a:t>
            </a:r>
            <a:r>
              <a:rPr lang="en-US" sz="2000" dirty="0" smtClean="0">
                <a:solidFill>
                  <a:srgbClr val="29348C"/>
                </a:solidFill>
                <a:latin typeface="Arial"/>
                <a:cs typeface="Arial"/>
              </a:rPr>
              <a:t>radioactive beam</a:t>
            </a:r>
            <a:endParaRPr lang="en-US" sz="2000" dirty="0">
              <a:solidFill>
                <a:srgbClr val="29348C"/>
              </a:solidFill>
              <a:latin typeface="Arial"/>
              <a:cs typeface="Arial"/>
            </a:endParaRPr>
          </a:p>
          <a:p>
            <a:pPr lvl="2">
              <a:lnSpc>
                <a:spcPct val="120000"/>
              </a:lnSpc>
              <a:buClr>
                <a:srgbClr val="7BBA21"/>
              </a:buClr>
              <a:buFont typeface="Wingdings" charset="2"/>
              <a:buChar char="ü"/>
            </a:pPr>
            <a:r>
              <a:rPr lang="en-US" sz="2000" dirty="0">
                <a:solidFill>
                  <a:srgbClr val="29348C"/>
                </a:solidFill>
                <a:latin typeface="Arial"/>
                <a:cs typeface="Arial"/>
              </a:rPr>
              <a:t>More beams (Intensity wise and different species)</a:t>
            </a:r>
          </a:p>
          <a:p>
            <a:pPr lvl="2">
              <a:lnSpc>
                <a:spcPct val="120000"/>
              </a:lnSpc>
              <a:buClr>
                <a:srgbClr val="7BBA21"/>
              </a:buClr>
              <a:buFont typeface="Wingdings" charset="2"/>
              <a:buChar char="ü"/>
            </a:pPr>
            <a:r>
              <a:rPr lang="en-US" sz="2000" dirty="0">
                <a:solidFill>
                  <a:srgbClr val="29348C"/>
                </a:solidFill>
                <a:latin typeface="Arial"/>
                <a:cs typeface="Arial"/>
              </a:rPr>
              <a:t>Better beams (High purity beams, low </a:t>
            </a:r>
            <a:r>
              <a:rPr lang="en-US" sz="2000" dirty="0" err="1">
                <a:solidFill>
                  <a:srgbClr val="29348C"/>
                </a:solidFill>
                <a:latin typeface="Arial"/>
                <a:cs typeface="Arial"/>
              </a:rPr>
              <a:t>emittances</a:t>
            </a:r>
            <a:r>
              <a:rPr lang="en-US" sz="2000" dirty="0">
                <a:solidFill>
                  <a:srgbClr val="29348C"/>
                </a:solidFill>
                <a:latin typeface="Arial"/>
                <a:cs typeface="Arial"/>
              </a:rPr>
              <a:t>, more flexibility in the beam parameters</a:t>
            </a:r>
            <a:r>
              <a:rPr lang="en-US" sz="2000" dirty="0" smtClean="0">
                <a:solidFill>
                  <a:srgbClr val="29348C"/>
                </a:solidFill>
                <a:latin typeface="Arial"/>
                <a:cs typeface="Arial"/>
              </a:rPr>
              <a:t>)</a:t>
            </a:r>
            <a:endParaRPr lang="en-US" sz="2000" dirty="0">
              <a:solidFill>
                <a:srgbClr val="29348C"/>
              </a:solidFill>
              <a:latin typeface="Arial"/>
              <a:cs typeface="Arial"/>
            </a:endParaRPr>
          </a:p>
        </p:txBody>
      </p:sp>
    </p:spTree>
    <p:extLst>
      <p:ext uri="{BB962C8B-B14F-4D97-AF65-F5344CB8AC3E}">
        <p14:creationId xmlns:p14="http://schemas.microsoft.com/office/powerpoint/2010/main" val="33053979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80000"/>
              </a:lnSpc>
            </a:pPr>
            <a:r>
              <a:rPr lang="en-US" dirty="0" err="1" smtClean="0"/>
              <a:t>NuPECC</a:t>
            </a:r>
            <a:r>
              <a:rPr lang="en-US" dirty="0" smtClean="0"/>
              <a:t> Long Range Plan 2010 Timeline for RIB Facilities</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4</a:t>
            </a:fld>
            <a:endParaRPr lang="en-US"/>
          </a:p>
        </p:txBody>
      </p:sp>
      <p:pic>
        <p:nvPicPr>
          <p:cNvPr id="6" name="Picture 3"/>
          <p:cNvPicPr>
            <a:picLocks noChangeAspect="1"/>
          </p:cNvPicPr>
          <p:nvPr/>
        </p:nvPicPr>
        <p:blipFill rotWithShape="1">
          <a:blip r:embed="rId2">
            <a:extLst>
              <a:ext uri="{28A0092B-C50C-407E-A947-70E740481C1C}">
                <a14:useLocalDpi xmlns:a14="http://schemas.microsoft.com/office/drawing/2010/main" val="0"/>
              </a:ext>
            </a:extLst>
          </a:blip>
          <a:srcRect t="15205"/>
          <a:stretch/>
        </p:blipFill>
        <p:spPr bwMode="auto">
          <a:xfrm>
            <a:off x="1022908" y="1196751"/>
            <a:ext cx="8013588" cy="5098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164724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HIE-ISOLDE  aims at increasing the energy of these RIB up to 10A MeV and their intensity by a factor 10</a:t>
            </a:r>
            <a:br>
              <a:rPr lang="en-US" sz="2400" dirty="0"/>
            </a:br>
            <a:endParaRPr lang="en-US" sz="24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5</a:t>
            </a:fld>
            <a:endParaRPr lang="en-US"/>
          </a:p>
        </p:txBody>
      </p:sp>
      <p:pic>
        <p:nvPicPr>
          <p:cNvPr id="6" name="Picture 5" descr="Hall isolde_1"/>
          <p:cNvPicPr>
            <a:picLocks noChangeAspect="1" noChangeArrowheads="1"/>
          </p:cNvPicPr>
          <p:nvPr/>
        </p:nvPicPr>
        <p:blipFill>
          <a:blip r:embed="rId3" cstate="print">
            <a:lum contrast="1000"/>
          </a:blip>
          <a:srcRect l="17925" r="15364"/>
          <a:stretch>
            <a:fillRect/>
          </a:stretch>
        </p:blipFill>
        <p:spPr bwMode="auto">
          <a:xfrm>
            <a:off x="1907704" y="764704"/>
            <a:ext cx="5216455" cy="5438738"/>
          </a:xfrm>
          <a:prstGeom prst="rect">
            <a:avLst/>
          </a:prstGeom>
          <a:noFill/>
          <a:ln w="9525">
            <a:noFill/>
            <a:miter lim="800000"/>
            <a:headEnd/>
            <a:tailEnd/>
          </a:ln>
        </p:spPr>
      </p:pic>
      <p:sp>
        <p:nvSpPr>
          <p:cNvPr id="7" name="TextBox 6"/>
          <p:cNvSpPr txBox="1"/>
          <p:nvPr/>
        </p:nvSpPr>
        <p:spPr>
          <a:xfrm>
            <a:off x="971600" y="1196752"/>
            <a:ext cx="2971800" cy="2308324"/>
          </a:xfrm>
          <a:prstGeom prst="rect">
            <a:avLst/>
          </a:prstGeom>
          <a:noFill/>
        </p:spPr>
        <p:txBody>
          <a:bodyPr wrap="square" rtlCol="0">
            <a:spAutoFit/>
          </a:bodyPr>
          <a:lstStyle/>
          <a:p>
            <a:pPr defTabSz="914400"/>
            <a:r>
              <a:rPr lang="en-US" sz="1600" b="1" dirty="0" smtClean="0">
                <a:solidFill>
                  <a:prstClr val="black"/>
                </a:solidFill>
                <a:latin typeface="Calibri"/>
              </a:rPr>
              <a:t>Energy Upgrade:</a:t>
            </a:r>
          </a:p>
          <a:p>
            <a:pPr defTabSz="914400"/>
            <a:r>
              <a:rPr lang="en-GB" sz="1600" dirty="0" smtClean="0">
                <a:solidFill>
                  <a:prstClr val="black"/>
                </a:solidFill>
                <a:latin typeface="Calibri"/>
              </a:rPr>
              <a:t>The HIE-ISOLDE project concentrates on the construction of the SC LINAC and associated infrastructure in order to upgrade the energy of the post-accelerated radioactive ion beams to </a:t>
            </a:r>
            <a:r>
              <a:rPr lang="en-GB" sz="1600" b="1" dirty="0" smtClean="0">
                <a:solidFill>
                  <a:srgbClr val="FF0000"/>
                </a:solidFill>
                <a:latin typeface="Calibri"/>
              </a:rPr>
              <a:t>5.5 MeV/u in 2015 </a:t>
            </a:r>
            <a:r>
              <a:rPr lang="en-GB" sz="1600" dirty="0" smtClean="0">
                <a:solidFill>
                  <a:prstClr val="black"/>
                </a:solidFill>
                <a:latin typeface="Calibri"/>
              </a:rPr>
              <a:t>and </a:t>
            </a:r>
            <a:r>
              <a:rPr lang="en-GB" sz="1600" b="1" dirty="0" smtClean="0">
                <a:solidFill>
                  <a:srgbClr val="FF0000"/>
                </a:solidFill>
                <a:latin typeface="Calibri"/>
              </a:rPr>
              <a:t>10 MeV/u in 2017</a:t>
            </a:r>
            <a:endParaRPr lang="en-US" sz="1600" dirty="0" smtClean="0">
              <a:solidFill>
                <a:prstClr val="black"/>
              </a:solidFill>
              <a:latin typeface="Calibri"/>
            </a:endParaRPr>
          </a:p>
        </p:txBody>
      </p:sp>
      <p:cxnSp>
        <p:nvCxnSpPr>
          <p:cNvPr id="8" name="Straight Arrow Connector 7"/>
          <p:cNvCxnSpPr/>
          <p:nvPr/>
        </p:nvCxnSpPr>
        <p:spPr>
          <a:xfrm rot="16200000" flipH="1">
            <a:off x="2422557" y="3418204"/>
            <a:ext cx="261877" cy="57150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2627784" y="3645024"/>
            <a:ext cx="2133600" cy="1524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cxnSp>
        <p:nvCxnSpPr>
          <p:cNvPr id="10" name="Straight Arrow Connector 9"/>
          <p:cNvCxnSpPr/>
          <p:nvPr/>
        </p:nvCxnSpPr>
        <p:spPr>
          <a:xfrm flipH="1" flipV="1">
            <a:off x="6156176" y="3212976"/>
            <a:ext cx="792088" cy="108012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211960" y="1772816"/>
            <a:ext cx="2133600" cy="1524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12" name="TextBox 11"/>
          <p:cNvSpPr txBox="1"/>
          <p:nvPr/>
        </p:nvSpPr>
        <p:spPr>
          <a:xfrm>
            <a:off x="6156176" y="4221088"/>
            <a:ext cx="2977214" cy="2062103"/>
          </a:xfrm>
          <a:prstGeom prst="rect">
            <a:avLst/>
          </a:prstGeom>
          <a:noFill/>
        </p:spPr>
        <p:txBody>
          <a:bodyPr wrap="square" rtlCol="0">
            <a:spAutoFit/>
          </a:bodyPr>
          <a:lstStyle/>
          <a:p>
            <a:pPr defTabSz="914400"/>
            <a:r>
              <a:rPr lang="en-US" sz="1600" b="1" dirty="0" smtClean="0">
                <a:solidFill>
                  <a:prstClr val="black"/>
                </a:solidFill>
                <a:latin typeface="Calibri"/>
              </a:rPr>
              <a:t>Intensity Upgrade:</a:t>
            </a:r>
          </a:p>
          <a:p>
            <a:pPr defTabSz="914400"/>
            <a:r>
              <a:rPr lang="en-GB" sz="1600" b="1" dirty="0" smtClean="0">
                <a:solidFill>
                  <a:srgbClr val="FF0000"/>
                </a:solidFill>
                <a:latin typeface="Calibri"/>
              </a:rPr>
              <a:t>The design study </a:t>
            </a:r>
            <a:r>
              <a:rPr lang="en-GB" sz="1600" dirty="0" smtClean="0">
                <a:solidFill>
                  <a:prstClr val="black"/>
                </a:solidFill>
                <a:latin typeface="Calibri"/>
              </a:rPr>
              <a:t>for the intensity upgrade, also part of HIE-ISOLDE, </a:t>
            </a:r>
            <a:r>
              <a:rPr lang="en-GB" sz="1600" b="1" dirty="0" smtClean="0">
                <a:solidFill>
                  <a:srgbClr val="FF0000"/>
                </a:solidFill>
                <a:latin typeface="Calibri"/>
              </a:rPr>
              <a:t>started in 2012</a:t>
            </a:r>
            <a:r>
              <a:rPr lang="en-GB" sz="1600" dirty="0" smtClean="0">
                <a:solidFill>
                  <a:prstClr val="black"/>
                </a:solidFill>
                <a:latin typeface="Calibri"/>
              </a:rPr>
              <a:t>, and addresses the technical feasibility and cost estimate for operating the facility at  </a:t>
            </a:r>
            <a:r>
              <a:rPr lang="en-GB" sz="1600" b="1" dirty="0" smtClean="0">
                <a:solidFill>
                  <a:srgbClr val="FF0000"/>
                </a:solidFill>
                <a:latin typeface="Calibri"/>
              </a:rPr>
              <a:t>15 kW</a:t>
            </a:r>
            <a:r>
              <a:rPr lang="en-GB" sz="1600" dirty="0" smtClean="0">
                <a:solidFill>
                  <a:prstClr val="black"/>
                </a:solidFill>
                <a:latin typeface="Calibri"/>
              </a:rPr>
              <a:t> once LINAC4 and PS Booster are online. </a:t>
            </a:r>
            <a:endParaRPr lang="en-US" sz="1600" dirty="0" smtClean="0">
              <a:solidFill>
                <a:prstClr val="black"/>
              </a:solidFill>
              <a:latin typeface="Calibri"/>
            </a:endParaRPr>
          </a:p>
        </p:txBody>
      </p:sp>
      <p:pic>
        <p:nvPicPr>
          <p:cNvPr id="15" name="Picture 2" descr="E:\images ISOLDE\isolde cut 3 medicis off.jpg"/>
          <p:cNvPicPr>
            <a:picLocks noChangeAspect="1" noChangeArrowheads="1"/>
          </p:cNvPicPr>
          <p:nvPr/>
        </p:nvPicPr>
        <p:blipFill>
          <a:blip r:embed="rId4" cstate="print"/>
          <a:srcRect/>
          <a:stretch>
            <a:fillRect/>
          </a:stretch>
        </p:blipFill>
        <p:spPr bwMode="auto">
          <a:xfrm>
            <a:off x="323528" y="908720"/>
            <a:ext cx="8815283" cy="5400600"/>
          </a:xfrm>
          <a:prstGeom prst="rect">
            <a:avLst/>
          </a:prstGeom>
          <a:noFill/>
        </p:spPr>
      </p:pic>
    </p:spTree>
    <p:extLst>
      <p:ext uri="{BB962C8B-B14F-4D97-AF65-F5344CB8AC3E}">
        <p14:creationId xmlns:p14="http://schemas.microsoft.com/office/powerpoint/2010/main" val="32400101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80000"/>
              </a:lnSpc>
            </a:pPr>
            <a:r>
              <a:rPr lang="en-US" sz="4000" dirty="0"/>
              <a:t>Superconducting LINAC installed in Three Phases</a:t>
            </a:r>
          </a:p>
        </p:txBody>
      </p:sp>
      <p:sp>
        <p:nvSpPr>
          <p:cNvPr id="4" name="Slide Number Placeholder 3"/>
          <p:cNvSpPr>
            <a:spLocks noGrp="1"/>
          </p:cNvSpPr>
          <p:nvPr>
            <p:ph type="sldNum" sz="quarter" idx="12"/>
          </p:nvPr>
        </p:nvSpPr>
        <p:spPr/>
        <p:txBody>
          <a:bodyPr/>
          <a:lstStyle/>
          <a:p>
            <a:fld id="{DCE4B40A-67BA-4787-801A-16EE65008C21}" type="slidenum">
              <a:rPr lang="en-US" smtClean="0"/>
              <a:pPr/>
              <a:t>6</a:t>
            </a:fld>
            <a:endParaRPr lang="en-US"/>
          </a:p>
        </p:txBody>
      </p:sp>
      <p:pic>
        <p:nvPicPr>
          <p:cNvPr id="11" name="Picture 10"/>
          <p:cNvPicPr>
            <a:picLocks noChangeAspect="1" noChangeArrowheads="1"/>
          </p:cNvPicPr>
          <p:nvPr/>
        </p:nvPicPr>
        <p:blipFill>
          <a:blip r:embed="rId2" cstate="print"/>
          <a:srcRect/>
          <a:stretch>
            <a:fillRect/>
          </a:stretch>
        </p:blipFill>
        <p:spPr bwMode="auto">
          <a:xfrm>
            <a:off x="-36512" y="1124744"/>
            <a:ext cx="9086850" cy="3810000"/>
          </a:xfrm>
          <a:prstGeom prst="rect">
            <a:avLst/>
          </a:prstGeom>
          <a:noFill/>
          <a:ln w="9525">
            <a:noFill/>
            <a:miter lim="800000"/>
            <a:headEnd/>
            <a:tailEnd/>
          </a:ln>
        </p:spPr>
      </p:pic>
      <p:sp>
        <p:nvSpPr>
          <p:cNvPr id="12" name="TextBox 11"/>
          <p:cNvSpPr txBox="1"/>
          <p:nvPr/>
        </p:nvSpPr>
        <p:spPr>
          <a:xfrm>
            <a:off x="6640513" y="2267744"/>
            <a:ext cx="2351926" cy="400110"/>
          </a:xfrm>
          <a:prstGeom prst="rect">
            <a:avLst/>
          </a:prstGeom>
          <a:noFill/>
        </p:spPr>
        <p:txBody>
          <a:bodyPr wrap="none" rtlCol="0">
            <a:spAutoFit/>
          </a:bodyPr>
          <a:lstStyle/>
          <a:p>
            <a:r>
              <a:rPr lang="en-US" sz="2000" b="1" dirty="0" smtClean="0">
                <a:solidFill>
                  <a:srgbClr val="FF0000"/>
                </a:solidFill>
              </a:rPr>
              <a:t>Fall 2015 5.5 MeV/A</a:t>
            </a:r>
            <a:endParaRPr lang="en-US" sz="2000" b="1" dirty="0">
              <a:solidFill>
                <a:srgbClr val="FF0000"/>
              </a:solidFill>
            </a:endParaRPr>
          </a:p>
        </p:txBody>
      </p:sp>
      <p:sp>
        <p:nvSpPr>
          <p:cNvPr id="13" name="TextBox 12"/>
          <p:cNvSpPr txBox="1"/>
          <p:nvPr/>
        </p:nvSpPr>
        <p:spPr>
          <a:xfrm>
            <a:off x="7021513" y="4858544"/>
            <a:ext cx="1851789" cy="400110"/>
          </a:xfrm>
          <a:prstGeom prst="rect">
            <a:avLst/>
          </a:prstGeom>
          <a:noFill/>
        </p:spPr>
        <p:txBody>
          <a:bodyPr wrap="none" rtlCol="0">
            <a:spAutoFit/>
          </a:bodyPr>
          <a:lstStyle/>
          <a:p>
            <a:r>
              <a:rPr lang="en-US" sz="2000" b="1" dirty="0" smtClean="0">
                <a:solidFill>
                  <a:srgbClr val="FF0000"/>
                </a:solidFill>
              </a:rPr>
              <a:t>Not defined yet</a:t>
            </a:r>
            <a:endParaRPr lang="en-US" sz="2000" b="1" dirty="0">
              <a:solidFill>
                <a:srgbClr val="FF0000"/>
              </a:solidFill>
            </a:endParaRPr>
          </a:p>
        </p:txBody>
      </p:sp>
      <p:sp>
        <p:nvSpPr>
          <p:cNvPr id="14" name="TextBox 13"/>
          <p:cNvSpPr txBox="1"/>
          <p:nvPr/>
        </p:nvSpPr>
        <p:spPr>
          <a:xfrm>
            <a:off x="1001713" y="5087144"/>
            <a:ext cx="2819400" cy="1200329"/>
          </a:xfrm>
          <a:prstGeom prst="rect">
            <a:avLst/>
          </a:prstGeom>
          <a:noFill/>
        </p:spPr>
        <p:txBody>
          <a:bodyPr wrap="square" rtlCol="0">
            <a:spAutoFit/>
          </a:bodyPr>
          <a:lstStyle/>
          <a:p>
            <a:r>
              <a:rPr lang="en-US" sz="2400" b="1" dirty="0" smtClean="0">
                <a:solidFill>
                  <a:srgbClr val="FF0000"/>
                </a:solidFill>
              </a:rPr>
              <a:t>Period 100ns</a:t>
            </a:r>
          </a:p>
          <a:p>
            <a:r>
              <a:rPr lang="en-US" sz="2400" b="1" dirty="0" smtClean="0">
                <a:solidFill>
                  <a:srgbClr val="FF0000"/>
                </a:solidFill>
              </a:rPr>
              <a:t>Resolution 1-2 ns</a:t>
            </a:r>
          </a:p>
          <a:p>
            <a:r>
              <a:rPr lang="en-US" sz="2400" b="1" dirty="0" smtClean="0">
                <a:solidFill>
                  <a:srgbClr val="FF0000"/>
                </a:solidFill>
              </a:rPr>
              <a:t>Background &lt; 1%</a:t>
            </a:r>
            <a:endParaRPr lang="en-US" sz="2400" b="1" dirty="0">
              <a:solidFill>
                <a:srgbClr val="FF0000"/>
              </a:solidFill>
            </a:endParaRPr>
          </a:p>
        </p:txBody>
      </p:sp>
      <p:sp>
        <p:nvSpPr>
          <p:cNvPr id="15" name="TextBox 14"/>
          <p:cNvSpPr txBox="1"/>
          <p:nvPr/>
        </p:nvSpPr>
        <p:spPr>
          <a:xfrm>
            <a:off x="7960402" y="3105944"/>
            <a:ext cx="1274708" cy="707886"/>
          </a:xfrm>
          <a:prstGeom prst="rect">
            <a:avLst/>
          </a:prstGeom>
          <a:noFill/>
        </p:spPr>
        <p:txBody>
          <a:bodyPr wrap="none" rtlCol="0">
            <a:spAutoFit/>
          </a:bodyPr>
          <a:lstStyle/>
          <a:p>
            <a:r>
              <a:rPr lang="en-US" sz="2000" b="1" dirty="0" smtClean="0">
                <a:solidFill>
                  <a:srgbClr val="FF0000"/>
                </a:solidFill>
              </a:rPr>
              <a:t>2017</a:t>
            </a:r>
          </a:p>
          <a:p>
            <a:r>
              <a:rPr lang="en-US" sz="2000" b="1" dirty="0" smtClean="0">
                <a:solidFill>
                  <a:srgbClr val="FF0000"/>
                </a:solidFill>
              </a:rPr>
              <a:t>10 </a:t>
            </a:r>
            <a:r>
              <a:rPr lang="en-US" sz="2000" b="1" dirty="0" err="1" smtClean="0">
                <a:solidFill>
                  <a:srgbClr val="FF0000"/>
                </a:solidFill>
              </a:rPr>
              <a:t>MeV</a:t>
            </a:r>
            <a:r>
              <a:rPr lang="en-US" sz="2000" b="1" dirty="0" smtClean="0">
                <a:solidFill>
                  <a:srgbClr val="FF0000"/>
                </a:solidFill>
              </a:rPr>
              <a:t>/A</a:t>
            </a:r>
            <a:endParaRPr lang="en-US" sz="2000" b="1" dirty="0">
              <a:solidFill>
                <a:srgbClr val="FF0000"/>
              </a:solidFill>
            </a:endParaRPr>
          </a:p>
        </p:txBody>
      </p:sp>
    </p:spTree>
    <p:extLst>
      <p:ext uri="{BB962C8B-B14F-4D97-AF65-F5344CB8AC3E}">
        <p14:creationId xmlns:p14="http://schemas.microsoft.com/office/powerpoint/2010/main" val="371854571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Final Beam Energies</a:t>
            </a:r>
          </a:p>
        </p:txBody>
      </p:sp>
      <p:sp>
        <p:nvSpPr>
          <p:cNvPr id="4" name="Slide Number Placeholder 3"/>
          <p:cNvSpPr>
            <a:spLocks noGrp="1"/>
          </p:cNvSpPr>
          <p:nvPr>
            <p:ph type="sldNum" sz="quarter" idx="12"/>
          </p:nvPr>
        </p:nvSpPr>
        <p:spPr/>
        <p:txBody>
          <a:bodyPr/>
          <a:lstStyle/>
          <a:p>
            <a:fld id="{DCE4B40A-67BA-4787-801A-16EE65008C21}" type="slidenum">
              <a:rPr lang="en-US" smtClean="0"/>
              <a:pPr/>
              <a:t>7</a:t>
            </a:fld>
            <a:endParaRPr lang="en-US"/>
          </a:p>
        </p:txBody>
      </p:sp>
      <p:pic>
        <p:nvPicPr>
          <p:cNvPr id="6" name="Content Placeholder 3" descr="MOP028f2.eps"/>
          <p:cNvPicPr>
            <a:picLocks noGrp="1" noChangeAspect="1"/>
          </p:cNvPicPr>
          <p:nvPr>
            <p:ph idx="1"/>
          </p:nvPr>
        </p:nvPicPr>
        <p:blipFill>
          <a:blip r:embed="rId2" cstate="print"/>
          <a:srcRect l="-11056" r="-11056"/>
          <a:stretch>
            <a:fillRect/>
          </a:stretch>
        </p:blipFill>
        <p:spPr>
          <a:xfrm>
            <a:off x="642537" y="1268760"/>
            <a:ext cx="8128575" cy="4680520"/>
          </a:xfrm>
          <a:blipFill rotWithShape="1">
            <a:blip r:embed="rId3" cstate="print"/>
            <a:tile tx="0" ty="0" sx="100000" sy="100000" flip="none" algn="tl"/>
          </a:blipFill>
          <a:ln w="73025">
            <a:solidFill>
              <a:schemeClr val="tx1"/>
            </a:solidFill>
          </a:ln>
        </p:spPr>
      </p:pic>
    </p:spTree>
    <p:extLst>
      <p:ext uri="{BB962C8B-B14F-4D97-AF65-F5344CB8AC3E}">
        <p14:creationId xmlns:p14="http://schemas.microsoft.com/office/powerpoint/2010/main" val="427191050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sz="3200" dirty="0"/>
              <a:t>Different reactions and Physics reach with the upgraded facility</a:t>
            </a:r>
          </a:p>
        </p:txBody>
      </p:sp>
      <p:sp>
        <p:nvSpPr>
          <p:cNvPr id="4" name="Slide Number Placeholder 3"/>
          <p:cNvSpPr>
            <a:spLocks noGrp="1"/>
          </p:cNvSpPr>
          <p:nvPr>
            <p:ph type="sldNum" sz="quarter" idx="12"/>
          </p:nvPr>
        </p:nvSpPr>
        <p:spPr/>
        <p:txBody>
          <a:bodyPr/>
          <a:lstStyle/>
          <a:p>
            <a:fld id="{DCE4B40A-67BA-4787-801A-16EE65008C21}" type="slidenum">
              <a:rPr lang="en-US" smtClean="0"/>
              <a:pPr/>
              <a:t>8</a:t>
            </a:fld>
            <a:endParaRPr lang="en-US"/>
          </a:p>
        </p:txBody>
      </p:sp>
      <p:pic>
        <p:nvPicPr>
          <p:cNvPr id="6" name="Picture 5"/>
          <p:cNvPicPr>
            <a:picLocks noChangeAspect="1"/>
          </p:cNvPicPr>
          <p:nvPr/>
        </p:nvPicPr>
        <p:blipFill>
          <a:blip r:embed="rId2"/>
          <a:stretch>
            <a:fillRect/>
          </a:stretch>
        </p:blipFill>
        <p:spPr>
          <a:xfrm>
            <a:off x="971600" y="1226296"/>
            <a:ext cx="6552728" cy="5155032"/>
          </a:xfrm>
          <a:prstGeom prst="rect">
            <a:avLst/>
          </a:prstGeom>
        </p:spPr>
      </p:pic>
    </p:spTree>
    <p:extLst>
      <p:ext uri="{BB962C8B-B14F-4D97-AF65-F5344CB8AC3E}">
        <p14:creationId xmlns:p14="http://schemas.microsoft.com/office/powerpoint/2010/main" val="258215114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rotWithShape="1">
          <a:blip r:embed="rId2"/>
          <a:srcRect t="9667" b="5545"/>
          <a:stretch/>
        </p:blipFill>
        <p:spPr bwMode="auto">
          <a:xfrm>
            <a:off x="1259632" y="4869160"/>
            <a:ext cx="5499720" cy="1746965"/>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GB" dirty="0"/>
              <a:t>High Intensity Upgrade</a:t>
            </a: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9</a:t>
            </a:fld>
            <a:endParaRPr lang="en-US"/>
          </a:p>
        </p:txBody>
      </p:sp>
      <p:graphicFrame>
        <p:nvGraphicFramePr>
          <p:cNvPr id="6" name="Content Placeholder 3"/>
          <p:cNvGraphicFramePr>
            <a:graphicFrameLocks/>
          </p:cNvGraphicFramePr>
          <p:nvPr>
            <p:extLst>
              <p:ext uri="{D42A27DB-BD31-4B8C-83A1-F6EECF244321}">
                <p14:modId xmlns:p14="http://schemas.microsoft.com/office/powerpoint/2010/main" val="4173836473"/>
              </p:ext>
            </p:extLst>
          </p:nvPr>
        </p:nvGraphicFramePr>
        <p:xfrm>
          <a:off x="1043606" y="1268760"/>
          <a:ext cx="7992890" cy="2664296"/>
        </p:xfrm>
        <a:graphic>
          <a:graphicData uri="http://schemas.openxmlformats.org/drawingml/2006/table">
            <a:tbl>
              <a:tblPr firstRow="1" firstCol="1" bandRow="1">
                <a:tableStyleId>{5C22544A-7EE6-4342-B048-85BDC9FD1C3A}</a:tableStyleId>
              </a:tblPr>
              <a:tblGrid>
                <a:gridCol w="1598578"/>
                <a:gridCol w="1598578"/>
                <a:gridCol w="1598578"/>
                <a:gridCol w="1598578"/>
                <a:gridCol w="1598578"/>
              </a:tblGrid>
              <a:tr h="934247">
                <a:tc>
                  <a:txBody>
                    <a:bodyPr/>
                    <a:lstStyle/>
                    <a:p>
                      <a:pPr algn="ctr">
                        <a:lnSpc>
                          <a:spcPct val="115000"/>
                        </a:lnSpc>
                        <a:spcAft>
                          <a:spcPts val="0"/>
                        </a:spcAft>
                      </a:pPr>
                      <a:r>
                        <a:rPr lang="en-US" sz="2400" dirty="0">
                          <a:effectLst/>
                        </a:rPr>
                        <a:t>Protons/pulse</a:t>
                      </a:r>
                      <a:endParaRPr lang="en-GB" sz="20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400" dirty="0">
                          <a:effectLst/>
                        </a:rPr>
                        <a:t>Intensity</a:t>
                      </a:r>
                      <a:endParaRPr lang="en-GB" sz="2000" dirty="0">
                        <a:effectLst/>
                      </a:endParaRPr>
                    </a:p>
                    <a:p>
                      <a:pPr algn="ctr">
                        <a:lnSpc>
                          <a:spcPct val="115000"/>
                        </a:lnSpc>
                        <a:spcAft>
                          <a:spcPts val="0"/>
                        </a:spcAft>
                      </a:pPr>
                      <a:r>
                        <a:rPr lang="en-US" sz="2400" dirty="0">
                          <a:effectLst/>
                        </a:rPr>
                        <a:t>(µA)</a:t>
                      </a:r>
                      <a:endParaRPr lang="en-GB" sz="20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400" dirty="0">
                          <a:effectLst/>
                        </a:rPr>
                        <a:t>Energy</a:t>
                      </a:r>
                      <a:endParaRPr lang="en-GB" sz="2000" dirty="0">
                        <a:effectLst/>
                      </a:endParaRPr>
                    </a:p>
                    <a:p>
                      <a:pPr algn="ctr">
                        <a:lnSpc>
                          <a:spcPct val="115000"/>
                        </a:lnSpc>
                        <a:spcAft>
                          <a:spcPts val="0"/>
                        </a:spcAft>
                      </a:pPr>
                      <a:r>
                        <a:rPr lang="en-US" sz="2400" dirty="0">
                          <a:effectLst/>
                        </a:rPr>
                        <a:t>(</a:t>
                      </a:r>
                      <a:r>
                        <a:rPr lang="en-US" sz="2400" dirty="0" err="1">
                          <a:effectLst/>
                        </a:rPr>
                        <a:t>GeV</a:t>
                      </a:r>
                      <a:r>
                        <a:rPr lang="en-US" sz="2400" dirty="0">
                          <a:effectLst/>
                        </a:rPr>
                        <a:t>)</a:t>
                      </a:r>
                      <a:endParaRPr lang="en-GB" sz="20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400" dirty="0">
                          <a:effectLst/>
                        </a:rPr>
                        <a:t>Cycle</a:t>
                      </a:r>
                      <a:endParaRPr lang="en-GB" sz="2000" dirty="0">
                        <a:effectLst/>
                      </a:endParaRPr>
                    </a:p>
                    <a:p>
                      <a:pPr algn="ctr">
                        <a:lnSpc>
                          <a:spcPct val="115000"/>
                        </a:lnSpc>
                        <a:spcAft>
                          <a:spcPts val="0"/>
                        </a:spcAft>
                      </a:pPr>
                      <a:r>
                        <a:rPr lang="en-US" sz="2400" dirty="0">
                          <a:effectLst/>
                        </a:rPr>
                        <a:t>(s)</a:t>
                      </a:r>
                      <a:endParaRPr lang="en-GB" sz="20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2400" dirty="0">
                          <a:effectLst/>
                        </a:rPr>
                        <a:t>Power</a:t>
                      </a:r>
                      <a:endParaRPr lang="en-GB" sz="2000" dirty="0">
                        <a:effectLst/>
                      </a:endParaRPr>
                    </a:p>
                    <a:p>
                      <a:pPr algn="ctr">
                        <a:lnSpc>
                          <a:spcPct val="115000"/>
                        </a:lnSpc>
                        <a:spcAft>
                          <a:spcPts val="0"/>
                        </a:spcAft>
                      </a:pPr>
                      <a:r>
                        <a:rPr lang="en-US" sz="2400" dirty="0">
                          <a:effectLst/>
                        </a:rPr>
                        <a:t>(kW)</a:t>
                      </a:r>
                      <a:endParaRPr lang="en-GB" sz="2000" dirty="0">
                        <a:effectLst/>
                        <a:latin typeface="Calibri"/>
                        <a:ea typeface="Calibri"/>
                        <a:cs typeface="Times New Roman"/>
                      </a:endParaRPr>
                    </a:p>
                  </a:txBody>
                  <a:tcPr marL="68580" marR="68580" marT="0" marB="0"/>
                </a:tc>
              </a:tr>
              <a:tr h="576683">
                <a:tc>
                  <a:txBody>
                    <a:bodyPr/>
                    <a:lstStyle/>
                    <a:p>
                      <a:pPr algn="ctr">
                        <a:lnSpc>
                          <a:spcPct val="150000"/>
                        </a:lnSpc>
                        <a:spcAft>
                          <a:spcPts val="0"/>
                        </a:spcAft>
                      </a:pPr>
                      <a:r>
                        <a:rPr lang="en-US" sz="2400" dirty="0">
                          <a:effectLst/>
                        </a:rPr>
                        <a:t>3.3x10</a:t>
                      </a:r>
                      <a:r>
                        <a:rPr lang="en-US" sz="2400" baseline="30000" dirty="0">
                          <a:effectLst/>
                        </a:rPr>
                        <a:t>13</a:t>
                      </a:r>
                      <a:endParaRPr lang="en-GB" sz="2000" dirty="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dirty="0">
                          <a:effectLst/>
                        </a:rPr>
                        <a:t>2.2</a:t>
                      </a:r>
                      <a:endParaRPr lang="en-GB" sz="2000" dirty="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a:effectLst/>
                        </a:rPr>
                        <a:t>1.4</a:t>
                      </a:r>
                      <a:endParaRPr lang="en-GB" sz="200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a:effectLst/>
                        </a:rPr>
                        <a:t>1.2</a:t>
                      </a:r>
                      <a:endParaRPr lang="en-GB" sz="200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a:effectLst/>
                        </a:rPr>
                        <a:t>3.1</a:t>
                      </a:r>
                      <a:endParaRPr lang="en-GB" sz="2000">
                        <a:effectLst/>
                        <a:latin typeface="Calibri"/>
                        <a:ea typeface="Calibri"/>
                        <a:cs typeface="Times New Roman"/>
                      </a:endParaRPr>
                    </a:p>
                  </a:txBody>
                  <a:tcPr marL="68580" marR="68580" marT="0" marB="0" anchor="ctr"/>
                </a:tc>
              </a:tr>
              <a:tr h="576683">
                <a:tc>
                  <a:txBody>
                    <a:bodyPr/>
                    <a:lstStyle/>
                    <a:p>
                      <a:pPr algn="ctr">
                        <a:lnSpc>
                          <a:spcPct val="150000"/>
                        </a:lnSpc>
                        <a:spcAft>
                          <a:spcPts val="0"/>
                        </a:spcAft>
                      </a:pPr>
                      <a:r>
                        <a:rPr lang="en-US" sz="2400">
                          <a:effectLst/>
                        </a:rPr>
                        <a:t>1x10</a:t>
                      </a:r>
                      <a:r>
                        <a:rPr lang="en-US" sz="2400" baseline="30000">
                          <a:effectLst/>
                        </a:rPr>
                        <a:t>14</a:t>
                      </a:r>
                      <a:endParaRPr lang="en-GB" sz="200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dirty="0">
                          <a:effectLst/>
                        </a:rPr>
                        <a:t>6.7</a:t>
                      </a:r>
                      <a:endParaRPr lang="en-GB" sz="2000" dirty="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dirty="0">
                          <a:effectLst/>
                        </a:rPr>
                        <a:t>1.4</a:t>
                      </a:r>
                      <a:endParaRPr lang="en-GB" sz="2000" dirty="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a:effectLst/>
                        </a:rPr>
                        <a:t>1.2</a:t>
                      </a:r>
                      <a:endParaRPr lang="en-GB" sz="200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a:effectLst/>
                        </a:rPr>
                        <a:t>9.3</a:t>
                      </a:r>
                      <a:endParaRPr lang="en-GB" sz="2000">
                        <a:effectLst/>
                        <a:latin typeface="Calibri"/>
                        <a:ea typeface="Calibri"/>
                        <a:cs typeface="Times New Roman"/>
                      </a:endParaRPr>
                    </a:p>
                  </a:txBody>
                  <a:tcPr marL="68580" marR="68580" marT="0" marB="0" anchor="ctr"/>
                </a:tc>
              </a:tr>
              <a:tr h="576683">
                <a:tc>
                  <a:txBody>
                    <a:bodyPr/>
                    <a:lstStyle/>
                    <a:p>
                      <a:pPr algn="ctr">
                        <a:lnSpc>
                          <a:spcPct val="150000"/>
                        </a:lnSpc>
                        <a:spcAft>
                          <a:spcPts val="0"/>
                        </a:spcAft>
                      </a:pPr>
                      <a:r>
                        <a:rPr lang="en-US" sz="2400">
                          <a:effectLst/>
                        </a:rPr>
                        <a:t>1x10</a:t>
                      </a:r>
                      <a:r>
                        <a:rPr lang="en-US" sz="2400" baseline="30000">
                          <a:effectLst/>
                        </a:rPr>
                        <a:t>14</a:t>
                      </a:r>
                      <a:endParaRPr lang="en-GB" sz="200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a:effectLst/>
                        </a:rPr>
                        <a:t>6.7</a:t>
                      </a:r>
                      <a:endParaRPr lang="en-GB" sz="200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dirty="0">
                          <a:effectLst/>
                        </a:rPr>
                        <a:t>2.0</a:t>
                      </a:r>
                      <a:endParaRPr lang="en-GB" sz="2000" dirty="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dirty="0">
                          <a:effectLst/>
                        </a:rPr>
                        <a:t>1.2</a:t>
                      </a:r>
                      <a:endParaRPr lang="en-GB" sz="2000" dirty="0">
                        <a:effectLst/>
                        <a:latin typeface="Calibri"/>
                        <a:ea typeface="Calibri"/>
                        <a:cs typeface="Times New Roman"/>
                      </a:endParaRPr>
                    </a:p>
                  </a:txBody>
                  <a:tcPr marL="68580" marR="68580" marT="0" marB="0" anchor="ctr"/>
                </a:tc>
                <a:tc>
                  <a:txBody>
                    <a:bodyPr/>
                    <a:lstStyle/>
                    <a:p>
                      <a:pPr algn="ctr">
                        <a:lnSpc>
                          <a:spcPct val="150000"/>
                        </a:lnSpc>
                        <a:spcAft>
                          <a:spcPts val="0"/>
                        </a:spcAft>
                      </a:pPr>
                      <a:r>
                        <a:rPr lang="en-US" sz="2400" dirty="0">
                          <a:effectLst/>
                        </a:rPr>
                        <a:t>13.3</a:t>
                      </a:r>
                      <a:endParaRPr lang="en-GB" sz="2000" dirty="0">
                        <a:effectLst/>
                        <a:latin typeface="Calibri"/>
                        <a:ea typeface="Calibri"/>
                        <a:cs typeface="Times New Roman"/>
                      </a:endParaRPr>
                    </a:p>
                  </a:txBody>
                  <a:tcPr marL="68580" marR="68580" marT="0" marB="0" anchor="ctr"/>
                </a:tc>
              </a:tr>
            </a:tbl>
          </a:graphicData>
        </a:graphic>
      </p:graphicFrame>
      <p:sp>
        <p:nvSpPr>
          <p:cNvPr id="7" name="TextBox 6"/>
          <p:cNvSpPr txBox="1"/>
          <p:nvPr/>
        </p:nvSpPr>
        <p:spPr>
          <a:xfrm>
            <a:off x="1138817" y="4077072"/>
            <a:ext cx="7609647" cy="646331"/>
          </a:xfrm>
          <a:prstGeom prst="rect">
            <a:avLst/>
          </a:prstGeom>
          <a:noFill/>
        </p:spPr>
        <p:txBody>
          <a:bodyPr wrap="none" rtlCol="0">
            <a:spAutoFit/>
          </a:bodyPr>
          <a:lstStyle/>
          <a:p>
            <a:r>
              <a:rPr lang="en-GB" dirty="0"/>
              <a:t>Projected beam parameters considered within the HIE- ISOLDE Design study</a:t>
            </a:r>
            <a:r>
              <a:rPr lang="en-GB" dirty="0" smtClean="0"/>
              <a:t>.</a:t>
            </a:r>
          </a:p>
          <a:p>
            <a:r>
              <a:rPr lang="en-GB" dirty="0" smtClean="0"/>
              <a:t>Based </a:t>
            </a:r>
            <a:r>
              <a:rPr lang="en-GB" dirty="0"/>
              <a:t>on ISOLDE receiving 50% of available proton pulses from the PS-Booster.</a:t>
            </a:r>
          </a:p>
        </p:txBody>
      </p:sp>
    </p:spTree>
    <p:extLst>
      <p:ext uri="{BB962C8B-B14F-4D97-AF65-F5344CB8AC3E}">
        <p14:creationId xmlns:p14="http://schemas.microsoft.com/office/powerpoint/2010/main" val="263412198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TotalTime>
  <Words>870</Words>
  <Application>Microsoft Macintosh PowerPoint</Application>
  <PresentationFormat>On-screen Show (4:3)</PresentationFormat>
  <Paragraphs>211</Paragraphs>
  <Slides>20</Slides>
  <Notes>3</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20</vt:i4>
      </vt:variant>
    </vt:vector>
  </HeadingPairs>
  <TitlesOfParts>
    <vt:vector size="22" baseType="lpstr">
      <vt:lpstr>Office Theme</vt:lpstr>
      <vt:lpstr>???</vt:lpstr>
      <vt:lpstr>HIE-ISOLDE Project Status Report</vt:lpstr>
      <vt:lpstr>OUTLINE</vt:lpstr>
      <vt:lpstr>Motivation</vt:lpstr>
      <vt:lpstr>NuPECC Long Range Plan 2010 Timeline for RIB Facilities</vt:lpstr>
      <vt:lpstr>HIE-ISOLDE  aims at increasing the energy of these RIB up to 10A MeV and their intensity by a factor 10 </vt:lpstr>
      <vt:lpstr>Superconducting LINAC installed in Three Phases</vt:lpstr>
      <vt:lpstr>Final Beam Energies</vt:lpstr>
      <vt:lpstr>Different reactions and Physics reach with the upgraded facility</vt:lpstr>
      <vt:lpstr>High Intensity Upgrade</vt:lpstr>
      <vt:lpstr>Accelerated 132Sn yields (per second) (fission factories only)</vt:lpstr>
      <vt:lpstr>PowerPoint Presentation</vt:lpstr>
      <vt:lpstr>Technical Advances</vt:lpstr>
      <vt:lpstr>HIE Simplified Planning</vt:lpstr>
      <vt:lpstr>Conclusions (1/2)</vt:lpstr>
      <vt:lpstr>Conclusions (2/2)</vt:lpstr>
      <vt:lpstr>Acknowledgements</vt:lpstr>
      <vt:lpstr>Associated Partners</vt:lpstr>
      <vt:lpstr>New Partners</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skreim</dc:creator>
  <cp:lastModifiedBy>Yacine KADI</cp:lastModifiedBy>
  <cp:revision>361</cp:revision>
  <dcterms:created xsi:type="dcterms:W3CDTF">2012-03-08T16:06:15Z</dcterms:created>
  <dcterms:modified xsi:type="dcterms:W3CDTF">2013-11-28T07:40:22Z</dcterms:modified>
</cp:coreProperties>
</file>