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328" r:id="rId2"/>
    <p:sldId id="388" r:id="rId3"/>
    <p:sldId id="389" r:id="rId4"/>
    <p:sldId id="417" r:id="rId5"/>
    <p:sldId id="415" r:id="rId6"/>
    <p:sldId id="419" r:id="rId7"/>
    <p:sldId id="423" r:id="rId8"/>
    <p:sldId id="414" r:id="rId9"/>
    <p:sldId id="436" r:id="rId10"/>
    <p:sldId id="434" r:id="rId11"/>
    <p:sldId id="437" r:id="rId12"/>
    <p:sldId id="435" r:id="rId13"/>
    <p:sldId id="428" r:id="rId14"/>
    <p:sldId id="427" r:id="rId15"/>
    <p:sldId id="430" r:id="rId16"/>
    <p:sldId id="397" r:id="rId17"/>
    <p:sldId id="426" r:id="rId18"/>
    <p:sldId id="418" r:id="rId19"/>
    <p:sldId id="424" r:id="rId20"/>
    <p:sldId id="421" r:id="rId21"/>
    <p:sldId id="422" r:id="rId22"/>
    <p:sldId id="420" r:id="rId23"/>
    <p:sldId id="429" r:id="rId24"/>
    <p:sldId id="408" r:id="rId2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0" autoAdjust="0"/>
    <p:restoredTop sz="97887" autoAdjust="0"/>
  </p:normalViewPr>
  <p:slideViewPr>
    <p:cSldViewPr snapToGrid="0">
      <p:cViewPr>
        <p:scale>
          <a:sx n="100" d="100"/>
          <a:sy n="100" d="100"/>
        </p:scale>
        <p:origin x="-1264" y="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955" cy="4957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245" y="0"/>
            <a:ext cx="2945955" cy="4957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11766C-9A09-49E5-A8D8-D15AC2145357}" type="datetimeFigureOut">
              <a:rPr lang="en-GB" smtClean="0"/>
              <a:t>28/11/13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830"/>
            <a:ext cx="2945955" cy="4957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245" y="9430830"/>
            <a:ext cx="2945955" cy="4957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99092-5B4C-4704-A371-280D5E42FE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52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7A27600-4971-416B-BD42-7E7FC116436B}" type="datetimeFigureOut">
              <a:rPr lang="en-GB" smtClean="0"/>
              <a:t>28/11/13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CE305A8-185F-4F79-8AE6-3E9B281158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78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54686" y="5911397"/>
            <a:ext cx="580571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5B7B9-F1B6-4177-A0A9-707D5F404E3F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357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26404-46DE-4148-86A4-75B8C455E643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521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323D5-8DAB-4C04-8BFD-9DADE1227D1C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368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F46CB-C03D-4A46-A9E0-1A53759A8FA0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709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92F08-C8F9-4E36-B879-17A3CDBD0306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847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D8A9A-E16D-462E-84E8-CDDCE801F6F9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270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83924-A8A3-4F74-A22B-15F6D72BC3F9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903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FF5EB-F1AC-4FF0-9978-4AC8BBE990CF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746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AFE5A-7640-450A-A833-5C286C5FD452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656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F5A92-2D01-4CEF-8EB6-E88C57487BC9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576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FFC54-183F-4B94-86DA-21E07741AC01}" type="slidenum">
              <a:rPr 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10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 flipV="1">
            <a:off x="381000" y="6640513"/>
            <a:ext cx="8351838" cy="7937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6"/>
          <p:cNvSpPr txBox="1">
            <a:spLocks noChangeArrowheads="1"/>
          </p:cNvSpPr>
          <p:nvPr userDrawn="1"/>
        </p:nvSpPr>
        <p:spPr bwMode="auto">
          <a:xfrm>
            <a:off x="803305" y="6509206"/>
            <a:ext cx="7594501" cy="2616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100" b="1" kern="1200" baseline="0" dirty="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rPr>
              <a:t>HIE-ISOLDE Workshop: The Technical Aspects </a:t>
            </a:r>
            <a:r>
              <a:rPr lang="en-US" sz="1100" b="1" kern="1200" dirty="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rPr>
              <a:t>– </a:t>
            </a:r>
            <a:r>
              <a:rPr lang="en-US" sz="1100" b="1" kern="1200" baseline="0" dirty="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rPr>
              <a:t>Alignment and Monitoring System </a:t>
            </a:r>
            <a:r>
              <a:rPr lang="en-US" sz="1100" b="1" kern="1200" dirty="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rPr>
              <a:t>– November 28</a:t>
            </a:r>
            <a:r>
              <a:rPr lang="en-US" sz="1100" b="1" kern="1200" baseline="30000" dirty="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rPr>
              <a:t>th</a:t>
            </a:r>
            <a:r>
              <a:rPr lang="en-US" sz="1100" b="1" kern="1200" baseline="0" dirty="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1100" b="1" dirty="0" smtClean="0">
                <a:solidFill>
                  <a:srgbClr val="003366"/>
                </a:solidFill>
              </a:rPr>
              <a:t>2013</a:t>
            </a:r>
            <a:endParaRPr lang="en-US" sz="1100" b="1" dirty="0">
              <a:solidFill>
                <a:srgbClr val="FF0000"/>
              </a:solidFill>
            </a:endParaRPr>
          </a:p>
        </p:txBody>
      </p:sp>
      <p:pic>
        <p:nvPicPr>
          <p:cNvPr id="13" name="Picture 10" descr="\\cern.ch\dfs\Users\g\Gkautzma\Desktop\HIE-logo-long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12526"/>
            <a:ext cx="1904998" cy="62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912"/>
          <a:stretch/>
        </p:blipFill>
        <p:spPr bwMode="auto">
          <a:xfrm>
            <a:off x="8023411" y="80184"/>
            <a:ext cx="913033" cy="895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Straight Connector 29"/>
          <p:cNvCxnSpPr/>
          <p:nvPr userDrawn="1"/>
        </p:nvCxnSpPr>
        <p:spPr>
          <a:xfrm flipV="1">
            <a:off x="390525" y="1039803"/>
            <a:ext cx="8351838" cy="7937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37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7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lignment.hep.brandeis.edu/" TargetMode="External"/><Relationship Id="rId4" Type="http://schemas.openxmlformats.org/officeDocument/2006/relationships/hyperlink" Target="http://www.opensourceinstruments.com/" TargetMode="External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92100" y="4904944"/>
            <a:ext cx="85471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G. </a:t>
            </a:r>
            <a:r>
              <a:rPr lang="en-US" sz="1600" b="1" dirty="0" err="1"/>
              <a:t>Kautzmann</a:t>
            </a:r>
            <a:r>
              <a:rPr lang="en-US" sz="1600" dirty="0"/>
              <a:t>, J-C. </a:t>
            </a:r>
            <a:r>
              <a:rPr lang="en-US" sz="1600" dirty="0" err="1"/>
              <a:t>Gayde</a:t>
            </a:r>
            <a:r>
              <a:rPr lang="en-US" sz="1600" dirty="0"/>
              <a:t>, Y. </a:t>
            </a:r>
            <a:r>
              <a:rPr lang="en-US" sz="1600" dirty="0" err="1"/>
              <a:t>Kadi</a:t>
            </a:r>
            <a:r>
              <a:rPr lang="en-US" sz="1600" dirty="0"/>
              <a:t>, F. </a:t>
            </a:r>
            <a:r>
              <a:rPr lang="en-US" sz="1600" dirty="0" err="1"/>
              <a:t>Klumb</a:t>
            </a:r>
            <a:r>
              <a:rPr lang="en-US" sz="1600" dirty="0"/>
              <a:t>, S. </a:t>
            </a:r>
            <a:r>
              <a:rPr lang="en-US" sz="1600" dirty="0" err="1"/>
              <a:t>Rokopanos</a:t>
            </a:r>
            <a:r>
              <a:rPr lang="en-US" sz="1600" dirty="0"/>
              <a:t>, CERN, Geneva, Switzerland </a:t>
            </a:r>
            <a:br>
              <a:rPr lang="en-US" sz="1600" dirty="0"/>
            </a:br>
            <a:r>
              <a:rPr lang="en-US" sz="1600" dirty="0"/>
              <a:t>J. </a:t>
            </a:r>
            <a:r>
              <a:rPr lang="en-US" sz="1600" dirty="0" err="1"/>
              <a:t>Bensinger</a:t>
            </a:r>
            <a:r>
              <a:rPr lang="en-US" sz="1600" dirty="0"/>
              <a:t>, K. </a:t>
            </a:r>
            <a:r>
              <a:rPr lang="en-US" sz="1600" dirty="0" err="1"/>
              <a:t>Hashemi</a:t>
            </a:r>
            <a:r>
              <a:rPr lang="en-US" sz="1600" dirty="0"/>
              <a:t>, Brandeis University, Waltham, USA</a:t>
            </a:r>
            <a:br>
              <a:rPr lang="en-US" sz="1600" dirty="0"/>
            </a:br>
            <a:r>
              <a:rPr lang="en-US" sz="1600" dirty="0"/>
              <a:t>M. </a:t>
            </a:r>
            <a:r>
              <a:rPr lang="en-US" sz="1600" dirty="0" err="1"/>
              <a:t>Šulc</a:t>
            </a:r>
            <a:r>
              <a:rPr lang="en-US" sz="1600" dirty="0"/>
              <a:t>, Technical University of Liberec, Liberec, Czech Republic</a:t>
            </a:r>
            <a:r>
              <a:rPr lang="fr-FR" sz="1600" dirty="0"/>
              <a:t> </a:t>
            </a:r>
            <a:endParaRPr lang="en-US" sz="16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3833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HIE-ISOLDE Workshop : The Technical Aspects</a:t>
            </a:r>
          </a:p>
          <a:p>
            <a:pPr algn="ctr"/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November, 28</a:t>
            </a:r>
            <a:r>
              <a:rPr lang="en-US" sz="3200" b="1" baseline="30000" dirty="0" smtClean="0">
                <a:latin typeface="Calibri" pitchFamily="34" charset="0"/>
                <a:cs typeface="Calibri" pitchFamily="34" charset="0"/>
              </a:rPr>
              <a:t>th</a:t>
            </a:r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 2013</a:t>
            </a:r>
            <a:endParaRPr lang="en-GB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3900" y="2818474"/>
            <a:ext cx="76962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cs typeface=""/>
              </a:rPr>
              <a:t>Latest </a:t>
            </a:r>
            <a:r>
              <a:rPr lang="en-US" sz="3600" b="1" dirty="0" smtClean="0">
                <a:cs typeface=""/>
              </a:rPr>
              <a:t>developments of </a:t>
            </a:r>
            <a:r>
              <a:rPr lang="en-US" sz="3600" b="1" dirty="0" smtClean="0">
                <a:cs typeface=""/>
              </a:rPr>
              <a:t>the </a:t>
            </a:r>
            <a:endParaRPr lang="en-US" sz="3600" b="1" dirty="0" smtClean="0">
              <a:cs typeface=""/>
            </a:endParaRPr>
          </a:p>
          <a:p>
            <a:pPr algn="ctr"/>
            <a:r>
              <a:rPr lang="en-US" sz="3600" b="1" dirty="0" smtClean="0">
                <a:cs typeface=""/>
              </a:rPr>
              <a:t>HIE</a:t>
            </a:r>
            <a:r>
              <a:rPr lang="en-US" sz="3600" b="1" dirty="0" smtClean="0">
                <a:cs typeface=""/>
              </a:rPr>
              <a:t>-ISOLDE Alignment and Monitoring System</a:t>
            </a:r>
          </a:p>
        </p:txBody>
      </p:sp>
    </p:spTree>
    <p:extLst>
      <p:ext uri="{BB962C8B-B14F-4D97-AF65-F5344CB8AC3E}">
        <p14:creationId xmlns:p14="http://schemas.microsoft.com/office/powerpoint/2010/main" val="397228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pl-PL" sz="1200" dirty="0">
              <a:solidFill>
                <a:srgbClr val="000000"/>
              </a:solidFill>
            </a:endParaRPr>
          </a:p>
        </p:txBody>
      </p:sp>
      <p:pic>
        <p:nvPicPr>
          <p:cNvPr id="6" name="Obrázek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71650"/>
            <a:ext cx="7493000" cy="31432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Box 32"/>
          <p:cNvSpPr txBox="1">
            <a:spLocks noChangeArrowheads="1"/>
          </p:cNvSpPr>
          <p:nvPr/>
        </p:nvSpPr>
        <p:spPr bwMode="auto">
          <a:xfrm>
            <a:off x="0" y="89700"/>
            <a:ext cx="91590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HIE-ISOLDE</a:t>
            </a:r>
            <a:endParaRPr lang="en-US" sz="2800" b="1" i="1" dirty="0">
              <a:solidFill>
                <a:srgbClr val="0070C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rgbClr val="0070C0"/>
                </a:solidFill>
              </a:rPr>
              <a:t>Glass ball theory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/>
          <a:srcRect l="6029" t="-5713" r="56965"/>
          <a:stretch/>
        </p:blipFill>
        <p:spPr>
          <a:xfrm>
            <a:off x="2146299" y="4927600"/>
            <a:ext cx="4643395" cy="965200"/>
          </a:xfrm>
          <a:prstGeom prst="rect">
            <a:avLst/>
          </a:prstGeom>
        </p:spPr>
      </p:pic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0" y="1258073"/>
            <a:ext cx="71476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 smtClean="0">
                <a:solidFill>
                  <a:srgbClr val="003366"/>
                </a:solidFill>
              </a:rPr>
              <a:t>Study carried out </a:t>
            </a:r>
            <a:r>
              <a:rPr lang="en-US" b="1" dirty="0">
                <a:solidFill>
                  <a:srgbClr val="003366"/>
                </a:solidFill>
              </a:rPr>
              <a:t>by M. </a:t>
            </a:r>
            <a:r>
              <a:rPr lang="en-US" b="1" dirty="0" err="1" smtClean="0">
                <a:solidFill>
                  <a:srgbClr val="003366"/>
                </a:solidFill>
              </a:rPr>
              <a:t>Šulc</a:t>
            </a:r>
            <a:r>
              <a:rPr lang="en-US" b="1" dirty="0" smtClean="0">
                <a:solidFill>
                  <a:srgbClr val="003366"/>
                </a:solidFill>
              </a:rPr>
              <a:t>, Technical University of Liberec</a:t>
            </a:r>
            <a:endParaRPr lang="en-US" b="1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331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345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7" name="Text Box 32"/>
          <p:cNvSpPr txBox="1">
            <a:spLocks noChangeArrowheads="1"/>
          </p:cNvSpPr>
          <p:nvPr/>
        </p:nvSpPr>
        <p:spPr bwMode="auto">
          <a:xfrm>
            <a:off x="0" y="89700"/>
            <a:ext cx="91590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HIE-ISOLDE</a:t>
            </a:r>
            <a:endParaRPr lang="en-US" sz="2800" b="1" i="1" dirty="0">
              <a:solidFill>
                <a:srgbClr val="0070C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rgbClr val="0070C0"/>
                </a:solidFill>
              </a:rPr>
              <a:t>Glass ball theory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pic>
        <p:nvPicPr>
          <p:cNvPr id="8" name="Image 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2" b="3548"/>
          <a:stretch/>
        </p:blipFill>
        <p:spPr bwMode="auto">
          <a:xfrm>
            <a:off x="444500" y="1333500"/>
            <a:ext cx="8382001" cy="5067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  <a:ext uri="{FAA26D3D-D897-4be2-8F04-BA451C77F1D7}">
              <ma14:placeholderFlag xmlns:ma14="http://schemas.microsoft.com/office/mac/drawingml/2011/main"/>
            </a:ext>
          </a:extLst>
        </p:spPr>
      </p:pic>
    </p:spTree>
    <p:extLst>
      <p:ext uri="{BB962C8B-B14F-4D97-AF65-F5344CB8AC3E}">
        <p14:creationId xmlns:p14="http://schemas.microsoft.com/office/powerpoint/2010/main" val="1695305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0" y="89700"/>
            <a:ext cx="91590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HIE-ISOLDE</a:t>
            </a:r>
            <a:endParaRPr lang="en-US" sz="2800" b="1" i="1" dirty="0">
              <a:solidFill>
                <a:srgbClr val="0070C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rgbClr val="0070C0"/>
                </a:solidFill>
              </a:rPr>
              <a:t>Test results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345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0" y="5918973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 smtClean="0">
                <a:solidFill>
                  <a:srgbClr val="003366"/>
                </a:solidFill>
              </a:rPr>
              <a:t>Fit well to the theory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16" y="1117599"/>
            <a:ext cx="8755984" cy="462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319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Targets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Outgassing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44102" y="5581845"/>
            <a:ext cx="88708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ym typeface="Wingdings" pitchFamily="2" charset="2"/>
              </a:rPr>
              <a:t>Test done by Mario Hermann (TE/VSC) </a:t>
            </a:r>
          </a:p>
          <a:p>
            <a:r>
              <a:rPr lang="en-US" sz="1600" dirty="0">
                <a:sym typeface="Wingdings" pitchFamily="2" charset="2"/>
              </a:rPr>
              <a:t>Outgassing at background level. Test done with an equivalent of 20 Ø4mm balls or 80 Ø2 mm balls</a:t>
            </a:r>
            <a:r>
              <a:rPr lang="en-US" sz="1600" dirty="0" smtClean="0">
                <a:sym typeface="Wingdings" pitchFamily="2" charset="2"/>
              </a:rPr>
              <a:t>.</a:t>
            </a:r>
            <a:endParaRPr lang="en-US" sz="1600" dirty="0">
              <a:sym typeface="Wingdings" pitchFamily="2" charset="2"/>
            </a:endParaRPr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9797588"/>
              </p:ext>
            </p:extLst>
          </p:nvPr>
        </p:nvGraphicFramePr>
        <p:xfrm>
          <a:off x="1805550" y="374570"/>
          <a:ext cx="5405978" cy="5478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7" r:id="rId3" imgW="7001517" imgH="7115722" progId="KGraph_Plot">
                  <p:embed/>
                </p:oleObj>
              </mc:Choice>
              <mc:Fallback>
                <p:oleObj r:id="rId3" imgW="7001517" imgH="7115722" progId="KGraph_Plo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5550" y="374570"/>
                        <a:ext cx="5405978" cy="54786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266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" t="8929" r="1840" b="1749"/>
          <a:stretch/>
        </p:blipFill>
        <p:spPr bwMode="auto">
          <a:xfrm>
            <a:off x="101600" y="3492500"/>
            <a:ext cx="5842000" cy="30607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Targets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High-Index Glass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-2" y="1162457"/>
            <a:ext cx="7858127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High Index glass balls based TARGETS: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Based on high index glass balls (</a:t>
            </a:r>
            <a:r>
              <a:rPr lang="en-US" sz="1600" dirty="0" smtClean="0">
                <a:latin typeface="Calibri"/>
              </a:rPr>
              <a:t>Ø2 or 4mm)</a:t>
            </a:r>
            <a:r>
              <a:rPr lang="en-US" sz="1600" dirty="0" smtClean="0">
                <a:sym typeface="Wingdings" pitchFamily="2" charset="2"/>
              </a:rPr>
              <a:t> Retro reflective effect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ym typeface="Wingdings" pitchFamily="2" charset="2"/>
              </a:rPr>
              <a:t>Double Sided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ym typeface="Wingdings" pitchFamily="2" charset="2"/>
              </a:rPr>
              <a:t>Flashed by HBCAM Lasers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ym typeface="Wingdings" pitchFamily="2" charset="2"/>
              </a:rPr>
              <a:t>Possibility of multi-balls targets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ym typeface="Wingdings" pitchFamily="2" charset="2"/>
              </a:rPr>
              <a:t>Glass balls: </a:t>
            </a:r>
            <a:r>
              <a:rPr lang="en-US" sz="1600" dirty="0">
                <a:sym typeface="Wingdings" pitchFamily="2" charset="2"/>
              </a:rPr>
              <a:t>Vacuum </a:t>
            </a:r>
            <a:r>
              <a:rPr lang="en-US" sz="1600" dirty="0" smtClean="0">
                <a:sym typeface="Wingdings" pitchFamily="2" charset="2"/>
              </a:rPr>
              <a:t>compatible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ym typeface="Wingdings" pitchFamily="2" charset="2"/>
              </a:rPr>
              <a:t>Good geometrical results</a:t>
            </a:r>
          </a:p>
        </p:txBody>
      </p:sp>
      <p:sp>
        <p:nvSpPr>
          <p:cNvPr id="25" name="Up-Down Arrow 24"/>
          <p:cNvSpPr/>
          <p:nvPr/>
        </p:nvSpPr>
        <p:spPr>
          <a:xfrm>
            <a:off x="5574440" y="4714876"/>
            <a:ext cx="154158" cy="828675"/>
          </a:xfrm>
          <a:prstGeom prst="up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5275847" y="4911824"/>
            <a:ext cx="1276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solidFill>
                  <a:srgbClr val="FF0000"/>
                </a:solidFill>
              </a:rPr>
              <a:t>20 microns</a:t>
            </a:r>
            <a:endParaRPr lang="en-US" sz="1400" dirty="0" smtClean="0"/>
          </a:p>
        </p:txBody>
      </p:sp>
      <p:sp>
        <p:nvSpPr>
          <p:cNvPr id="28" name="Rectangle 27"/>
          <p:cNvSpPr/>
          <p:nvPr/>
        </p:nvSpPr>
        <p:spPr>
          <a:xfrm>
            <a:off x="6172200" y="4114203"/>
            <a:ext cx="28321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Distance to target:</a:t>
            </a:r>
          </a:p>
          <a:p>
            <a:r>
              <a:rPr lang="en-US" sz="1400" dirty="0" smtClean="0">
                <a:sym typeface="Wingdings" pitchFamily="2" charset="2"/>
              </a:rPr>
              <a:t>1.2 m</a:t>
            </a:r>
          </a:p>
          <a:p>
            <a:r>
              <a:rPr lang="en-US" sz="1400" dirty="0">
                <a:sym typeface="Wingdings" pitchFamily="2" charset="2"/>
              </a:rPr>
              <a:t>Scan over 40% of the field of view</a:t>
            </a:r>
          </a:p>
          <a:p>
            <a:r>
              <a:rPr lang="en-US" sz="1400" dirty="0" smtClean="0">
                <a:sym typeface="Wingdings" pitchFamily="2" charset="2"/>
              </a:rPr>
              <a:t>Precision of the reconstructed movement</a:t>
            </a:r>
            <a:r>
              <a:rPr lang="en-US" sz="1400" dirty="0">
                <a:sym typeface="Wingdings" pitchFamily="2" charset="2"/>
              </a:rPr>
              <a:t>: ~10 </a:t>
            </a:r>
            <a:r>
              <a:rPr lang="en-US" sz="1400" dirty="0" smtClean="0">
                <a:sym typeface="Wingdings" pitchFamily="2" charset="2"/>
              </a:rPr>
              <a:t>microns at one sigma level</a:t>
            </a:r>
          </a:p>
          <a:p>
            <a:r>
              <a:rPr lang="en-US" sz="1400" dirty="0" smtClean="0">
                <a:sym typeface="Wingdings" pitchFamily="2" charset="2"/>
              </a:rPr>
              <a:t>Expectation: around 10 </a:t>
            </a:r>
            <a:r>
              <a:rPr lang="en-US" sz="1400" dirty="0" err="1" smtClean="0">
                <a:sym typeface="Wingdings" pitchFamily="2" charset="2"/>
              </a:rPr>
              <a:t>urad</a:t>
            </a:r>
            <a:endParaRPr lang="en-US" sz="1400" dirty="0" smtClean="0">
              <a:sym typeface="Wingdings" pitchFamily="2" charset="2"/>
            </a:endParaRPr>
          </a:p>
        </p:txBody>
      </p:sp>
      <p:pic>
        <p:nvPicPr>
          <p:cNvPr id="30" name="Image 2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1" y="1752600"/>
            <a:ext cx="4445000" cy="177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9839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286" y="1391295"/>
            <a:ext cx="8721969" cy="4708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ALIGNMENT SYSTEM MAINLY BASED ON WELL KNOWN ELEMENTS</a:t>
            </a:r>
          </a:p>
          <a:p>
            <a:endParaRPr lang="en-US" sz="1000" dirty="0" smtClean="0"/>
          </a:p>
          <a:p>
            <a:r>
              <a:rPr lang="en-US" sz="1600" b="1" dirty="0" smtClean="0"/>
              <a:t>BCAMs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Proved and used devices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New HBCAM inside the specifications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sz="1000" dirty="0" smtClean="0"/>
          </a:p>
          <a:p>
            <a:r>
              <a:rPr lang="en-US" sz="1600" b="1" dirty="0" smtClean="0"/>
              <a:t>TARGETS</a:t>
            </a:r>
            <a:endParaRPr lang="en-US" sz="1600" b="1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All alternatives seem to work well (Fibers – Ceramic balls – Retro targets)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Passive high index glass ball target looks promising </a:t>
            </a:r>
            <a:r>
              <a:rPr lang="en-US" sz="1600" dirty="0" smtClean="0">
                <a:sym typeface="Wingdings" pitchFamily="2" charset="2"/>
              </a:rPr>
              <a:t></a:t>
            </a:r>
            <a:r>
              <a:rPr lang="en-US" sz="1600" dirty="0" smtClean="0"/>
              <a:t> “Final” validation test on-going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sz="1600" dirty="0"/>
          </a:p>
          <a:p>
            <a:r>
              <a:rPr lang="en-US" sz="1600" b="1" dirty="0"/>
              <a:t>VIEWPORTS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Studied and fitting </a:t>
            </a:r>
            <a:r>
              <a:rPr lang="en-US" sz="1600" dirty="0"/>
              <a:t>well to the theory </a:t>
            </a:r>
            <a:r>
              <a:rPr lang="en-US" sz="1600" dirty="0">
                <a:sym typeface="Wingdings" pitchFamily="2" charset="2"/>
              </a:rPr>
              <a:t></a:t>
            </a:r>
            <a:r>
              <a:rPr lang="en-US" sz="1600" dirty="0"/>
              <a:t> Easy BCAM observation corrections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/>
              <a:t>Be careful in the choice of the viewport </a:t>
            </a:r>
            <a:r>
              <a:rPr lang="en-US" sz="1600" dirty="0">
                <a:sym typeface="Wingdings" pitchFamily="2" charset="2"/>
              </a:rPr>
              <a:t></a:t>
            </a:r>
            <a:r>
              <a:rPr lang="en-US" sz="1600" dirty="0"/>
              <a:t> High optical quality </a:t>
            </a:r>
            <a:r>
              <a:rPr lang="en-US" sz="1600" dirty="0" smtClean="0"/>
              <a:t>needed</a:t>
            </a:r>
          </a:p>
          <a:p>
            <a:endParaRPr lang="en-US" sz="1000" dirty="0" smtClean="0"/>
          </a:p>
          <a:p>
            <a:r>
              <a:rPr lang="en-US" sz="1600" b="1" dirty="0" smtClean="0"/>
              <a:t>SOFTWARE: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/>
              <a:t>U</a:t>
            </a:r>
            <a:r>
              <a:rPr lang="en-US" sz="1600" dirty="0" smtClean="0"/>
              <a:t>nder development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Simulation of </a:t>
            </a:r>
            <a:r>
              <a:rPr lang="en-US" sz="1600" dirty="0" err="1" smtClean="0"/>
              <a:t>metrol</a:t>
            </a:r>
            <a:r>
              <a:rPr lang="en-US" sz="1600" dirty="0" smtClean="0"/>
              <a:t>. table position reconstruction </a:t>
            </a:r>
            <a:r>
              <a:rPr lang="en-US" sz="1600" dirty="0" smtClean="0">
                <a:sym typeface="Wingdings" pitchFamily="2" charset="2"/>
              </a:rPr>
              <a:t> ~20 microns at 1 sigma level</a:t>
            </a:r>
          </a:p>
          <a:p>
            <a:endParaRPr lang="en-US" sz="1000" dirty="0" smtClean="0">
              <a:sym typeface="Wingdings" pitchFamily="2" charset="2"/>
            </a:endParaRPr>
          </a:p>
          <a:p>
            <a:endParaRPr lang="en-US" sz="1000" dirty="0">
              <a:sym typeface="Wingdings" pitchFamily="2" charset="2"/>
            </a:endParaRPr>
          </a:p>
          <a:p>
            <a:r>
              <a:rPr lang="en-US" sz="1600" b="1" dirty="0" smtClean="0">
                <a:sym typeface="Wingdings" pitchFamily="2" charset="2"/>
              </a:rPr>
              <a:t>GOAL: BE READY FOR THE VACUUM AND CRYOGENIC TESTS OF 1</a:t>
            </a:r>
            <a:r>
              <a:rPr lang="en-US" sz="1600" b="1" baseline="30000" dirty="0" smtClean="0">
                <a:sym typeface="Wingdings" pitchFamily="2" charset="2"/>
              </a:rPr>
              <a:t>st</a:t>
            </a:r>
            <a:r>
              <a:rPr lang="en-US" sz="1600" b="1" dirty="0" smtClean="0">
                <a:sym typeface="Wingdings" pitchFamily="2" charset="2"/>
              </a:rPr>
              <a:t> CRYOMODULE</a:t>
            </a:r>
            <a:endParaRPr lang="en-US" sz="1600" b="1" dirty="0" smtClean="0"/>
          </a:p>
        </p:txBody>
      </p:sp>
      <p:sp>
        <p:nvSpPr>
          <p:cNvPr id="5" name="Text Box 32"/>
          <p:cNvSpPr txBox="1">
            <a:spLocks noChangeArrowheads="1"/>
          </p:cNvSpPr>
          <p:nvPr/>
        </p:nvSpPr>
        <p:spPr bwMode="auto">
          <a:xfrm>
            <a:off x="0" y="243588"/>
            <a:ext cx="91590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Conclusion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23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0" y="89700"/>
            <a:ext cx="91590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HIE-ISOLDE</a:t>
            </a:r>
            <a:endParaRPr lang="en-US" sz="2800" b="1" i="1" dirty="0">
              <a:solidFill>
                <a:srgbClr val="0070C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rgbClr val="0070C0"/>
                </a:solidFill>
              </a:rPr>
              <a:t>Alignment and Monitoring System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79179" y="3517123"/>
            <a:ext cx="7776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/>
              <a:t>Thanks for your attention </a:t>
            </a:r>
            <a:endParaRPr lang="en-US" sz="4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1127177"/>
            <a:ext cx="7158182" cy="174764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ts val="650"/>
              </a:spcBef>
              <a:buClr>
                <a:schemeClr val="bg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ysClr val="window" lastClr="FFFFFF"/>
              </a:buClr>
              <a:buNone/>
              <a:defRPr/>
            </a:pPr>
            <a:r>
              <a:rPr lang="en-US" b="1" dirty="0" smtClean="0">
                <a:solidFill>
                  <a:sysClr val="windowText" lastClr="000000"/>
                </a:solidFill>
              </a:rPr>
              <a:t>Acknowledgement:</a:t>
            </a:r>
          </a:p>
          <a:p>
            <a:pPr lvl="0" algn="just">
              <a:buClr>
                <a:sysClr val="window" lastClr="FFFFFF"/>
              </a:buClr>
              <a:defRPr/>
            </a:pPr>
            <a:r>
              <a:rPr lang="en-US" sz="2000" dirty="0" smtClean="0"/>
              <a:t>This research project has been supported by a Marie Curie Early Training Network Fellowship of the European Community’s Seventh Framework </a:t>
            </a:r>
            <a:r>
              <a:rPr lang="en-US" sz="2000" dirty="0" err="1" smtClean="0"/>
              <a:t>Programme</a:t>
            </a:r>
            <a:r>
              <a:rPr lang="en-US" sz="2000" dirty="0" smtClean="0"/>
              <a:t> under contract number (PITN-GA-2010-264330-CATHI).</a:t>
            </a:r>
            <a:r>
              <a:rPr lang="fr-FR" sz="2000" dirty="0" smtClean="0"/>
              <a:t>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Picture 3" descr="Cathi_MC_7peop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609" y="1662565"/>
            <a:ext cx="1970175" cy="98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9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Targets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Double-sided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-15082" y="1054755"/>
            <a:ext cx="91590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GB" b="1" dirty="0" smtClean="0"/>
              <a:t>Three types of “double sided” targets considered</a:t>
            </a: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2952750" y="4951592"/>
            <a:ext cx="323993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GB" sz="1600" dirty="0" smtClean="0"/>
              <a:t>Double sided retro-reflective target Prototype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fr-CH" sz="1600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GB" sz="1600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GB" sz="1600" dirty="0"/>
          </a:p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GB" sz="1600" dirty="0" smtClean="0"/>
              <a:t> </a:t>
            </a:r>
            <a:r>
              <a:rPr lang="fr-CH" sz="1600" dirty="0">
                <a:solidFill>
                  <a:srgbClr val="FF0000"/>
                </a:solidFill>
              </a:rPr>
              <a:t>But </a:t>
            </a:r>
            <a:r>
              <a:rPr lang="fr-CH" sz="1600" dirty="0" smtClean="0">
                <a:solidFill>
                  <a:srgbClr val="FF0000"/>
                </a:solidFill>
              </a:rPr>
              <a:t>Not High-Vacuum compatible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193753" y="4987226"/>
            <a:ext cx="229227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GB" sz="1600" dirty="0" smtClean="0"/>
              <a:t>Test prototype for an illuminated ceramic ball synchronized to the acquisition system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GB" sz="1600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fr-CH" sz="1600" dirty="0" smtClean="0">
                <a:solidFill>
                  <a:srgbClr val="FF0000"/>
                </a:solidFill>
              </a:rPr>
              <a:t>But Active </a:t>
            </a:r>
            <a:r>
              <a:rPr lang="fr-CH" sz="1600" dirty="0" err="1" smtClean="0">
                <a:solidFill>
                  <a:srgbClr val="FF0000"/>
                </a:solidFill>
              </a:rPr>
              <a:t>targets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3262949" y="1508616"/>
            <a:ext cx="293782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GB" dirty="0" smtClean="0"/>
              <a:t>Retro-reflective bi-directional target</a:t>
            </a:r>
            <a:endParaRPr lang="en-GB" sz="2000" dirty="0" smtClean="0"/>
          </a:p>
        </p:txBody>
      </p:sp>
      <p:sp>
        <p:nvSpPr>
          <p:cNvPr id="40" name="Text Box 21"/>
          <p:cNvSpPr txBox="1">
            <a:spLocks noChangeArrowheads="1"/>
          </p:cNvSpPr>
          <p:nvPr/>
        </p:nvSpPr>
        <p:spPr bwMode="auto">
          <a:xfrm>
            <a:off x="231854" y="1508616"/>
            <a:ext cx="221607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GB" dirty="0" smtClean="0"/>
              <a:t>Laser illuminated ceramic balls </a:t>
            </a:r>
            <a:endParaRPr lang="en-GB" sz="2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748" y="2050172"/>
            <a:ext cx="3481983" cy="293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602" y="2417368"/>
            <a:ext cx="2759360" cy="241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 Box 21"/>
          <p:cNvSpPr txBox="1">
            <a:spLocks noChangeArrowheads="1"/>
          </p:cNvSpPr>
          <p:nvPr/>
        </p:nvSpPr>
        <p:spPr bwMode="auto">
          <a:xfrm>
            <a:off x="6221256" y="1508616"/>
            <a:ext cx="293782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GB" dirty="0"/>
              <a:t>Retro-reflective </a:t>
            </a:r>
            <a:r>
              <a:rPr lang="fr-CH" dirty="0"/>
              <a:t>h</a:t>
            </a:r>
            <a:r>
              <a:rPr lang="fr-CH" dirty="0" smtClean="0"/>
              <a:t>igh-Index Glass </a:t>
            </a:r>
            <a:r>
              <a:rPr lang="fr-CH" dirty="0" err="1" smtClean="0"/>
              <a:t>ball</a:t>
            </a:r>
            <a:r>
              <a:rPr lang="fr-CH" dirty="0" smtClean="0"/>
              <a:t> </a:t>
            </a:r>
            <a:r>
              <a:rPr lang="fr-CH" dirty="0" err="1" smtClean="0"/>
              <a:t>target</a:t>
            </a:r>
            <a:endParaRPr lang="en-GB" sz="2000" dirty="0" smtClean="0"/>
          </a:p>
        </p:txBody>
      </p:sp>
      <p:pic>
        <p:nvPicPr>
          <p:cNvPr id="2052" name="Picture 4" descr="G:\Support\SurveyingEng\Experiments\Work\ISOLDE\HIE-ISOLDE\Photos\20130723_Photo_cible_Poster_Exp\0723037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32" t="-1004" r="42489" b="8563"/>
          <a:stretch/>
        </p:blipFill>
        <p:spPr bwMode="auto">
          <a:xfrm>
            <a:off x="7174308" y="2154947"/>
            <a:ext cx="1031721" cy="4055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21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G:\Support\SurveyingEng\Photogrm\Work\ISOLDE\HIE-ISOLDE\Photos\Images diverses\Ebauche cible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49" y="1310269"/>
            <a:ext cx="4588300" cy="2680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43588"/>
            <a:ext cx="91590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Viewports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pic>
        <p:nvPicPr>
          <p:cNvPr id="8" name="Picture 7" descr="Copy of Picture 002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0100" y="4152410"/>
            <a:ext cx="2959582" cy="2209800"/>
          </a:xfrm>
          <a:prstGeom prst="rect">
            <a:avLst/>
          </a:prstGeom>
        </p:spPr>
      </p:pic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4419599" y="1310269"/>
            <a:ext cx="4711699" cy="5109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/>
              <a:t>Atmosphere / Vacuum interface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US" sz="1000" dirty="0"/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dirty="0"/>
              <a:t>Parallel plates </a:t>
            </a:r>
            <a:r>
              <a:rPr lang="en-US" dirty="0" smtClean="0"/>
              <a:t>window</a:t>
            </a:r>
            <a:endParaRPr lang="en-US" sz="1000" dirty="0"/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dirty="0"/>
              <a:t>Viewports at CM ends (off the shelf)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US" b="1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 smtClean="0"/>
              <a:t>Study of viewport effects on BCAM observations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US" sz="1000" dirty="0" smtClean="0"/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dirty="0"/>
              <a:t>Viewport </a:t>
            </a:r>
            <a:r>
              <a:rPr lang="en-US" dirty="0" smtClean="0"/>
              <a:t>6.55 </a:t>
            </a:r>
            <a:r>
              <a:rPr lang="en-US" dirty="0"/>
              <a:t>mm </a:t>
            </a:r>
            <a:r>
              <a:rPr lang="en-US" dirty="0" smtClean="0"/>
              <a:t>thick</a:t>
            </a:r>
            <a:endParaRPr lang="en-US" sz="1000" dirty="0" smtClean="0"/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3 opt. quality classes tested</a:t>
            </a:r>
            <a:endParaRPr lang="en-US" dirty="0"/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Wedge angle </a:t>
            </a:r>
          </a:p>
          <a:p>
            <a:pPr marL="742950" lvl="2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10 micro-rad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Parallel plate effect </a:t>
            </a:r>
          </a:p>
          <a:p>
            <a:pPr marL="742950" lvl="1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anose="05000000000000000000" pitchFamily="2" charset="2"/>
              <a:buChar char="§"/>
              <a:defRPr/>
            </a:pPr>
            <a:r>
              <a:rPr lang="en-US" dirty="0"/>
              <a:t>1 </a:t>
            </a:r>
            <a:r>
              <a:rPr lang="en-US" dirty="0" err="1"/>
              <a:t>Deg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40 microns</a:t>
            </a:r>
            <a:endParaRPr lang="en-US" dirty="0"/>
          </a:p>
          <a:p>
            <a:pPr marL="742950" lvl="1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anose="05000000000000000000" pitchFamily="2" charset="2"/>
              <a:buChar char="§"/>
              <a:defRPr/>
            </a:pPr>
            <a:r>
              <a:rPr lang="en-US" dirty="0"/>
              <a:t>Match the theory </a:t>
            </a:r>
            <a:r>
              <a:rPr lang="en-US" dirty="0">
                <a:sym typeface="Wingdings" panose="05000000000000000000" pitchFamily="2" charset="2"/>
              </a:rPr>
              <a:t> correction by </a:t>
            </a:r>
            <a:r>
              <a:rPr lang="en-US" dirty="0" smtClean="0">
                <a:sym typeface="Wingdings" panose="05000000000000000000" pitchFamily="2" charset="2"/>
              </a:rPr>
              <a:t>software</a:t>
            </a:r>
            <a:endParaRPr lang="en-US" dirty="0" smtClean="0"/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Deformation due to vacuum</a:t>
            </a:r>
          </a:p>
          <a:p>
            <a:pPr marL="742950" lvl="1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Less than 0.015 </a:t>
            </a:r>
            <a:r>
              <a:rPr lang="en-US" dirty="0" err="1" smtClean="0"/>
              <a:t>deg</a:t>
            </a:r>
            <a:r>
              <a:rPr lang="en-US" dirty="0" smtClean="0"/>
              <a:t> of angular deviation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72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43588"/>
            <a:ext cx="91590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Viewports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55166" y="1150122"/>
            <a:ext cx="9048750" cy="298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 smtClean="0">
                <a:solidFill>
                  <a:srgbClr val="003366"/>
                </a:solidFill>
              </a:rPr>
              <a:t>Wedge angle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itchFamily="2" charset="2"/>
              <a:buChar char="Ø"/>
              <a:defRPr/>
            </a:pPr>
            <a:endParaRPr lang="en-US" b="1" dirty="0">
              <a:solidFill>
                <a:srgbClr val="003366"/>
              </a:solidFill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itchFamily="2" charset="2"/>
              <a:buChar char="Ø"/>
              <a:defRPr/>
            </a:pPr>
            <a:endParaRPr lang="en-US" b="1" dirty="0" smtClean="0">
              <a:solidFill>
                <a:srgbClr val="003366"/>
              </a:solidFill>
            </a:endParaRPr>
          </a:p>
          <a:p>
            <a:pPr lvl="2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US" b="1" dirty="0">
              <a:solidFill>
                <a:srgbClr val="003366"/>
              </a:solidFill>
            </a:endParaRPr>
          </a:p>
          <a:p>
            <a:pPr lvl="2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US" sz="1600" b="1" dirty="0" smtClean="0">
              <a:solidFill>
                <a:srgbClr val="003366"/>
              </a:solidFill>
            </a:endParaRPr>
          </a:p>
          <a:p>
            <a:pPr marL="266700" lvl="2" indent="-2667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tabLst>
                <a:tab pos="266700" algn="l"/>
              </a:tabLst>
              <a:defRPr/>
            </a:pPr>
            <a:r>
              <a:rPr lang="en-US" sz="1600" dirty="0" smtClean="0">
                <a:solidFill>
                  <a:srgbClr val="003366"/>
                </a:solidFill>
              </a:rPr>
              <a:t>10 </a:t>
            </a:r>
            <a:r>
              <a:rPr lang="en-US" sz="1600" dirty="0" err="1">
                <a:solidFill>
                  <a:srgbClr val="003366"/>
                </a:solidFill>
              </a:rPr>
              <a:t>microrad</a:t>
            </a:r>
            <a:r>
              <a:rPr lang="en-US" sz="1600" dirty="0">
                <a:solidFill>
                  <a:srgbClr val="003366"/>
                </a:solidFill>
              </a:rPr>
              <a:t> wedge angle </a:t>
            </a:r>
            <a:r>
              <a:rPr lang="en-US" sz="1600" dirty="0" smtClean="0">
                <a:solidFill>
                  <a:srgbClr val="003366"/>
                </a:solidFill>
              </a:rPr>
              <a:t>acceptable</a:t>
            </a:r>
          </a:p>
          <a:p>
            <a:pPr lvl="2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US" b="1" dirty="0">
              <a:solidFill>
                <a:srgbClr val="003366"/>
              </a:solidFill>
            </a:endParaRPr>
          </a:p>
          <a:p>
            <a:pPr marL="0" lvl="2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 smtClean="0">
                <a:solidFill>
                  <a:srgbClr val="003366"/>
                </a:solidFill>
              </a:rPr>
              <a:t>Parallel Plate Effect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66"/>
                </a:solidFill>
              </a:rPr>
              <a:t>Incident </a:t>
            </a:r>
            <a:r>
              <a:rPr lang="en-US" sz="1600" dirty="0">
                <a:solidFill>
                  <a:srgbClr val="003366"/>
                </a:solidFill>
              </a:rPr>
              <a:t>angle change of 1gon (0.9deg) </a:t>
            </a:r>
            <a:r>
              <a:rPr lang="en-US" sz="1600" dirty="0">
                <a:solidFill>
                  <a:srgbClr val="003366"/>
                </a:solidFill>
                <a:sym typeface="Wingdings" pitchFamily="2" charset="2"/>
              </a:rPr>
              <a:t> </a:t>
            </a:r>
            <a:r>
              <a:rPr lang="en-US" sz="1600" dirty="0">
                <a:solidFill>
                  <a:srgbClr val="003366"/>
                </a:solidFill>
              </a:rPr>
              <a:t>37 microns radial object “</a:t>
            </a:r>
            <a:r>
              <a:rPr lang="en-US" sz="1600" dirty="0" smtClean="0">
                <a:solidFill>
                  <a:srgbClr val="003366"/>
                </a:solidFill>
              </a:rPr>
              <a:t>displacement”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66"/>
                </a:solidFill>
              </a:rPr>
              <a:t>Match </a:t>
            </a:r>
            <a:r>
              <a:rPr lang="en-US" sz="1600" dirty="0">
                <a:solidFill>
                  <a:srgbClr val="003366"/>
                </a:solidFill>
              </a:rPr>
              <a:t>the theory by a few microns </a:t>
            </a:r>
            <a:r>
              <a:rPr lang="en-US" sz="1600" dirty="0">
                <a:solidFill>
                  <a:srgbClr val="003366"/>
                </a:solidFill>
                <a:sym typeface="Wingdings" pitchFamily="2" charset="2"/>
              </a:rPr>
              <a:t> Easy observation correction by </a:t>
            </a:r>
            <a:r>
              <a:rPr lang="en-US" sz="1600" dirty="0" smtClean="0">
                <a:solidFill>
                  <a:srgbClr val="003366"/>
                </a:solidFill>
                <a:sym typeface="Wingdings" pitchFamily="2" charset="2"/>
              </a:rPr>
              <a:t>software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66"/>
                </a:solidFill>
              </a:rPr>
              <a:t>Adjustment </a:t>
            </a:r>
            <a:r>
              <a:rPr lang="en-US" sz="1600" dirty="0">
                <a:solidFill>
                  <a:srgbClr val="003366"/>
                </a:solidFill>
              </a:rPr>
              <a:t>of the Window within less than 1 degree </a:t>
            </a:r>
            <a:r>
              <a:rPr lang="en-US" sz="1600" dirty="0">
                <a:solidFill>
                  <a:srgbClr val="003366"/>
                </a:solidFill>
                <a:sym typeface="Wingdings" pitchFamily="2" charset="2"/>
              </a:rPr>
              <a:t> Ease the </a:t>
            </a:r>
            <a:r>
              <a:rPr lang="en-US" sz="1600" dirty="0" smtClean="0">
                <a:solidFill>
                  <a:srgbClr val="003366"/>
                </a:solidFill>
                <a:sym typeface="Wingdings" pitchFamily="2" charset="2"/>
              </a:rPr>
              <a:t>correction</a:t>
            </a:r>
            <a:endParaRPr lang="en-US" b="1" dirty="0" smtClean="0">
              <a:solidFill>
                <a:srgbClr val="003366"/>
              </a:solidFill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705058"/>
              </p:ext>
            </p:extLst>
          </p:nvPr>
        </p:nvGraphicFramePr>
        <p:xfrm>
          <a:off x="55166" y="1476375"/>
          <a:ext cx="8835556" cy="1004733"/>
        </p:xfrm>
        <a:graphic>
          <a:graphicData uri="http://schemas.openxmlformats.org/drawingml/2006/table">
            <a:tbl>
              <a:tblPr/>
              <a:tblGrid>
                <a:gridCol w="1208572"/>
                <a:gridCol w="2601503"/>
                <a:gridCol w="1802617"/>
                <a:gridCol w="1611432"/>
                <a:gridCol w="1611432"/>
              </a:tblGrid>
              <a:tr h="3905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Window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Given wedge angle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micr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from window’s technical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data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Wedge angle observed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micr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Influence on target at 1m (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Influence on target at 2m (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7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4" y="4319692"/>
            <a:ext cx="4105275" cy="2053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55166" y="4280021"/>
            <a:ext cx="5183585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>
                <a:solidFill>
                  <a:srgbClr val="003366"/>
                </a:solidFill>
              </a:rPr>
              <a:t>Vacuum deformation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366"/>
                </a:solidFill>
              </a:rPr>
              <a:t>Less than 7 microns deformation at the center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366"/>
                </a:solidFill>
              </a:rPr>
              <a:t>Less than 0.015 degree of angular deviation</a:t>
            </a:r>
          </a:p>
          <a:p>
            <a:pPr marL="285750" lvl="2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366"/>
                </a:solidFill>
              </a:rPr>
              <a:t>Deformation </a:t>
            </a:r>
            <a:r>
              <a:rPr lang="en-US" sz="1600" dirty="0" smtClean="0">
                <a:solidFill>
                  <a:srgbClr val="003366"/>
                </a:solidFill>
              </a:rPr>
              <a:t>measurements </a:t>
            </a:r>
            <a:r>
              <a:rPr lang="en-US" sz="1600" dirty="0">
                <a:solidFill>
                  <a:srgbClr val="003366"/>
                </a:solidFill>
              </a:rPr>
              <a:t>Liberec University (CZ):</a:t>
            </a:r>
          </a:p>
          <a:p>
            <a:pPr marL="742950" lvl="3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rgbClr val="003366"/>
                </a:solidFill>
              </a:rPr>
              <a:t>Results match the calculated deformations by a few microns</a:t>
            </a:r>
          </a:p>
          <a:p>
            <a:pPr marL="742950" lvl="3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rgbClr val="003366"/>
                </a:solidFill>
              </a:rPr>
              <a:t>Same deformation on both side </a:t>
            </a:r>
            <a:r>
              <a:rPr lang="en-US" sz="1600" dirty="0">
                <a:solidFill>
                  <a:srgbClr val="003366"/>
                </a:solidFill>
                <a:sym typeface="Wingdings" pitchFamily="2" charset="2"/>
              </a:rPr>
              <a:t> Parallelism kept</a:t>
            </a:r>
            <a:endParaRPr lang="en-GB" sz="1600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3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0" y="89700"/>
            <a:ext cx="91590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Alignment specifications</a:t>
            </a:r>
            <a:endParaRPr lang="en-US" sz="2800" b="1" i="1" dirty="0">
              <a:solidFill>
                <a:srgbClr val="0070C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rgbClr val="0070C0"/>
                </a:solidFill>
              </a:rPr>
              <a:t>General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99218" y="1196752"/>
            <a:ext cx="8747920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HIE-ISOLDE : Upgrade of the existing REX-ISOLDE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Alignment and monitoring of the Cavities and Solenoids in the </a:t>
            </a:r>
            <a:r>
              <a:rPr lang="en-US" dirty="0" err="1" smtClean="0"/>
              <a:t>Cryomodules</a:t>
            </a:r>
            <a:r>
              <a:rPr lang="en-US" dirty="0" smtClean="0"/>
              <a:t> w.r.to a common nominal beam line (NBL) along the </a:t>
            </a:r>
            <a:r>
              <a:rPr lang="en-US" dirty="0" err="1" smtClean="0"/>
              <a:t>Linac</a:t>
            </a:r>
            <a:endParaRPr lang="en-US" dirty="0" smtClean="0"/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Permanent and Modular system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Arial" pitchFamily="34" charset="0"/>
              <a:buChar char="•"/>
              <a:defRPr/>
            </a:pPr>
            <a:r>
              <a:rPr lang="en-US" dirty="0" smtClean="0"/>
              <a:t>Precision asked along radial and height axis at 1 sigma level :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300 microns for the Cavities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itchFamily="2" charset="2"/>
              <a:buChar char="Ø"/>
              <a:defRPr/>
            </a:pPr>
            <a:r>
              <a:rPr lang="en-US" dirty="0" smtClean="0"/>
              <a:t>150 microns for the Solenoids</a:t>
            </a:r>
            <a:endParaRPr lang="en-US" dirty="0"/>
          </a:p>
        </p:txBody>
      </p:sp>
      <p:pic>
        <p:nvPicPr>
          <p:cNvPr id="8" name="Picture 2" descr="G:\Projects\HIE-ISOLDE-CRYOMOD\Pictures\CATIA\20110812\ligne cryomodule\2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6616" y="2852936"/>
            <a:ext cx="7987928" cy="332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298703" y="407707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NBL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5011341" y="5830269"/>
            <a:ext cx="576064" cy="640768"/>
            <a:chOff x="6714403" y="5488077"/>
            <a:chExt cx="576064" cy="640768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6714403" y="5717568"/>
              <a:ext cx="576064" cy="225402"/>
            </a:xfrm>
            <a:prstGeom prst="straightConnector1">
              <a:avLst/>
            </a:prstGeom>
            <a:ln w="25400">
              <a:solidFill>
                <a:srgbClr val="00B05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7002435" y="5488077"/>
              <a:ext cx="0" cy="640768"/>
            </a:xfrm>
            <a:prstGeom prst="straightConnector1">
              <a:avLst/>
            </a:prstGeom>
            <a:ln w="25400">
              <a:solidFill>
                <a:srgbClr val="00B05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208129" y="6165304"/>
            <a:ext cx="1083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+/-300 </a:t>
            </a:r>
            <a:r>
              <a:rPr lang="fr-CH" sz="1400" dirty="0" err="1" smtClean="0"/>
              <a:t>micr</a:t>
            </a:r>
            <a:endParaRPr lang="en-GB" sz="1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7012979" y="5548897"/>
            <a:ext cx="432048" cy="411277"/>
            <a:chOff x="6714403" y="5488077"/>
            <a:chExt cx="576064" cy="640768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6714403" y="5717568"/>
              <a:ext cx="576064" cy="225402"/>
            </a:xfrm>
            <a:prstGeom prst="straightConnector1">
              <a:avLst/>
            </a:prstGeom>
            <a:ln w="25400">
              <a:solidFill>
                <a:srgbClr val="FFC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7002435" y="5488077"/>
              <a:ext cx="0" cy="640768"/>
            </a:xfrm>
            <a:prstGeom prst="straightConnector1">
              <a:avLst/>
            </a:prstGeom>
            <a:ln w="25400">
              <a:solidFill>
                <a:srgbClr val="FFC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6145052" y="5832030"/>
            <a:ext cx="1083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+/-150 </a:t>
            </a:r>
            <a:r>
              <a:rPr lang="fr-CH" sz="1400" dirty="0" err="1" smtClean="0"/>
              <a:t>micr</a:t>
            </a:r>
            <a:endParaRPr lang="en-GB" sz="14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131840" y="5157192"/>
            <a:ext cx="2016224" cy="828726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851920" y="4986414"/>
            <a:ext cx="3096344" cy="709782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e 7"/>
          <p:cNvGrpSpPr/>
          <p:nvPr/>
        </p:nvGrpSpPr>
        <p:grpSpPr>
          <a:xfrm>
            <a:off x="219366" y="3764210"/>
            <a:ext cx="8762997" cy="1962334"/>
            <a:chOff x="219366" y="3764210"/>
            <a:chExt cx="8762997" cy="1962334"/>
          </a:xfrm>
        </p:grpSpPr>
        <p:cxnSp>
          <p:nvCxnSpPr>
            <p:cNvPr id="22" name="Straight Arrow Connector 21"/>
            <p:cNvCxnSpPr/>
            <p:nvPr/>
          </p:nvCxnSpPr>
          <p:spPr>
            <a:xfrm rot="10800000" flipV="1">
              <a:off x="219366" y="5600887"/>
              <a:ext cx="601401" cy="12565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"/>
            <p:cNvCxnSpPr/>
            <p:nvPr/>
          </p:nvCxnSpPr>
          <p:spPr>
            <a:xfrm flipV="1">
              <a:off x="889000" y="3951515"/>
              <a:ext cx="7228492" cy="1636485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"/>
            <p:cNvCxnSpPr/>
            <p:nvPr/>
          </p:nvCxnSpPr>
          <p:spPr>
            <a:xfrm flipV="1">
              <a:off x="8182263" y="3764210"/>
              <a:ext cx="800100" cy="17817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13"/>
          <p:cNvCxnSpPr/>
          <p:nvPr/>
        </p:nvCxnSpPr>
        <p:spPr>
          <a:xfrm>
            <a:off x="3363686" y="5157192"/>
            <a:ext cx="1784378" cy="828726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13"/>
          <p:cNvCxnSpPr/>
          <p:nvPr/>
        </p:nvCxnSpPr>
        <p:spPr>
          <a:xfrm>
            <a:off x="3603171" y="5157192"/>
            <a:ext cx="1544893" cy="828726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Double flèche horizontale 32"/>
          <p:cNvSpPr/>
          <p:nvPr/>
        </p:nvSpPr>
        <p:spPr>
          <a:xfrm rot="20841350">
            <a:off x="730234" y="4541080"/>
            <a:ext cx="7544973" cy="192625"/>
          </a:xfrm>
          <a:prstGeom prst="leftRightArrow">
            <a:avLst/>
          </a:prstGeom>
          <a:solidFill>
            <a:srgbClr val="FF0000">
              <a:alpha val="47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extBox 24"/>
          <p:cNvSpPr txBox="1"/>
          <p:nvPr/>
        </p:nvSpPr>
        <p:spPr>
          <a:xfrm rot="20827785">
            <a:off x="4178675" y="4166137"/>
            <a:ext cx="1371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~</a:t>
            </a:r>
            <a:r>
              <a:rPr lang="fr-CH" sz="2000" dirty="0" smtClean="0"/>
              <a:t>16 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714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Software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Coordinate Systems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02032" y="1181100"/>
            <a:ext cx="8229600" cy="23147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650"/>
              </a:spcBef>
              <a:buClr>
                <a:schemeClr val="bg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ysClr val="window" lastClr="FFFFFF"/>
              </a:buClr>
              <a:buSz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Each element has</a:t>
            </a:r>
            <a:r>
              <a:rPr kumimoji="0" lang="de-DE" sz="20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 specific coordinate system atached</a:t>
            </a:r>
            <a:endParaRPr kumimoji="0" lang="de-DE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ysClr val="window" lastClr="FFFFFF"/>
              </a:buClr>
              <a:buSz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Hierarchical scheme of coordinates systems :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ysClr val="window" lastClr="FFFFFF"/>
              </a:buClr>
              <a:buSz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Topmost: 		HIE system 	</a:t>
            </a: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Wingdings"/>
              </a:rPr>
              <a:t> Link to the NBL</a:t>
            </a:r>
            <a:endParaRPr kumimoji="0" lang="de-DE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ysClr val="window" lastClr="FFFFFF"/>
              </a:buClr>
              <a:buSz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 each table: 	Table system 	</a:t>
            </a: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Wingdings"/>
              </a:rPr>
              <a:t> Link between</a:t>
            </a:r>
            <a:r>
              <a:rPr kumimoji="0" lang="de-DE" sz="20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Wingdings"/>
              </a:rPr>
              <a:t> the BCAMs</a:t>
            </a:r>
            <a:endParaRPr kumimoji="0" lang="de-DE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ysClr val="window" lastClr="FFFFFF"/>
              </a:buClr>
              <a:buSz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For each BCAM: 	</a:t>
            </a:r>
            <a:r>
              <a:rPr lang="de-DE" sz="2000" dirty="0" smtClean="0">
                <a:solidFill>
                  <a:sysClr val="windowText" lastClr="000000"/>
                </a:solidFill>
                <a:latin typeface="Arial"/>
                <a:cs typeface="Arial"/>
              </a:rPr>
              <a:t>M</a:t>
            </a: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ount system	</a:t>
            </a: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Wingdings"/>
              </a:rPr>
              <a:t> </a:t>
            </a:r>
            <a:r>
              <a:rPr lang="de-DE" sz="2000" noProof="0" dirty="0" smtClean="0">
                <a:solidFill>
                  <a:sysClr val="windowText" lastClr="000000"/>
                </a:solidFill>
                <a:latin typeface="Arial"/>
                <a:cs typeface="Arial"/>
                <a:sym typeface="Wingdings"/>
              </a:rPr>
              <a:t>Calibration parameters</a:t>
            </a:r>
            <a:endParaRPr lang="de-DE" sz="2000" baseline="0" dirty="0" smtClean="0">
              <a:solidFill>
                <a:sysClr val="windowText" lastClr="000000"/>
              </a:solidFill>
              <a:latin typeface="Arial"/>
              <a:cs typeface="Arial"/>
              <a:sym typeface="Wingding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ysClr val="window" lastClr="FFFFFF"/>
              </a:buClr>
              <a:buSzTx/>
              <a:buNone/>
              <a:tabLst/>
              <a:defRPr/>
            </a:pPr>
            <a:r>
              <a:rPr kumimoji="0" lang="de-DE" sz="20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Wingdings"/>
              </a:rPr>
              <a:t>	</a:t>
            </a:r>
            <a:r>
              <a:rPr kumimoji="0" lang="de-DE" sz="20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Wingdings"/>
              </a:rPr>
              <a:t>		CDD System 	</a:t>
            </a:r>
            <a:r>
              <a:rPr kumimoji="0" lang="de-DE" sz="20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Wingdings" pitchFamily="2" charset="2"/>
              </a:rPr>
              <a:t> Observations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6" name="Picture 3" descr="C:\Users\swaniore\Dropbox\repo\thesis\present\coordsystems.e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51" y="3630333"/>
            <a:ext cx="8015099" cy="274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27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410635" y="1848330"/>
            <a:ext cx="4502197" cy="34363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ts val="650"/>
              </a:spcBef>
              <a:buClr>
                <a:schemeClr val="bg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ysClr val="window" lastClr="FFFFFF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Translations and rotations for each table need to be estimated: 6 parameters per table in the setup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ysClr val="window" lastClr="FFFFFF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Relations between mount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systems on the same table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are </a:t>
            </a:r>
            <a:r>
              <a:rPr lang="en-US" dirty="0" smtClean="0">
                <a:solidFill>
                  <a:sysClr val="windowText" lastClr="000000"/>
                </a:solidFill>
                <a:latin typeface="Arial"/>
                <a:cs typeface="Arial"/>
              </a:rPr>
              <a:t>fixed </a:t>
            </a:r>
            <a:r>
              <a:rPr lang="en-US" dirty="0" smtClean="0">
                <a:solidFill>
                  <a:sysClr val="windowText" lastClr="000000"/>
                </a:solidFill>
                <a:latin typeface="Arial"/>
                <a:cs typeface="Arial"/>
                <a:sym typeface="Wingdings" pitchFamily="2" charset="2"/>
              </a:rPr>
              <a:t> Tables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considered as a floating rigid body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19" y="1801091"/>
            <a:ext cx="4669106" cy="3794811"/>
          </a:xfrm>
          <a:prstGeom prst="rect">
            <a:avLst/>
          </a:prstGeom>
        </p:spPr>
      </p:pic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Software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Adjusted Parameters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43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pl-PL" sz="1200" dirty="0">
              <a:solidFill>
                <a:srgbClr val="00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69454" y="1180708"/>
            <a:ext cx="8317346" cy="4805294"/>
            <a:chOff x="369454" y="1180708"/>
            <a:chExt cx="8317346" cy="4805294"/>
          </a:xfrm>
        </p:grpSpPr>
        <p:sp>
          <p:nvSpPr>
            <p:cNvPr id="3" name="Content Placeholder 2"/>
            <p:cNvSpPr txBox="1">
              <a:spLocks/>
            </p:cNvSpPr>
            <p:nvPr/>
          </p:nvSpPr>
          <p:spPr>
            <a:xfrm>
              <a:off x="457200" y="1855117"/>
              <a:ext cx="8229600" cy="243459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ts val="650"/>
                </a:spcBef>
                <a:buClr>
                  <a:schemeClr val="bg1"/>
                </a:buClr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Calibri" pitchFamily="34" charset="0"/>
                </a:defRPr>
              </a:lvl1pPr>
              <a:lvl2pPr marL="800100" indent="-342900" algn="l" defTabSz="914400" rtl="0" eaLnBrk="1" latinLnBrk="0" hangingPunct="1">
                <a:spcBef>
                  <a:spcPct val="20000"/>
                </a:spcBef>
                <a:buClr>
                  <a:schemeClr val="bg1"/>
                </a:buClr>
                <a:buFont typeface="Arial" pitchFamily="34" charset="0"/>
                <a:buChar char="•"/>
                <a:defRPr sz="2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Calibri" pitchFamily="34" charset="0"/>
                </a:defRPr>
              </a:lvl2pPr>
              <a:lvl3pPr marL="1257300" indent="-342900" algn="l" defTabSz="914400" rtl="0" eaLnBrk="1" latinLnBrk="0" hangingPunct="1">
                <a:spcBef>
                  <a:spcPct val="20000"/>
                </a:spcBef>
                <a:buClr>
                  <a:schemeClr val="bg1"/>
                </a:buClr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Calibri" pitchFamily="34" charset="0"/>
                </a:defRPr>
              </a:lvl3pPr>
              <a:lvl4pPr marL="1714500" indent="-342900" algn="l" defTabSz="914400" rtl="0" eaLnBrk="1" latinLnBrk="0" hangingPunct="1">
                <a:spcBef>
                  <a:spcPct val="20000"/>
                </a:spcBef>
                <a:buClr>
                  <a:schemeClr val="bg1"/>
                </a:buClr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Calibri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Calibri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ts val="650"/>
                </a:spcBef>
                <a:spcAft>
                  <a:spcPts val="0"/>
                </a:spcAft>
                <a:buClr>
                  <a:sysClr val="window" lastClr="FFFFFF"/>
                </a:buClr>
                <a:buSzTx/>
                <a:buFont typeface="Arial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endParaRPr>
            </a:p>
          </p:txBody>
        </p:sp>
        <p:grpSp>
          <p:nvGrpSpPr>
            <p:cNvPr id="5" name="Grouper 21"/>
            <p:cNvGrpSpPr/>
            <p:nvPr/>
          </p:nvGrpSpPr>
          <p:grpSpPr>
            <a:xfrm>
              <a:off x="369454" y="2119170"/>
              <a:ext cx="8190345" cy="3866832"/>
              <a:chOff x="288638" y="3266602"/>
              <a:chExt cx="8190345" cy="2656224"/>
            </a:xfrm>
          </p:grpSpPr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288638" y="3899345"/>
                <a:ext cx="2078182" cy="492614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65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1pPr>
                <a:lvl2pPr marL="8001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2pPr>
                <a:lvl3pPr marL="12573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3pPr>
                <a:lvl4pPr marL="17145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ts val="650"/>
                  </a:spcBef>
                  <a:spcAft>
                    <a:spcPts val="0"/>
                  </a:spcAft>
                  <a:buClr>
                    <a:sysClr val="window" lastClr="FFFFFF"/>
                  </a:buClr>
                  <a:buSzTx/>
                  <a:buNone/>
                  <a:tabLst/>
                  <a:defRPr/>
                </a:pPr>
                <a:r>
                  <a:rPr kumimoji="0" lang="de-DE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HBCAM Observations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Calibri" pitchFamily="34" charset="0"/>
                </a:endParaRPr>
              </a:p>
            </p:txBody>
          </p:sp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4943746" y="3266602"/>
                <a:ext cx="2078182" cy="492614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65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1pPr>
                <a:lvl2pPr marL="8001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2pPr>
                <a:lvl3pPr marL="12573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3pPr>
                <a:lvl4pPr marL="17145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ts val="650"/>
                  </a:spcBef>
                  <a:spcAft>
                    <a:spcPts val="0"/>
                  </a:spcAft>
                  <a:buClr>
                    <a:sysClr val="window" lastClr="FFFFFF"/>
                  </a:buClr>
                  <a:buSzTx/>
                  <a:buNone/>
                  <a:tabLst/>
                  <a:defRPr/>
                </a:pPr>
                <a:r>
                  <a:rPr kumimoji="0" lang="de-DE" sz="16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External</a:t>
                </a:r>
                <a:r>
                  <a:rPr kumimoji="0" lang="de-DE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 </a:t>
                </a:r>
                <a:r>
                  <a:rPr kumimoji="0" lang="de-DE" sz="16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Observations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Calibri" pitchFamily="34" charset="0"/>
                </a:endParaRPr>
              </a:p>
            </p:txBody>
          </p:sp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6400801" y="3903911"/>
                <a:ext cx="2078182" cy="492614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65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1pPr>
                <a:lvl2pPr marL="8001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2pPr>
                <a:lvl3pPr marL="12573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3pPr>
                <a:lvl4pPr marL="17145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ts val="650"/>
                  </a:spcBef>
                  <a:spcAft>
                    <a:spcPts val="0"/>
                  </a:spcAft>
                  <a:buClr>
                    <a:sysClr val="window" lastClr="FFFFFF"/>
                  </a:buClr>
                  <a:buSzTx/>
                  <a:buNone/>
                  <a:tabLst/>
                  <a:defRPr/>
                </a:pPr>
                <a:r>
                  <a:rPr kumimoji="0" lang="de-DE" sz="16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Configuration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n-ea"/>
                  <a:cs typeface="Calibri" pitchFamily="34" charset="0"/>
                </a:endParaRPr>
              </a:p>
            </p:txBody>
          </p:sp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1768764" y="3266602"/>
                <a:ext cx="2260600" cy="492614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65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1pPr>
                <a:lvl2pPr marL="8001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2pPr>
                <a:lvl3pPr marL="12573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3pPr>
                <a:lvl4pPr marL="17145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ts val="650"/>
                  </a:spcBef>
                  <a:spcAft>
                    <a:spcPts val="0"/>
                  </a:spcAft>
                  <a:buClr>
                    <a:sysClr val="window" lastClr="FFFFFF"/>
                  </a:buClr>
                  <a:buSzTx/>
                  <a:buNone/>
                  <a:tabLst/>
                  <a:defRPr/>
                </a:pPr>
                <a:r>
                  <a:rPr lang="de-DE" sz="1600" b="1" dirty="0" err="1" smtClean="0">
                    <a:solidFill>
                      <a:schemeClr val="bg1"/>
                    </a:solidFill>
                    <a:latin typeface="+mj-lt"/>
                  </a:rPr>
                  <a:t>Calibration</a:t>
                </a:r>
                <a:r>
                  <a:rPr lang="de-DE" sz="1600" b="1" dirty="0" smtClean="0">
                    <a:solidFill>
                      <a:schemeClr val="bg1"/>
                    </a:solidFill>
                    <a:latin typeface="+mj-lt"/>
                  </a:rPr>
                  <a:t> </a:t>
                </a:r>
                <a:r>
                  <a:rPr lang="de-DE" sz="1600" b="1" dirty="0" err="1" smtClean="0">
                    <a:solidFill>
                      <a:schemeClr val="bg1"/>
                    </a:solidFill>
                    <a:latin typeface="+mj-lt"/>
                  </a:rPr>
                  <a:t>parameters</a:t>
                </a:r>
                <a:endParaRPr kumimoji="0" lang="de-DE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3176735" y="4317238"/>
                <a:ext cx="2619374" cy="492614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tx2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65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1pPr>
                <a:lvl2pPr marL="8001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2pPr>
                <a:lvl3pPr marL="12573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3pPr>
                <a:lvl4pPr marL="17145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ts val="650"/>
                  </a:spcBef>
                  <a:spcAft>
                    <a:spcPts val="0"/>
                  </a:spcAft>
                  <a:buClr>
                    <a:sysClr val="window" lastClr="FFFFFF"/>
                  </a:buClr>
                  <a:buSzTx/>
                  <a:buNone/>
                  <a:tabLst/>
                  <a:defRPr/>
                </a:pPr>
                <a:r>
                  <a:rPr kumimoji="0" lang="de-DE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Least </a:t>
                </a:r>
                <a:r>
                  <a:rPr kumimoji="0" lang="de-DE" sz="16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square</a:t>
                </a:r>
                <a:r>
                  <a:rPr kumimoji="0" lang="de-DE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 </a:t>
                </a:r>
                <a:r>
                  <a:rPr kumimoji="0" lang="de-DE" sz="16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adjustment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Calibri" pitchFamily="34" charset="0"/>
                </a:endParaRPr>
              </a:p>
            </p:txBody>
          </p:sp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2081359" y="5150828"/>
                <a:ext cx="4826269" cy="771998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2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ts val="65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1pPr>
                <a:lvl2pPr marL="8001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2pPr>
                <a:lvl3pPr marL="12573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3pPr>
                <a:lvl4pPr marL="1714500" indent="-342900" algn="l" defTabSz="914400" rtl="0" eaLnBrk="1" latinLnBrk="0" hangingPunct="1">
                  <a:spcBef>
                    <a:spcPct val="20000"/>
                  </a:spcBef>
                  <a:buClr>
                    <a:schemeClr val="bg1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Calibri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ts val="650"/>
                  </a:spcBef>
                  <a:spcAft>
                    <a:spcPts val="0"/>
                  </a:spcAft>
                  <a:buClr>
                    <a:sysClr val="window" lastClr="FFFFFF"/>
                  </a:buClr>
                  <a:buSzTx/>
                  <a:buNone/>
                  <a:tabLst/>
                  <a:defRPr/>
                </a:pPr>
                <a:r>
                  <a:rPr kumimoji="0" lang="de-DE" sz="16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Adjusted</a:t>
                </a:r>
                <a:r>
                  <a:rPr kumimoji="0" lang="de-DE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 </a:t>
                </a:r>
                <a:r>
                  <a:rPr kumimoji="0" lang="de-DE" sz="16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parameters</a:t>
                </a:r>
                <a:r>
                  <a:rPr kumimoji="0" lang="de-DE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 </a:t>
                </a:r>
                <a:r>
                  <a:rPr kumimoji="0" lang="de-DE" sz="16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between</a:t>
                </a:r>
                <a:r>
                  <a:rPr kumimoji="0" lang="de-DE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 </a:t>
                </a:r>
                <a:r>
                  <a:rPr kumimoji="0" lang="de-DE" sz="16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the</a:t>
                </a:r>
                <a:r>
                  <a:rPr kumimoji="0" lang="de-DE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 </a:t>
                </a:r>
                <a:r>
                  <a:rPr kumimoji="0" lang="de-DE" sz="16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systems</a:t>
                </a:r>
                <a:r>
                  <a:rPr kumimoji="0" lang="de-DE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</a:rPr>
                  <a:t> </a:t>
                </a:r>
              </a:p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ts val="650"/>
                  </a:spcBef>
                  <a:spcAft>
                    <a:spcPts val="0"/>
                  </a:spcAft>
                  <a:buClr>
                    <a:sysClr val="window" lastClr="FFFFFF"/>
                  </a:buClr>
                  <a:buSzTx/>
                  <a:buNone/>
                  <a:tabLst/>
                  <a:defRPr/>
                </a:pPr>
                <a:r>
                  <a:rPr kumimoji="0" lang="de-DE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  <a:sym typeface="Wingdings"/>
                  </a:rPr>
                  <a:t> </a:t>
                </a:r>
                <a:r>
                  <a:rPr kumimoji="0" lang="de-DE" sz="16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  <a:sym typeface="Wingdings"/>
                  </a:rPr>
                  <a:t>reconstructed</a:t>
                </a:r>
                <a:r>
                  <a:rPr kumimoji="0" lang="de-DE" sz="1600" b="1" i="0" u="none" strike="noStrike" kern="1200" cap="none" spc="0" normalizeH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  <a:sym typeface="Wingdings"/>
                  </a:rPr>
                  <a:t> </a:t>
                </a:r>
                <a:r>
                  <a:rPr kumimoji="0" lang="de-DE" sz="1600" b="1" i="0" u="none" strike="noStrike" kern="1200" cap="none" spc="0" normalizeH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j-lt"/>
                    <a:ea typeface="+mn-ea"/>
                    <a:cs typeface="Calibri" pitchFamily="34" charset="0"/>
                    <a:sym typeface="Wingdings"/>
                  </a:rPr>
                  <a:t>coordinates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  <a:ea typeface="+mn-ea"/>
                  <a:cs typeface="Calibri" pitchFamily="34" charset="0"/>
                </a:endParaRPr>
              </a:p>
            </p:txBody>
          </p:sp>
          <p:cxnSp>
            <p:nvCxnSpPr>
              <p:cNvPr id="12" name="Connecteur droit avec flèche 12"/>
              <p:cNvCxnSpPr>
                <a:stCxn id="6" idx="3"/>
                <a:endCxn id="10" idx="1"/>
              </p:cNvCxnSpPr>
              <p:nvPr/>
            </p:nvCxnSpPr>
            <p:spPr>
              <a:xfrm>
                <a:off x="2366820" y="4145653"/>
                <a:ext cx="809915" cy="417893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avec flèche 14"/>
              <p:cNvCxnSpPr>
                <a:stCxn id="9" idx="2"/>
              </p:cNvCxnSpPr>
              <p:nvPr/>
            </p:nvCxnSpPr>
            <p:spPr>
              <a:xfrm rot="16200000" flipH="1">
                <a:off x="3052049" y="3606230"/>
                <a:ext cx="547239" cy="85320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avec flèche 16"/>
              <p:cNvCxnSpPr>
                <a:stCxn id="7" idx="2"/>
              </p:cNvCxnSpPr>
              <p:nvPr/>
            </p:nvCxnSpPr>
            <p:spPr>
              <a:xfrm rot="5400000">
                <a:off x="5246254" y="3581417"/>
                <a:ext cx="558784" cy="91438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avec flèche 18"/>
              <p:cNvCxnSpPr>
                <a:stCxn id="8" idx="1"/>
                <a:endCxn id="10" idx="3"/>
              </p:cNvCxnSpPr>
              <p:nvPr/>
            </p:nvCxnSpPr>
            <p:spPr>
              <a:xfrm flipH="1">
                <a:off x="5796109" y="4150218"/>
                <a:ext cx="604692" cy="41332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avec flèche 20"/>
              <p:cNvCxnSpPr>
                <a:stCxn id="10" idx="2"/>
                <a:endCxn id="11" idx="0"/>
              </p:cNvCxnSpPr>
              <p:nvPr/>
            </p:nvCxnSpPr>
            <p:spPr>
              <a:xfrm>
                <a:off x="4486422" y="4809852"/>
                <a:ext cx="8072" cy="340976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Content Placeholder 2"/>
            <p:cNvSpPr txBox="1">
              <a:spLocks/>
            </p:cNvSpPr>
            <p:nvPr/>
          </p:nvSpPr>
          <p:spPr>
            <a:xfrm>
              <a:off x="3532909" y="1180708"/>
              <a:ext cx="2078182" cy="71712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>
              <a:lvl1pPr marL="342900" indent="-342900" algn="l" defTabSz="914400" rtl="0" eaLnBrk="1" latinLnBrk="0" hangingPunct="1">
                <a:spcBef>
                  <a:spcPts val="650"/>
                </a:spcBef>
                <a:buClr>
                  <a:schemeClr val="bg1"/>
                </a:buClr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Calibri" pitchFamily="34" charset="0"/>
                </a:defRPr>
              </a:lvl1pPr>
              <a:lvl2pPr marL="800100" indent="-342900" algn="l" defTabSz="914400" rtl="0" eaLnBrk="1" latinLnBrk="0" hangingPunct="1">
                <a:spcBef>
                  <a:spcPct val="20000"/>
                </a:spcBef>
                <a:buClr>
                  <a:schemeClr val="bg1"/>
                </a:buClr>
                <a:buFont typeface="Arial" pitchFamily="34" charset="0"/>
                <a:buChar char="•"/>
                <a:defRPr sz="22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Calibri" pitchFamily="34" charset="0"/>
                </a:defRPr>
              </a:lvl2pPr>
              <a:lvl3pPr marL="1257300" indent="-342900" algn="l" defTabSz="914400" rtl="0" eaLnBrk="1" latinLnBrk="0" hangingPunct="1">
                <a:spcBef>
                  <a:spcPct val="20000"/>
                </a:spcBef>
                <a:buClr>
                  <a:schemeClr val="bg1"/>
                </a:buClr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Calibri" pitchFamily="34" charset="0"/>
                </a:defRPr>
              </a:lvl3pPr>
              <a:lvl4pPr marL="1714500" indent="-342900" algn="l" defTabSz="914400" rtl="0" eaLnBrk="1" latinLnBrk="0" hangingPunct="1">
                <a:spcBef>
                  <a:spcPct val="20000"/>
                </a:spcBef>
                <a:buClr>
                  <a:schemeClr val="bg1"/>
                </a:buClr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Calibri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Calibri" pitchFamily="34" charset="0"/>
                  <a:ea typeface="+mn-ea"/>
                  <a:cs typeface="Calibri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650"/>
                </a:spcBef>
                <a:spcAft>
                  <a:spcPts val="0"/>
                </a:spcAft>
                <a:buClr>
                  <a:sysClr val="window" lastClr="FFFFFF"/>
                </a:buClr>
                <a:buSzTx/>
                <a:buNone/>
                <a:defRPr/>
              </a:pPr>
              <a:r>
                <a:rPr kumimoji="0" lang="de-DE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Temperature</a:t>
              </a:r>
              <a:r>
                <a:rPr lang="de-DE" sz="1600" b="1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kumimoji="0" lang="de-DE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Observations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19" name="Connecteur droit avec flèche 14"/>
            <p:cNvCxnSpPr>
              <a:stCxn id="18" idx="2"/>
              <a:endCxn id="10" idx="0"/>
            </p:cNvCxnSpPr>
            <p:nvPr/>
          </p:nvCxnSpPr>
          <p:spPr>
            <a:xfrm flipH="1">
              <a:off x="4567238" y="1897837"/>
              <a:ext cx="4762" cy="175081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Software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Adjustment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83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pl-PL" sz="1200" dirty="0">
              <a:solidFill>
                <a:srgbClr val="000000"/>
              </a:solidFill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74624"/>
              </p:ext>
            </p:extLst>
          </p:nvPr>
        </p:nvGraphicFramePr>
        <p:xfrm>
          <a:off x="589916" y="4237620"/>
          <a:ext cx="4385083" cy="1564910"/>
        </p:xfrm>
        <a:graphic>
          <a:graphicData uri="http://schemas.openxmlformats.org/drawingml/2006/table">
            <a:tbl>
              <a:tblPr/>
              <a:tblGrid>
                <a:gridCol w="815157"/>
                <a:gridCol w="646538"/>
                <a:gridCol w="730847"/>
                <a:gridCol w="730847"/>
                <a:gridCol w="730847"/>
                <a:gridCol w="730847"/>
              </a:tblGrid>
              <a:tr h="2180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l" rtl="0" fontAlgn="b"/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  <a:r>
                        <a:rPr lang="el-GR" sz="1200" u="none" strike="noStrike" baseline="-25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r>
                        <a:rPr lang="el-GR" sz="1200" u="none" strike="noStrike" baseline="30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=0.0117</a:t>
                      </a:r>
                      <a:endParaRPr lang="el-G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l" rtl="0" fontAlgn="b"/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ty [</a:t>
                      </a:r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μ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l" rtl="0" fontAlgn="b"/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tz [</a:t>
                      </a:r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μ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l" rtl="0" fontAlgn="b"/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rx [</a:t>
                      </a:r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μ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rad]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l" rtl="0" fontAlgn="b"/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ry [</a:t>
                      </a:r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μ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rad]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l" rtl="0" fontAlgn="b"/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rz [</a:t>
                      </a:r>
                      <a:r>
                        <a:rPr lang="el-GR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μ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rad]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0.49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0.53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1.54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3.51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9.19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10.72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34.5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4.16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3.78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12.72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15.38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38.2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3.59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3.39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13.67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16.87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38.02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2.82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2.69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12.73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15.6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38.27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3.56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3.39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9.21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11.01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34.54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4.18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3.78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12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1.07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3.18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3.93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aramond"/>
                        </a:defRPr>
                      </a:lvl9pPr>
                    </a:lstStyle>
                    <a:p>
                      <a:pPr algn="r" rtl="0" fontAlgn="b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1.23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4" y="1352599"/>
            <a:ext cx="7128792" cy="276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Double flèche horizontale 6"/>
          <p:cNvSpPr/>
          <p:nvPr/>
        </p:nvSpPr>
        <p:spPr>
          <a:xfrm rot="5400000">
            <a:off x="1724070" y="2509160"/>
            <a:ext cx="1408544" cy="154047"/>
          </a:xfrm>
          <a:prstGeom prst="leftRightArrow">
            <a:avLst/>
          </a:prstGeom>
          <a:solidFill>
            <a:srgbClr val="FF0000">
              <a:alpha val="47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extBox 24"/>
          <p:cNvSpPr txBox="1"/>
          <p:nvPr/>
        </p:nvSpPr>
        <p:spPr>
          <a:xfrm rot="16200000">
            <a:off x="1334119" y="2472268"/>
            <a:ext cx="1611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 smtClean="0">
                <a:solidFill>
                  <a:srgbClr val="FF0000"/>
                </a:solidFill>
              </a:rPr>
              <a:t>20 microns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756572" y="4306088"/>
            <a:ext cx="2971800" cy="133777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ts val="650"/>
              </a:spcBef>
              <a:buClr>
                <a:schemeClr val="bg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8001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714500" indent="-3429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ysClr val="window" lastClr="FFFFFF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>
                <a:solidFill>
                  <a:sysClr val="windowText" lastClr="000000"/>
                </a:solidFill>
                <a:latin typeface="+mj-lt"/>
                <a:sym typeface="Wingdings"/>
              </a:rPr>
              <a:t>Overlapping improves the results by a factor 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>
                <a:sysClr val="window" lastClr="FFFFFF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Calibri" pitchFamily="34" charset="0"/>
                <a:sym typeface="Wingdings"/>
              </a:rPr>
              <a:t>Still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Calibri" pitchFamily="34" charset="0"/>
                <a:sym typeface="Wingdings"/>
              </a:rPr>
              <a:t> some error budget for the reconstruction of the targets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n-ea"/>
                <a:cs typeface="Calibri" pitchFamily="34" charset="0"/>
                <a:sym typeface="Wingdings"/>
              </a:rPr>
              <a:t>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  <a:ea typeface="+mn-ea"/>
              <a:cs typeface="Calibri" pitchFamily="34" charset="0"/>
            </a:endParaRPr>
          </a:p>
        </p:txBody>
      </p:sp>
      <p:sp>
        <p:nvSpPr>
          <p:cNvPr id="26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Software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Simulation results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556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0" y="89700"/>
            <a:ext cx="91590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HIE-ISOLDE</a:t>
            </a:r>
            <a:endParaRPr lang="en-US" sz="2800" b="1" i="1" dirty="0">
              <a:solidFill>
                <a:srgbClr val="0070C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rgbClr val="0070C0"/>
                </a:solidFill>
              </a:rPr>
              <a:t>Alignment and Monitoring System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\\cern.ch\dfs\Users\g\Gkautzma\Desktop\Table metrologique\table metro HIE 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943" y="1380274"/>
            <a:ext cx="5861233" cy="4795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90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pl-PL" sz="1200" dirty="0">
              <a:solidFill>
                <a:srgbClr val="00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51892" y="2292379"/>
            <a:ext cx="8747920" cy="2861890"/>
            <a:chOff x="151892" y="2208559"/>
            <a:chExt cx="8747920" cy="2861890"/>
          </a:xfrm>
        </p:grpSpPr>
        <p:sp>
          <p:nvSpPr>
            <p:cNvPr id="8" name="Text Box 21"/>
            <p:cNvSpPr txBox="1">
              <a:spLocks noChangeArrowheads="1"/>
            </p:cNvSpPr>
            <p:nvPr/>
          </p:nvSpPr>
          <p:spPr bwMode="auto">
            <a:xfrm>
              <a:off x="151892" y="2208559"/>
              <a:ext cx="874792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RF cavities and solenoid equipped with targets</a:t>
              </a:r>
            </a:p>
          </p:txBody>
        </p:sp>
        <p:cxnSp>
          <p:nvCxnSpPr>
            <p:cNvPr id="9" name="Connecteur droit avec flèche 85"/>
            <p:cNvCxnSpPr/>
            <p:nvPr/>
          </p:nvCxnSpPr>
          <p:spPr>
            <a:xfrm flipV="1">
              <a:off x="1695123" y="4640156"/>
              <a:ext cx="0" cy="430293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86"/>
            <p:cNvCxnSpPr/>
            <p:nvPr/>
          </p:nvCxnSpPr>
          <p:spPr>
            <a:xfrm flipV="1">
              <a:off x="1905363" y="4640156"/>
              <a:ext cx="0" cy="430293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avec flèche 82"/>
            <p:cNvCxnSpPr/>
            <p:nvPr/>
          </p:nvCxnSpPr>
          <p:spPr>
            <a:xfrm flipV="1">
              <a:off x="2003234" y="4638152"/>
              <a:ext cx="0" cy="430293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83"/>
            <p:cNvCxnSpPr/>
            <p:nvPr/>
          </p:nvCxnSpPr>
          <p:spPr>
            <a:xfrm flipV="1">
              <a:off x="2213474" y="4638152"/>
              <a:ext cx="0" cy="430293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79"/>
            <p:cNvCxnSpPr/>
            <p:nvPr/>
          </p:nvCxnSpPr>
          <p:spPr>
            <a:xfrm flipV="1">
              <a:off x="6142642" y="4637590"/>
              <a:ext cx="0" cy="430293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80"/>
            <p:cNvCxnSpPr/>
            <p:nvPr/>
          </p:nvCxnSpPr>
          <p:spPr>
            <a:xfrm flipV="1">
              <a:off x="6352882" y="4637590"/>
              <a:ext cx="0" cy="430293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76"/>
            <p:cNvCxnSpPr/>
            <p:nvPr/>
          </p:nvCxnSpPr>
          <p:spPr>
            <a:xfrm flipV="1">
              <a:off x="5846352" y="4638152"/>
              <a:ext cx="0" cy="430293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77"/>
            <p:cNvCxnSpPr/>
            <p:nvPr/>
          </p:nvCxnSpPr>
          <p:spPr>
            <a:xfrm flipV="1">
              <a:off x="6056592" y="4638152"/>
              <a:ext cx="0" cy="430293"/>
            </a:xfrm>
            <a:prstGeom prst="straightConnector1">
              <a:avLst/>
            </a:prstGeom>
            <a:ln>
              <a:solidFill>
                <a:srgbClr val="C0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92853" y="1157851"/>
            <a:ext cx="87479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600" b="1" dirty="0" smtClean="0"/>
              <a:t>CONCEPT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Creation of a closed geometrical network continuously measured</a:t>
            </a:r>
            <a:endParaRPr lang="en-GB" sz="1600" strike="sngStrike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Observation and position reconstruction of Cavities and Solenoid in this Network</a:t>
            </a:r>
            <a:endParaRPr lang="en-GB" sz="1600" dirty="0"/>
          </a:p>
        </p:txBody>
      </p:sp>
      <p:sp>
        <p:nvSpPr>
          <p:cNvPr id="18" name="Ellipse 97"/>
          <p:cNvSpPr/>
          <p:nvPr/>
        </p:nvSpPr>
        <p:spPr>
          <a:xfrm>
            <a:off x="623683" y="4417876"/>
            <a:ext cx="109689" cy="112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98"/>
          <p:cNvSpPr/>
          <p:nvPr/>
        </p:nvSpPr>
        <p:spPr>
          <a:xfrm>
            <a:off x="628907" y="5327922"/>
            <a:ext cx="109689" cy="112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99"/>
          <p:cNvSpPr/>
          <p:nvPr/>
        </p:nvSpPr>
        <p:spPr>
          <a:xfrm>
            <a:off x="7468837" y="4451936"/>
            <a:ext cx="109689" cy="112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100"/>
          <p:cNvSpPr/>
          <p:nvPr/>
        </p:nvSpPr>
        <p:spPr>
          <a:xfrm>
            <a:off x="7466790" y="5350911"/>
            <a:ext cx="109689" cy="112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7153724" y="4824641"/>
            <a:ext cx="704646" cy="3248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Pillars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355747" y="4822192"/>
            <a:ext cx="704646" cy="3248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Pillars</a:t>
            </a:r>
            <a:endParaRPr lang="en-GB" sz="16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1002763" y="3848920"/>
            <a:ext cx="5519397" cy="2105018"/>
            <a:chOff x="1002763" y="3765100"/>
            <a:chExt cx="5519397" cy="2105018"/>
          </a:xfrm>
        </p:grpSpPr>
        <p:grpSp>
          <p:nvGrpSpPr>
            <p:cNvPr id="25" name="Groupe 65"/>
            <p:cNvGrpSpPr/>
            <p:nvPr/>
          </p:nvGrpSpPr>
          <p:grpSpPr>
            <a:xfrm>
              <a:off x="1552129" y="4487783"/>
              <a:ext cx="4970031" cy="745392"/>
              <a:chOff x="1981200" y="4125696"/>
              <a:chExt cx="5178934" cy="783751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1981200" y="4136582"/>
                <a:ext cx="1045029" cy="77286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115105" y="4136582"/>
                <a:ext cx="1045029" cy="77286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34" name="Groupe 69"/>
              <p:cNvGrpSpPr/>
              <p:nvPr/>
            </p:nvGrpSpPr>
            <p:grpSpPr>
              <a:xfrm>
                <a:off x="3707887" y="4136582"/>
                <a:ext cx="450457" cy="772865"/>
                <a:chOff x="2227429" y="2100954"/>
                <a:chExt cx="450457" cy="772865"/>
              </a:xfrm>
            </p:grpSpPr>
            <p:sp>
              <p:nvSpPr>
                <p:cNvPr id="43" name="Rectangle 42"/>
                <p:cNvSpPr/>
                <p:nvPr/>
              </p:nvSpPr>
              <p:spPr>
                <a:xfrm>
                  <a:off x="2227429" y="2100954"/>
                  <a:ext cx="374257" cy="772865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2503714" y="2100954"/>
                  <a:ext cx="174172" cy="77286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5" name="Groupe 70"/>
              <p:cNvGrpSpPr/>
              <p:nvPr/>
            </p:nvGrpSpPr>
            <p:grpSpPr>
              <a:xfrm rot="10800000">
                <a:off x="4948853" y="4125696"/>
                <a:ext cx="450457" cy="772865"/>
                <a:chOff x="2227429" y="2100954"/>
                <a:chExt cx="450457" cy="772865"/>
              </a:xfrm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2227429" y="2100954"/>
                  <a:ext cx="374257" cy="772865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2503714" y="2100954"/>
                  <a:ext cx="174172" cy="77286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6" name="Ellipse 87"/>
              <p:cNvSpPr/>
              <p:nvPr/>
            </p:nvSpPr>
            <p:spPr>
              <a:xfrm>
                <a:off x="2123399" y="4396015"/>
                <a:ext cx="224514" cy="232228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rgbClr val="FFC000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2449960" y="4399917"/>
                <a:ext cx="225882" cy="23222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" name="Ellipse 81"/>
              <p:cNvSpPr/>
              <p:nvPr/>
            </p:nvSpPr>
            <p:spPr>
              <a:xfrm>
                <a:off x="6772518" y="4393317"/>
                <a:ext cx="224514" cy="232228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rgbClr val="FFC000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6469274" y="4399917"/>
                <a:ext cx="225882" cy="23222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0" name="Connecteur droit 75"/>
              <p:cNvCxnSpPr/>
              <p:nvPr/>
            </p:nvCxnSpPr>
            <p:spPr>
              <a:xfrm>
                <a:off x="4292600" y="4509430"/>
                <a:ext cx="571500" cy="0"/>
              </a:xfrm>
              <a:prstGeom prst="line">
                <a:avLst/>
              </a:prstGeom>
              <a:ln w="5080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/>
            <p:cNvSpPr txBox="1"/>
            <p:nvPr/>
          </p:nvSpPr>
          <p:spPr>
            <a:xfrm>
              <a:off x="1401925" y="5548134"/>
              <a:ext cx="1303284" cy="3219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err="1" smtClean="0"/>
                <a:t>Cryo</a:t>
              </a:r>
              <a:r>
                <a:rPr lang="en-GB" sz="1600" dirty="0" smtClean="0"/>
                <a:t>-module</a:t>
              </a:r>
              <a:endParaRPr lang="en-GB" sz="16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02763" y="3765100"/>
              <a:ext cx="1040228" cy="3219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RF Cavity</a:t>
              </a:r>
              <a:endParaRPr lang="en-GB" sz="16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86578" y="3765100"/>
              <a:ext cx="940235" cy="3219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Solenoid</a:t>
              </a:r>
              <a:endParaRPr lang="en-GB" sz="1600" dirty="0"/>
            </a:p>
          </p:txBody>
        </p:sp>
        <p:cxnSp>
          <p:nvCxnSpPr>
            <p:cNvPr id="29" name="Straight Connector 28"/>
            <p:cNvCxnSpPr/>
            <p:nvPr/>
          </p:nvCxnSpPr>
          <p:spPr>
            <a:xfrm flipV="1">
              <a:off x="1816113" y="5304247"/>
              <a:ext cx="294254" cy="27370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2110366" y="4055471"/>
              <a:ext cx="402639" cy="576341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1750616" y="4087084"/>
              <a:ext cx="65497" cy="568938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 Box 21"/>
          <p:cNvSpPr txBox="1">
            <a:spLocks noChangeArrowheads="1"/>
          </p:cNvSpPr>
          <p:nvPr/>
        </p:nvSpPr>
        <p:spPr bwMode="auto">
          <a:xfrm>
            <a:off x="109688" y="2063217"/>
            <a:ext cx="87479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600" b="1" dirty="0" smtClean="0"/>
              <a:t>SYSTEM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43942" y="2713568"/>
            <a:ext cx="8747920" cy="3219098"/>
            <a:chOff x="143942" y="2629748"/>
            <a:chExt cx="8747920" cy="3219098"/>
          </a:xfrm>
        </p:grpSpPr>
        <p:grpSp>
          <p:nvGrpSpPr>
            <p:cNvPr id="47" name="Group 46"/>
            <p:cNvGrpSpPr/>
            <p:nvPr/>
          </p:nvGrpSpPr>
          <p:grpSpPr>
            <a:xfrm>
              <a:off x="1127640" y="3746040"/>
              <a:ext cx="5794971" cy="2102806"/>
              <a:chOff x="1127640" y="3746040"/>
              <a:chExt cx="5794971" cy="2102806"/>
            </a:xfrm>
          </p:grpSpPr>
          <p:grpSp>
            <p:nvGrpSpPr>
              <p:cNvPr id="49" name="Groupe 9"/>
              <p:cNvGrpSpPr/>
              <p:nvPr/>
            </p:nvGrpSpPr>
            <p:grpSpPr>
              <a:xfrm>
                <a:off x="1127640" y="4265189"/>
                <a:ext cx="5794971" cy="1193478"/>
                <a:chOff x="1538868" y="3891647"/>
                <a:chExt cx="6038548" cy="1254896"/>
              </a:xfrm>
            </p:grpSpPr>
            <p:grpSp>
              <p:nvGrpSpPr>
                <p:cNvPr id="54" name="Groupe 10"/>
                <p:cNvGrpSpPr/>
                <p:nvPr/>
              </p:nvGrpSpPr>
              <p:grpSpPr>
                <a:xfrm>
                  <a:off x="1538868" y="3891647"/>
                  <a:ext cx="333570" cy="1251867"/>
                  <a:chOff x="1861457" y="3755572"/>
                  <a:chExt cx="533400" cy="1937656"/>
                </a:xfrm>
              </p:grpSpPr>
              <p:sp>
                <p:nvSpPr>
                  <p:cNvPr id="73" name="Rectangle 72"/>
                  <p:cNvSpPr/>
                  <p:nvPr/>
                </p:nvSpPr>
                <p:spPr>
                  <a:xfrm>
                    <a:off x="1861457" y="3755572"/>
                    <a:ext cx="533400" cy="193765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4" name="Rectangle 73"/>
                  <p:cNvSpPr/>
                  <p:nvPr/>
                </p:nvSpPr>
                <p:spPr>
                  <a:xfrm>
                    <a:off x="1970314" y="3886210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5" name="Rectangle 74"/>
                  <p:cNvSpPr/>
                  <p:nvPr/>
                </p:nvSpPr>
                <p:spPr>
                  <a:xfrm>
                    <a:off x="1964871" y="53557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6" name="Rectangle 75"/>
                  <p:cNvSpPr/>
                  <p:nvPr/>
                </p:nvSpPr>
                <p:spPr>
                  <a:xfrm>
                    <a:off x="1970314" y="42889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7" name="Rectangle 76"/>
                  <p:cNvSpPr/>
                  <p:nvPr/>
                </p:nvSpPr>
                <p:spPr>
                  <a:xfrm>
                    <a:off x="1964871" y="49747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55" name="Groupe 12"/>
                <p:cNvGrpSpPr/>
                <p:nvPr/>
              </p:nvGrpSpPr>
              <p:grpSpPr>
                <a:xfrm>
                  <a:off x="3171725" y="3891647"/>
                  <a:ext cx="333570" cy="1251867"/>
                  <a:chOff x="1861457" y="3755572"/>
                  <a:chExt cx="533400" cy="1937656"/>
                </a:xfrm>
              </p:grpSpPr>
              <p:sp>
                <p:nvSpPr>
                  <p:cNvPr id="68" name="Rectangle 67"/>
                  <p:cNvSpPr/>
                  <p:nvPr/>
                </p:nvSpPr>
                <p:spPr>
                  <a:xfrm>
                    <a:off x="1861457" y="3755572"/>
                    <a:ext cx="533400" cy="193765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9" name="Rectangle 68"/>
                  <p:cNvSpPr/>
                  <p:nvPr/>
                </p:nvSpPr>
                <p:spPr>
                  <a:xfrm>
                    <a:off x="1970314" y="3886210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0" name="Rectangle 69"/>
                  <p:cNvSpPr/>
                  <p:nvPr/>
                </p:nvSpPr>
                <p:spPr>
                  <a:xfrm>
                    <a:off x="1964871" y="53557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1" name="Rectangle 70"/>
                  <p:cNvSpPr/>
                  <p:nvPr/>
                </p:nvSpPr>
                <p:spPr>
                  <a:xfrm>
                    <a:off x="1970314" y="42889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72" name="Rectangle 71"/>
                  <p:cNvSpPr/>
                  <p:nvPr/>
                </p:nvSpPr>
                <p:spPr>
                  <a:xfrm>
                    <a:off x="1964871" y="49747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56" name="Groupe 13"/>
                <p:cNvGrpSpPr/>
                <p:nvPr/>
              </p:nvGrpSpPr>
              <p:grpSpPr>
                <a:xfrm>
                  <a:off x="7243846" y="3894676"/>
                  <a:ext cx="333570" cy="1251867"/>
                  <a:chOff x="1861457" y="3755572"/>
                  <a:chExt cx="533400" cy="1937656"/>
                </a:xfrm>
              </p:grpSpPr>
              <p:sp>
                <p:nvSpPr>
                  <p:cNvPr id="63" name="Rectangle 62"/>
                  <p:cNvSpPr/>
                  <p:nvPr/>
                </p:nvSpPr>
                <p:spPr>
                  <a:xfrm>
                    <a:off x="1861457" y="3755572"/>
                    <a:ext cx="533400" cy="193765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" name="Rectangle 63"/>
                  <p:cNvSpPr/>
                  <p:nvPr/>
                </p:nvSpPr>
                <p:spPr>
                  <a:xfrm>
                    <a:off x="1970314" y="3886210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" name="Rectangle 64"/>
                  <p:cNvSpPr/>
                  <p:nvPr/>
                </p:nvSpPr>
                <p:spPr>
                  <a:xfrm>
                    <a:off x="1964871" y="53557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6" name="Rectangle 65"/>
                  <p:cNvSpPr/>
                  <p:nvPr/>
                </p:nvSpPr>
                <p:spPr>
                  <a:xfrm>
                    <a:off x="1970314" y="42889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7" name="Rectangle 66"/>
                  <p:cNvSpPr/>
                  <p:nvPr/>
                </p:nvSpPr>
                <p:spPr>
                  <a:xfrm>
                    <a:off x="1964871" y="49747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57" name="Groupe 14"/>
                <p:cNvGrpSpPr/>
                <p:nvPr/>
              </p:nvGrpSpPr>
              <p:grpSpPr>
                <a:xfrm>
                  <a:off x="5694859" y="3891647"/>
                  <a:ext cx="333570" cy="1251867"/>
                  <a:chOff x="1840295" y="3755572"/>
                  <a:chExt cx="533400" cy="1937656"/>
                </a:xfrm>
              </p:grpSpPr>
              <p:sp>
                <p:nvSpPr>
                  <p:cNvPr id="58" name="Rectangle 57"/>
                  <p:cNvSpPr/>
                  <p:nvPr/>
                </p:nvSpPr>
                <p:spPr>
                  <a:xfrm>
                    <a:off x="1840295" y="3755572"/>
                    <a:ext cx="533400" cy="1937656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9" name="Rectangle 58"/>
                  <p:cNvSpPr/>
                  <p:nvPr/>
                </p:nvSpPr>
                <p:spPr>
                  <a:xfrm>
                    <a:off x="1970314" y="3886210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0" name="Rectangle 59"/>
                  <p:cNvSpPr/>
                  <p:nvPr/>
                </p:nvSpPr>
                <p:spPr>
                  <a:xfrm>
                    <a:off x="1964871" y="53557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1" name="Rectangle 60"/>
                  <p:cNvSpPr/>
                  <p:nvPr/>
                </p:nvSpPr>
                <p:spPr>
                  <a:xfrm>
                    <a:off x="1970314" y="42889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2" name="Rectangle 61"/>
                  <p:cNvSpPr/>
                  <p:nvPr/>
                </p:nvSpPr>
                <p:spPr>
                  <a:xfrm>
                    <a:off x="1964871" y="4974782"/>
                    <a:ext cx="315686" cy="195942"/>
                  </a:xfrm>
                  <a:prstGeom prst="rect">
                    <a:avLst/>
                  </a:prstGeom>
                  <a:solidFill>
                    <a:schemeClr val="accent6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sp>
            <p:nvSpPr>
              <p:cNvPr id="50" name="TextBox 49"/>
              <p:cNvSpPr txBox="1"/>
              <p:nvPr/>
            </p:nvSpPr>
            <p:spPr>
              <a:xfrm>
                <a:off x="3263670" y="3746040"/>
                <a:ext cx="77747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BCAM</a:t>
                </a:r>
                <a:endParaRPr lang="en-GB" sz="1600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3317608" y="5526862"/>
                <a:ext cx="1605537" cy="321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Metrologic Table</a:t>
                </a:r>
                <a:endParaRPr lang="en-GB" sz="1600" dirty="0"/>
              </a:p>
            </p:txBody>
          </p:sp>
          <p:cxnSp>
            <p:nvCxnSpPr>
              <p:cNvPr id="52" name="Straight Connector 51"/>
              <p:cNvCxnSpPr/>
              <p:nvPr/>
            </p:nvCxnSpPr>
            <p:spPr>
              <a:xfrm flipV="1">
                <a:off x="2925305" y="3970444"/>
                <a:ext cx="394096" cy="355232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>
                <a:endCxn id="51" idx="1"/>
              </p:cNvCxnSpPr>
              <p:nvPr/>
            </p:nvCxnSpPr>
            <p:spPr>
              <a:xfrm>
                <a:off x="3044944" y="5368838"/>
                <a:ext cx="272664" cy="319016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Text Box 21"/>
            <p:cNvSpPr txBox="1">
              <a:spLocks noChangeArrowheads="1"/>
            </p:cNvSpPr>
            <p:nvPr/>
          </p:nvSpPr>
          <p:spPr bwMode="auto">
            <a:xfrm>
              <a:off x="143942" y="2629748"/>
              <a:ext cx="874792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BCAM cameras fixed to inter-module metrological tables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51675" y="2494427"/>
            <a:ext cx="8747920" cy="2729899"/>
            <a:chOff x="151675" y="2410607"/>
            <a:chExt cx="8747920" cy="2729899"/>
          </a:xfrm>
        </p:grpSpPr>
        <p:sp>
          <p:nvSpPr>
            <p:cNvPr id="79" name="Text Box 21"/>
            <p:cNvSpPr txBox="1">
              <a:spLocks noChangeArrowheads="1"/>
            </p:cNvSpPr>
            <p:nvPr/>
          </p:nvSpPr>
          <p:spPr bwMode="auto">
            <a:xfrm>
              <a:off x="151675" y="2410607"/>
              <a:ext cx="874792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GB" sz="1600" dirty="0" smtClean="0"/>
                <a:t>Interface Atmosphere / High Vacuum </a:t>
              </a:r>
              <a:r>
                <a:rPr lang="en-GB" sz="1600" dirty="0" smtClean="0">
                  <a:sym typeface="Wingdings" pitchFamily="2" charset="2"/>
                </a:rPr>
                <a:t></a:t>
              </a:r>
              <a:r>
                <a:rPr lang="en-GB" sz="1600" dirty="0" smtClean="0"/>
                <a:t> Precise viewp</a:t>
              </a:r>
              <a:r>
                <a:rPr lang="en-GB" sz="1600" i="1" dirty="0" smtClean="0"/>
                <a:t>orts</a:t>
              </a:r>
            </a:p>
          </p:txBody>
        </p:sp>
        <p:sp>
          <p:nvSpPr>
            <p:cNvPr id="80" name="Rounded Rectangle 79"/>
            <p:cNvSpPr/>
            <p:nvPr/>
          </p:nvSpPr>
          <p:spPr>
            <a:xfrm>
              <a:off x="1502406" y="4584322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ounded Rectangle 80"/>
            <p:cNvSpPr/>
            <p:nvPr/>
          </p:nvSpPr>
          <p:spPr>
            <a:xfrm>
              <a:off x="1508853" y="5009719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ounded Rectangle 81"/>
            <p:cNvSpPr/>
            <p:nvPr/>
          </p:nvSpPr>
          <p:spPr>
            <a:xfrm>
              <a:off x="2555005" y="4590775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ounded Rectangle 82"/>
            <p:cNvSpPr/>
            <p:nvPr/>
          </p:nvSpPr>
          <p:spPr>
            <a:xfrm>
              <a:off x="2550253" y="5022419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ounded Rectangle 83"/>
            <p:cNvSpPr/>
            <p:nvPr/>
          </p:nvSpPr>
          <p:spPr>
            <a:xfrm>
              <a:off x="3159853" y="4590619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3159853" y="5015797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4830396" y="4590619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ounded Rectangle 86"/>
            <p:cNvSpPr/>
            <p:nvPr/>
          </p:nvSpPr>
          <p:spPr>
            <a:xfrm>
              <a:off x="4830395" y="5009719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ounded Rectangle 87"/>
            <p:cNvSpPr/>
            <p:nvPr/>
          </p:nvSpPr>
          <p:spPr>
            <a:xfrm>
              <a:off x="5473565" y="4584321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ounded Rectangle 88"/>
            <p:cNvSpPr/>
            <p:nvPr/>
          </p:nvSpPr>
          <p:spPr>
            <a:xfrm>
              <a:off x="5473564" y="5015797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Rounded Rectangle 89"/>
            <p:cNvSpPr/>
            <p:nvPr/>
          </p:nvSpPr>
          <p:spPr>
            <a:xfrm>
              <a:off x="6527332" y="4578545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ounded Rectangle 90"/>
            <p:cNvSpPr/>
            <p:nvPr/>
          </p:nvSpPr>
          <p:spPr>
            <a:xfrm>
              <a:off x="6519003" y="5022419"/>
              <a:ext cx="45719" cy="1180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538639" y="3149549"/>
            <a:ext cx="7779451" cy="3162020"/>
            <a:chOff x="538639" y="3065729"/>
            <a:chExt cx="7779451" cy="3162020"/>
          </a:xfrm>
        </p:grpSpPr>
        <p:grpSp>
          <p:nvGrpSpPr>
            <p:cNvPr id="93" name="Group 92"/>
            <p:cNvGrpSpPr/>
            <p:nvPr/>
          </p:nvGrpSpPr>
          <p:grpSpPr>
            <a:xfrm>
              <a:off x="538639" y="3803428"/>
              <a:ext cx="6686003" cy="2424321"/>
              <a:chOff x="538639" y="3803428"/>
              <a:chExt cx="6686003" cy="2424321"/>
            </a:xfrm>
          </p:grpSpPr>
          <p:sp>
            <p:nvSpPr>
              <p:cNvPr id="95" name="TextBox 94"/>
              <p:cNvSpPr txBox="1"/>
              <p:nvPr/>
            </p:nvSpPr>
            <p:spPr>
              <a:xfrm>
                <a:off x="917025" y="5905764"/>
                <a:ext cx="1915544" cy="3219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BCAM observations</a:t>
                </a:r>
                <a:endParaRPr lang="en-GB" sz="1600" dirty="0"/>
              </a:p>
            </p:txBody>
          </p:sp>
          <p:grpSp>
            <p:nvGrpSpPr>
              <p:cNvPr id="96" name="Group 95"/>
              <p:cNvGrpSpPr/>
              <p:nvPr/>
            </p:nvGrpSpPr>
            <p:grpSpPr>
              <a:xfrm>
                <a:off x="824660" y="3803428"/>
                <a:ext cx="6399982" cy="1505211"/>
                <a:chOff x="824660" y="3803428"/>
                <a:chExt cx="6399982" cy="1505211"/>
              </a:xfrm>
            </p:grpSpPr>
            <p:grpSp>
              <p:nvGrpSpPr>
                <p:cNvPr id="98" name="Groupe 35"/>
                <p:cNvGrpSpPr/>
                <p:nvPr/>
              </p:nvGrpSpPr>
              <p:grpSpPr>
                <a:xfrm>
                  <a:off x="824660" y="4401267"/>
                  <a:ext cx="6399982" cy="907372"/>
                  <a:chOff x="1223153" y="4034728"/>
                  <a:chExt cx="6668989" cy="954067"/>
                </a:xfrm>
              </p:grpSpPr>
              <p:cxnSp>
                <p:nvCxnSpPr>
                  <p:cNvPr id="101" name="Connecteur droit avec flèche 36"/>
                  <p:cNvCxnSpPr/>
                  <p:nvPr/>
                </p:nvCxnSpPr>
                <p:spPr>
                  <a:xfrm flipH="1" flipV="1">
                    <a:off x="1223153" y="4054941"/>
                    <a:ext cx="355087" cy="736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Connecteur droit avec flèche 37"/>
                  <p:cNvCxnSpPr/>
                  <p:nvPr/>
                </p:nvCxnSpPr>
                <p:spPr>
                  <a:xfrm flipH="1" flipV="1">
                    <a:off x="1230085" y="4988059"/>
                    <a:ext cx="355087" cy="736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Connecteur droit avec flèche 38"/>
                  <p:cNvCxnSpPr/>
                  <p:nvPr/>
                </p:nvCxnSpPr>
                <p:spPr>
                  <a:xfrm>
                    <a:off x="1804362" y="4050242"/>
                    <a:ext cx="383667" cy="0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Connecteur droit avec flèche 39"/>
                  <p:cNvCxnSpPr/>
                  <p:nvPr/>
                </p:nvCxnSpPr>
                <p:spPr>
                  <a:xfrm>
                    <a:off x="1800959" y="4988059"/>
                    <a:ext cx="387070" cy="0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Connecteur droit avec flèche 40"/>
                  <p:cNvCxnSpPr/>
                  <p:nvPr/>
                </p:nvCxnSpPr>
                <p:spPr>
                  <a:xfrm flipH="1" flipV="1">
                    <a:off x="2884713" y="4038610"/>
                    <a:ext cx="355087" cy="736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Connecteur droit avec flèche 41"/>
                  <p:cNvCxnSpPr/>
                  <p:nvPr/>
                </p:nvCxnSpPr>
                <p:spPr>
                  <a:xfrm flipH="1" flipV="1">
                    <a:off x="2862942" y="4988059"/>
                    <a:ext cx="355087" cy="736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Connecteur droit avec flèche 42"/>
                  <p:cNvCxnSpPr/>
                  <p:nvPr/>
                </p:nvCxnSpPr>
                <p:spPr>
                  <a:xfrm>
                    <a:off x="3437219" y="4050242"/>
                    <a:ext cx="383667" cy="0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Connecteur droit avec flèche 43"/>
                  <p:cNvCxnSpPr/>
                  <p:nvPr/>
                </p:nvCxnSpPr>
                <p:spPr>
                  <a:xfrm>
                    <a:off x="3433816" y="4988059"/>
                    <a:ext cx="387070" cy="0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Connecteur droit avec flèche 44"/>
                  <p:cNvCxnSpPr/>
                  <p:nvPr/>
                </p:nvCxnSpPr>
                <p:spPr>
                  <a:xfrm flipH="1" flipV="1">
                    <a:off x="5421081" y="4035474"/>
                    <a:ext cx="355087" cy="736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Connecteur droit avec flèche 45"/>
                  <p:cNvCxnSpPr/>
                  <p:nvPr/>
                </p:nvCxnSpPr>
                <p:spPr>
                  <a:xfrm flipH="1" flipV="1">
                    <a:off x="5399310" y="4984923"/>
                    <a:ext cx="355087" cy="736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Connecteur droit avec flèche 46"/>
                  <p:cNvCxnSpPr/>
                  <p:nvPr/>
                </p:nvCxnSpPr>
                <p:spPr>
                  <a:xfrm>
                    <a:off x="5973587" y="4047106"/>
                    <a:ext cx="383667" cy="0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Connecteur droit avec flèche 47"/>
                  <p:cNvCxnSpPr/>
                  <p:nvPr/>
                </p:nvCxnSpPr>
                <p:spPr>
                  <a:xfrm>
                    <a:off x="5970184" y="4984923"/>
                    <a:ext cx="387070" cy="0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Connecteur droit avec flèche 48"/>
                  <p:cNvCxnSpPr/>
                  <p:nvPr/>
                </p:nvCxnSpPr>
                <p:spPr>
                  <a:xfrm flipH="1" flipV="1">
                    <a:off x="6955969" y="4034728"/>
                    <a:ext cx="355087" cy="736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Connecteur droit avec flèche 49"/>
                  <p:cNvCxnSpPr/>
                  <p:nvPr/>
                </p:nvCxnSpPr>
                <p:spPr>
                  <a:xfrm flipH="1" flipV="1">
                    <a:off x="6934198" y="4984177"/>
                    <a:ext cx="355087" cy="736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Connecteur droit avec flèche 50"/>
                  <p:cNvCxnSpPr/>
                  <p:nvPr/>
                </p:nvCxnSpPr>
                <p:spPr>
                  <a:xfrm>
                    <a:off x="7508475" y="4046360"/>
                    <a:ext cx="383667" cy="0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Connecteur droit avec flèche 51"/>
                  <p:cNvCxnSpPr/>
                  <p:nvPr/>
                </p:nvCxnSpPr>
                <p:spPr>
                  <a:xfrm>
                    <a:off x="7505072" y="4984177"/>
                    <a:ext cx="387070" cy="0"/>
                  </a:xfrm>
                  <a:prstGeom prst="straightConnector1">
                    <a:avLst/>
                  </a:prstGeom>
                  <a:ln w="158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9" name="TextBox 98"/>
                <p:cNvSpPr txBox="1"/>
                <p:nvPr/>
              </p:nvSpPr>
              <p:spPr>
                <a:xfrm>
                  <a:off x="4132360" y="3803428"/>
                  <a:ext cx="1324820" cy="3219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dirty="0" smtClean="0"/>
                    <a:t>External Line</a:t>
                  </a:r>
                  <a:endParaRPr lang="en-GB" sz="1600" dirty="0"/>
                </a:p>
              </p:txBody>
            </p:sp>
            <p:cxnSp>
              <p:nvCxnSpPr>
                <p:cNvPr id="100" name="Straight Connector 99"/>
                <p:cNvCxnSpPr/>
                <p:nvPr/>
              </p:nvCxnSpPr>
              <p:spPr>
                <a:xfrm flipH="1" flipV="1">
                  <a:off x="4628126" y="4106264"/>
                  <a:ext cx="166645" cy="219411"/>
                </a:xfrm>
                <a:prstGeom prst="line">
                  <a:avLst/>
                </a:prstGeom>
                <a:ln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7" name="Connecteur droit avec flèche 58"/>
              <p:cNvCxnSpPr/>
              <p:nvPr/>
            </p:nvCxnSpPr>
            <p:spPr>
              <a:xfrm>
                <a:off x="538639" y="6066752"/>
                <a:ext cx="371457" cy="0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" name="Text Box 21"/>
            <p:cNvSpPr txBox="1">
              <a:spLocks noChangeArrowheads="1"/>
            </p:cNvSpPr>
            <p:nvPr/>
          </p:nvSpPr>
          <p:spPr bwMode="auto">
            <a:xfrm>
              <a:off x="763090" y="3065729"/>
              <a:ext cx="755500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sz="1600" b="1" dirty="0" smtClean="0">
                  <a:solidFill>
                    <a:srgbClr val="FF0000"/>
                  </a:solidFill>
                </a:rPr>
                <a:t>External Lines</a:t>
              </a:r>
              <a:r>
                <a:rPr lang="en-GB" sz="1600" dirty="0" smtClean="0">
                  <a:solidFill>
                    <a:srgbClr val="FF0000"/>
                  </a:solidFill>
                </a:rPr>
                <a:t>	=&gt; Position and orientation of metrological tables and BCAMs</a:t>
              </a: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752150" y="3410365"/>
            <a:ext cx="7555000" cy="2610886"/>
            <a:chOff x="752150" y="3326545"/>
            <a:chExt cx="7555000" cy="2610886"/>
          </a:xfrm>
        </p:grpSpPr>
        <p:grpSp>
          <p:nvGrpSpPr>
            <p:cNvPr id="118" name="Group 117"/>
            <p:cNvGrpSpPr/>
            <p:nvPr/>
          </p:nvGrpSpPr>
          <p:grpSpPr>
            <a:xfrm>
              <a:off x="1382425" y="4631812"/>
              <a:ext cx="5289222" cy="1305619"/>
              <a:chOff x="1382425" y="4631812"/>
              <a:chExt cx="5289222" cy="1305619"/>
            </a:xfrm>
          </p:grpSpPr>
          <p:grpSp>
            <p:nvGrpSpPr>
              <p:cNvPr id="120" name="Groupe 52"/>
              <p:cNvGrpSpPr/>
              <p:nvPr/>
            </p:nvGrpSpPr>
            <p:grpSpPr>
              <a:xfrm>
                <a:off x="1382425" y="4631812"/>
                <a:ext cx="5289222" cy="450318"/>
                <a:chOff x="1804362" y="4277137"/>
                <a:chExt cx="5511541" cy="473492"/>
              </a:xfrm>
            </p:grpSpPr>
            <p:cxnSp>
              <p:nvCxnSpPr>
                <p:cNvPr id="123" name="Connecteur droit avec flèche 53"/>
                <p:cNvCxnSpPr/>
                <p:nvPr/>
              </p:nvCxnSpPr>
              <p:spPr>
                <a:xfrm>
                  <a:off x="1824374" y="4302594"/>
                  <a:ext cx="245726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Connecteur droit avec flèche 54"/>
                <p:cNvCxnSpPr/>
                <p:nvPr/>
              </p:nvCxnSpPr>
              <p:spPr>
                <a:xfrm>
                  <a:off x="1804362" y="4745671"/>
                  <a:ext cx="265738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Connecteur droit avec flèche 55"/>
                <p:cNvCxnSpPr/>
                <p:nvPr/>
              </p:nvCxnSpPr>
              <p:spPr>
                <a:xfrm flipH="1" flipV="1">
                  <a:off x="2888960" y="4298829"/>
                  <a:ext cx="355087" cy="736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Connecteur droit avec flèche 56"/>
                <p:cNvCxnSpPr/>
                <p:nvPr/>
              </p:nvCxnSpPr>
              <p:spPr>
                <a:xfrm flipH="1" flipV="1">
                  <a:off x="2862941" y="4745685"/>
                  <a:ext cx="355087" cy="736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Connecteur droit avec flèche 57"/>
                <p:cNvCxnSpPr/>
                <p:nvPr/>
              </p:nvCxnSpPr>
              <p:spPr>
                <a:xfrm>
                  <a:off x="3439088" y="4302594"/>
                  <a:ext cx="455927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Connecteur droit avec flèche 58"/>
                <p:cNvCxnSpPr/>
                <p:nvPr/>
              </p:nvCxnSpPr>
              <p:spPr>
                <a:xfrm>
                  <a:off x="3433816" y="4749730"/>
                  <a:ext cx="461198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Connecteur droit avec flèche 59"/>
                <p:cNvCxnSpPr/>
                <p:nvPr/>
              </p:nvCxnSpPr>
              <p:spPr>
                <a:xfrm flipH="1">
                  <a:off x="5186488" y="4296439"/>
                  <a:ext cx="589680" cy="6155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Connecteur droit avec flèche 60"/>
                <p:cNvCxnSpPr/>
                <p:nvPr/>
              </p:nvCxnSpPr>
              <p:spPr>
                <a:xfrm flipH="1">
                  <a:off x="5212180" y="4750629"/>
                  <a:ext cx="554360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Connecteur droit avec flèche 61"/>
                <p:cNvCxnSpPr/>
                <p:nvPr/>
              </p:nvCxnSpPr>
              <p:spPr>
                <a:xfrm>
                  <a:off x="5986342" y="4302594"/>
                  <a:ext cx="383667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Connecteur droit avec flèche 62"/>
                <p:cNvCxnSpPr/>
                <p:nvPr/>
              </p:nvCxnSpPr>
              <p:spPr>
                <a:xfrm>
                  <a:off x="5970184" y="4749893"/>
                  <a:ext cx="387070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Connecteur droit avec flèche 63"/>
                <p:cNvCxnSpPr/>
                <p:nvPr/>
              </p:nvCxnSpPr>
              <p:spPr>
                <a:xfrm flipH="1" flipV="1">
                  <a:off x="7049200" y="4277137"/>
                  <a:ext cx="262722" cy="12149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Connecteur droit avec flèche 64"/>
                <p:cNvCxnSpPr/>
                <p:nvPr/>
              </p:nvCxnSpPr>
              <p:spPr>
                <a:xfrm flipH="1" flipV="1">
                  <a:off x="7049200" y="4742642"/>
                  <a:ext cx="266703" cy="7265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1" name="TextBox 120"/>
              <p:cNvSpPr txBox="1"/>
              <p:nvPr/>
            </p:nvSpPr>
            <p:spPr>
              <a:xfrm>
                <a:off x="5326654" y="5615447"/>
                <a:ext cx="1260210" cy="321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/>
                  <a:t>Internal Line</a:t>
                </a:r>
                <a:endParaRPr lang="en-GB" sz="1600" dirty="0"/>
              </a:p>
            </p:txBody>
          </p:sp>
          <p:cxnSp>
            <p:nvCxnSpPr>
              <p:cNvPr id="122" name="Straight Connector 121"/>
              <p:cNvCxnSpPr/>
              <p:nvPr/>
            </p:nvCxnSpPr>
            <p:spPr>
              <a:xfrm flipH="1" flipV="1">
                <a:off x="5754766" y="5164790"/>
                <a:ext cx="386273" cy="455584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9" name="Text Box 21"/>
            <p:cNvSpPr txBox="1">
              <a:spLocks noChangeArrowheads="1"/>
            </p:cNvSpPr>
            <p:nvPr/>
          </p:nvSpPr>
          <p:spPr bwMode="auto">
            <a:xfrm>
              <a:off x="752150" y="3326545"/>
              <a:ext cx="7555000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sz="1600" b="1" dirty="0" smtClean="0">
                  <a:solidFill>
                    <a:srgbClr val="FF0000"/>
                  </a:solidFill>
                </a:rPr>
                <a:t>Internal Lines</a:t>
              </a:r>
              <a:r>
                <a:rPr lang="en-GB" sz="1600" dirty="0" smtClean="0">
                  <a:solidFill>
                    <a:srgbClr val="FF0000"/>
                  </a:solidFill>
                </a:rPr>
                <a:t>	=&gt; Position of the targets inside the tank</a:t>
              </a:r>
            </a:p>
          </p:txBody>
        </p:sp>
      </p:grpSp>
      <p:sp>
        <p:nvSpPr>
          <p:cNvPr id="135" name="Text Box 32"/>
          <p:cNvSpPr txBox="1">
            <a:spLocks noChangeArrowheads="1"/>
          </p:cNvSpPr>
          <p:nvPr/>
        </p:nvSpPr>
        <p:spPr bwMode="auto">
          <a:xfrm>
            <a:off x="0" y="89700"/>
            <a:ext cx="91590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Alignment specifications</a:t>
            </a:r>
            <a:endParaRPr lang="en-US" sz="2800" b="1" i="1" dirty="0">
              <a:solidFill>
                <a:srgbClr val="0070C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rgbClr val="0070C0"/>
                </a:solidFill>
              </a:rPr>
              <a:t>Alignment System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24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174247" y="2049654"/>
            <a:ext cx="111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Top view</a:t>
            </a:r>
            <a:endParaRPr lang="en-GB" i="1" dirty="0"/>
          </a:p>
        </p:txBody>
      </p:sp>
      <p:grpSp>
        <p:nvGrpSpPr>
          <p:cNvPr id="5" name="Group 4"/>
          <p:cNvGrpSpPr/>
          <p:nvPr/>
        </p:nvGrpSpPr>
        <p:grpSpPr>
          <a:xfrm>
            <a:off x="269811" y="4067806"/>
            <a:ext cx="8685507" cy="1696413"/>
            <a:chOff x="58031" y="4515381"/>
            <a:chExt cx="8685507" cy="1696413"/>
          </a:xfrm>
        </p:grpSpPr>
        <p:grpSp>
          <p:nvGrpSpPr>
            <p:cNvPr id="6" name="Group 5"/>
            <p:cNvGrpSpPr/>
            <p:nvPr/>
          </p:nvGrpSpPr>
          <p:grpSpPr>
            <a:xfrm>
              <a:off x="1707423" y="4515381"/>
              <a:ext cx="7036115" cy="1696413"/>
              <a:chOff x="299504" y="1150374"/>
              <a:chExt cx="8221908" cy="2285275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233377" y="1548563"/>
                <a:ext cx="6322473" cy="741587"/>
                <a:chOff x="1296463" y="4090201"/>
                <a:chExt cx="6322473" cy="741587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1296463" y="4099560"/>
                  <a:ext cx="637953" cy="732228"/>
                  <a:chOff x="1286717" y="2727960"/>
                  <a:chExt cx="637953" cy="732228"/>
                </a:xfrm>
              </p:grpSpPr>
              <p:sp>
                <p:nvSpPr>
                  <p:cNvPr id="65" name="Rectangle 64"/>
                  <p:cNvSpPr/>
                  <p:nvPr/>
                </p:nvSpPr>
                <p:spPr>
                  <a:xfrm>
                    <a:off x="1286717" y="3385760"/>
                    <a:ext cx="637953" cy="74428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66" name="Rectangle 65"/>
                  <p:cNvSpPr/>
                  <p:nvPr/>
                </p:nvSpPr>
                <p:spPr>
                  <a:xfrm>
                    <a:off x="1455420" y="2727960"/>
                    <a:ext cx="320040" cy="213360"/>
                  </a:xfrm>
                  <a:prstGeom prst="rect">
                    <a:avLst/>
                  </a:prstGeom>
                  <a:solidFill>
                    <a:srgbClr val="00B0F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67" name="Rectangle 66"/>
                  <p:cNvSpPr/>
                  <p:nvPr/>
                </p:nvSpPr>
                <p:spPr>
                  <a:xfrm>
                    <a:off x="1485900" y="2941320"/>
                    <a:ext cx="251460" cy="44444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grpSp>
              <p:nvGrpSpPr>
                <p:cNvPr id="32" name="Group 31"/>
                <p:cNvGrpSpPr/>
                <p:nvPr/>
              </p:nvGrpSpPr>
              <p:grpSpPr>
                <a:xfrm>
                  <a:off x="6980983" y="4090201"/>
                  <a:ext cx="637953" cy="732228"/>
                  <a:chOff x="1286717" y="2727960"/>
                  <a:chExt cx="637953" cy="732228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1286717" y="3385760"/>
                    <a:ext cx="637953" cy="74428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63" name="Rectangle 62"/>
                  <p:cNvSpPr/>
                  <p:nvPr/>
                </p:nvSpPr>
                <p:spPr>
                  <a:xfrm>
                    <a:off x="1455420" y="2727960"/>
                    <a:ext cx="320040" cy="213360"/>
                  </a:xfrm>
                  <a:prstGeom prst="rect">
                    <a:avLst/>
                  </a:prstGeom>
                  <a:solidFill>
                    <a:srgbClr val="00B0F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64" name="Rectangle 63"/>
                  <p:cNvSpPr/>
                  <p:nvPr/>
                </p:nvSpPr>
                <p:spPr>
                  <a:xfrm>
                    <a:off x="1485900" y="2941320"/>
                    <a:ext cx="251460" cy="44444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grpSp>
              <p:nvGrpSpPr>
                <p:cNvPr id="33" name="Group 32"/>
                <p:cNvGrpSpPr/>
                <p:nvPr/>
              </p:nvGrpSpPr>
              <p:grpSpPr>
                <a:xfrm>
                  <a:off x="2264203" y="4518660"/>
                  <a:ext cx="637953" cy="313128"/>
                  <a:chOff x="1286717" y="3147060"/>
                  <a:chExt cx="637953" cy="313128"/>
                </a:xfrm>
              </p:grpSpPr>
              <p:sp>
                <p:nvSpPr>
                  <p:cNvPr id="60" name="Rectangle 59"/>
                  <p:cNvSpPr/>
                  <p:nvPr/>
                </p:nvSpPr>
                <p:spPr>
                  <a:xfrm>
                    <a:off x="1286717" y="3385760"/>
                    <a:ext cx="637953" cy="74428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61" name="Rectangle 60"/>
                  <p:cNvSpPr/>
                  <p:nvPr/>
                </p:nvSpPr>
                <p:spPr>
                  <a:xfrm>
                    <a:off x="1440180" y="3147060"/>
                    <a:ext cx="320040" cy="213360"/>
                  </a:xfrm>
                  <a:prstGeom prst="rect">
                    <a:avLst/>
                  </a:prstGeom>
                  <a:solidFill>
                    <a:srgbClr val="00B0F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grpSp>
              <p:nvGrpSpPr>
                <p:cNvPr id="34" name="Group 33"/>
                <p:cNvGrpSpPr/>
                <p:nvPr/>
              </p:nvGrpSpPr>
              <p:grpSpPr>
                <a:xfrm>
                  <a:off x="4159623" y="4227361"/>
                  <a:ext cx="637953" cy="595068"/>
                  <a:chOff x="1286717" y="2865120"/>
                  <a:chExt cx="637953" cy="595068"/>
                </a:xfrm>
              </p:grpSpPr>
              <p:sp>
                <p:nvSpPr>
                  <p:cNvPr id="57" name="Rectangle 56"/>
                  <p:cNvSpPr/>
                  <p:nvPr/>
                </p:nvSpPr>
                <p:spPr>
                  <a:xfrm>
                    <a:off x="1286717" y="3385760"/>
                    <a:ext cx="637953" cy="74428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58" name="Rectangle 57"/>
                  <p:cNvSpPr/>
                  <p:nvPr/>
                </p:nvSpPr>
                <p:spPr>
                  <a:xfrm>
                    <a:off x="1455420" y="2865120"/>
                    <a:ext cx="320040" cy="213360"/>
                  </a:xfrm>
                  <a:prstGeom prst="rect">
                    <a:avLst/>
                  </a:prstGeom>
                  <a:solidFill>
                    <a:srgbClr val="00B0F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59" name="Rectangle 58"/>
                  <p:cNvSpPr/>
                  <p:nvPr/>
                </p:nvSpPr>
                <p:spPr>
                  <a:xfrm>
                    <a:off x="1485900" y="3068532"/>
                    <a:ext cx="251460" cy="31722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grpSp>
              <p:nvGrpSpPr>
                <p:cNvPr id="35" name="Group 34"/>
                <p:cNvGrpSpPr/>
                <p:nvPr/>
              </p:nvGrpSpPr>
              <p:grpSpPr>
                <a:xfrm>
                  <a:off x="3216703" y="4518660"/>
                  <a:ext cx="637953" cy="313128"/>
                  <a:chOff x="1286717" y="3147060"/>
                  <a:chExt cx="637953" cy="313128"/>
                </a:xfrm>
              </p:grpSpPr>
              <p:sp>
                <p:nvSpPr>
                  <p:cNvPr id="55" name="Rectangle 54"/>
                  <p:cNvSpPr/>
                  <p:nvPr/>
                </p:nvSpPr>
                <p:spPr>
                  <a:xfrm>
                    <a:off x="1286717" y="3385760"/>
                    <a:ext cx="637953" cy="74428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1440180" y="3147060"/>
                    <a:ext cx="320040" cy="213360"/>
                  </a:xfrm>
                  <a:prstGeom prst="rect">
                    <a:avLst/>
                  </a:prstGeom>
                  <a:solidFill>
                    <a:srgbClr val="00B0F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grpSp>
              <p:nvGrpSpPr>
                <p:cNvPr id="36" name="Group 35"/>
                <p:cNvGrpSpPr/>
                <p:nvPr/>
              </p:nvGrpSpPr>
              <p:grpSpPr>
                <a:xfrm>
                  <a:off x="5075983" y="4511040"/>
                  <a:ext cx="637953" cy="313128"/>
                  <a:chOff x="1286717" y="3147060"/>
                  <a:chExt cx="637953" cy="313128"/>
                </a:xfrm>
              </p:grpSpPr>
              <p:sp>
                <p:nvSpPr>
                  <p:cNvPr id="53" name="Rectangle 52"/>
                  <p:cNvSpPr/>
                  <p:nvPr/>
                </p:nvSpPr>
                <p:spPr>
                  <a:xfrm>
                    <a:off x="1286717" y="3385760"/>
                    <a:ext cx="637953" cy="74428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1440180" y="3147060"/>
                    <a:ext cx="320040" cy="213360"/>
                  </a:xfrm>
                  <a:prstGeom prst="rect">
                    <a:avLst/>
                  </a:prstGeom>
                  <a:solidFill>
                    <a:srgbClr val="00B0F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grpSp>
              <p:nvGrpSpPr>
                <p:cNvPr id="37" name="Group 36"/>
                <p:cNvGrpSpPr/>
                <p:nvPr/>
              </p:nvGrpSpPr>
              <p:grpSpPr>
                <a:xfrm>
                  <a:off x="6013243" y="4511040"/>
                  <a:ext cx="637953" cy="313128"/>
                  <a:chOff x="1286717" y="3147060"/>
                  <a:chExt cx="637953" cy="313128"/>
                </a:xfrm>
              </p:grpSpPr>
              <p:sp>
                <p:nvSpPr>
                  <p:cNvPr id="51" name="Rectangle 50"/>
                  <p:cNvSpPr/>
                  <p:nvPr/>
                </p:nvSpPr>
                <p:spPr>
                  <a:xfrm>
                    <a:off x="1286717" y="3385760"/>
                    <a:ext cx="637953" cy="74428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  <p:sp>
                <p:nvSpPr>
                  <p:cNvPr id="52" name="Rectangle 51"/>
                  <p:cNvSpPr/>
                  <p:nvPr/>
                </p:nvSpPr>
                <p:spPr>
                  <a:xfrm>
                    <a:off x="1440180" y="3147060"/>
                    <a:ext cx="320040" cy="213360"/>
                  </a:xfrm>
                  <a:prstGeom prst="rect">
                    <a:avLst/>
                  </a:prstGeom>
                  <a:solidFill>
                    <a:srgbClr val="00B0F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600"/>
                  </a:p>
                </p:txBody>
              </p:sp>
            </p:grpSp>
            <p:cxnSp>
              <p:nvCxnSpPr>
                <p:cNvPr id="38" name="Straight Arrow Connector 37"/>
                <p:cNvCxnSpPr>
                  <a:endCxn id="63" idx="1"/>
                </p:cNvCxnSpPr>
                <p:nvPr/>
              </p:nvCxnSpPr>
              <p:spPr>
                <a:xfrm>
                  <a:off x="1778649" y="4165531"/>
                  <a:ext cx="5371037" cy="3135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/>
                <p:cNvCxnSpPr/>
                <p:nvPr/>
              </p:nvCxnSpPr>
              <p:spPr>
                <a:xfrm>
                  <a:off x="2737706" y="4625340"/>
                  <a:ext cx="616156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>
                  <a:off x="5550550" y="4632960"/>
                  <a:ext cx="616156" cy="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>
                  <a:endCxn id="63" idx="1"/>
                </p:cNvCxnSpPr>
                <p:nvPr/>
              </p:nvCxnSpPr>
              <p:spPr>
                <a:xfrm flipV="1">
                  <a:off x="4676775" y="4196881"/>
                  <a:ext cx="2472911" cy="47459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1827648" y="4219741"/>
                  <a:ext cx="1526214" cy="405599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/>
                <p:cNvCxnSpPr>
                  <a:endCxn id="61" idx="1"/>
                </p:cNvCxnSpPr>
                <p:nvPr/>
              </p:nvCxnSpPr>
              <p:spPr>
                <a:xfrm>
                  <a:off x="1785206" y="4174021"/>
                  <a:ext cx="632460" cy="451319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/>
                <p:cNvCxnSpPr/>
                <p:nvPr/>
              </p:nvCxnSpPr>
              <p:spPr>
                <a:xfrm flipV="1">
                  <a:off x="2748604" y="4244340"/>
                  <a:ext cx="1549552" cy="372866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Arrow Connector 44"/>
                <p:cNvCxnSpPr/>
                <p:nvPr/>
              </p:nvCxnSpPr>
              <p:spPr>
                <a:xfrm>
                  <a:off x="4676775" y="4244340"/>
                  <a:ext cx="1489931" cy="38862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/>
                <p:cNvCxnSpPr>
                  <a:stCxn id="54" idx="3"/>
                  <a:endCxn id="63" idx="1"/>
                </p:cNvCxnSpPr>
                <p:nvPr/>
              </p:nvCxnSpPr>
              <p:spPr>
                <a:xfrm flipV="1">
                  <a:off x="5549486" y="4196881"/>
                  <a:ext cx="1600200" cy="420839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/>
                <p:cNvCxnSpPr/>
                <p:nvPr/>
              </p:nvCxnSpPr>
              <p:spPr>
                <a:xfrm flipV="1">
                  <a:off x="3705446" y="4244340"/>
                  <a:ext cx="592710" cy="329243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/>
                <p:cNvCxnSpPr/>
                <p:nvPr/>
              </p:nvCxnSpPr>
              <p:spPr>
                <a:xfrm>
                  <a:off x="4676775" y="4244340"/>
                  <a:ext cx="526256" cy="290800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/>
                <p:cNvCxnSpPr/>
                <p:nvPr/>
              </p:nvCxnSpPr>
              <p:spPr>
                <a:xfrm flipV="1">
                  <a:off x="6486746" y="4196881"/>
                  <a:ext cx="662940" cy="420839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Arrow Connector 49"/>
                <p:cNvCxnSpPr/>
                <p:nvPr/>
              </p:nvCxnSpPr>
              <p:spPr>
                <a:xfrm>
                  <a:off x="1827648" y="4165531"/>
                  <a:ext cx="2470508" cy="91875"/>
                </a:xfrm>
                <a:prstGeom prst="straightConnector1">
                  <a:avLst/>
                </a:prstGeom>
                <a:ln w="15875">
                  <a:solidFill>
                    <a:srgbClr val="FF0000"/>
                  </a:solidFill>
                  <a:headEnd type="triangle" w="lg" len="lg"/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TextBox 8"/>
              <p:cNvSpPr txBox="1"/>
              <p:nvPr/>
            </p:nvSpPr>
            <p:spPr>
              <a:xfrm>
                <a:off x="2108969" y="2722059"/>
                <a:ext cx="745422" cy="352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BCAM</a:t>
                </a:r>
                <a:endParaRPr lang="en-GB" sz="14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075378" y="2999307"/>
                <a:ext cx="2017895" cy="4363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Metrological Table</a:t>
                </a:r>
                <a:endParaRPr lang="en-GB" sz="1400" dirty="0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462117" y="1150374"/>
                <a:ext cx="304800" cy="1309463"/>
                <a:chOff x="462117" y="1150374"/>
                <a:chExt cx="304800" cy="1309463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481781" y="1458151"/>
                  <a:ext cx="275304" cy="100168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462117" y="1150374"/>
                  <a:ext cx="304800" cy="30777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8057536" y="1203310"/>
                <a:ext cx="304800" cy="1309463"/>
                <a:chOff x="462117" y="1150374"/>
                <a:chExt cx="304800" cy="1309463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481781" y="1458151"/>
                  <a:ext cx="275304" cy="100168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462117" y="1150374"/>
                  <a:ext cx="304800" cy="30777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</p:grpSp>
          <p:cxnSp>
            <p:nvCxnSpPr>
              <p:cNvPr id="13" name="Straight Arrow Connector 12"/>
              <p:cNvCxnSpPr>
                <a:endCxn id="63" idx="1"/>
              </p:cNvCxnSpPr>
              <p:nvPr/>
            </p:nvCxnSpPr>
            <p:spPr>
              <a:xfrm>
                <a:off x="601243" y="1311260"/>
                <a:ext cx="6485357" cy="343983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prstDash val="dash"/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flipV="1">
                <a:off x="1715563" y="1357198"/>
                <a:ext cx="6494373" cy="283351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prstDash val="dash"/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>
                <a:stCxn id="63" idx="3"/>
              </p:cNvCxnSpPr>
              <p:nvPr/>
            </p:nvCxnSpPr>
            <p:spPr>
              <a:xfrm flipV="1">
                <a:off x="7406640" y="1357198"/>
                <a:ext cx="803296" cy="298045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prstDash val="dash"/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>
                <a:endCxn id="66" idx="1"/>
              </p:cNvCxnSpPr>
              <p:nvPr/>
            </p:nvCxnSpPr>
            <p:spPr>
              <a:xfrm>
                <a:off x="606810" y="1304262"/>
                <a:ext cx="795270" cy="360340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prstDash val="dash"/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1584298" y="2866841"/>
                <a:ext cx="320040" cy="213360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402576" y="3198134"/>
                <a:ext cx="637954" cy="74428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>
                <a:off x="4347179" y="2957173"/>
                <a:ext cx="667195" cy="0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5026045" y="2722059"/>
                <a:ext cx="2685356" cy="352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BCAM to BCAM observations</a:t>
                </a:r>
                <a:endParaRPr lang="en-GB" sz="14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040797" y="2962946"/>
                <a:ext cx="2558063" cy="352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BCAM to Pillar observations</a:t>
                </a:r>
                <a:endParaRPr lang="en-GB" sz="1400" dirty="0"/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>
                <a:off x="4337491" y="3198062"/>
                <a:ext cx="666875" cy="0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prstDash val="dash"/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flipV="1">
                <a:off x="4613689" y="1357198"/>
                <a:ext cx="3591331" cy="350459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prstDash val="dash"/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601243" y="1308687"/>
                <a:ext cx="3633827" cy="407081"/>
              </a:xfrm>
              <a:prstGeom prst="straightConnector1">
                <a:avLst/>
              </a:prstGeom>
              <a:ln w="15875">
                <a:solidFill>
                  <a:srgbClr val="FF0000"/>
                </a:solidFill>
                <a:prstDash val="dash"/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299504" y="2514260"/>
                <a:ext cx="618131" cy="352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Pillar</a:t>
                </a:r>
                <a:endParaRPr lang="en-GB" sz="14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903281" y="2576051"/>
                <a:ext cx="618131" cy="352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/>
                  <a:t>Pillar</a:t>
                </a:r>
                <a:endParaRPr lang="en-GB" sz="1400" dirty="0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 flipH="1">
              <a:off x="58031" y="4735310"/>
              <a:ext cx="148411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Side view</a:t>
              </a:r>
            </a:p>
            <a:p>
              <a:r>
                <a:rPr lang="en-US" i="1" dirty="0" smtClean="0"/>
                <a:t>Ext. line</a:t>
              </a:r>
            </a:p>
            <a:p>
              <a:r>
                <a:rPr lang="en-US" i="1" dirty="0" smtClean="0"/>
                <a:t>Overlapping</a:t>
              </a:r>
              <a:endParaRPr lang="en-US" i="1" dirty="0"/>
            </a:p>
          </p:txBody>
        </p:sp>
      </p:grpSp>
      <p:sp>
        <p:nvSpPr>
          <p:cNvPr id="68" name="Ellipse 97"/>
          <p:cNvSpPr/>
          <p:nvPr/>
        </p:nvSpPr>
        <p:spPr>
          <a:xfrm>
            <a:off x="1741578" y="1655888"/>
            <a:ext cx="109689" cy="112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Ellipse 98"/>
          <p:cNvSpPr/>
          <p:nvPr/>
        </p:nvSpPr>
        <p:spPr>
          <a:xfrm>
            <a:off x="1746802" y="2565934"/>
            <a:ext cx="109689" cy="112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Ellipse 99"/>
          <p:cNvSpPr/>
          <p:nvPr/>
        </p:nvSpPr>
        <p:spPr>
          <a:xfrm>
            <a:off x="8586732" y="1689948"/>
            <a:ext cx="109689" cy="112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100"/>
          <p:cNvSpPr/>
          <p:nvPr/>
        </p:nvSpPr>
        <p:spPr>
          <a:xfrm>
            <a:off x="8584685" y="2588923"/>
            <a:ext cx="109689" cy="1127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2" name="Groupe 9"/>
          <p:cNvGrpSpPr/>
          <p:nvPr/>
        </p:nvGrpSpPr>
        <p:grpSpPr>
          <a:xfrm>
            <a:off x="2245535" y="1587021"/>
            <a:ext cx="5794971" cy="1193478"/>
            <a:chOff x="1538868" y="3891647"/>
            <a:chExt cx="6038548" cy="1254896"/>
          </a:xfrm>
        </p:grpSpPr>
        <p:grpSp>
          <p:nvGrpSpPr>
            <p:cNvPr id="73" name="Groupe 10"/>
            <p:cNvGrpSpPr/>
            <p:nvPr/>
          </p:nvGrpSpPr>
          <p:grpSpPr>
            <a:xfrm>
              <a:off x="1538868" y="3891647"/>
              <a:ext cx="333570" cy="1251867"/>
              <a:chOff x="1861457" y="3755572"/>
              <a:chExt cx="533400" cy="1937656"/>
            </a:xfrm>
          </p:grpSpPr>
          <p:sp>
            <p:nvSpPr>
              <p:cNvPr id="92" name="Rectangle 91"/>
              <p:cNvSpPr/>
              <p:nvPr/>
            </p:nvSpPr>
            <p:spPr>
              <a:xfrm>
                <a:off x="1861457" y="3755572"/>
                <a:ext cx="533400" cy="19376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1970314" y="3886210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1964871" y="53557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1970314" y="42889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1964871" y="49747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74" name="Groupe 12"/>
            <p:cNvGrpSpPr/>
            <p:nvPr/>
          </p:nvGrpSpPr>
          <p:grpSpPr>
            <a:xfrm>
              <a:off x="3171725" y="3891647"/>
              <a:ext cx="333570" cy="1251867"/>
              <a:chOff x="1861457" y="3755572"/>
              <a:chExt cx="533400" cy="1937656"/>
            </a:xfrm>
          </p:grpSpPr>
          <p:sp>
            <p:nvSpPr>
              <p:cNvPr id="87" name="Rectangle 86"/>
              <p:cNvSpPr/>
              <p:nvPr/>
            </p:nvSpPr>
            <p:spPr>
              <a:xfrm>
                <a:off x="1861457" y="3755572"/>
                <a:ext cx="533400" cy="19376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1970314" y="3886210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1964871" y="53557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1970314" y="42889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1964871" y="49747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75" name="Groupe 13"/>
            <p:cNvGrpSpPr/>
            <p:nvPr/>
          </p:nvGrpSpPr>
          <p:grpSpPr>
            <a:xfrm>
              <a:off x="7243846" y="3894676"/>
              <a:ext cx="333570" cy="1251867"/>
              <a:chOff x="1861457" y="3755572"/>
              <a:chExt cx="533400" cy="1937656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1861457" y="3755572"/>
                <a:ext cx="533400" cy="19376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1970314" y="3886210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1964871" y="53557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1970314" y="42889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1964871" y="49747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76" name="Groupe 14"/>
            <p:cNvGrpSpPr/>
            <p:nvPr/>
          </p:nvGrpSpPr>
          <p:grpSpPr>
            <a:xfrm>
              <a:off x="5708093" y="3891647"/>
              <a:ext cx="333570" cy="1251867"/>
              <a:chOff x="1861457" y="3755572"/>
              <a:chExt cx="533400" cy="1937656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1861457" y="3755572"/>
                <a:ext cx="533400" cy="193765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1970314" y="3886210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1964871" y="53557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1970314" y="42889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1964871" y="4974782"/>
                <a:ext cx="315686" cy="195942"/>
              </a:xfrm>
              <a:prstGeom prst="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97" name="Groupe 65"/>
          <p:cNvGrpSpPr/>
          <p:nvPr/>
        </p:nvGrpSpPr>
        <p:grpSpPr>
          <a:xfrm>
            <a:off x="2670024" y="1809615"/>
            <a:ext cx="4970031" cy="745392"/>
            <a:chOff x="1981200" y="4125696"/>
            <a:chExt cx="5178934" cy="783751"/>
          </a:xfrm>
        </p:grpSpPr>
        <p:sp>
          <p:nvSpPr>
            <p:cNvPr id="98" name="Rectangle 97"/>
            <p:cNvSpPr/>
            <p:nvPr/>
          </p:nvSpPr>
          <p:spPr>
            <a:xfrm>
              <a:off x="1981200" y="4136582"/>
              <a:ext cx="1045029" cy="7728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6115105" y="4136582"/>
              <a:ext cx="1045029" cy="7728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0" name="Groupe 69"/>
            <p:cNvGrpSpPr/>
            <p:nvPr/>
          </p:nvGrpSpPr>
          <p:grpSpPr>
            <a:xfrm>
              <a:off x="3707887" y="4136582"/>
              <a:ext cx="450457" cy="772865"/>
              <a:chOff x="2227429" y="2100954"/>
              <a:chExt cx="450457" cy="772865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2227429" y="2100954"/>
                <a:ext cx="374257" cy="77286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2503714" y="2100954"/>
                <a:ext cx="174172" cy="7728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01" name="Groupe 70"/>
            <p:cNvGrpSpPr/>
            <p:nvPr/>
          </p:nvGrpSpPr>
          <p:grpSpPr>
            <a:xfrm rot="10800000">
              <a:off x="4948853" y="4125696"/>
              <a:ext cx="450457" cy="772865"/>
              <a:chOff x="2227429" y="2100954"/>
              <a:chExt cx="450457" cy="772865"/>
            </a:xfrm>
          </p:grpSpPr>
          <p:sp>
            <p:nvSpPr>
              <p:cNvPr id="119" name="Rectangle 118"/>
              <p:cNvSpPr/>
              <p:nvPr/>
            </p:nvSpPr>
            <p:spPr>
              <a:xfrm>
                <a:off x="2227429" y="2100954"/>
                <a:ext cx="374257" cy="77286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2503714" y="2100954"/>
                <a:ext cx="174172" cy="7728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02" name="Groupe 71"/>
            <p:cNvGrpSpPr/>
            <p:nvPr/>
          </p:nvGrpSpPr>
          <p:grpSpPr>
            <a:xfrm>
              <a:off x="2123399" y="4285910"/>
              <a:ext cx="225882" cy="452437"/>
              <a:chOff x="2575837" y="2531495"/>
              <a:chExt cx="225882" cy="452437"/>
            </a:xfrm>
          </p:grpSpPr>
          <p:cxnSp>
            <p:nvCxnSpPr>
              <p:cNvPr id="116" name="Connecteur droit avec flèche 85"/>
              <p:cNvCxnSpPr/>
              <p:nvPr/>
            </p:nvCxnSpPr>
            <p:spPr>
              <a:xfrm flipV="1">
                <a:off x="2582643" y="2531495"/>
                <a:ext cx="0" cy="45243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avec flèche 86"/>
              <p:cNvCxnSpPr/>
              <p:nvPr/>
            </p:nvCxnSpPr>
            <p:spPr>
              <a:xfrm flipV="1">
                <a:off x="2801719" y="2531495"/>
                <a:ext cx="0" cy="45243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Ellipse 87"/>
              <p:cNvSpPr/>
              <p:nvPr/>
            </p:nvSpPr>
            <p:spPr>
              <a:xfrm>
                <a:off x="2575837" y="2641600"/>
                <a:ext cx="224514" cy="232228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rgbClr val="FFC000"/>
                  </a:solidFill>
                </a:endParaRPr>
              </a:p>
            </p:txBody>
          </p:sp>
        </p:grpSp>
        <p:grpSp>
          <p:nvGrpSpPr>
            <p:cNvPr id="103" name="Groupe 72"/>
            <p:cNvGrpSpPr/>
            <p:nvPr/>
          </p:nvGrpSpPr>
          <p:grpSpPr>
            <a:xfrm>
              <a:off x="2449960" y="4283803"/>
              <a:ext cx="225882" cy="452437"/>
              <a:chOff x="2892872" y="2609510"/>
              <a:chExt cx="225882" cy="452437"/>
            </a:xfrm>
          </p:grpSpPr>
          <p:cxnSp>
            <p:nvCxnSpPr>
              <p:cNvPr id="113" name="Connecteur droit avec flèche 82"/>
              <p:cNvCxnSpPr/>
              <p:nvPr/>
            </p:nvCxnSpPr>
            <p:spPr>
              <a:xfrm flipV="1">
                <a:off x="2894178" y="2609510"/>
                <a:ext cx="0" cy="45243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avec flèche 83"/>
              <p:cNvCxnSpPr/>
              <p:nvPr/>
            </p:nvCxnSpPr>
            <p:spPr>
              <a:xfrm flipV="1">
                <a:off x="3113254" y="2609510"/>
                <a:ext cx="0" cy="45243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Rectangle 114"/>
              <p:cNvSpPr/>
              <p:nvPr/>
            </p:nvSpPr>
            <p:spPr>
              <a:xfrm>
                <a:off x="2892872" y="2725624"/>
                <a:ext cx="225882" cy="23222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04" name="Groupe 73"/>
            <p:cNvGrpSpPr/>
            <p:nvPr/>
          </p:nvGrpSpPr>
          <p:grpSpPr>
            <a:xfrm>
              <a:off x="6772518" y="4283212"/>
              <a:ext cx="225882" cy="452437"/>
              <a:chOff x="2575837" y="2531495"/>
              <a:chExt cx="225882" cy="452437"/>
            </a:xfrm>
          </p:grpSpPr>
          <p:cxnSp>
            <p:nvCxnSpPr>
              <p:cNvPr id="110" name="Connecteur droit avec flèche 79"/>
              <p:cNvCxnSpPr/>
              <p:nvPr/>
            </p:nvCxnSpPr>
            <p:spPr>
              <a:xfrm flipV="1">
                <a:off x="2582643" y="2531495"/>
                <a:ext cx="0" cy="45243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avec flèche 80"/>
              <p:cNvCxnSpPr/>
              <p:nvPr/>
            </p:nvCxnSpPr>
            <p:spPr>
              <a:xfrm flipV="1">
                <a:off x="2801719" y="2531495"/>
                <a:ext cx="0" cy="45243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Ellipse 81"/>
              <p:cNvSpPr/>
              <p:nvPr/>
            </p:nvSpPr>
            <p:spPr>
              <a:xfrm>
                <a:off x="2575837" y="2641600"/>
                <a:ext cx="224514" cy="232228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rgbClr val="FFC000"/>
                  </a:solidFill>
                </a:endParaRPr>
              </a:p>
            </p:txBody>
          </p:sp>
        </p:grpSp>
        <p:grpSp>
          <p:nvGrpSpPr>
            <p:cNvPr id="105" name="Groupe 74"/>
            <p:cNvGrpSpPr/>
            <p:nvPr/>
          </p:nvGrpSpPr>
          <p:grpSpPr>
            <a:xfrm>
              <a:off x="6469274" y="4283803"/>
              <a:ext cx="225882" cy="452437"/>
              <a:chOff x="2892872" y="2609510"/>
              <a:chExt cx="225882" cy="452437"/>
            </a:xfrm>
          </p:grpSpPr>
          <p:cxnSp>
            <p:nvCxnSpPr>
              <p:cNvPr id="107" name="Connecteur droit avec flèche 76"/>
              <p:cNvCxnSpPr/>
              <p:nvPr/>
            </p:nvCxnSpPr>
            <p:spPr>
              <a:xfrm flipV="1">
                <a:off x="2894178" y="2609510"/>
                <a:ext cx="0" cy="45243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avec flèche 77"/>
              <p:cNvCxnSpPr/>
              <p:nvPr/>
            </p:nvCxnSpPr>
            <p:spPr>
              <a:xfrm flipV="1">
                <a:off x="3113254" y="2609510"/>
                <a:ext cx="0" cy="45243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Rectangle 108"/>
              <p:cNvSpPr/>
              <p:nvPr/>
            </p:nvSpPr>
            <p:spPr>
              <a:xfrm>
                <a:off x="2892872" y="2725624"/>
                <a:ext cx="225882" cy="23222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06" name="Connecteur droit 75"/>
            <p:cNvCxnSpPr/>
            <p:nvPr/>
          </p:nvCxnSpPr>
          <p:spPr>
            <a:xfrm>
              <a:off x="4292600" y="4509430"/>
              <a:ext cx="571500" cy="0"/>
            </a:xfrm>
            <a:prstGeom prst="line">
              <a:avLst/>
            </a:prstGeom>
            <a:ln w="508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Groupe 35"/>
          <p:cNvGrpSpPr/>
          <p:nvPr/>
        </p:nvGrpSpPr>
        <p:grpSpPr>
          <a:xfrm>
            <a:off x="1942555" y="1723099"/>
            <a:ext cx="6399982" cy="907372"/>
            <a:chOff x="1223153" y="4034728"/>
            <a:chExt cx="6668989" cy="954067"/>
          </a:xfrm>
        </p:grpSpPr>
        <p:cxnSp>
          <p:nvCxnSpPr>
            <p:cNvPr id="124" name="Connecteur droit avec flèche 36"/>
            <p:cNvCxnSpPr/>
            <p:nvPr/>
          </p:nvCxnSpPr>
          <p:spPr>
            <a:xfrm flipH="1" flipV="1">
              <a:off x="1223153" y="4054941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avec flèche 37"/>
            <p:cNvCxnSpPr/>
            <p:nvPr/>
          </p:nvCxnSpPr>
          <p:spPr>
            <a:xfrm flipH="1" flipV="1">
              <a:off x="1230085" y="4988059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avec flèche 38"/>
            <p:cNvCxnSpPr/>
            <p:nvPr/>
          </p:nvCxnSpPr>
          <p:spPr>
            <a:xfrm>
              <a:off x="1804362" y="4050242"/>
              <a:ext cx="383667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avec flèche 39"/>
            <p:cNvCxnSpPr/>
            <p:nvPr/>
          </p:nvCxnSpPr>
          <p:spPr>
            <a:xfrm>
              <a:off x="1800959" y="4988059"/>
              <a:ext cx="387070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cteur droit avec flèche 40"/>
            <p:cNvCxnSpPr/>
            <p:nvPr/>
          </p:nvCxnSpPr>
          <p:spPr>
            <a:xfrm flipH="1" flipV="1">
              <a:off x="2884713" y="4038610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cteur droit avec flèche 41"/>
            <p:cNvCxnSpPr/>
            <p:nvPr/>
          </p:nvCxnSpPr>
          <p:spPr>
            <a:xfrm flipH="1" flipV="1">
              <a:off x="2862942" y="4988059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avec flèche 42"/>
            <p:cNvCxnSpPr/>
            <p:nvPr/>
          </p:nvCxnSpPr>
          <p:spPr>
            <a:xfrm>
              <a:off x="3437219" y="4050242"/>
              <a:ext cx="383667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cteur droit avec flèche 43"/>
            <p:cNvCxnSpPr/>
            <p:nvPr/>
          </p:nvCxnSpPr>
          <p:spPr>
            <a:xfrm>
              <a:off x="3433816" y="4988059"/>
              <a:ext cx="387070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avec flèche 44"/>
            <p:cNvCxnSpPr/>
            <p:nvPr/>
          </p:nvCxnSpPr>
          <p:spPr>
            <a:xfrm flipH="1" flipV="1">
              <a:off x="5421081" y="4035474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avec flèche 45"/>
            <p:cNvCxnSpPr/>
            <p:nvPr/>
          </p:nvCxnSpPr>
          <p:spPr>
            <a:xfrm flipH="1" flipV="1">
              <a:off x="5399310" y="4984923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avec flèche 46"/>
            <p:cNvCxnSpPr/>
            <p:nvPr/>
          </p:nvCxnSpPr>
          <p:spPr>
            <a:xfrm>
              <a:off x="5973587" y="4047106"/>
              <a:ext cx="383667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avec flèche 47"/>
            <p:cNvCxnSpPr/>
            <p:nvPr/>
          </p:nvCxnSpPr>
          <p:spPr>
            <a:xfrm>
              <a:off x="5970184" y="4984923"/>
              <a:ext cx="387070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avec flèche 48"/>
            <p:cNvCxnSpPr/>
            <p:nvPr/>
          </p:nvCxnSpPr>
          <p:spPr>
            <a:xfrm flipH="1" flipV="1">
              <a:off x="6955969" y="4034728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avec flèche 49"/>
            <p:cNvCxnSpPr/>
            <p:nvPr/>
          </p:nvCxnSpPr>
          <p:spPr>
            <a:xfrm flipH="1" flipV="1">
              <a:off x="6934198" y="4984177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avec flèche 50"/>
            <p:cNvCxnSpPr/>
            <p:nvPr/>
          </p:nvCxnSpPr>
          <p:spPr>
            <a:xfrm>
              <a:off x="7508475" y="4046360"/>
              <a:ext cx="383667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avec flèche 51"/>
            <p:cNvCxnSpPr/>
            <p:nvPr/>
          </p:nvCxnSpPr>
          <p:spPr>
            <a:xfrm>
              <a:off x="7505072" y="4984177"/>
              <a:ext cx="387070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e 52"/>
          <p:cNvGrpSpPr/>
          <p:nvPr/>
        </p:nvGrpSpPr>
        <p:grpSpPr>
          <a:xfrm>
            <a:off x="2500320" y="1953644"/>
            <a:ext cx="5289222" cy="450318"/>
            <a:chOff x="1804362" y="4277137"/>
            <a:chExt cx="5511541" cy="473492"/>
          </a:xfrm>
        </p:grpSpPr>
        <p:cxnSp>
          <p:nvCxnSpPr>
            <p:cNvPr id="141" name="Connecteur droit avec flèche 53"/>
            <p:cNvCxnSpPr/>
            <p:nvPr/>
          </p:nvCxnSpPr>
          <p:spPr>
            <a:xfrm>
              <a:off x="1824374" y="4302594"/>
              <a:ext cx="245726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avec flèche 54"/>
            <p:cNvCxnSpPr/>
            <p:nvPr/>
          </p:nvCxnSpPr>
          <p:spPr>
            <a:xfrm>
              <a:off x="1804362" y="4745671"/>
              <a:ext cx="265738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avec flèche 55"/>
            <p:cNvCxnSpPr/>
            <p:nvPr/>
          </p:nvCxnSpPr>
          <p:spPr>
            <a:xfrm flipH="1" flipV="1">
              <a:off x="2888960" y="4298829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avec flèche 56"/>
            <p:cNvCxnSpPr/>
            <p:nvPr/>
          </p:nvCxnSpPr>
          <p:spPr>
            <a:xfrm flipH="1" flipV="1">
              <a:off x="2862941" y="4745685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avec flèche 57"/>
            <p:cNvCxnSpPr/>
            <p:nvPr/>
          </p:nvCxnSpPr>
          <p:spPr>
            <a:xfrm>
              <a:off x="3439088" y="4302594"/>
              <a:ext cx="383667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avec flèche 58"/>
            <p:cNvCxnSpPr/>
            <p:nvPr/>
          </p:nvCxnSpPr>
          <p:spPr>
            <a:xfrm>
              <a:off x="3433816" y="4749730"/>
              <a:ext cx="387070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cteur droit avec flèche 59"/>
            <p:cNvCxnSpPr/>
            <p:nvPr/>
          </p:nvCxnSpPr>
          <p:spPr>
            <a:xfrm flipH="1" flipV="1">
              <a:off x="5421081" y="4295703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cteur droit avec flèche 60"/>
            <p:cNvCxnSpPr/>
            <p:nvPr/>
          </p:nvCxnSpPr>
          <p:spPr>
            <a:xfrm flipH="1" flipV="1">
              <a:off x="5411453" y="4749893"/>
              <a:ext cx="355087" cy="73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cteur droit avec flèche 61"/>
            <p:cNvCxnSpPr/>
            <p:nvPr/>
          </p:nvCxnSpPr>
          <p:spPr>
            <a:xfrm>
              <a:off x="5986342" y="4302594"/>
              <a:ext cx="383667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cteur droit avec flèche 62"/>
            <p:cNvCxnSpPr/>
            <p:nvPr/>
          </p:nvCxnSpPr>
          <p:spPr>
            <a:xfrm>
              <a:off x="5970184" y="4749893"/>
              <a:ext cx="387070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avec flèche 63"/>
            <p:cNvCxnSpPr/>
            <p:nvPr/>
          </p:nvCxnSpPr>
          <p:spPr>
            <a:xfrm flipH="1" flipV="1">
              <a:off x="7049200" y="4277137"/>
              <a:ext cx="262722" cy="12149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avec flèche 64"/>
            <p:cNvCxnSpPr/>
            <p:nvPr/>
          </p:nvCxnSpPr>
          <p:spPr>
            <a:xfrm flipH="1" flipV="1">
              <a:off x="7049200" y="4742642"/>
              <a:ext cx="266703" cy="7265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>
            <a:off x="1874274" y="1370456"/>
            <a:ext cx="6710248" cy="1922571"/>
            <a:chOff x="9717499" y="3296889"/>
            <a:chExt cx="6710248" cy="1922571"/>
          </a:xfrm>
        </p:grpSpPr>
        <p:sp>
          <p:nvSpPr>
            <p:cNvPr id="154" name="TextBox 153"/>
            <p:cNvSpPr txBox="1"/>
            <p:nvPr/>
          </p:nvSpPr>
          <p:spPr>
            <a:xfrm>
              <a:off x="10838920" y="4880906"/>
              <a:ext cx="49872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FF0000"/>
                  </a:solidFill>
                </a:rPr>
                <a:t>Overlapping </a:t>
              </a:r>
              <a:r>
                <a:rPr lang="en-GB" sz="1600" b="1" dirty="0" smtClean="0">
                  <a:solidFill>
                    <a:srgbClr val="FF0000"/>
                  </a:solidFill>
                </a:rPr>
                <a:t>zone of BCAM obs. on </a:t>
              </a:r>
              <a:r>
                <a:rPr lang="en-GB" sz="1600" b="1" dirty="0">
                  <a:solidFill>
                    <a:srgbClr val="FF0000"/>
                  </a:solidFill>
                </a:rPr>
                <a:t>external </a:t>
              </a:r>
              <a:r>
                <a:rPr lang="en-GB" sz="1600" b="1" dirty="0" smtClean="0">
                  <a:solidFill>
                    <a:srgbClr val="FF0000"/>
                  </a:solidFill>
                </a:rPr>
                <a:t>lines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55" name="Left-Right Arrow 154"/>
            <p:cNvSpPr/>
            <p:nvPr/>
          </p:nvSpPr>
          <p:spPr>
            <a:xfrm>
              <a:off x="9753927" y="3296889"/>
              <a:ext cx="6673820" cy="232967"/>
            </a:xfrm>
            <a:prstGeom prst="leftRightArrow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Left-Right Arrow 155"/>
            <p:cNvSpPr/>
            <p:nvPr/>
          </p:nvSpPr>
          <p:spPr>
            <a:xfrm>
              <a:off x="9717499" y="4674911"/>
              <a:ext cx="6673820" cy="232967"/>
            </a:xfrm>
            <a:prstGeom prst="leftRightArrow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7" name="Right Arrow 156"/>
          <p:cNvSpPr/>
          <p:nvPr/>
        </p:nvSpPr>
        <p:spPr>
          <a:xfrm>
            <a:off x="2502807" y="1895726"/>
            <a:ext cx="543783" cy="149361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Right Arrow 157"/>
          <p:cNvSpPr/>
          <p:nvPr/>
        </p:nvSpPr>
        <p:spPr>
          <a:xfrm flipH="1">
            <a:off x="3228261" y="1924179"/>
            <a:ext cx="637538" cy="107391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TextBox 158"/>
          <p:cNvSpPr txBox="1"/>
          <p:nvPr/>
        </p:nvSpPr>
        <p:spPr>
          <a:xfrm>
            <a:off x="2993347" y="3191281"/>
            <a:ext cx="51812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92D050"/>
                </a:solidFill>
              </a:rPr>
              <a:t>Double sided targets observations on internal lines</a:t>
            </a:r>
            <a:endParaRPr lang="en-GB" sz="1600" b="1" dirty="0">
              <a:solidFill>
                <a:srgbClr val="92D050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4437297" y="3529835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=&gt; </a:t>
            </a:r>
            <a:r>
              <a:rPr lang="en-US" b="1" dirty="0" smtClean="0"/>
              <a:t>Redundancy</a:t>
            </a:r>
            <a:endParaRPr lang="en-US" b="1" dirty="0"/>
          </a:p>
        </p:txBody>
      </p:sp>
      <p:sp>
        <p:nvSpPr>
          <p:cNvPr id="161" name="Text Box 32"/>
          <p:cNvSpPr txBox="1">
            <a:spLocks noChangeArrowheads="1"/>
          </p:cNvSpPr>
          <p:nvPr/>
        </p:nvSpPr>
        <p:spPr bwMode="auto">
          <a:xfrm>
            <a:off x="0" y="89700"/>
            <a:ext cx="91590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Alignment specifications</a:t>
            </a:r>
            <a:endParaRPr lang="en-US" sz="2800" b="1" i="1" dirty="0">
              <a:solidFill>
                <a:srgbClr val="0070C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>
                <a:solidFill>
                  <a:srgbClr val="0070C0"/>
                </a:solidFill>
              </a:rPr>
              <a:t>Alignment System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84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 animBg="1"/>
      <p:bldP spid="158" grpId="0" animBg="1"/>
      <p:bldP spid="159" grpId="0"/>
      <p:bldP spid="1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\\cern.ch\dfs\Projects\HIE-ISOLDE-CRYOMOD\Pictures\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4" r="7905"/>
          <a:stretch/>
        </p:blipFill>
        <p:spPr bwMode="auto">
          <a:xfrm flipH="1">
            <a:off x="5956715" y="2570180"/>
            <a:ext cx="2913918" cy="2169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\\cern.ch\dfs\Projects\HIE-ISOLDE-CRYOMOD\Pictures\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20" t="11118" r="25056" b="6023"/>
          <a:stretch/>
        </p:blipFill>
        <p:spPr bwMode="auto">
          <a:xfrm>
            <a:off x="0" y="1391222"/>
            <a:ext cx="3540969" cy="378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43588"/>
            <a:ext cx="91590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Supporting and adjustment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413" y="1083445"/>
            <a:ext cx="597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en-US" dirty="0" err="1"/>
              <a:t>Cryomodule</a:t>
            </a:r>
            <a:r>
              <a:rPr lang="en-US" dirty="0"/>
              <a:t> assembly in ISO Class 5 clean room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61847" y="5034820"/>
            <a:ext cx="6541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Cavity and solenoid </a:t>
            </a:r>
            <a:r>
              <a:rPr lang="en-US" dirty="0" err="1"/>
              <a:t>isostatic</a:t>
            </a:r>
            <a:r>
              <a:rPr lang="en-US" dirty="0"/>
              <a:t> support: Sphere – V-shape</a:t>
            </a:r>
          </a:p>
          <a:p>
            <a:pPr indent="-285750">
              <a:buFont typeface="Arial" pitchFamily="34" charset="0"/>
              <a:buChar char="•"/>
            </a:pPr>
            <a:r>
              <a:rPr lang="en-US" dirty="0"/>
              <a:t>Precise adjustment</a:t>
            </a:r>
          </a:p>
          <a:p>
            <a:pPr indent="-285750">
              <a:buFont typeface="Arial" pitchFamily="34" charset="0"/>
              <a:buChar char="•"/>
            </a:pPr>
            <a:r>
              <a:rPr lang="en-US" dirty="0"/>
              <a:t>Solenoid adjustment allowed in operational conditions</a:t>
            </a:r>
          </a:p>
          <a:p>
            <a:pPr indent="-285750">
              <a:buFont typeface="Arial" pitchFamily="34" charset="0"/>
              <a:buChar char="•"/>
            </a:pPr>
            <a:r>
              <a:rPr lang="en-US" dirty="0"/>
              <a:t>Used as Target support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44545" y="2169100"/>
            <a:ext cx="5358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Frame suspension and adjustment</a:t>
            </a:r>
            <a:endParaRPr lang="en-US" dirty="0" smtClean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187700" y="2538432"/>
            <a:ext cx="849728" cy="73933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237875" y="2538432"/>
            <a:ext cx="2051577" cy="204855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6850966" y="3016250"/>
            <a:ext cx="281355" cy="201857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7259624" y="2846468"/>
            <a:ext cx="0" cy="664579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990666" y="3092450"/>
            <a:ext cx="562708" cy="172616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87939" y="1578145"/>
            <a:ext cx="5619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Survey sockets </a:t>
            </a:r>
            <a:r>
              <a:rPr lang="en-US" dirty="0" smtClean="0">
                <a:sym typeface="Wingdings" pitchFamily="2" charset="2"/>
              </a:rPr>
              <a:t> Assembly / CM pre-alignment</a:t>
            </a:r>
            <a:endParaRPr lang="en-US" dirty="0" smtClean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327816" y="1961545"/>
            <a:ext cx="470462" cy="39222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0627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43588"/>
            <a:ext cx="91590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BCAMs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8715495" y="6509166"/>
            <a:ext cx="428505" cy="251398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207770"/>
            <a:ext cx="63881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Developed on 1999 by Brandeis University for ATLAS </a:t>
            </a:r>
            <a:r>
              <a:rPr lang="en-GB" sz="1400" dirty="0" err="1"/>
              <a:t>Muon</a:t>
            </a:r>
            <a:r>
              <a:rPr lang="en-GB" sz="1400" dirty="0"/>
              <a:t> alignment</a:t>
            </a:r>
          </a:p>
          <a:p>
            <a:endParaRPr lang="en-GB" sz="1400" dirty="0"/>
          </a:p>
          <a:p>
            <a:r>
              <a:rPr lang="en-GB" sz="1400" dirty="0"/>
              <a:t>OSI (Open Source Instruments</a:t>
            </a:r>
            <a:r>
              <a:rPr lang="en-GB" sz="1400" dirty="0" smtClean="0"/>
              <a:t>)</a:t>
            </a:r>
          </a:p>
          <a:p>
            <a:endParaRPr lang="en-US" sz="1400" b="1" dirty="0" smtClean="0"/>
          </a:p>
          <a:p>
            <a:r>
              <a:rPr lang="en-US" sz="1400" b="1" dirty="0" smtClean="0"/>
              <a:t>Original </a:t>
            </a:r>
            <a:r>
              <a:rPr lang="en-US" sz="1400" b="1" dirty="0"/>
              <a:t>BCAM </a:t>
            </a:r>
            <a:r>
              <a:rPr lang="en-US" sz="1400" b="1" dirty="0" smtClean="0"/>
              <a:t>		</a:t>
            </a:r>
            <a:r>
              <a:rPr lang="en-US" sz="1400" b="1" dirty="0" smtClean="0">
                <a:solidFill>
                  <a:srgbClr val="FF0000"/>
                </a:solidFill>
                <a:sym typeface="Wingdings" pitchFamily="2" charset="2"/>
              </a:rPr>
              <a:t> HBCAM</a:t>
            </a:r>
            <a:endParaRPr lang="en-US" sz="1400" b="1" dirty="0">
              <a:solidFill>
                <a:srgbClr val="FF0000"/>
              </a:solidFill>
            </a:endParaRPr>
          </a:p>
          <a:p>
            <a:r>
              <a:rPr lang="en-US" sz="1400" dirty="0"/>
              <a:t>Camera focal length: 72 mm </a:t>
            </a:r>
            <a:r>
              <a:rPr lang="en-US" sz="1400" dirty="0" smtClean="0"/>
              <a:t>	</a:t>
            </a:r>
            <a:r>
              <a:rPr lang="en-US" sz="14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1400" dirty="0" smtClean="0">
                <a:solidFill>
                  <a:srgbClr val="FF0000"/>
                </a:solidFill>
              </a:rPr>
              <a:t>49 mm – 50 mm</a:t>
            </a:r>
            <a:endParaRPr lang="en-US" sz="1400" dirty="0">
              <a:solidFill>
                <a:srgbClr val="FF0000"/>
              </a:solidFill>
            </a:endParaRPr>
          </a:p>
          <a:p>
            <a:r>
              <a:rPr lang="en-US" sz="1400" dirty="0"/>
              <a:t>Sensor: 336 x 243 pixels 10 </a:t>
            </a:r>
            <a:r>
              <a:rPr lang="en-US" sz="1400" dirty="0" err="1" smtClean="0"/>
              <a:t>micr</a:t>
            </a:r>
            <a:r>
              <a:rPr lang="en-US" sz="1400" dirty="0" smtClean="0"/>
              <a:t>	</a:t>
            </a:r>
            <a:r>
              <a:rPr lang="en-US" sz="14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1400" dirty="0">
                <a:solidFill>
                  <a:srgbClr val="FF0000"/>
                </a:solidFill>
              </a:rPr>
              <a:t>659p × 494p, 7.4 microns</a:t>
            </a:r>
          </a:p>
          <a:p>
            <a:r>
              <a:rPr lang="en-US" sz="1400" dirty="0"/>
              <a:t>Field of view: 40 </a:t>
            </a:r>
            <a:r>
              <a:rPr lang="en-US" sz="1400" dirty="0" err="1"/>
              <a:t>mrad</a:t>
            </a:r>
            <a:r>
              <a:rPr lang="en-US" sz="1400" dirty="0"/>
              <a:t> x 30 </a:t>
            </a:r>
            <a:r>
              <a:rPr lang="en-US" sz="1400" dirty="0" err="1"/>
              <a:t>mrad</a:t>
            </a:r>
            <a:r>
              <a:rPr lang="en-US" sz="1400" dirty="0"/>
              <a:t> </a:t>
            </a:r>
            <a:r>
              <a:rPr lang="en-US" sz="1400" dirty="0" smtClean="0"/>
              <a:t>	</a:t>
            </a:r>
            <a:r>
              <a:rPr lang="en-US" sz="14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1400" dirty="0">
                <a:solidFill>
                  <a:srgbClr val="FF0000"/>
                </a:solidFill>
                <a:sym typeface="Wingdings" pitchFamily="2" charset="2"/>
              </a:rPr>
              <a:t>~ </a:t>
            </a:r>
            <a:r>
              <a:rPr lang="en-US" sz="1400" dirty="0">
                <a:solidFill>
                  <a:srgbClr val="FF0000"/>
                </a:solidFill>
              </a:rPr>
              <a:t>100 x 70 </a:t>
            </a:r>
            <a:r>
              <a:rPr lang="en-US" sz="1400" dirty="0" err="1">
                <a:solidFill>
                  <a:srgbClr val="FF0000"/>
                </a:solidFill>
              </a:rPr>
              <a:t>mrad</a:t>
            </a:r>
            <a:endParaRPr lang="en-US" sz="1400" dirty="0">
              <a:solidFill>
                <a:srgbClr val="FF0000"/>
              </a:solidFill>
            </a:endParaRPr>
          </a:p>
          <a:p>
            <a:r>
              <a:rPr lang="en-US" sz="1400" dirty="0"/>
              <a:t>Sources: Laser Diodes 650 </a:t>
            </a:r>
            <a:r>
              <a:rPr lang="en-US" sz="1400" dirty="0" smtClean="0"/>
              <a:t>nm </a:t>
            </a:r>
            <a:r>
              <a:rPr lang="en-US" sz="1400" dirty="0" smtClean="0">
                <a:solidFill>
                  <a:srgbClr val="FF0000"/>
                </a:solidFill>
              </a:rPr>
              <a:t>+ </a:t>
            </a:r>
            <a:r>
              <a:rPr lang="en-US" sz="1400" dirty="0">
                <a:solidFill>
                  <a:srgbClr val="FF0000"/>
                </a:solidFill>
              </a:rPr>
              <a:t>C</a:t>
            </a:r>
            <a:r>
              <a:rPr lang="en-US" sz="1400" dirty="0" smtClean="0">
                <a:solidFill>
                  <a:srgbClr val="FF0000"/>
                </a:solidFill>
              </a:rPr>
              <a:t>alibration of their power</a:t>
            </a:r>
            <a:endParaRPr lang="en-US" sz="1400" dirty="0">
              <a:solidFill>
                <a:srgbClr val="FF0000"/>
              </a:solidFill>
            </a:endParaRPr>
          </a:p>
          <a:p>
            <a:r>
              <a:rPr lang="en-US" sz="1400" dirty="0">
                <a:solidFill>
                  <a:srgbClr val="FF0000"/>
                </a:solidFill>
              </a:rPr>
              <a:t>+ Additional synchronized illumination </a:t>
            </a:r>
            <a:r>
              <a:rPr lang="en-US" sz="1400" dirty="0" smtClean="0">
                <a:solidFill>
                  <a:srgbClr val="FF0000"/>
                </a:solidFill>
              </a:rPr>
              <a:t>system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7" name="Picture 2" descr="G:\Support\SurveyingEng\Experiments\Work\ISOLDE\HIE-ISOLDE\Photos\20130320 Visite Brandeis\IMG_30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03" r="11059"/>
          <a:stretch/>
        </p:blipFill>
        <p:spPr bwMode="auto">
          <a:xfrm>
            <a:off x="5699246" y="1474549"/>
            <a:ext cx="2914649" cy="198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37"/>
          <p:cNvSpPr txBox="1">
            <a:spLocks noChangeArrowheads="1"/>
          </p:cNvSpPr>
          <p:nvPr/>
        </p:nvSpPr>
        <p:spPr bwMode="auto">
          <a:xfrm>
            <a:off x="2681288" y="1637219"/>
            <a:ext cx="2519879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fr-FR" sz="1050" i="1" dirty="0">
                <a:hlinkClick r:id="rId3"/>
              </a:rPr>
              <a:t>http://alignment.hep.brandeis.edu/</a:t>
            </a:r>
            <a:endParaRPr lang="fr-FR" sz="1050" i="1" dirty="0"/>
          </a:p>
          <a:p>
            <a:r>
              <a:rPr lang="fr-FR" sz="1050" i="1" dirty="0" smtClean="0">
                <a:hlinkClick r:id="rId4"/>
              </a:rPr>
              <a:t>http</a:t>
            </a:r>
            <a:r>
              <a:rPr lang="fr-FR" sz="1050" i="1" dirty="0">
                <a:hlinkClick r:id="rId4"/>
              </a:rPr>
              <a:t>://www.opensourceinstruments.com</a:t>
            </a:r>
            <a:r>
              <a:rPr lang="fr-FR" sz="1050" i="1" dirty="0" smtClean="0">
                <a:hlinkClick r:id="rId4"/>
              </a:rPr>
              <a:t>/</a:t>
            </a:r>
            <a:endParaRPr lang="fr-FR" sz="1050" i="1" dirty="0"/>
          </a:p>
        </p:txBody>
      </p:sp>
      <p:pic>
        <p:nvPicPr>
          <p:cNvPr id="9" name="Imag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0" y="3492500"/>
            <a:ext cx="5270500" cy="29971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5"/>
          <p:cNvSpPr txBox="1"/>
          <p:nvPr/>
        </p:nvSpPr>
        <p:spPr>
          <a:xfrm>
            <a:off x="0" y="3417570"/>
            <a:ext cx="3937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Mounting: "Plug-in" </a:t>
            </a:r>
            <a:r>
              <a:rPr lang="en-US" sz="1400" dirty="0" err="1" smtClean="0"/>
              <a:t>isostatic</a:t>
            </a:r>
            <a:r>
              <a:rPr lang="en-US" sz="1400" dirty="0" smtClean="0"/>
              <a:t> system under the chassis</a:t>
            </a:r>
          </a:p>
          <a:p>
            <a:r>
              <a:rPr lang="en-US" sz="1400" dirty="0" smtClean="0"/>
              <a:t>Double sided model </a:t>
            </a:r>
            <a:r>
              <a:rPr lang="en-US" sz="1400" dirty="0" smtClean="0">
                <a:sym typeface="Wingdings" pitchFamily="2" charset="2"/>
              </a:rPr>
              <a:t> Chain of BCAMs</a:t>
            </a:r>
            <a:endParaRPr lang="en-US" sz="1400" dirty="0" smtClean="0"/>
          </a:p>
          <a:p>
            <a:endParaRPr lang="en-US" sz="900" dirty="0"/>
          </a:p>
          <a:p>
            <a:r>
              <a:rPr lang="en-US" sz="1400" dirty="0"/>
              <a:t>Resolution: 5 micro radians constructor (OSI</a:t>
            </a:r>
            <a:r>
              <a:rPr lang="en-US" sz="1400" dirty="0" smtClean="0"/>
              <a:t>)	</a:t>
            </a:r>
          </a:p>
          <a:p>
            <a:r>
              <a:rPr lang="en-US" sz="14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1400" dirty="0">
                <a:solidFill>
                  <a:srgbClr val="FF0000"/>
                </a:solidFill>
                <a:sym typeface="Wingdings" pitchFamily="2" charset="2"/>
              </a:rPr>
              <a:t>Same range</a:t>
            </a:r>
            <a:endParaRPr lang="en-US" sz="1400" dirty="0">
              <a:solidFill>
                <a:srgbClr val="FF0000"/>
              </a:solidFill>
            </a:endParaRPr>
          </a:p>
          <a:p>
            <a:r>
              <a:rPr lang="en-US" sz="1400" dirty="0"/>
              <a:t>Accuracy of 50 micro radians to </a:t>
            </a:r>
            <a:r>
              <a:rPr lang="en-US" sz="1400" dirty="0" smtClean="0"/>
              <a:t>absolute 	</a:t>
            </a:r>
          </a:p>
          <a:p>
            <a:r>
              <a:rPr lang="en-US" sz="14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1400" dirty="0">
                <a:solidFill>
                  <a:srgbClr val="FF0000"/>
                </a:solidFill>
                <a:sym typeface="Wingdings" pitchFamily="2" charset="2"/>
              </a:rPr>
              <a:t>Same range</a:t>
            </a:r>
            <a:endParaRPr lang="en-US" sz="1400" dirty="0"/>
          </a:p>
          <a:p>
            <a:endParaRPr lang="en-US" sz="900" dirty="0"/>
          </a:p>
          <a:p>
            <a:r>
              <a:rPr lang="en-US" sz="1400" dirty="0"/>
              <a:t>Cable length BCAM/Driver &gt; 60 </a:t>
            </a:r>
            <a:r>
              <a:rPr lang="en-US" sz="1400" dirty="0" smtClean="0"/>
              <a:t>m 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+ Connection on the side</a:t>
            </a:r>
          </a:p>
          <a:p>
            <a:endParaRPr lang="en-US" sz="1400" dirty="0"/>
          </a:p>
          <a:p>
            <a:r>
              <a:rPr lang="en-US" sz="1400" dirty="0"/>
              <a:t>Delivered calibrated (focal length, position diodes, geometric relationship with plate support)</a:t>
            </a:r>
          </a:p>
          <a:p>
            <a:pPr algn="just"/>
            <a:endParaRPr lang="en-US" sz="1400" dirty="0" smtClean="0"/>
          </a:p>
          <a:p>
            <a:pPr marL="285750" indent="-285750">
              <a:buFontTx/>
              <a:buChar char="-"/>
            </a:pPr>
            <a:endParaRPr lang="en-US" sz="1400" dirty="0" smtClean="0"/>
          </a:p>
        </p:txBody>
      </p:sp>
      <p:sp>
        <p:nvSpPr>
          <p:cNvPr id="10" name="Up-Down Arrow 9"/>
          <p:cNvSpPr/>
          <p:nvPr/>
        </p:nvSpPr>
        <p:spPr>
          <a:xfrm>
            <a:off x="8715495" y="3651250"/>
            <a:ext cx="110037" cy="2667000"/>
          </a:xfrm>
          <a:prstGeom prst="up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7605813" y="4830862"/>
            <a:ext cx="2667000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1 micron on CCD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37439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>
                <a:solidFill>
                  <a:srgbClr val="0070C0"/>
                </a:solidFill>
              </a:rPr>
              <a:t>Targets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Integration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50" y="1123240"/>
            <a:ext cx="8682423" cy="2221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\\cern.ch\dfs\Users\g\Gkautzma\Desktop\Cible\Vue perspective cibles entrée gauche faisceau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1" r="5914"/>
          <a:stretch/>
        </p:blipFill>
        <p:spPr bwMode="auto">
          <a:xfrm>
            <a:off x="196938" y="3401735"/>
            <a:ext cx="2921001" cy="249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\\cern.ch\dfs\Users\g\Gkautzma\Desktop\Cible\Vue perspective cibles sortie gauche faisceau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5" r="5862"/>
          <a:stretch/>
        </p:blipFill>
        <p:spPr bwMode="auto">
          <a:xfrm>
            <a:off x="3343147" y="3401735"/>
            <a:ext cx="2921000" cy="245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933450" y="4410075"/>
            <a:ext cx="529590" cy="4310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108450" y="4418806"/>
            <a:ext cx="529590" cy="4310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108450" y="3762367"/>
            <a:ext cx="2549526" cy="65643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108450" y="4841082"/>
            <a:ext cx="2549526" cy="69053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638040" y="3762368"/>
            <a:ext cx="4276408" cy="6564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38040" y="4841082"/>
            <a:ext cx="4276408" cy="67784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3" descr="\\cern.ch\dfs\Users\g\Gkautzma\Desktop\Cible\Vue perspective cibles sortie gauche faisceau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50" t="41386" r="44927" b="41076"/>
          <a:stretch/>
        </p:blipFill>
        <p:spPr bwMode="auto">
          <a:xfrm>
            <a:off x="6657976" y="3762367"/>
            <a:ext cx="2173922" cy="176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\\cern.ch\dfs\Users\g\Gkautzma\Desktop\Cible\Vue perspective cibles sortie gauche faisceau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50" t="41386" r="44927" b="41076"/>
          <a:stretch/>
        </p:blipFill>
        <p:spPr bwMode="auto">
          <a:xfrm>
            <a:off x="6740526" y="3749687"/>
            <a:ext cx="2173922" cy="176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6657976" y="3749686"/>
            <a:ext cx="2256472" cy="17819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774700" y="5892244"/>
            <a:ext cx="16923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From HBCAM2</a:t>
            </a:r>
            <a:endParaRPr lang="en-US" sz="1600" dirty="0">
              <a:sym typeface="Wingdings" pitchFamily="2" charset="2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079658" y="5894920"/>
            <a:ext cx="18385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From HBCAM1</a:t>
            </a:r>
            <a:endParaRPr lang="en-US" sz="1600" dirty="0">
              <a:sym typeface="Wingdings" pitchFamily="2" charset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264400" y="4152900"/>
            <a:ext cx="1206500" cy="990600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0"/>
          <p:cNvCxnSpPr/>
          <p:nvPr/>
        </p:nvCxnSpPr>
        <p:spPr>
          <a:xfrm flipV="1">
            <a:off x="6604000" y="5542434"/>
            <a:ext cx="258298" cy="49006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10"/>
          <p:cNvCxnSpPr>
            <a:stCxn id="24" idx="0"/>
            <a:endCxn id="18" idx="2"/>
          </p:cNvCxnSpPr>
          <p:nvPr/>
        </p:nvCxnSpPr>
        <p:spPr>
          <a:xfrm flipV="1">
            <a:off x="7442200" y="5143500"/>
            <a:ext cx="425450" cy="903820"/>
          </a:xfrm>
          <a:prstGeom prst="straightConnector1">
            <a:avLst/>
          </a:prstGeom>
          <a:ln w="25400">
            <a:solidFill>
              <a:srgbClr val="00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842000" y="6047320"/>
            <a:ext cx="3200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HBCAM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vs</a:t>
            </a:r>
            <a:r>
              <a:rPr lang="en-US" sz="1600" b="1" dirty="0" smtClean="0"/>
              <a:t> </a:t>
            </a:r>
            <a:r>
              <a:rPr lang="en-US" sz="1600" b="1" dirty="0" smtClean="0">
                <a:solidFill>
                  <a:srgbClr val="00FF00"/>
                </a:solidFill>
              </a:rPr>
              <a:t>BCAM </a:t>
            </a:r>
            <a:r>
              <a:rPr lang="en-US" sz="1600" b="1" dirty="0" smtClean="0"/>
              <a:t>Field of view</a:t>
            </a:r>
            <a:endParaRPr lang="en-US" sz="16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8988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\\cern.ch\dfs\Projects\HIE-ISOLDE-CRYOMOD\Pictures\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4" r="7905"/>
          <a:stretch/>
        </p:blipFill>
        <p:spPr bwMode="auto">
          <a:xfrm flipH="1">
            <a:off x="6007515" y="1485329"/>
            <a:ext cx="2913918" cy="2169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Targets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Overview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76927" y="2197873"/>
            <a:ext cx="7147657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 smtClean="0">
                <a:solidFill>
                  <a:srgbClr val="003366"/>
                </a:solidFill>
              </a:rPr>
              <a:t>Studied Target Types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US" b="1" dirty="0" smtClean="0">
              <a:solidFill>
                <a:srgbClr val="003366"/>
              </a:solidFill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003366"/>
                </a:solidFill>
              </a:rPr>
              <a:t>Silica </a:t>
            </a:r>
            <a:r>
              <a:rPr lang="en-US" b="1" dirty="0" err="1" smtClean="0">
                <a:solidFill>
                  <a:srgbClr val="003366"/>
                </a:solidFill>
              </a:rPr>
              <a:t>Silica</a:t>
            </a:r>
            <a:r>
              <a:rPr lang="en-US" b="1" dirty="0" smtClean="0">
                <a:solidFill>
                  <a:srgbClr val="003366"/>
                </a:solidFill>
              </a:rPr>
              <a:t> optical fiber end</a:t>
            </a:r>
            <a:endParaRPr lang="en-US" dirty="0" smtClean="0">
              <a:solidFill>
                <a:srgbClr val="003366"/>
              </a:solidFill>
            </a:endParaRPr>
          </a:p>
          <a:p>
            <a:pPr lvl="3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003366"/>
                </a:solidFill>
              </a:rPr>
              <a:t>-	feed-through needed, one-sided target</a:t>
            </a:r>
          </a:p>
          <a:p>
            <a:pPr lvl="3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003366"/>
                </a:solidFill>
              </a:rPr>
              <a:t>+ 	easy light level control, OK with cold and vacuum (tested)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US" sz="1200" dirty="0" smtClean="0">
              <a:solidFill>
                <a:srgbClr val="003366"/>
              </a:solidFill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itchFamily="2" charset="2"/>
              <a:buChar char="Ø"/>
              <a:defRPr/>
            </a:pPr>
            <a:r>
              <a:rPr lang="en-US" b="1" dirty="0">
                <a:solidFill>
                  <a:srgbClr val="003366"/>
                </a:solidFill>
              </a:rPr>
              <a:t>Silica </a:t>
            </a:r>
            <a:r>
              <a:rPr lang="en-US" b="1" dirty="0" err="1">
                <a:solidFill>
                  <a:srgbClr val="003366"/>
                </a:solidFill>
              </a:rPr>
              <a:t>Silica</a:t>
            </a:r>
            <a:r>
              <a:rPr lang="en-US" b="1" dirty="0">
                <a:solidFill>
                  <a:srgbClr val="003366"/>
                </a:solidFill>
              </a:rPr>
              <a:t> optical fiber </a:t>
            </a:r>
            <a:r>
              <a:rPr lang="en-US" b="1" dirty="0" smtClean="0">
                <a:solidFill>
                  <a:srgbClr val="003366"/>
                </a:solidFill>
              </a:rPr>
              <a:t>ended by a</a:t>
            </a:r>
            <a:r>
              <a:rPr lang="en-US" dirty="0" smtClean="0">
                <a:solidFill>
                  <a:srgbClr val="003366"/>
                </a:solidFill>
              </a:rPr>
              <a:t> </a:t>
            </a:r>
            <a:r>
              <a:rPr lang="en-US" b="1" dirty="0" smtClean="0">
                <a:solidFill>
                  <a:srgbClr val="003366"/>
                </a:solidFill>
              </a:rPr>
              <a:t>ceramic ball</a:t>
            </a:r>
          </a:p>
          <a:p>
            <a:pPr lvl="3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003366"/>
                </a:solidFill>
              </a:rPr>
              <a:t>- 	feed-through needed, </a:t>
            </a:r>
            <a:r>
              <a:rPr lang="en-US" dirty="0">
                <a:solidFill>
                  <a:srgbClr val="003366"/>
                </a:solidFill>
              </a:rPr>
              <a:t>connection </a:t>
            </a:r>
            <a:r>
              <a:rPr lang="en-US" dirty="0" smtClean="0">
                <a:solidFill>
                  <a:srgbClr val="003366"/>
                </a:solidFill>
              </a:rPr>
              <a:t>fiber/ball</a:t>
            </a:r>
            <a:endParaRPr lang="en-US" dirty="0">
              <a:solidFill>
                <a:srgbClr val="003366"/>
              </a:solidFill>
            </a:endParaRPr>
          </a:p>
          <a:p>
            <a:pPr lvl="3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003366"/>
                </a:solidFill>
              </a:rPr>
              <a:t>+ 	visible from all positions, </a:t>
            </a:r>
            <a:r>
              <a:rPr lang="en-US" dirty="0">
                <a:solidFill>
                  <a:srgbClr val="003366"/>
                </a:solidFill>
              </a:rPr>
              <a:t>g</a:t>
            </a:r>
            <a:r>
              <a:rPr lang="en-US" dirty="0" smtClean="0">
                <a:solidFill>
                  <a:srgbClr val="003366"/>
                </a:solidFill>
              </a:rPr>
              <a:t>ood diffuser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endParaRPr lang="en-US" sz="1200" dirty="0" smtClean="0">
              <a:solidFill>
                <a:srgbClr val="003366"/>
              </a:solidFill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003366"/>
                </a:solidFill>
              </a:rPr>
              <a:t>Retro-reflective targets</a:t>
            </a:r>
          </a:p>
          <a:p>
            <a:pPr lvl="3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003366"/>
                </a:solidFill>
              </a:rPr>
              <a:t>- 	illumination needed, all targets in one shot</a:t>
            </a:r>
          </a:p>
          <a:p>
            <a:pPr lvl="3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003366"/>
                </a:solidFill>
              </a:rPr>
              <a:t>+ 	double-sided, passive target, no feed-through</a:t>
            </a: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-15082" y="1182556"/>
            <a:ext cx="91590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 smtClean="0">
                <a:solidFill>
                  <a:srgbClr val="FF0000"/>
                </a:solidFill>
              </a:rPr>
              <a:t>Constraints 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b="1" dirty="0" smtClean="0">
                <a:solidFill>
                  <a:srgbClr val="FF0000"/>
                </a:solidFill>
              </a:rPr>
              <a:t>	HIGH VACUUM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-   CRYO CONDITIONS   -   SIZE</a:t>
            </a:r>
            <a:r>
              <a:rPr lang="en-US" b="1" dirty="0">
                <a:solidFill>
                  <a:srgbClr val="FF0000"/>
                </a:solidFill>
              </a:rPr>
              <a:t>		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36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5495" y="6509166"/>
            <a:ext cx="428505" cy="251398"/>
          </a:xfrm>
        </p:spPr>
        <p:txBody>
          <a:bodyPr/>
          <a:lstStyle/>
          <a:p>
            <a:pPr>
              <a:defRPr/>
            </a:pPr>
            <a:fld id="{3F85B7B9-F1B6-4177-A0A9-707D5F404E3F}" type="slidenum">
              <a:rPr lang="pl-PL" sz="1200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pl-PL" sz="1200" dirty="0">
              <a:solidFill>
                <a:srgbClr val="000000"/>
              </a:solidFill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0" y="28145"/>
            <a:ext cx="915908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Targets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 smtClean="0">
                <a:solidFill>
                  <a:srgbClr val="0070C0"/>
                </a:solidFill>
              </a:rPr>
              <a:t>High Index Glass Balls</a:t>
            </a:r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0" y="1207273"/>
            <a:ext cx="7147657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defRPr/>
            </a:pPr>
            <a:r>
              <a:rPr lang="en-US" b="1" dirty="0" smtClean="0">
                <a:solidFill>
                  <a:srgbClr val="003366"/>
                </a:solidFill>
              </a:rPr>
              <a:t>High index glass ball: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r>
              <a:rPr lang="en-US" b="1" dirty="0" smtClean="0">
                <a:solidFill>
                  <a:srgbClr val="003366"/>
                </a:solidFill>
              </a:rPr>
              <a:t>Developed by OHARA Inc., Kanagawa, Japan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r>
              <a:rPr lang="en-US" b="1" dirty="0" smtClean="0">
                <a:solidFill>
                  <a:srgbClr val="003366"/>
                </a:solidFill>
              </a:rPr>
              <a:t>Material : S-LAH79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r>
              <a:rPr lang="en-US" b="1" dirty="0" smtClean="0">
                <a:solidFill>
                  <a:srgbClr val="003366"/>
                </a:solidFill>
              </a:rPr>
              <a:t>Off the shelf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r>
              <a:rPr lang="en-US" b="1" dirty="0" smtClean="0">
                <a:solidFill>
                  <a:srgbClr val="003366"/>
                </a:solidFill>
              </a:rPr>
              <a:t>Available from diameter 1mm to 10mm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r>
              <a:rPr lang="en-US" b="1" dirty="0">
                <a:solidFill>
                  <a:srgbClr val="003366"/>
                </a:solidFill>
              </a:rPr>
              <a:t>Diameter Tolerance (</a:t>
            </a:r>
            <a:r>
              <a:rPr lang="en-US" b="1" dirty="0" err="1">
                <a:solidFill>
                  <a:srgbClr val="003366"/>
                </a:solidFill>
              </a:rPr>
              <a:t>μm</a:t>
            </a:r>
            <a:r>
              <a:rPr lang="en-US" b="1" dirty="0" smtClean="0">
                <a:solidFill>
                  <a:srgbClr val="003366"/>
                </a:solidFill>
              </a:rPr>
              <a:t>) : 0/-3 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r>
              <a:rPr lang="en-US" b="1" dirty="0" err="1">
                <a:solidFill>
                  <a:srgbClr val="003366"/>
                </a:solidFill>
              </a:rPr>
              <a:t>Sphericity</a:t>
            </a:r>
            <a:r>
              <a:rPr lang="en-US" b="1" dirty="0">
                <a:solidFill>
                  <a:srgbClr val="003366"/>
                </a:solidFill>
              </a:rPr>
              <a:t> (</a:t>
            </a:r>
            <a:r>
              <a:rPr lang="en-US" b="1" dirty="0" err="1">
                <a:solidFill>
                  <a:srgbClr val="003366"/>
                </a:solidFill>
              </a:rPr>
              <a:t>μm</a:t>
            </a:r>
            <a:r>
              <a:rPr lang="en-US" b="1" dirty="0" smtClean="0">
                <a:solidFill>
                  <a:srgbClr val="003366"/>
                </a:solidFill>
              </a:rPr>
              <a:t>): 2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r>
              <a:rPr lang="en-US" b="1" dirty="0" smtClean="0">
                <a:solidFill>
                  <a:srgbClr val="003366"/>
                </a:solidFill>
              </a:rPr>
              <a:t>Refracting index of 1.993 for HBCAM Lasers (650nm)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Clr>
                <a:srgbClr val="BBE0E3">
                  <a:lumMod val="75000"/>
                </a:srgbClr>
              </a:buClr>
              <a:buFontTx/>
              <a:buChar char="-"/>
              <a:defRPr/>
            </a:pPr>
            <a:endParaRPr lang="en-US" b="1" dirty="0" smtClean="0">
              <a:solidFill>
                <a:srgbClr val="003366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8300" y="3695701"/>
            <a:ext cx="3060700" cy="238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20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6015</TotalTime>
  <Words>1213</Words>
  <Application>Microsoft Macintosh PowerPoint</Application>
  <PresentationFormat>Présentation à l'écran (4:3)</PresentationFormat>
  <Paragraphs>342</Paragraphs>
  <Slides>24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6" baseType="lpstr">
      <vt:lpstr>Projekt domyślny</vt:lpstr>
      <vt:lpstr>KGraph_Plot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Guillaume Kautzmann</dc:creator>
  <cp:lastModifiedBy>Guillaume</cp:lastModifiedBy>
  <cp:revision>396</cp:revision>
  <cp:lastPrinted>2012-08-02T07:57:55Z</cp:lastPrinted>
  <dcterms:created xsi:type="dcterms:W3CDTF">2012-04-16T16:54:29Z</dcterms:created>
  <dcterms:modified xsi:type="dcterms:W3CDTF">2013-11-28T11:54:58Z</dcterms:modified>
</cp:coreProperties>
</file>