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82" r:id="rId4"/>
    <p:sldId id="265" r:id="rId5"/>
    <p:sldId id="280" r:id="rId6"/>
    <p:sldId id="285" r:id="rId7"/>
    <p:sldId id="264" r:id="rId8"/>
    <p:sldId id="288" r:id="rId9"/>
    <p:sldId id="286" r:id="rId10"/>
    <p:sldId id="274" r:id="rId11"/>
    <p:sldId id="298" r:id="rId12"/>
    <p:sldId id="297" r:id="rId13"/>
    <p:sldId id="277" r:id="rId14"/>
    <p:sldId id="287" r:id="rId15"/>
    <p:sldId id="303" r:id="rId16"/>
    <p:sldId id="302" r:id="rId17"/>
    <p:sldId id="259" r:id="rId18"/>
    <p:sldId id="292" r:id="rId19"/>
    <p:sldId id="300" r:id="rId20"/>
    <p:sldId id="291" r:id="rId21"/>
    <p:sldId id="305" r:id="rId22"/>
    <p:sldId id="296" r:id="rId23"/>
    <p:sldId id="304" r:id="rId24"/>
    <p:sldId id="295" r:id="rId25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33FF"/>
    <a:srgbClr val="CCCCFF"/>
    <a:srgbClr val="0000FF"/>
    <a:srgbClr val="33CCCC"/>
    <a:srgbClr val="3366FF"/>
    <a:srgbClr val="FFFF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948" autoAdjust="0"/>
    <p:restoredTop sz="94426" autoAdjust="0"/>
  </p:normalViewPr>
  <p:slideViewPr>
    <p:cSldViewPr snapToObjects="1">
      <p:cViewPr>
        <p:scale>
          <a:sx n="120" d="100"/>
          <a:sy n="120" d="100"/>
        </p:scale>
        <p:origin x="114" y="90"/>
      </p:cViewPr>
      <p:guideLst>
        <p:guide orient="horz" pos="662"/>
        <p:guide pos="115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94"/>
    </p:cViewPr>
  </p:sorterViewPr>
  <p:gridSpacing cx="93633925" cy="936339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9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6825" y="0"/>
            <a:ext cx="2909888" cy="49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538"/>
            <a:ext cx="2909888" cy="49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b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endParaRPr lang="en-US"/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6825" y="9360538"/>
            <a:ext cx="2909888" cy="49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767D6998-F832-4EFB-A8A6-19F14FD335D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9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6825" y="0"/>
            <a:ext cx="2909888" cy="49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endParaRPr lang="en-US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4" y="4681855"/>
            <a:ext cx="5375275" cy="443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538"/>
            <a:ext cx="2909888" cy="49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b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endParaRPr lang="en-US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6825" y="9360538"/>
            <a:ext cx="2909888" cy="49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10B8352A-924C-4E1B-BB81-F4B38D6FA36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71B370-D618-4D49-8AC5-7C9DE02302B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F00113-F4EE-44BA-BA5B-DE462DBD30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68711-4733-4FC3-A9FE-0F106E34B5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C798A6-03B8-467B-BE47-43A3BF844A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3149" y="0"/>
            <a:ext cx="7918451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48200" y="6477000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99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77000"/>
            <a:ext cx="441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77000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99"/>
                </a:solidFill>
              </a:defRPr>
            </a:lvl1pPr>
          </a:lstStyle>
          <a:p>
            <a:fld id="{F7FA733D-823C-4225-96EE-0B3179693B1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152400" y="1066800"/>
            <a:ext cx="8839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152400" y="6400800"/>
            <a:ext cx="88392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82563" y="90488"/>
            <a:ext cx="914400" cy="914400"/>
            <a:chOff x="182563" y="90488"/>
            <a:chExt cx="914400" cy="914400"/>
          </a:xfrm>
        </p:grpSpPr>
        <p:pic>
          <p:nvPicPr>
            <p:cNvPr id="12" name="Picture 8"/>
            <p:cNvPicPr>
              <a:picLocks noChangeAspect="1" noChangeArrowheads="1"/>
            </p:cNvPicPr>
            <p:nvPr userDrawn="1"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2563" y="90488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 userDrawn="1"/>
          </p:nvSpPr>
          <p:spPr>
            <a:xfrm>
              <a:off x="329184" y="384048"/>
              <a:ext cx="419100" cy="184666"/>
            </a:xfrm>
            <a:prstGeom prst="rect">
              <a:avLst/>
            </a:prstGeom>
            <a:solidFill>
              <a:srgbClr val="003876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LBDS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00009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0009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2286000"/>
          </a:xfrm>
        </p:spPr>
        <p:txBody>
          <a:bodyPr/>
          <a:lstStyle/>
          <a:p>
            <a:r>
              <a:rPr lang="en-GB" sz="3200" dirty="0" smtClean="0"/>
              <a:t>Kicker Electronic and Slow Control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886200"/>
            <a:ext cx="8686800" cy="2057400"/>
          </a:xfrm>
        </p:spPr>
        <p:txBody>
          <a:bodyPr/>
          <a:lstStyle/>
          <a:p>
            <a:r>
              <a:rPr lang="en-GB" sz="2000" dirty="0" smtClean="0"/>
              <a:t>Etienne CARLIER</a:t>
            </a:r>
            <a:br>
              <a:rPr lang="en-GB" sz="2000" dirty="0" smtClean="0"/>
            </a:br>
            <a:r>
              <a:rPr lang="en-GB" sz="2000" dirty="0" smtClean="0"/>
              <a:t>AB/BT/EC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/>
              <a:t/>
            </a:r>
            <a:br>
              <a:rPr lang="en-GB" sz="1800" dirty="0"/>
            </a:b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263" name="Group 135"/>
          <p:cNvGrpSpPr>
            <a:grpSpLocks/>
          </p:cNvGrpSpPr>
          <p:nvPr/>
        </p:nvGrpSpPr>
        <p:grpSpPr bwMode="auto">
          <a:xfrm>
            <a:off x="2378075" y="1127396"/>
            <a:ext cx="6583364" cy="5319436"/>
            <a:chOff x="1498" y="720"/>
            <a:chExt cx="4147" cy="3341"/>
          </a:xfrm>
        </p:grpSpPr>
        <p:sp>
          <p:nvSpPr>
            <p:cNvPr id="48259" name="Rectangle 131"/>
            <p:cNvSpPr>
              <a:spLocks noChangeArrowheads="1"/>
            </p:cNvSpPr>
            <p:nvPr/>
          </p:nvSpPr>
          <p:spPr bwMode="auto">
            <a:xfrm>
              <a:off x="1498" y="720"/>
              <a:ext cx="4147" cy="3283"/>
            </a:xfrm>
            <a:prstGeom prst="rect">
              <a:avLst/>
            </a:prstGeom>
            <a:solidFill>
              <a:schemeClr val="accent1">
                <a:lumMod val="90000"/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61" name="Text Box 133"/>
            <p:cNvSpPr txBox="1">
              <a:spLocks noChangeArrowheads="1"/>
            </p:cNvSpPr>
            <p:nvPr/>
          </p:nvSpPr>
          <p:spPr bwMode="auto">
            <a:xfrm>
              <a:off x="1498" y="3830"/>
              <a:ext cx="138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Fault-tolerant</a:t>
              </a:r>
            </a:p>
          </p:txBody>
        </p:sp>
      </p:grpSp>
      <p:sp>
        <p:nvSpPr>
          <p:cNvPr id="12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grpSp>
        <p:nvGrpSpPr>
          <p:cNvPr id="48262" name="Group 134"/>
          <p:cNvGrpSpPr>
            <a:grpSpLocks/>
          </p:cNvGrpSpPr>
          <p:nvPr/>
        </p:nvGrpSpPr>
        <p:grpSpPr bwMode="auto">
          <a:xfrm>
            <a:off x="182563" y="1127125"/>
            <a:ext cx="2195512" cy="5319713"/>
            <a:chOff x="115" y="690"/>
            <a:chExt cx="1383" cy="3371"/>
          </a:xfrm>
        </p:grpSpPr>
        <p:sp>
          <p:nvSpPr>
            <p:cNvPr id="48258" name="Rectangle 130"/>
            <p:cNvSpPr>
              <a:spLocks noChangeArrowheads="1"/>
            </p:cNvSpPr>
            <p:nvPr/>
          </p:nvSpPr>
          <p:spPr bwMode="auto">
            <a:xfrm>
              <a:off x="115" y="690"/>
              <a:ext cx="1383" cy="3311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7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60" name="Text Box 132"/>
            <p:cNvSpPr txBox="1">
              <a:spLocks noChangeArrowheads="1"/>
            </p:cNvSpPr>
            <p:nvPr/>
          </p:nvSpPr>
          <p:spPr bwMode="auto">
            <a:xfrm>
              <a:off x="115" y="3830"/>
              <a:ext cx="138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Fail-safe</a:t>
              </a:r>
            </a:p>
          </p:txBody>
        </p:sp>
      </p:grpSp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1073149" y="0"/>
            <a:ext cx="7918451" cy="1035050"/>
          </a:xfrm>
        </p:spPr>
        <p:txBody>
          <a:bodyPr/>
          <a:lstStyle/>
          <a:p>
            <a:r>
              <a:rPr lang="en-US" dirty="0"/>
              <a:t>Trigger </a:t>
            </a:r>
            <a:r>
              <a:rPr lang="en-US" dirty="0" err="1"/>
              <a:t>Synchronisation</a:t>
            </a:r>
            <a:r>
              <a:rPr lang="en-US" dirty="0"/>
              <a:t> &amp; Distribution</a:t>
            </a:r>
            <a:br>
              <a:rPr lang="en-US" dirty="0"/>
            </a:br>
            <a:r>
              <a:rPr lang="en-US" sz="2400" dirty="0"/>
              <a:t>Architecture</a:t>
            </a:r>
          </a:p>
        </p:txBody>
      </p:sp>
      <p:grpSp>
        <p:nvGrpSpPr>
          <p:cNvPr id="48237" name="Group 109"/>
          <p:cNvGrpSpPr>
            <a:grpSpLocks/>
          </p:cNvGrpSpPr>
          <p:nvPr/>
        </p:nvGrpSpPr>
        <p:grpSpPr bwMode="auto">
          <a:xfrm>
            <a:off x="5943600" y="1952625"/>
            <a:ext cx="465138" cy="2468563"/>
            <a:chOff x="3744" y="1230"/>
            <a:chExt cx="293" cy="1555"/>
          </a:xfrm>
        </p:grpSpPr>
        <p:sp>
          <p:nvSpPr>
            <p:cNvPr id="48149" name="Line 21"/>
            <p:cNvSpPr>
              <a:spLocks noChangeShapeType="1"/>
            </p:cNvSpPr>
            <p:nvPr/>
          </p:nvSpPr>
          <p:spPr bwMode="auto">
            <a:xfrm>
              <a:off x="3744" y="1230"/>
              <a:ext cx="293" cy="0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50" name="Line 22"/>
            <p:cNvSpPr>
              <a:spLocks noChangeShapeType="1"/>
            </p:cNvSpPr>
            <p:nvPr/>
          </p:nvSpPr>
          <p:spPr bwMode="auto">
            <a:xfrm>
              <a:off x="3744" y="1402"/>
              <a:ext cx="288" cy="23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51" name="Line 23"/>
            <p:cNvSpPr>
              <a:spLocks noChangeShapeType="1"/>
            </p:cNvSpPr>
            <p:nvPr/>
          </p:nvSpPr>
          <p:spPr bwMode="auto">
            <a:xfrm>
              <a:off x="3744" y="2382"/>
              <a:ext cx="288" cy="0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52" name="Line 24"/>
            <p:cNvSpPr>
              <a:spLocks noChangeShapeType="1"/>
            </p:cNvSpPr>
            <p:nvPr/>
          </p:nvSpPr>
          <p:spPr bwMode="auto">
            <a:xfrm>
              <a:off x="3744" y="2554"/>
              <a:ext cx="288" cy="23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238" name="Group 110"/>
          <p:cNvGrpSpPr>
            <a:grpSpLocks/>
          </p:cNvGrpSpPr>
          <p:nvPr/>
        </p:nvGrpSpPr>
        <p:grpSpPr bwMode="auto">
          <a:xfrm>
            <a:off x="5943600" y="2225675"/>
            <a:ext cx="457200" cy="2470150"/>
            <a:chOff x="3744" y="1402"/>
            <a:chExt cx="288" cy="1556"/>
          </a:xfrm>
        </p:grpSpPr>
        <p:sp>
          <p:nvSpPr>
            <p:cNvPr id="48153" name="Line 25"/>
            <p:cNvSpPr>
              <a:spLocks noChangeShapeType="1"/>
            </p:cNvSpPr>
            <p:nvPr/>
          </p:nvSpPr>
          <p:spPr bwMode="auto">
            <a:xfrm>
              <a:off x="3744" y="1806"/>
              <a:ext cx="28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54" name="Line 26"/>
            <p:cNvSpPr>
              <a:spLocks noChangeShapeType="1"/>
            </p:cNvSpPr>
            <p:nvPr/>
          </p:nvSpPr>
          <p:spPr bwMode="auto">
            <a:xfrm flipV="1">
              <a:off x="3744" y="1402"/>
              <a:ext cx="288" cy="23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55" name="Line 27"/>
            <p:cNvSpPr>
              <a:spLocks noChangeShapeType="1"/>
            </p:cNvSpPr>
            <p:nvPr/>
          </p:nvSpPr>
          <p:spPr bwMode="auto">
            <a:xfrm>
              <a:off x="3744" y="2958"/>
              <a:ext cx="28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56" name="Line 28"/>
            <p:cNvSpPr>
              <a:spLocks noChangeShapeType="1"/>
            </p:cNvSpPr>
            <p:nvPr/>
          </p:nvSpPr>
          <p:spPr bwMode="auto">
            <a:xfrm flipV="1">
              <a:off x="3744" y="2554"/>
              <a:ext cx="288" cy="23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256" name="Group 128"/>
          <p:cNvGrpSpPr>
            <a:grpSpLocks/>
          </p:cNvGrpSpPr>
          <p:nvPr/>
        </p:nvGrpSpPr>
        <p:grpSpPr bwMode="auto">
          <a:xfrm>
            <a:off x="5029200" y="2225675"/>
            <a:ext cx="3475038" cy="2741613"/>
            <a:chOff x="3168" y="1402"/>
            <a:chExt cx="2189" cy="1727"/>
          </a:xfrm>
        </p:grpSpPr>
        <p:grpSp>
          <p:nvGrpSpPr>
            <p:cNvPr id="48254" name="Group 126"/>
            <p:cNvGrpSpPr>
              <a:grpSpLocks/>
            </p:cNvGrpSpPr>
            <p:nvPr/>
          </p:nvGrpSpPr>
          <p:grpSpPr bwMode="auto">
            <a:xfrm>
              <a:off x="4488" y="1402"/>
              <a:ext cx="288" cy="1556"/>
              <a:chOff x="4488" y="1402"/>
              <a:chExt cx="288" cy="1556"/>
            </a:xfrm>
          </p:grpSpPr>
          <p:sp>
            <p:nvSpPr>
              <p:cNvPr id="48161" name="Line 33"/>
              <p:cNvSpPr>
                <a:spLocks noChangeShapeType="1"/>
              </p:cNvSpPr>
              <p:nvPr/>
            </p:nvSpPr>
            <p:spPr bwMode="auto">
              <a:xfrm>
                <a:off x="4488" y="1806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2" name="Line 34"/>
              <p:cNvSpPr>
                <a:spLocks noChangeShapeType="1"/>
              </p:cNvSpPr>
              <p:nvPr/>
            </p:nvSpPr>
            <p:spPr bwMode="auto">
              <a:xfrm flipV="1">
                <a:off x="4488" y="1402"/>
                <a:ext cx="288" cy="23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3" name="Line 35"/>
              <p:cNvSpPr>
                <a:spLocks noChangeShapeType="1"/>
              </p:cNvSpPr>
              <p:nvPr/>
            </p:nvSpPr>
            <p:spPr bwMode="auto">
              <a:xfrm>
                <a:off x="4488" y="2958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4" name="Line 36"/>
              <p:cNvSpPr>
                <a:spLocks noChangeShapeType="1"/>
              </p:cNvSpPr>
              <p:nvPr/>
            </p:nvSpPr>
            <p:spPr bwMode="auto">
              <a:xfrm flipV="1">
                <a:off x="4488" y="2554"/>
                <a:ext cx="288" cy="23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8171" name="Group 43"/>
            <p:cNvGrpSpPr>
              <a:grpSpLocks/>
            </p:cNvGrpSpPr>
            <p:nvPr/>
          </p:nvGrpSpPr>
          <p:grpSpPr bwMode="auto">
            <a:xfrm>
              <a:off x="3168" y="1402"/>
              <a:ext cx="2189" cy="576"/>
              <a:chOff x="3168" y="1238"/>
              <a:chExt cx="2189" cy="576"/>
            </a:xfrm>
          </p:grpSpPr>
          <p:sp>
            <p:nvSpPr>
              <p:cNvPr id="48165" name="Line 37"/>
              <p:cNvSpPr>
                <a:spLocks noChangeShapeType="1"/>
              </p:cNvSpPr>
              <p:nvPr/>
            </p:nvSpPr>
            <p:spPr bwMode="auto">
              <a:xfrm>
                <a:off x="5242" y="1554"/>
                <a:ext cx="11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6" name="Line 38"/>
              <p:cNvSpPr>
                <a:spLocks noChangeShapeType="1"/>
              </p:cNvSpPr>
              <p:nvPr/>
            </p:nvSpPr>
            <p:spPr bwMode="auto">
              <a:xfrm>
                <a:off x="5357" y="1554"/>
                <a:ext cx="0" cy="25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7" name="Line 39"/>
              <p:cNvSpPr>
                <a:spLocks noChangeShapeType="1"/>
              </p:cNvSpPr>
              <p:nvPr/>
            </p:nvSpPr>
            <p:spPr bwMode="auto">
              <a:xfrm flipH="1">
                <a:off x="3168" y="1814"/>
                <a:ext cx="218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8" name="Line 40"/>
              <p:cNvSpPr>
                <a:spLocks noChangeShapeType="1"/>
              </p:cNvSpPr>
              <p:nvPr/>
            </p:nvSpPr>
            <p:spPr bwMode="auto">
              <a:xfrm flipV="1">
                <a:off x="3168" y="1238"/>
                <a:ext cx="0" cy="57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9" name="Line 41"/>
              <p:cNvSpPr>
                <a:spLocks noChangeShapeType="1"/>
              </p:cNvSpPr>
              <p:nvPr/>
            </p:nvSpPr>
            <p:spPr bwMode="auto">
              <a:xfrm>
                <a:off x="3168" y="1238"/>
                <a:ext cx="11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0" name="Line 42"/>
              <p:cNvSpPr>
                <a:spLocks noChangeShapeType="1"/>
              </p:cNvSpPr>
              <p:nvPr/>
            </p:nvSpPr>
            <p:spPr bwMode="auto">
              <a:xfrm>
                <a:off x="3168" y="1642"/>
                <a:ext cx="11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8179" name="Group 51"/>
            <p:cNvGrpSpPr>
              <a:grpSpLocks/>
            </p:cNvGrpSpPr>
            <p:nvPr/>
          </p:nvGrpSpPr>
          <p:grpSpPr bwMode="auto">
            <a:xfrm>
              <a:off x="3168" y="2553"/>
              <a:ext cx="2189" cy="576"/>
              <a:chOff x="3168" y="1238"/>
              <a:chExt cx="2189" cy="576"/>
            </a:xfrm>
          </p:grpSpPr>
          <p:sp>
            <p:nvSpPr>
              <p:cNvPr id="48180" name="Line 52"/>
              <p:cNvSpPr>
                <a:spLocks noChangeShapeType="1"/>
              </p:cNvSpPr>
              <p:nvPr/>
            </p:nvSpPr>
            <p:spPr bwMode="auto">
              <a:xfrm>
                <a:off x="5242" y="1554"/>
                <a:ext cx="11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81" name="Line 53"/>
              <p:cNvSpPr>
                <a:spLocks noChangeShapeType="1"/>
              </p:cNvSpPr>
              <p:nvPr/>
            </p:nvSpPr>
            <p:spPr bwMode="auto">
              <a:xfrm>
                <a:off x="5357" y="1554"/>
                <a:ext cx="0" cy="25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82" name="Line 54"/>
              <p:cNvSpPr>
                <a:spLocks noChangeShapeType="1"/>
              </p:cNvSpPr>
              <p:nvPr/>
            </p:nvSpPr>
            <p:spPr bwMode="auto">
              <a:xfrm flipH="1">
                <a:off x="3168" y="1814"/>
                <a:ext cx="218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83" name="Line 55"/>
              <p:cNvSpPr>
                <a:spLocks noChangeShapeType="1"/>
              </p:cNvSpPr>
              <p:nvPr/>
            </p:nvSpPr>
            <p:spPr bwMode="auto">
              <a:xfrm flipV="1">
                <a:off x="3168" y="1238"/>
                <a:ext cx="0" cy="57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84" name="Line 56"/>
              <p:cNvSpPr>
                <a:spLocks noChangeShapeType="1"/>
              </p:cNvSpPr>
              <p:nvPr/>
            </p:nvSpPr>
            <p:spPr bwMode="auto">
              <a:xfrm>
                <a:off x="3168" y="1238"/>
                <a:ext cx="11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85" name="Line 57"/>
              <p:cNvSpPr>
                <a:spLocks noChangeShapeType="1"/>
              </p:cNvSpPr>
              <p:nvPr/>
            </p:nvSpPr>
            <p:spPr bwMode="auto">
              <a:xfrm>
                <a:off x="3168" y="1642"/>
                <a:ext cx="11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8255" name="Group 127"/>
          <p:cNvGrpSpPr>
            <a:grpSpLocks/>
          </p:cNvGrpSpPr>
          <p:nvPr/>
        </p:nvGrpSpPr>
        <p:grpSpPr bwMode="auto">
          <a:xfrm>
            <a:off x="4846638" y="1952625"/>
            <a:ext cx="3840162" cy="3200400"/>
            <a:chOff x="3053" y="1230"/>
            <a:chExt cx="2419" cy="2016"/>
          </a:xfrm>
        </p:grpSpPr>
        <p:grpSp>
          <p:nvGrpSpPr>
            <p:cNvPr id="48253" name="Group 125"/>
            <p:cNvGrpSpPr>
              <a:grpSpLocks/>
            </p:cNvGrpSpPr>
            <p:nvPr/>
          </p:nvGrpSpPr>
          <p:grpSpPr bwMode="auto">
            <a:xfrm>
              <a:off x="4488" y="1230"/>
              <a:ext cx="293" cy="1555"/>
              <a:chOff x="4488" y="1230"/>
              <a:chExt cx="293" cy="1555"/>
            </a:xfrm>
          </p:grpSpPr>
          <p:sp>
            <p:nvSpPr>
              <p:cNvPr id="48157" name="Line 29"/>
              <p:cNvSpPr>
                <a:spLocks noChangeShapeType="1"/>
              </p:cNvSpPr>
              <p:nvPr/>
            </p:nvSpPr>
            <p:spPr bwMode="auto">
              <a:xfrm>
                <a:off x="4488" y="1230"/>
                <a:ext cx="293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58" name="Line 30"/>
              <p:cNvSpPr>
                <a:spLocks noChangeShapeType="1"/>
              </p:cNvSpPr>
              <p:nvPr/>
            </p:nvSpPr>
            <p:spPr bwMode="auto">
              <a:xfrm>
                <a:off x="4488" y="1402"/>
                <a:ext cx="288" cy="23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59" name="Line 31"/>
              <p:cNvSpPr>
                <a:spLocks noChangeShapeType="1"/>
              </p:cNvSpPr>
              <p:nvPr/>
            </p:nvSpPr>
            <p:spPr bwMode="auto">
              <a:xfrm>
                <a:off x="4488" y="2382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0" name="Line 32"/>
              <p:cNvSpPr>
                <a:spLocks noChangeShapeType="1"/>
              </p:cNvSpPr>
              <p:nvPr/>
            </p:nvSpPr>
            <p:spPr bwMode="auto">
              <a:xfrm>
                <a:off x="4488" y="2554"/>
                <a:ext cx="288" cy="231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8178" name="Group 50"/>
            <p:cNvGrpSpPr>
              <a:grpSpLocks/>
            </p:cNvGrpSpPr>
            <p:nvPr/>
          </p:nvGrpSpPr>
          <p:grpSpPr bwMode="auto">
            <a:xfrm>
              <a:off x="3053" y="1315"/>
              <a:ext cx="2419" cy="779"/>
              <a:chOff x="3053" y="1151"/>
              <a:chExt cx="2419" cy="779"/>
            </a:xfrm>
          </p:grpSpPr>
          <p:sp>
            <p:nvSpPr>
              <p:cNvPr id="48172" name="Line 44"/>
              <p:cNvSpPr>
                <a:spLocks noChangeShapeType="1"/>
              </p:cNvSpPr>
              <p:nvPr/>
            </p:nvSpPr>
            <p:spPr bwMode="auto">
              <a:xfrm>
                <a:off x="5242" y="1151"/>
                <a:ext cx="230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3" name="Line 45"/>
              <p:cNvSpPr>
                <a:spLocks noChangeShapeType="1"/>
              </p:cNvSpPr>
              <p:nvPr/>
            </p:nvSpPr>
            <p:spPr bwMode="auto">
              <a:xfrm>
                <a:off x="5472" y="1151"/>
                <a:ext cx="0" cy="777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4" name="Line 46"/>
              <p:cNvSpPr>
                <a:spLocks noChangeShapeType="1"/>
              </p:cNvSpPr>
              <p:nvPr/>
            </p:nvSpPr>
            <p:spPr bwMode="auto">
              <a:xfrm flipH="1">
                <a:off x="3053" y="1930"/>
                <a:ext cx="2419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5" name="Line 47"/>
              <p:cNvSpPr>
                <a:spLocks noChangeShapeType="1"/>
              </p:cNvSpPr>
              <p:nvPr/>
            </p:nvSpPr>
            <p:spPr bwMode="auto">
              <a:xfrm flipV="1">
                <a:off x="3053" y="1181"/>
                <a:ext cx="0" cy="749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6" name="Line 48"/>
              <p:cNvSpPr>
                <a:spLocks noChangeShapeType="1"/>
              </p:cNvSpPr>
              <p:nvPr/>
            </p:nvSpPr>
            <p:spPr bwMode="auto">
              <a:xfrm>
                <a:off x="3053" y="1181"/>
                <a:ext cx="230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7" name="Line 49"/>
              <p:cNvSpPr>
                <a:spLocks noChangeShapeType="1"/>
              </p:cNvSpPr>
              <p:nvPr/>
            </p:nvSpPr>
            <p:spPr bwMode="auto">
              <a:xfrm>
                <a:off x="3053" y="1584"/>
                <a:ext cx="230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8186" name="Group 58"/>
            <p:cNvGrpSpPr>
              <a:grpSpLocks/>
            </p:cNvGrpSpPr>
            <p:nvPr/>
          </p:nvGrpSpPr>
          <p:grpSpPr bwMode="auto">
            <a:xfrm>
              <a:off x="3053" y="2467"/>
              <a:ext cx="2419" cy="779"/>
              <a:chOff x="3053" y="1151"/>
              <a:chExt cx="2419" cy="779"/>
            </a:xfrm>
          </p:grpSpPr>
          <p:sp>
            <p:nvSpPr>
              <p:cNvPr id="48187" name="Line 59"/>
              <p:cNvSpPr>
                <a:spLocks noChangeShapeType="1"/>
              </p:cNvSpPr>
              <p:nvPr/>
            </p:nvSpPr>
            <p:spPr bwMode="auto">
              <a:xfrm>
                <a:off x="5242" y="1151"/>
                <a:ext cx="230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88" name="Line 60"/>
              <p:cNvSpPr>
                <a:spLocks noChangeShapeType="1"/>
              </p:cNvSpPr>
              <p:nvPr/>
            </p:nvSpPr>
            <p:spPr bwMode="auto">
              <a:xfrm>
                <a:off x="5472" y="1151"/>
                <a:ext cx="0" cy="777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89" name="Line 61"/>
              <p:cNvSpPr>
                <a:spLocks noChangeShapeType="1"/>
              </p:cNvSpPr>
              <p:nvPr/>
            </p:nvSpPr>
            <p:spPr bwMode="auto">
              <a:xfrm flipH="1">
                <a:off x="3053" y="1930"/>
                <a:ext cx="2419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90" name="Line 62"/>
              <p:cNvSpPr>
                <a:spLocks noChangeShapeType="1"/>
              </p:cNvSpPr>
              <p:nvPr/>
            </p:nvSpPr>
            <p:spPr bwMode="auto">
              <a:xfrm flipV="1">
                <a:off x="3053" y="1181"/>
                <a:ext cx="0" cy="749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91" name="Line 63"/>
              <p:cNvSpPr>
                <a:spLocks noChangeShapeType="1"/>
              </p:cNvSpPr>
              <p:nvPr/>
            </p:nvSpPr>
            <p:spPr bwMode="auto">
              <a:xfrm>
                <a:off x="3053" y="1181"/>
                <a:ext cx="230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92" name="Line 64"/>
              <p:cNvSpPr>
                <a:spLocks noChangeShapeType="1"/>
              </p:cNvSpPr>
              <p:nvPr/>
            </p:nvSpPr>
            <p:spPr bwMode="auto">
              <a:xfrm>
                <a:off x="3053" y="1584"/>
                <a:ext cx="230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8239" name="Group 111"/>
          <p:cNvGrpSpPr>
            <a:grpSpLocks/>
          </p:cNvGrpSpPr>
          <p:nvPr/>
        </p:nvGrpSpPr>
        <p:grpSpPr bwMode="auto">
          <a:xfrm>
            <a:off x="4022725" y="1952625"/>
            <a:ext cx="1189038" cy="2468563"/>
            <a:chOff x="2534" y="1230"/>
            <a:chExt cx="749" cy="1555"/>
          </a:xfrm>
        </p:grpSpPr>
        <p:grpSp>
          <p:nvGrpSpPr>
            <p:cNvPr id="48227" name="Group 99"/>
            <p:cNvGrpSpPr>
              <a:grpSpLocks/>
            </p:cNvGrpSpPr>
            <p:nvPr/>
          </p:nvGrpSpPr>
          <p:grpSpPr bwMode="auto">
            <a:xfrm>
              <a:off x="2534" y="1230"/>
              <a:ext cx="749" cy="403"/>
              <a:chOff x="2534" y="1066"/>
              <a:chExt cx="749" cy="403"/>
            </a:xfrm>
          </p:grpSpPr>
          <p:sp>
            <p:nvSpPr>
              <p:cNvPr id="48193" name="Line 65"/>
              <p:cNvSpPr>
                <a:spLocks noChangeShapeType="1"/>
              </p:cNvSpPr>
              <p:nvPr/>
            </p:nvSpPr>
            <p:spPr bwMode="auto">
              <a:xfrm>
                <a:off x="2534" y="1066"/>
                <a:ext cx="749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94" name="Line 66"/>
              <p:cNvSpPr>
                <a:spLocks noChangeShapeType="1"/>
              </p:cNvSpPr>
              <p:nvPr/>
            </p:nvSpPr>
            <p:spPr bwMode="auto">
              <a:xfrm>
                <a:off x="2938" y="1066"/>
                <a:ext cx="0" cy="403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95" name="Line 67"/>
              <p:cNvSpPr>
                <a:spLocks noChangeShapeType="1"/>
              </p:cNvSpPr>
              <p:nvPr/>
            </p:nvSpPr>
            <p:spPr bwMode="auto">
              <a:xfrm>
                <a:off x="2938" y="1469"/>
                <a:ext cx="345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8229" name="Group 101"/>
            <p:cNvGrpSpPr>
              <a:grpSpLocks/>
            </p:cNvGrpSpPr>
            <p:nvPr/>
          </p:nvGrpSpPr>
          <p:grpSpPr bwMode="auto">
            <a:xfrm>
              <a:off x="2534" y="1748"/>
              <a:ext cx="749" cy="1037"/>
              <a:chOff x="2534" y="1584"/>
              <a:chExt cx="749" cy="1037"/>
            </a:xfrm>
          </p:grpSpPr>
          <p:sp>
            <p:nvSpPr>
              <p:cNvPr id="48203" name="Line 75"/>
              <p:cNvSpPr>
                <a:spLocks noChangeShapeType="1"/>
              </p:cNvSpPr>
              <p:nvPr/>
            </p:nvSpPr>
            <p:spPr bwMode="auto">
              <a:xfrm>
                <a:off x="2707" y="2621"/>
                <a:ext cx="576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04" name="Line 76"/>
              <p:cNvSpPr>
                <a:spLocks noChangeShapeType="1"/>
              </p:cNvSpPr>
              <p:nvPr/>
            </p:nvSpPr>
            <p:spPr bwMode="auto">
              <a:xfrm>
                <a:off x="2707" y="2218"/>
                <a:ext cx="576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05" name="Line 77"/>
              <p:cNvSpPr>
                <a:spLocks noChangeShapeType="1"/>
              </p:cNvSpPr>
              <p:nvPr/>
            </p:nvSpPr>
            <p:spPr bwMode="auto">
              <a:xfrm flipV="1">
                <a:off x="2707" y="1584"/>
                <a:ext cx="0" cy="1037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06" name="Line 78"/>
              <p:cNvSpPr>
                <a:spLocks noChangeShapeType="1"/>
              </p:cNvSpPr>
              <p:nvPr/>
            </p:nvSpPr>
            <p:spPr bwMode="auto">
              <a:xfrm>
                <a:off x="2534" y="1584"/>
                <a:ext cx="173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8240" name="Group 112"/>
          <p:cNvGrpSpPr>
            <a:grpSpLocks/>
          </p:cNvGrpSpPr>
          <p:nvPr/>
        </p:nvGrpSpPr>
        <p:grpSpPr bwMode="auto">
          <a:xfrm>
            <a:off x="4022725" y="2043113"/>
            <a:ext cx="1189038" cy="2468562"/>
            <a:chOff x="2534" y="1287"/>
            <a:chExt cx="749" cy="1555"/>
          </a:xfrm>
        </p:grpSpPr>
        <p:grpSp>
          <p:nvGrpSpPr>
            <p:cNvPr id="48230" name="Group 102"/>
            <p:cNvGrpSpPr>
              <a:grpSpLocks/>
            </p:cNvGrpSpPr>
            <p:nvPr/>
          </p:nvGrpSpPr>
          <p:grpSpPr bwMode="auto">
            <a:xfrm>
              <a:off x="2534" y="2439"/>
              <a:ext cx="749" cy="403"/>
              <a:chOff x="2534" y="2275"/>
              <a:chExt cx="749" cy="403"/>
            </a:xfrm>
          </p:grpSpPr>
          <p:sp>
            <p:nvSpPr>
              <p:cNvPr id="48200" name="Line 72"/>
              <p:cNvSpPr>
                <a:spLocks noChangeShapeType="1"/>
              </p:cNvSpPr>
              <p:nvPr/>
            </p:nvSpPr>
            <p:spPr bwMode="auto">
              <a:xfrm>
                <a:off x="2534" y="2678"/>
                <a:ext cx="74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01" name="Line 73"/>
              <p:cNvSpPr>
                <a:spLocks noChangeShapeType="1"/>
              </p:cNvSpPr>
              <p:nvPr/>
            </p:nvSpPr>
            <p:spPr bwMode="auto">
              <a:xfrm flipV="1">
                <a:off x="2938" y="2275"/>
                <a:ext cx="0" cy="403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02" name="Line 74"/>
              <p:cNvSpPr>
                <a:spLocks noChangeShapeType="1"/>
              </p:cNvSpPr>
              <p:nvPr/>
            </p:nvSpPr>
            <p:spPr bwMode="auto">
              <a:xfrm>
                <a:off x="2938" y="2275"/>
                <a:ext cx="34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8228" name="Group 100"/>
            <p:cNvGrpSpPr>
              <a:grpSpLocks/>
            </p:cNvGrpSpPr>
            <p:nvPr/>
          </p:nvGrpSpPr>
          <p:grpSpPr bwMode="auto">
            <a:xfrm>
              <a:off x="2534" y="1287"/>
              <a:ext cx="749" cy="1152"/>
              <a:chOff x="2534" y="1123"/>
              <a:chExt cx="749" cy="1152"/>
            </a:xfrm>
          </p:grpSpPr>
          <p:sp>
            <p:nvSpPr>
              <p:cNvPr id="48197" name="Line 69"/>
              <p:cNvSpPr>
                <a:spLocks noChangeShapeType="1"/>
              </p:cNvSpPr>
              <p:nvPr/>
            </p:nvSpPr>
            <p:spPr bwMode="auto">
              <a:xfrm flipH="1">
                <a:off x="2822" y="1123"/>
                <a:ext cx="46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98" name="Line 70"/>
              <p:cNvSpPr>
                <a:spLocks noChangeShapeType="1"/>
              </p:cNvSpPr>
              <p:nvPr/>
            </p:nvSpPr>
            <p:spPr bwMode="auto">
              <a:xfrm flipH="1">
                <a:off x="2822" y="1526"/>
                <a:ext cx="461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99" name="Line 71"/>
              <p:cNvSpPr>
                <a:spLocks noChangeShapeType="1"/>
              </p:cNvSpPr>
              <p:nvPr/>
            </p:nvSpPr>
            <p:spPr bwMode="auto">
              <a:xfrm>
                <a:off x="2822" y="1123"/>
                <a:ext cx="0" cy="115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07" name="Line 79"/>
              <p:cNvSpPr>
                <a:spLocks noChangeShapeType="1"/>
              </p:cNvSpPr>
              <p:nvPr/>
            </p:nvSpPr>
            <p:spPr bwMode="auto">
              <a:xfrm flipH="1">
                <a:off x="2534" y="2275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8249" name="Group 121"/>
          <p:cNvGrpSpPr>
            <a:grpSpLocks/>
          </p:cNvGrpSpPr>
          <p:nvPr/>
        </p:nvGrpSpPr>
        <p:grpSpPr bwMode="auto">
          <a:xfrm>
            <a:off x="5853113" y="1508125"/>
            <a:ext cx="2284412" cy="4786313"/>
            <a:chOff x="3687" y="950"/>
            <a:chExt cx="1439" cy="3015"/>
          </a:xfrm>
        </p:grpSpPr>
        <p:sp>
          <p:nvSpPr>
            <p:cNvPr id="48216" name="Line 88"/>
            <p:cNvSpPr>
              <a:spLocks noChangeShapeType="1"/>
            </p:cNvSpPr>
            <p:nvPr/>
          </p:nvSpPr>
          <p:spPr bwMode="auto">
            <a:xfrm flipV="1">
              <a:off x="5126" y="950"/>
              <a:ext cx="0" cy="293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lg" len="lg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215" name="Line 87"/>
            <p:cNvSpPr>
              <a:spLocks noChangeShapeType="1"/>
            </p:cNvSpPr>
            <p:nvPr/>
          </p:nvSpPr>
          <p:spPr bwMode="auto">
            <a:xfrm flipV="1">
              <a:off x="4896" y="950"/>
              <a:ext cx="0" cy="2938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triangle" w="lg" len="lg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217" name="Text Box 89"/>
            <p:cNvSpPr txBox="1">
              <a:spLocks noChangeArrowheads="1"/>
            </p:cNvSpPr>
            <p:nvPr/>
          </p:nvSpPr>
          <p:spPr bwMode="auto">
            <a:xfrm>
              <a:off x="3687" y="3773"/>
              <a:ext cx="138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/>
                <a:t>Re-trigger lines</a:t>
              </a:r>
            </a:p>
          </p:txBody>
        </p:sp>
      </p:grpSp>
      <p:grpSp>
        <p:nvGrpSpPr>
          <p:cNvPr id="48246" name="Group 118"/>
          <p:cNvGrpSpPr>
            <a:grpSpLocks/>
          </p:cNvGrpSpPr>
          <p:nvPr/>
        </p:nvGrpSpPr>
        <p:grpSpPr bwMode="auto">
          <a:xfrm>
            <a:off x="5853113" y="1524000"/>
            <a:ext cx="1827212" cy="3262313"/>
            <a:chOff x="3687" y="960"/>
            <a:chExt cx="1151" cy="2055"/>
          </a:xfrm>
        </p:grpSpPr>
        <p:sp>
          <p:nvSpPr>
            <p:cNvPr id="48133" name="Text Box 5"/>
            <p:cNvSpPr txBox="1">
              <a:spLocks noChangeArrowheads="1"/>
            </p:cNvSpPr>
            <p:nvPr/>
          </p:nvSpPr>
          <p:spPr bwMode="auto">
            <a:xfrm>
              <a:off x="4032" y="1172"/>
              <a:ext cx="461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 dirty="0" smtClean="0"/>
                <a:t>Branch </a:t>
              </a:r>
              <a:r>
                <a:rPr lang="en-US" sz="1200" b="1" dirty="0" smtClean="0"/>
                <a:t>A</a:t>
              </a:r>
              <a:endParaRPr lang="en-US" sz="1200" b="1" dirty="0"/>
            </a:p>
          </p:txBody>
        </p:sp>
        <p:sp>
          <p:nvSpPr>
            <p:cNvPr id="48134" name="Text Box 6"/>
            <p:cNvSpPr txBox="1">
              <a:spLocks noChangeArrowheads="1"/>
            </p:cNvSpPr>
            <p:nvPr/>
          </p:nvSpPr>
          <p:spPr bwMode="auto">
            <a:xfrm>
              <a:off x="4032" y="1575"/>
              <a:ext cx="461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 dirty="0" smtClean="0"/>
                <a:t>Branch</a:t>
              </a:r>
              <a:br>
                <a:rPr lang="en-US" sz="1200" dirty="0" smtClean="0"/>
              </a:br>
              <a:r>
                <a:rPr lang="en-US" sz="1200" b="1" dirty="0" smtClean="0"/>
                <a:t>B</a:t>
              </a:r>
              <a:endParaRPr lang="en-US" sz="1200" b="1" dirty="0"/>
            </a:p>
          </p:txBody>
        </p:sp>
        <p:sp>
          <p:nvSpPr>
            <p:cNvPr id="48135" name="Text Box 7"/>
            <p:cNvSpPr txBox="1">
              <a:spLocks noChangeArrowheads="1"/>
            </p:cNvSpPr>
            <p:nvPr/>
          </p:nvSpPr>
          <p:spPr bwMode="auto">
            <a:xfrm>
              <a:off x="4032" y="2324"/>
              <a:ext cx="461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 dirty="0" smtClean="0"/>
                <a:t>Branch</a:t>
              </a:r>
              <a:br>
                <a:rPr lang="en-US" sz="1200" dirty="0" smtClean="0"/>
              </a:br>
              <a:r>
                <a:rPr lang="en-US" sz="1200" b="1" dirty="0" smtClean="0"/>
                <a:t>A</a:t>
              </a:r>
              <a:endParaRPr lang="en-US" sz="1200" b="1" dirty="0"/>
            </a:p>
          </p:txBody>
        </p:sp>
        <p:sp>
          <p:nvSpPr>
            <p:cNvPr id="48136" name="Text Box 8"/>
            <p:cNvSpPr txBox="1">
              <a:spLocks noChangeArrowheads="1"/>
            </p:cNvSpPr>
            <p:nvPr/>
          </p:nvSpPr>
          <p:spPr bwMode="auto">
            <a:xfrm>
              <a:off x="4032" y="2727"/>
              <a:ext cx="461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 dirty="0" smtClean="0"/>
                <a:t>Branch</a:t>
              </a:r>
              <a:br>
                <a:rPr lang="en-US" sz="1200" dirty="0" smtClean="0"/>
              </a:br>
              <a:r>
                <a:rPr lang="en-US" sz="1200" b="1" dirty="0" smtClean="0"/>
                <a:t>B</a:t>
              </a:r>
              <a:endParaRPr lang="en-US" b="1" dirty="0"/>
            </a:p>
          </p:txBody>
        </p:sp>
        <p:sp>
          <p:nvSpPr>
            <p:cNvPr id="48218" name="Text Box 90"/>
            <p:cNvSpPr txBox="1">
              <a:spLocks noChangeArrowheads="1"/>
            </p:cNvSpPr>
            <p:nvPr/>
          </p:nvSpPr>
          <p:spPr bwMode="auto">
            <a:xfrm>
              <a:off x="3840" y="960"/>
              <a:ext cx="8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/>
                <a:t>Generator 1</a:t>
              </a:r>
            </a:p>
          </p:txBody>
        </p:sp>
        <p:sp>
          <p:nvSpPr>
            <p:cNvPr id="48219" name="Text Box 91"/>
            <p:cNvSpPr txBox="1">
              <a:spLocks noChangeArrowheads="1"/>
            </p:cNvSpPr>
            <p:nvPr/>
          </p:nvSpPr>
          <p:spPr bwMode="auto">
            <a:xfrm>
              <a:off x="3687" y="2112"/>
              <a:ext cx="11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 smtClean="0"/>
                <a:t>Generator </a:t>
              </a:r>
              <a:r>
                <a:rPr lang="en-US" sz="1400" dirty="0"/>
                <a:t>15</a:t>
              </a:r>
            </a:p>
          </p:txBody>
        </p:sp>
      </p:grpSp>
      <p:grpSp>
        <p:nvGrpSpPr>
          <p:cNvPr id="48241" name="Group 113"/>
          <p:cNvGrpSpPr>
            <a:grpSpLocks/>
          </p:cNvGrpSpPr>
          <p:nvPr/>
        </p:nvGrpSpPr>
        <p:grpSpPr bwMode="auto">
          <a:xfrm>
            <a:off x="3200400" y="1050925"/>
            <a:ext cx="914400" cy="3735388"/>
            <a:chOff x="2016" y="662"/>
            <a:chExt cx="576" cy="2353"/>
          </a:xfrm>
        </p:grpSpPr>
        <p:sp>
          <p:nvSpPr>
            <p:cNvPr id="48145" name="Text Box 17"/>
            <p:cNvSpPr txBox="1">
              <a:spLocks noChangeArrowheads="1"/>
            </p:cNvSpPr>
            <p:nvPr/>
          </p:nvSpPr>
          <p:spPr bwMode="auto">
            <a:xfrm>
              <a:off x="2074" y="1172"/>
              <a:ext cx="461" cy="6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TFO</a:t>
              </a:r>
            </a:p>
          </p:txBody>
        </p:sp>
        <p:sp>
          <p:nvSpPr>
            <p:cNvPr id="48146" name="Text Box 18"/>
            <p:cNvSpPr txBox="1">
              <a:spLocks noChangeArrowheads="1"/>
            </p:cNvSpPr>
            <p:nvPr/>
          </p:nvSpPr>
          <p:spPr bwMode="auto">
            <a:xfrm>
              <a:off x="2074" y="2324"/>
              <a:ext cx="461" cy="6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TFO</a:t>
              </a:r>
            </a:p>
          </p:txBody>
        </p:sp>
        <p:sp>
          <p:nvSpPr>
            <p:cNvPr id="48232" name="Text Box 104"/>
            <p:cNvSpPr txBox="1">
              <a:spLocks noChangeArrowheads="1"/>
            </p:cNvSpPr>
            <p:nvPr/>
          </p:nvSpPr>
          <p:spPr bwMode="auto">
            <a:xfrm>
              <a:off x="2016" y="662"/>
              <a:ext cx="57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/>
                <a:t>Trigger </a:t>
              </a:r>
              <a:br>
                <a:rPr lang="en-US" sz="1400"/>
              </a:br>
              <a:r>
                <a:rPr lang="en-US" sz="1400"/>
                <a:t>Fan-out</a:t>
              </a:r>
            </a:p>
          </p:txBody>
        </p:sp>
      </p:grpSp>
      <p:grpSp>
        <p:nvGrpSpPr>
          <p:cNvPr id="48236" name="Group 108"/>
          <p:cNvGrpSpPr>
            <a:grpSpLocks/>
          </p:cNvGrpSpPr>
          <p:nvPr/>
        </p:nvGrpSpPr>
        <p:grpSpPr bwMode="auto">
          <a:xfrm>
            <a:off x="4937125" y="1050925"/>
            <a:ext cx="1189038" cy="3735388"/>
            <a:chOff x="3110" y="662"/>
            <a:chExt cx="749" cy="2353"/>
          </a:xfrm>
        </p:grpSpPr>
        <p:sp>
          <p:nvSpPr>
            <p:cNvPr id="48141" name="Text Box 13"/>
            <p:cNvSpPr txBox="1">
              <a:spLocks noChangeArrowheads="1"/>
            </p:cNvSpPr>
            <p:nvPr/>
          </p:nvSpPr>
          <p:spPr bwMode="auto">
            <a:xfrm>
              <a:off x="3283" y="1172"/>
              <a:ext cx="461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PTU</a:t>
              </a:r>
            </a:p>
          </p:txBody>
        </p:sp>
        <p:sp>
          <p:nvSpPr>
            <p:cNvPr id="48142" name="Text Box 14"/>
            <p:cNvSpPr txBox="1">
              <a:spLocks noChangeArrowheads="1"/>
            </p:cNvSpPr>
            <p:nvPr/>
          </p:nvSpPr>
          <p:spPr bwMode="auto">
            <a:xfrm>
              <a:off x="3283" y="1575"/>
              <a:ext cx="461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PTU</a:t>
              </a:r>
            </a:p>
          </p:txBody>
        </p:sp>
        <p:sp>
          <p:nvSpPr>
            <p:cNvPr id="48143" name="Text Box 15"/>
            <p:cNvSpPr txBox="1">
              <a:spLocks noChangeArrowheads="1"/>
            </p:cNvSpPr>
            <p:nvPr/>
          </p:nvSpPr>
          <p:spPr bwMode="auto">
            <a:xfrm>
              <a:off x="3283" y="2324"/>
              <a:ext cx="461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PTU</a:t>
              </a:r>
            </a:p>
          </p:txBody>
        </p:sp>
        <p:sp>
          <p:nvSpPr>
            <p:cNvPr id="48144" name="Text Box 16"/>
            <p:cNvSpPr txBox="1">
              <a:spLocks noChangeArrowheads="1"/>
            </p:cNvSpPr>
            <p:nvPr/>
          </p:nvSpPr>
          <p:spPr bwMode="auto">
            <a:xfrm>
              <a:off x="3283" y="2727"/>
              <a:ext cx="461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 anchorCtr="0"/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PTU</a:t>
              </a:r>
            </a:p>
          </p:txBody>
        </p:sp>
        <p:sp>
          <p:nvSpPr>
            <p:cNvPr id="48233" name="Text Box 105"/>
            <p:cNvSpPr txBox="1">
              <a:spLocks noChangeArrowheads="1"/>
            </p:cNvSpPr>
            <p:nvPr/>
          </p:nvSpPr>
          <p:spPr bwMode="auto">
            <a:xfrm>
              <a:off x="3110" y="662"/>
              <a:ext cx="749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/>
                <a:t>Power Trigger</a:t>
              </a:r>
              <a:br>
                <a:rPr lang="en-US" sz="1400"/>
              </a:br>
              <a:r>
                <a:rPr lang="en-US" sz="1400"/>
                <a:t>Unit</a:t>
              </a:r>
            </a:p>
          </p:txBody>
        </p:sp>
      </p:grpSp>
      <p:grpSp>
        <p:nvGrpSpPr>
          <p:cNvPr id="48247" name="Group 119"/>
          <p:cNvGrpSpPr>
            <a:grpSpLocks/>
          </p:cNvGrpSpPr>
          <p:nvPr/>
        </p:nvGrpSpPr>
        <p:grpSpPr bwMode="auto">
          <a:xfrm>
            <a:off x="7407275" y="1050925"/>
            <a:ext cx="1096963" cy="3735388"/>
            <a:chOff x="4666" y="662"/>
            <a:chExt cx="691" cy="2353"/>
          </a:xfrm>
        </p:grpSpPr>
        <p:sp>
          <p:nvSpPr>
            <p:cNvPr id="48138" name="Text Box 10"/>
            <p:cNvSpPr txBox="1">
              <a:spLocks noChangeArrowheads="1"/>
            </p:cNvSpPr>
            <p:nvPr/>
          </p:nvSpPr>
          <p:spPr bwMode="auto">
            <a:xfrm>
              <a:off x="4781" y="1575"/>
              <a:ext cx="461" cy="2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RTB</a:t>
              </a:r>
            </a:p>
          </p:txBody>
        </p:sp>
        <p:sp>
          <p:nvSpPr>
            <p:cNvPr id="48139" name="Text Box 11"/>
            <p:cNvSpPr txBox="1">
              <a:spLocks noChangeArrowheads="1"/>
            </p:cNvSpPr>
            <p:nvPr/>
          </p:nvSpPr>
          <p:spPr bwMode="auto">
            <a:xfrm>
              <a:off x="4781" y="2324"/>
              <a:ext cx="461" cy="2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RTB</a:t>
              </a:r>
            </a:p>
          </p:txBody>
        </p:sp>
        <p:sp>
          <p:nvSpPr>
            <p:cNvPr id="48140" name="Text Box 12"/>
            <p:cNvSpPr txBox="1">
              <a:spLocks noChangeArrowheads="1"/>
            </p:cNvSpPr>
            <p:nvPr/>
          </p:nvSpPr>
          <p:spPr bwMode="auto">
            <a:xfrm>
              <a:off x="4781" y="2727"/>
              <a:ext cx="461" cy="2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RTB</a:t>
              </a:r>
            </a:p>
          </p:txBody>
        </p:sp>
        <p:sp>
          <p:nvSpPr>
            <p:cNvPr id="48137" name="Text Box 9"/>
            <p:cNvSpPr txBox="1">
              <a:spLocks noChangeArrowheads="1"/>
            </p:cNvSpPr>
            <p:nvPr/>
          </p:nvSpPr>
          <p:spPr bwMode="auto">
            <a:xfrm>
              <a:off x="4781" y="1172"/>
              <a:ext cx="461" cy="2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RTB</a:t>
              </a:r>
            </a:p>
          </p:txBody>
        </p:sp>
        <p:sp>
          <p:nvSpPr>
            <p:cNvPr id="48234" name="Text Box 106"/>
            <p:cNvSpPr txBox="1">
              <a:spLocks noChangeArrowheads="1"/>
            </p:cNvSpPr>
            <p:nvPr/>
          </p:nvSpPr>
          <p:spPr bwMode="auto">
            <a:xfrm>
              <a:off x="4666" y="662"/>
              <a:ext cx="691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/>
                <a:t>Re-trigger Box</a:t>
              </a: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730500" y="2139950"/>
            <a:ext cx="552450" cy="1935163"/>
            <a:chOff x="2730500" y="2139950"/>
            <a:chExt cx="552450" cy="1935163"/>
          </a:xfrm>
        </p:grpSpPr>
        <p:sp>
          <p:nvSpPr>
            <p:cNvPr id="48208" name="Line 80"/>
            <p:cNvSpPr>
              <a:spLocks noChangeShapeType="1"/>
            </p:cNvSpPr>
            <p:nvPr/>
          </p:nvSpPr>
          <p:spPr bwMode="auto">
            <a:xfrm>
              <a:off x="2730500" y="2139950"/>
              <a:ext cx="549275" cy="0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6" name="Group 165"/>
            <p:cNvGrpSpPr/>
            <p:nvPr/>
          </p:nvGrpSpPr>
          <p:grpSpPr>
            <a:xfrm>
              <a:off x="2730500" y="2692400"/>
              <a:ext cx="552450" cy="1382713"/>
              <a:chOff x="2730500" y="2692400"/>
              <a:chExt cx="552450" cy="1382713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>
                <a:off x="2730500" y="2692400"/>
                <a:ext cx="368300" cy="1588"/>
              </a:xfrm>
              <a:prstGeom prst="line">
                <a:avLst/>
              </a:prstGeom>
              <a:ln w="19050">
                <a:solidFill>
                  <a:srgbClr val="3333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5400000">
                <a:off x="2409031" y="3382169"/>
                <a:ext cx="1381125" cy="1588"/>
              </a:xfrm>
              <a:prstGeom prst="line">
                <a:avLst/>
              </a:prstGeom>
              <a:ln w="19050">
                <a:solidFill>
                  <a:srgbClr val="3333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3098800" y="4073525"/>
                <a:ext cx="184150" cy="1588"/>
              </a:xfrm>
              <a:prstGeom prst="line">
                <a:avLst/>
              </a:prstGeom>
              <a:ln w="19050">
                <a:solidFill>
                  <a:srgbClr val="3333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9" name="Group 168"/>
          <p:cNvGrpSpPr/>
          <p:nvPr/>
        </p:nvGrpSpPr>
        <p:grpSpPr>
          <a:xfrm>
            <a:off x="2730500" y="2508250"/>
            <a:ext cx="561975" cy="2025650"/>
            <a:chOff x="2730500" y="2508250"/>
            <a:chExt cx="561975" cy="2025650"/>
          </a:xfrm>
        </p:grpSpPr>
        <p:sp>
          <p:nvSpPr>
            <p:cNvPr id="48209" name="Line 81"/>
            <p:cNvSpPr>
              <a:spLocks noChangeShapeType="1"/>
            </p:cNvSpPr>
            <p:nvPr/>
          </p:nvSpPr>
          <p:spPr bwMode="auto">
            <a:xfrm>
              <a:off x="2743200" y="4533900"/>
              <a:ext cx="54927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7" name="Group 166"/>
            <p:cNvGrpSpPr/>
            <p:nvPr/>
          </p:nvGrpSpPr>
          <p:grpSpPr>
            <a:xfrm>
              <a:off x="2730500" y="2508250"/>
              <a:ext cx="552450" cy="1566863"/>
              <a:chOff x="2730500" y="2508250"/>
              <a:chExt cx="552450" cy="1566863"/>
            </a:xfrm>
          </p:grpSpPr>
          <p:cxnSp>
            <p:nvCxnSpPr>
              <p:cNvPr id="153" name="Straight Connector 152"/>
              <p:cNvCxnSpPr/>
              <p:nvPr/>
            </p:nvCxnSpPr>
            <p:spPr>
              <a:xfrm>
                <a:off x="2730500" y="4073525"/>
                <a:ext cx="184150" cy="158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rot="5400000">
                <a:off x="2132014" y="3290888"/>
                <a:ext cx="1565273" cy="158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>
                <a:off x="2914650" y="2508250"/>
                <a:ext cx="368300" cy="1588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2" name="Group 171"/>
          <p:cNvGrpSpPr/>
          <p:nvPr/>
        </p:nvGrpSpPr>
        <p:grpSpPr>
          <a:xfrm>
            <a:off x="2178049" y="2969418"/>
            <a:ext cx="6965951" cy="3313907"/>
            <a:chOff x="2178049" y="2969418"/>
            <a:chExt cx="6965951" cy="3313907"/>
          </a:xfrm>
        </p:grpSpPr>
        <p:grpSp>
          <p:nvGrpSpPr>
            <p:cNvPr id="170" name="Group 169"/>
            <p:cNvGrpSpPr/>
            <p:nvPr/>
          </p:nvGrpSpPr>
          <p:grpSpPr>
            <a:xfrm>
              <a:off x="2178049" y="2969418"/>
              <a:ext cx="6143309" cy="2821785"/>
              <a:chOff x="2178049" y="2969418"/>
              <a:chExt cx="6143309" cy="2821785"/>
            </a:xfrm>
          </p:grpSpPr>
          <p:cxnSp>
            <p:nvCxnSpPr>
              <p:cNvPr id="160" name="Straight Connector 159"/>
              <p:cNvCxnSpPr/>
              <p:nvPr/>
            </p:nvCxnSpPr>
            <p:spPr>
              <a:xfrm rot="5400000">
                <a:off x="1303338" y="4211637"/>
                <a:ext cx="2486025" cy="1588"/>
              </a:xfrm>
              <a:prstGeom prst="line">
                <a:avLst/>
              </a:prstGeom>
              <a:ln w="19050">
                <a:solidFill>
                  <a:srgbClr val="3333FF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210" name="Text Box 82"/>
              <p:cNvSpPr txBox="1">
                <a:spLocks noChangeArrowheads="1"/>
              </p:cNvSpPr>
              <p:nvPr/>
            </p:nvSpPr>
            <p:spPr bwMode="auto">
              <a:xfrm>
                <a:off x="7589520" y="5334003"/>
                <a:ext cx="731838" cy="4572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 smtClean="0"/>
                  <a:t>RTD</a:t>
                </a:r>
                <a:endParaRPr lang="en-US" dirty="0"/>
              </a:p>
            </p:txBody>
          </p:sp>
          <p:sp>
            <p:nvSpPr>
              <p:cNvPr id="48213" name="Line 85"/>
              <p:cNvSpPr>
                <a:spLocks noChangeShapeType="1"/>
              </p:cNvSpPr>
              <p:nvPr/>
            </p:nvSpPr>
            <p:spPr bwMode="auto">
              <a:xfrm>
                <a:off x="2546350" y="5426078"/>
                <a:ext cx="5029200" cy="0"/>
              </a:xfrm>
              <a:prstGeom prst="line">
                <a:avLst/>
              </a:prstGeom>
              <a:noFill/>
              <a:ln w="19050">
                <a:solidFill>
                  <a:srgbClr val="3333FF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14" name="Line 86"/>
              <p:cNvSpPr>
                <a:spLocks noChangeShapeType="1"/>
              </p:cNvSpPr>
              <p:nvPr/>
            </p:nvSpPr>
            <p:spPr bwMode="auto">
              <a:xfrm>
                <a:off x="2208212" y="5699128"/>
                <a:ext cx="534924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161" name="Straight Connector 160"/>
              <p:cNvCxnSpPr/>
              <p:nvPr/>
            </p:nvCxnSpPr>
            <p:spPr>
              <a:xfrm rot="16200000" flipH="1">
                <a:off x="1720850" y="5267325"/>
                <a:ext cx="914400" cy="1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1" name="TextBox 170"/>
            <p:cNvSpPr txBox="1"/>
            <p:nvPr/>
          </p:nvSpPr>
          <p:spPr>
            <a:xfrm>
              <a:off x="8137525" y="5760105"/>
              <a:ext cx="1006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Re-trigger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sz="1400" dirty="0" smtClean="0"/>
                <a:t>Delay</a:t>
              </a:r>
              <a:endParaRPr lang="en-US" dirty="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44475" y="1050925"/>
            <a:ext cx="2863851" cy="3735388"/>
            <a:chOff x="244475" y="1050925"/>
            <a:chExt cx="2863851" cy="3735388"/>
          </a:xfrm>
        </p:grpSpPr>
        <p:sp>
          <p:nvSpPr>
            <p:cNvPr id="48147" name="Text Box 19"/>
            <p:cNvSpPr txBox="1">
              <a:spLocks noChangeArrowheads="1"/>
            </p:cNvSpPr>
            <p:nvPr/>
          </p:nvSpPr>
          <p:spPr bwMode="auto">
            <a:xfrm>
              <a:off x="2011363" y="1860550"/>
              <a:ext cx="731838" cy="10969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TSU</a:t>
              </a:r>
            </a:p>
          </p:txBody>
        </p:sp>
        <p:sp>
          <p:nvSpPr>
            <p:cNvPr id="48148" name="Text Box 20"/>
            <p:cNvSpPr txBox="1">
              <a:spLocks noChangeArrowheads="1"/>
            </p:cNvSpPr>
            <p:nvPr/>
          </p:nvSpPr>
          <p:spPr bwMode="auto">
            <a:xfrm>
              <a:off x="2011363" y="3689350"/>
              <a:ext cx="731838" cy="10969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TSU</a:t>
              </a:r>
            </a:p>
          </p:txBody>
        </p:sp>
        <p:sp>
          <p:nvSpPr>
            <p:cNvPr id="48211" name="Text Box 83"/>
            <p:cNvSpPr txBox="1">
              <a:spLocks noChangeArrowheads="1"/>
            </p:cNvSpPr>
            <p:nvPr/>
          </p:nvSpPr>
          <p:spPr bwMode="auto">
            <a:xfrm>
              <a:off x="244475" y="3613150"/>
              <a:ext cx="12192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i="1" dirty="0"/>
                <a:t>Client Interface</a:t>
              </a:r>
            </a:p>
          </p:txBody>
        </p:sp>
        <p:sp>
          <p:nvSpPr>
            <p:cNvPr id="48224" name="Text Box 96"/>
            <p:cNvSpPr txBox="1">
              <a:spLocks noChangeArrowheads="1"/>
            </p:cNvSpPr>
            <p:nvPr/>
          </p:nvSpPr>
          <p:spPr bwMode="auto">
            <a:xfrm>
              <a:off x="1349375" y="2971800"/>
              <a:ext cx="8223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i="1" dirty="0" err="1"/>
                <a:t>F</a:t>
              </a:r>
              <a:r>
                <a:rPr lang="en-US" i="1" baseline="-25000" dirty="0" err="1"/>
                <a:t>rev</a:t>
              </a:r>
              <a:endParaRPr lang="en-US" i="1" baseline="-25000" dirty="0"/>
            </a:p>
          </p:txBody>
        </p:sp>
        <p:sp>
          <p:nvSpPr>
            <p:cNvPr id="48231" name="Text Box 103"/>
            <p:cNvSpPr txBox="1">
              <a:spLocks noChangeArrowheads="1"/>
            </p:cNvSpPr>
            <p:nvPr/>
          </p:nvSpPr>
          <p:spPr bwMode="auto">
            <a:xfrm>
              <a:off x="1554163" y="1050925"/>
              <a:ext cx="1554163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/>
                <a:t>Trigger </a:t>
              </a:r>
              <a:br>
                <a:rPr lang="en-US" sz="1400"/>
              </a:br>
              <a:r>
                <a:rPr lang="en-US" sz="1400"/>
                <a:t>Synchronisation </a:t>
              </a:r>
              <a:br>
                <a:rPr lang="en-US" sz="1400"/>
              </a:br>
              <a:r>
                <a:rPr lang="en-US" sz="1400"/>
                <a:t>Unit</a:t>
              </a:r>
            </a:p>
          </p:txBody>
        </p:sp>
        <p:sp>
          <p:nvSpPr>
            <p:cNvPr id="48264" name="Line 136"/>
            <p:cNvSpPr>
              <a:spLocks noChangeShapeType="1"/>
            </p:cNvSpPr>
            <p:nvPr/>
          </p:nvSpPr>
          <p:spPr bwMode="auto">
            <a:xfrm>
              <a:off x="1531938" y="3336925"/>
              <a:ext cx="73183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225" name="Line 97"/>
            <p:cNvSpPr>
              <a:spLocks noChangeShapeType="1"/>
            </p:cNvSpPr>
            <p:nvPr/>
          </p:nvSpPr>
          <p:spPr bwMode="auto">
            <a:xfrm>
              <a:off x="2263775" y="2957513"/>
              <a:ext cx="0" cy="7318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130" name="Straight Arrow Connector 129"/>
            <p:cNvCxnSpPr/>
            <p:nvPr/>
          </p:nvCxnSpPr>
          <p:spPr>
            <a:xfrm>
              <a:off x="336550" y="4349750"/>
              <a:ext cx="165735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rot="5400000" flipH="1" flipV="1">
              <a:off x="382588" y="3382963"/>
              <a:ext cx="1933575" cy="1588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flipV="1">
              <a:off x="1349375" y="2416175"/>
              <a:ext cx="667512" cy="2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8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8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8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8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</a:t>
            </a:r>
            <a:r>
              <a:rPr lang="en-US" dirty="0" err="1" smtClean="0"/>
              <a:t>Synchronisation</a:t>
            </a:r>
            <a:r>
              <a:rPr lang="en-US" dirty="0" smtClean="0"/>
              <a:t> &amp; Distribution </a:t>
            </a:r>
            <a:br>
              <a:rPr lang="en-US" dirty="0" smtClean="0"/>
            </a:br>
            <a:r>
              <a:rPr lang="en-US" sz="2400" dirty="0" smtClean="0"/>
              <a:t>Dump </a:t>
            </a:r>
            <a:r>
              <a:rPr lang="en-US" sz="2400" dirty="0"/>
              <a:t>Request Distribution</a:t>
            </a:r>
            <a:endParaRPr lang="en-US" sz="28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03438"/>
            <a:ext cx="8839200" cy="4297362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sz="2400" b="1" dirty="0"/>
              <a:t>Energy</a:t>
            </a:r>
            <a:r>
              <a:rPr lang="en-GB" sz="2400" dirty="0"/>
              <a:t> required </a:t>
            </a:r>
            <a:r>
              <a:rPr lang="en-GB" sz="2400" b="1" dirty="0"/>
              <a:t>to distribute </a:t>
            </a:r>
            <a:r>
              <a:rPr lang="en-GB" sz="2400" dirty="0"/>
              <a:t>the</a:t>
            </a:r>
            <a:r>
              <a:rPr lang="en-GB" sz="2400" b="1" dirty="0"/>
              <a:t> dump request</a:t>
            </a:r>
            <a:r>
              <a:rPr lang="en-GB" sz="2400" dirty="0"/>
              <a:t> up to the kicker HV generator is 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GB" sz="2000" b="1" dirty="0"/>
              <a:t>Pre-stored within capacitor </a:t>
            </a:r>
            <a:r>
              <a:rPr lang="en-GB" sz="2000" dirty="0"/>
              <a:t>at each stage of the triggering chain, 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GB" sz="2000" b="1" dirty="0"/>
              <a:t>Used to trigger the next stage, </a:t>
            </a:r>
            <a:r>
              <a:rPr lang="en-GB" sz="2000" dirty="0"/>
              <a:t>and 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GB" sz="2000" b="1" dirty="0"/>
              <a:t>Checked before a beam permit</a:t>
            </a:r>
            <a:r>
              <a:rPr lang="en-GB" sz="2000" dirty="0"/>
              <a:t> signal is issued,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sz="2400" dirty="0"/>
              <a:t>	But, somebody has to trigger the chain… to push the first domino stone! 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sz="2400" b="1" dirty="0">
                <a:solidFill>
                  <a:srgbClr val="FF0000"/>
                </a:solidFill>
                <a:sym typeface="Wingdings" pitchFamily="2" charset="2"/>
              </a:rPr>
              <a:t>		 Interface to the LBDS Clients</a:t>
            </a:r>
            <a:endParaRPr lang="en-GB" sz="24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sz="2400" b="1" dirty="0"/>
              <a:t>Propagation</a:t>
            </a:r>
            <a:r>
              <a:rPr lang="en-GB" sz="2400" dirty="0"/>
              <a:t> of the </a:t>
            </a:r>
            <a:r>
              <a:rPr lang="en-GB" sz="2400" b="1" dirty="0"/>
              <a:t>trigger</a:t>
            </a:r>
            <a:r>
              <a:rPr lang="en-GB" sz="2400" dirty="0"/>
              <a:t> </a:t>
            </a:r>
            <a:r>
              <a:rPr lang="en-GB" sz="2400" b="1" dirty="0"/>
              <a:t>pulse</a:t>
            </a:r>
            <a:r>
              <a:rPr lang="en-GB" sz="2400" dirty="0"/>
              <a:t> through the different stages of the triggering chain relies either on an </a:t>
            </a:r>
            <a:r>
              <a:rPr lang="en-GB" sz="2400" b="1" dirty="0"/>
              <a:t>active fail safe logic</a:t>
            </a:r>
            <a:r>
              <a:rPr lang="en-GB" sz="2400" dirty="0"/>
              <a:t> up to the synchronisation with the abort gap and on a </a:t>
            </a:r>
            <a:r>
              <a:rPr lang="en-GB" sz="2400" b="1" dirty="0"/>
              <a:t>passive redundant fault tolerant logic </a:t>
            </a:r>
            <a:r>
              <a:rPr lang="en-GB" sz="2400" dirty="0"/>
              <a:t>up to the HV generator in order to avoid asynchronous beam dumps.</a:t>
            </a:r>
          </a:p>
          <a:p>
            <a:pPr>
              <a:lnSpc>
                <a:spcPct val="80000"/>
              </a:lnSpc>
            </a:pPr>
            <a:endParaRPr lang="en-GB" dirty="0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90500" y="1127125"/>
            <a:ext cx="8763000" cy="83099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 dirty="0">
                <a:solidFill>
                  <a:schemeClr val="accent2"/>
                </a:solidFill>
              </a:rPr>
              <a:t>Dump request </a:t>
            </a:r>
            <a:r>
              <a:rPr lang="en-GB" sz="2400" dirty="0" smtClean="0">
                <a:solidFill>
                  <a:schemeClr val="accent2"/>
                </a:solidFill>
              </a:rPr>
              <a:t>uses </a:t>
            </a:r>
            <a:r>
              <a:rPr lang="en-GB" sz="2400" dirty="0">
                <a:solidFill>
                  <a:schemeClr val="accent2"/>
                </a:solidFill>
              </a:rPr>
              <a:t>the </a:t>
            </a:r>
            <a:br>
              <a:rPr lang="en-GB" sz="2400" dirty="0">
                <a:solidFill>
                  <a:schemeClr val="accent2"/>
                </a:solidFill>
              </a:rPr>
            </a:br>
            <a:r>
              <a:rPr lang="en-US" sz="2400" dirty="0">
                <a:solidFill>
                  <a:schemeClr val="accent2"/>
                </a:solidFill>
              </a:rPr>
              <a:t>“</a:t>
            </a:r>
            <a:r>
              <a:rPr lang="en-GB" sz="2400" b="1" dirty="0">
                <a:solidFill>
                  <a:schemeClr val="accent2"/>
                </a:solidFill>
              </a:rPr>
              <a:t>domino effect</a:t>
            </a:r>
            <a:r>
              <a:rPr lang="en-US" sz="2400" b="1" dirty="0" smtClean="0">
                <a:solidFill>
                  <a:schemeClr val="accent2"/>
                </a:solidFill>
              </a:rPr>
              <a:t>”</a:t>
            </a:r>
            <a:r>
              <a:rPr lang="en-GB" sz="2400" b="1" dirty="0" smtClean="0">
                <a:solidFill>
                  <a:schemeClr val="accent2"/>
                </a:solidFill>
              </a:rPr>
              <a:t> </a:t>
            </a:r>
            <a:r>
              <a:rPr lang="en-GB" sz="2400" dirty="0" smtClean="0">
                <a:solidFill>
                  <a:schemeClr val="accent2"/>
                </a:solidFill>
              </a:rPr>
              <a:t>for</a:t>
            </a:r>
            <a:r>
              <a:rPr lang="en-GB" sz="2400" b="1" dirty="0" smtClean="0">
                <a:solidFill>
                  <a:schemeClr val="accent2"/>
                </a:solidFill>
              </a:rPr>
              <a:t> trigger distribution</a:t>
            </a:r>
            <a:endParaRPr lang="en-GB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Trigger Synchronisation &amp; Distribution</a:t>
            </a:r>
            <a:br>
              <a:rPr lang="en-GB" sz="2800" dirty="0" smtClean="0"/>
            </a:br>
            <a:r>
              <a:rPr lang="en-GB" sz="2400" dirty="0" smtClean="0"/>
              <a:t>LBDS Clients</a:t>
            </a:r>
            <a:endParaRPr lang="en-GB" sz="2400" dirty="0"/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65760" y="1828800"/>
            <a:ext cx="1644650" cy="82296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GB" sz="1600" b="1" dirty="0">
                <a:solidFill>
                  <a:schemeClr val="accent2"/>
                </a:solidFill>
              </a:rPr>
              <a:t>BIS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644650" cy="82296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 smtClean="0">
                <a:solidFill>
                  <a:schemeClr val="accent2"/>
                </a:solidFill>
              </a:rPr>
              <a:t>8.315 MHz &amp; 9.315 MHz Frequencies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365760" y="2651760"/>
            <a:ext cx="1644650" cy="6397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GB" sz="1600" b="1" dirty="0">
                <a:solidFill>
                  <a:schemeClr val="accent2"/>
                </a:solidFill>
              </a:rPr>
              <a:t>BLM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365760" y="3291840"/>
            <a:ext cx="1644650" cy="6381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GB" sz="1600" b="1" dirty="0">
                <a:solidFill>
                  <a:schemeClr val="accent2"/>
                </a:solidFill>
              </a:rPr>
              <a:t>BETS</a:t>
            </a: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365760" y="3931920"/>
            <a:ext cx="1644650" cy="16459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GB" sz="1600" b="1" dirty="0">
                <a:solidFill>
                  <a:schemeClr val="accent2"/>
                </a:solidFill>
              </a:rPr>
              <a:t>LBDS</a:t>
            </a:r>
            <a:br>
              <a:rPr lang="en-GB" sz="1600" b="1" dirty="0">
                <a:solidFill>
                  <a:schemeClr val="accent2"/>
                </a:solidFill>
              </a:rPr>
            </a:br>
            <a:r>
              <a:rPr lang="en-GB" sz="1400" dirty="0">
                <a:solidFill>
                  <a:schemeClr val="accent2"/>
                </a:solidFill>
              </a:rPr>
              <a:t>   </a:t>
            </a:r>
            <a:r>
              <a:rPr lang="en-GB" sz="1400" dirty="0" smtClean="0">
                <a:solidFill>
                  <a:schemeClr val="accent2"/>
                </a:solidFill>
              </a:rPr>
              <a:t> MKD Ready</a:t>
            </a:r>
            <a:r>
              <a:rPr lang="en-GB" sz="1400" dirty="0">
                <a:solidFill>
                  <a:schemeClr val="accent2"/>
                </a:solidFill>
              </a:rPr>
              <a:t/>
            </a:r>
            <a:br>
              <a:rPr lang="en-GB" sz="1400" dirty="0">
                <a:solidFill>
                  <a:schemeClr val="accent2"/>
                </a:solidFill>
              </a:rPr>
            </a:br>
            <a:r>
              <a:rPr lang="en-GB" sz="1400" dirty="0">
                <a:solidFill>
                  <a:schemeClr val="accent2"/>
                </a:solidFill>
              </a:rPr>
              <a:t>   </a:t>
            </a:r>
            <a:r>
              <a:rPr lang="en-GB" sz="1400" dirty="0" smtClean="0">
                <a:solidFill>
                  <a:schemeClr val="accent2"/>
                </a:solidFill>
              </a:rPr>
              <a:t> MKB Ready</a:t>
            </a:r>
            <a:r>
              <a:rPr lang="en-GB" sz="1400" dirty="0">
                <a:solidFill>
                  <a:schemeClr val="accent2"/>
                </a:solidFill>
              </a:rPr>
              <a:t/>
            </a:r>
            <a:br>
              <a:rPr lang="en-GB" sz="1400" dirty="0">
                <a:solidFill>
                  <a:schemeClr val="accent2"/>
                </a:solidFill>
              </a:rPr>
            </a:br>
            <a:r>
              <a:rPr lang="en-GB" sz="1400" dirty="0">
                <a:solidFill>
                  <a:schemeClr val="accent2"/>
                </a:solidFill>
              </a:rPr>
              <a:t>   </a:t>
            </a:r>
            <a:r>
              <a:rPr lang="en-GB" sz="1400" dirty="0" smtClean="0">
                <a:solidFill>
                  <a:schemeClr val="accent2"/>
                </a:solidFill>
              </a:rPr>
              <a:t> TSU Ready</a:t>
            </a:r>
            <a:r>
              <a:rPr lang="en-GB" sz="1400" dirty="0">
                <a:solidFill>
                  <a:schemeClr val="accent2"/>
                </a:solidFill>
              </a:rPr>
              <a:t/>
            </a:r>
            <a:br>
              <a:rPr lang="en-GB" sz="1400" dirty="0">
                <a:solidFill>
                  <a:schemeClr val="accent2"/>
                </a:solidFill>
              </a:rPr>
            </a:br>
            <a:r>
              <a:rPr lang="en-GB" sz="1400" dirty="0">
                <a:solidFill>
                  <a:schemeClr val="accent2"/>
                </a:solidFill>
              </a:rPr>
              <a:t>   </a:t>
            </a:r>
            <a:r>
              <a:rPr lang="en-GB" sz="1400" dirty="0" smtClean="0">
                <a:solidFill>
                  <a:schemeClr val="accent2"/>
                </a:solidFill>
              </a:rPr>
              <a:t> BETS Ready</a:t>
            </a:r>
            <a:r>
              <a:rPr lang="en-GB" sz="1400" dirty="0">
                <a:solidFill>
                  <a:schemeClr val="accent2"/>
                </a:solidFill>
              </a:rPr>
              <a:t/>
            </a:r>
            <a:br>
              <a:rPr lang="en-GB" sz="1400" dirty="0">
                <a:solidFill>
                  <a:schemeClr val="accent2"/>
                </a:solidFill>
              </a:rPr>
            </a:br>
            <a:r>
              <a:rPr lang="en-GB" sz="1400" dirty="0">
                <a:solidFill>
                  <a:schemeClr val="accent2"/>
                </a:solidFill>
              </a:rPr>
              <a:t>   </a:t>
            </a:r>
            <a:r>
              <a:rPr lang="en-GB" sz="1400" dirty="0" smtClean="0">
                <a:solidFill>
                  <a:schemeClr val="accent2"/>
                </a:solidFill>
              </a:rPr>
              <a:t> IPOC Ready</a:t>
            </a:r>
            <a:r>
              <a:rPr lang="en-GB" sz="1400" dirty="0">
                <a:solidFill>
                  <a:schemeClr val="accent2"/>
                </a:solidFill>
              </a:rPr>
              <a:t/>
            </a:r>
            <a:br>
              <a:rPr lang="en-GB" sz="1400" dirty="0">
                <a:solidFill>
                  <a:schemeClr val="accent2"/>
                </a:solidFill>
              </a:rPr>
            </a:br>
            <a:r>
              <a:rPr lang="en-GB" sz="1400" dirty="0">
                <a:solidFill>
                  <a:schemeClr val="accent2"/>
                </a:solidFill>
              </a:rPr>
              <a:t>    LASS </a:t>
            </a:r>
            <a:r>
              <a:rPr lang="en-GB" sz="1400" dirty="0" smtClean="0">
                <a:solidFill>
                  <a:schemeClr val="accent2"/>
                </a:solidFill>
              </a:rPr>
              <a:t>Ready</a:t>
            </a:r>
            <a:r>
              <a:rPr lang="en-GB" sz="1600" dirty="0">
                <a:solidFill>
                  <a:schemeClr val="accent2"/>
                </a:solidFill>
              </a:rPr>
              <a:t/>
            </a:r>
            <a:br>
              <a:rPr lang="en-GB" sz="1600" dirty="0">
                <a:solidFill>
                  <a:schemeClr val="accent2"/>
                </a:solidFill>
              </a:rPr>
            </a:b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2011680" y="1828800"/>
            <a:ext cx="1644650" cy="82296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Yes</a:t>
            </a: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3657600" y="3931920"/>
            <a:ext cx="1644650" cy="16459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Non-Ambivalent </a:t>
            </a:r>
            <a:r>
              <a:rPr lang="en-GB" sz="1600" dirty="0" smtClean="0">
                <a:solidFill>
                  <a:schemeClr val="accent2"/>
                </a:solidFill>
              </a:rPr>
              <a:t>Redundant</a:t>
            </a:r>
            <a:br>
              <a:rPr lang="en-GB" sz="1600" dirty="0" smtClean="0">
                <a:solidFill>
                  <a:schemeClr val="accent2"/>
                </a:solidFill>
              </a:rPr>
            </a:br>
            <a:r>
              <a:rPr lang="en-GB" sz="1600" dirty="0" smtClean="0">
                <a:solidFill>
                  <a:schemeClr val="accent2"/>
                </a:solidFill>
              </a:rPr>
              <a:t>Contact</a:t>
            </a:r>
            <a:endParaRPr lang="en-GB" sz="1600" dirty="0" smtClean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GB" sz="1600" dirty="0" smtClean="0">
                <a:solidFill>
                  <a:schemeClr val="accent2"/>
                </a:solidFill>
              </a:rPr>
              <a:t>(SCSS)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42004" name="Text Box 20"/>
          <p:cNvSpPr txBox="1">
            <a:spLocks noChangeArrowheads="1"/>
          </p:cNvSpPr>
          <p:nvPr/>
        </p:nvSpPr>
        <p:spPr bwMode="auto">
          <a:xfrm>
            <a:off x="365760" y="1188720"/>
            <a:ext cx="1646238" cy="6397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bg1"/>
                </a:solidFill>
              </a:rPr>
              <a:t>Client</a:t>
            </a:r>
          </a:p>
        </p:txBody>
      </p:sp>
      <p:sp>
        <p:nvSpPr>
          <p:cNvPr id="42005" name="Text Box 21"/>
          <p:cNvSpPr txBox="1">
            <a:spLocks noChangeArrowheads="1"/>
          </p:cNvSpPr>
          <p:nvPr/>
        </p:nvSpPr>
        <p:spPr bwMode="auto">
          <a:xfrm>
            <a:off x="2011680" y="2651760"/>
            <a:ext cx="1644650" cy="6397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No</a:t>
            </a:r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2011680" y="3291840"/>
            <a:ext cx="1644650" cy="6381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Yes</a:t>
            </a: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2011680" y="3931920"/>
            <a:ext cx="1644650" cy="16459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Yes</a:t>
            </a:r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3657600" y="2651760"/>
            <a:ext cx="1644650" cy="6397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Current</a:t>
            </a:r>
            <a:br>
              <a:rPr lang="en-GB" sz="1600" dirty="0">
                <a:solidFill>
                  <a:schemeClr val="accent2"/>
                </a:solidFill>
              </a:rPr>
            </a:br>
            <a:r>
              <a:rPr lang="en-GB" sz="1600" dirty="0">
                <a:solidFill>
                  <a:schemeClr val="accent2"/>
                </a:solidFill>
              </a:rPr>
              <a:t>Loop</a:t>
            </a:r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3657600" y="3291840"/>
            <a:ext cx="1644650" cy="63976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10 MHz Frequency</a:t>
            </a:r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5303520" y="1828800"/>
            <a:ext cx="1644650" cy="82296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Fibre Optic</a:t>
            </a:r>
          </a:p>
        </p:txBody>
      </p:sp>
      <p:sp>
        <p:nvSpPr>
          <p:cNvPr id="42011" name="Text Box 27"/>
          <p:cNvSpPr txBox="1">
            <a:spLocks noChangeArrowheads="1"/>
          </p:cNvSpPr>
          <p:nvPr/>
        </p:nvSpPr>
        <p:spPr bwMode="auto">
          <a:xfrm>
            <a:off x="6948170" y="1828482"/>
            <a:ext cx="1644650" cy="82296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 &lt; </a:t>
            </a:r>
            <a:r>
              <a:rPr lang="en-GB" sz="1600" dirty="0" smtClean="0">
                <a:solidFill>
                  <a:schemeClr val="accent2"/>
                </a:solidFill>
              </a:rPr>
              <a:t>250 </a:t>
            </a:r>
            <a:r>
              <a:rPr lang="en-GB" sz="1600" dirty="0">
                <a:solidFill>
                  <a:schemeClr val="accent2"/>
                </a:solidFill>
              </a:rPr>
              <a:t>ns</a:t>
            </a:r>
          </a:p>
        </p:txBody>
      </p:sp>
      <p:sp>
        <p:nvSpPr>
          <p:cNvPr id="42012" name="Text Box 28"/>
          <p:cNvSpPr txBox="1">
            <a:spLocks noChangeArrowheads="1"/>
          </p:cNvSpPr>
          <p:nvPr/>
        </p:nvSpPr>
        <p:spPr bwMode="auto">
          <a:xfrm>
            <a:off x="5307013" y="2651760"/>
            <a:ext cx="1641157" cy="64008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 err="1">
                <a:solidFill>
                  <a:schemeClr val="accent2"/>
                </a:solidFill>
              </a:rPr>
              <a:t>Opto</a:t>
            </a:r>
            <a:r>
              <a:rPr lang="en-GB" sz="1600" dirty="0">
                <a:solidFill>
                  <a:schemeClr val="accent2"/>
                </a:solidFill>
              </a:rPr>
              <a:t>-coupled copper cable</a:t>
            </a:r>
            <a:r>
              <a:rPr lang="en-GB" sz="1600" dirty="0"/>
              <a:t> </a:t>
            </a:r>
          </a:p>
        </p:txBody>
      </p: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6948170" y="2651760"/>
            <a:ext cx="1644650" cy="6397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 &lt; 1 us</a:t>
            </a:r>
          </a:p>
        </p:txBody>
      </p:sp>
      <p:sp>
        <p:nvSpPr>
          <p:cNvPr id="42014" name="Text Box 30"/>
          <p:cNvSpPr txBox="1">
            <a:spLocks noChangeArrowheads="1"/>
          </p:cNvSpPr>
          <p:nvPr/>
        </p:nvSpPr>
        <p:spPr bwMode="auto">
          <a:xfrm>
            <a:off x="5303520" y="3291840"/>
            <a:ext cx="1644650" cy="63976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50 </a:t>
            </a:r>
            <a:r>
              <a:rPr lang="en-GB" sz="1600" dirty="0">
                <a:solidFill>
                  <a:schemeClr val="accent2"/>
                </a:solidFill>
                <a:sym typeface="Symbol" pitchFamily="18" charset="2"/>
              </a:rPr>
              <a:t> galvanic signal</a:t>
            </a:r>
          </a:p>
        </p:txBody>
      </p:sp>
      <p:sp>
        <p:nvSpPr>
          <p:cNvPr id="42015" name="Text Box 31"/>
          <p:cNvSpPr txBox="1">
            <a:spLocks noChangeArrowheads="1"/>
          </p:cNvSpPr>
          <p:nvPr/>
        </p:nvSpPr>
        <p:spPr bwMode="auto">
          <a:xfrm>
            <a:off x="6948170" y="3290253"/>
            <a:ext cx="1644650" cy="63976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&lt; </a:t>
            </a:r>
            <a:r>
              <a:rPr lang="en-GB" sz="1600" dirty="0" smtClean="0">
                <a:solidFill>
                  <a:schemeClr val="accent2"/>
                </a:solidFill>
              </a:rPr>
              <a:t>250 </a:t>
            </a:r>
            <a:r>
              <a:rPr lang="en-GB" sz="1600" dirty="0">
                <a:solidFill>
                  <a:schemeClr val="accent2"/>
                </a:solidFill>
              </a:rPr>
              <a:t>ns</a:t>
            </a:r>
          </a:p>
        </p:txBody>
      </p:sp>
      <p:sp>
        <p:nvSpPr>
          <p:cNvPr id="42016" name="Text Box 32"/>
          <p:cNvSpPr txBox="1">
            <a:spLocks noChangeArrowheads="1"/>
          </p:cNvSpPr>
          <p:nvPr/>
        </p:nvSpPr>
        <p:spPr bwMode="auto">
          <a:xfrm>
            <a:off x="5303520" y="3931920"/>
            <a:ext cx="1644650" cy="16459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Floating </a:t>
            </a:r>
            <a:br>
              <a:rPr lang="en-GB" sz="1600" dirty="0">
                <a:solidFill>
                  <a:schemeClr val="accent2"/>
                </a:solidFill>
              </a:rPr>
            </a:br>
            <a:r>
              <a:rPr lang="en-GB" sz="1600" dirty="0">
                <a:solidFill>
                  <a:schemeClr val="accent2"/>
                </a:solidFill>
              </a:rPr>
              <a:t>Relay</a:t>
            </a:r>
          </a:p>
        </p:txBody>
      </p:sp>
      <p:sp>
        <p:nvSpPr>
          <p:cNvPr id="42017" name="Text Box 33"/>
          <p:cNvSpPr txBox="1">
            <a:spLocks noChangeArrowheads="1"/>
          </p:cNvSpPr>
          <p:nvPr/>
        </p:nvSpPr>
        <p:spPr bwMode="auto">
          <a:xfrm>
            <a:off x="6948170" y="3931920"/>
            <a:ext cx="1644650" cy="16459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 </a:t>
            </a:r>
            <a:r>
              <a:rPr lang="en-GB" sz="1600" dirty="0" smtClean="0">
                <a:solidFill>
                  <a:schemeClr val="accent2"/>
                </a:solidFill>
              </a:rPr>
              <a:t>~ 20 </a:t>
            </a:r>
            <a:r>
              <a:rPr lang="en-GB" sz="1600" dirty="0">
                <a:solidFill>
                  <a:schemeClr val="accent2"/>
                </a:solidFill>
              </a:rPr>
              <a:t>ms</a:t>
            </a:r>
          </a:p>
        </p:txBody>
      </p:sp>
      <p:sp>
        <p:nvSpPr>
          <p:cNvPr id="42019" name="Text Box 35"/>
          <p:cNvSpPr txBox="1">
            <a:spLocks noChangeArrowheads="1"/>
          </p:cNvSpPr>
          <p:nvPr/>
        </p:nvSpPr>
        <p:spPr bwMode="auto">
          <a:xfrm>
            <a:off x="2011680" y="1188720"/>
            <a:ext cx="1646238" cy="6397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bg1"/>
                </a:solidFill>
              </a:rPr>
              <a:t>Signal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Redundancy</a:t>
            </a:r>
          </a:p>
        </p:txBody>
      </p:sp>
      <p:sp>
        <p:nvSpPr>
          <p:cNvPr id="42020" name="Text Box 36"/>
          <p:cNvSpPr txBox="1">
            <a:spLocks noChangeArrowheads="1"/>
          </p:cNvSpPr>
          <p:nvPr/>
        </p:nvSpPr>
        <p:spPr bwMode="auto">
          <a:xfrm>
            <a:off x="6949440" y="1188720"/>
            <a:ext cx="1646237" cy="6397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bg1"/>
                </a:solidFill>
              </a:rPr>
              <a:t>Response Time</a:t>
            </a:r>
          </a:p>
        </p:txBody>
      </p:sp>
      <p:sp>
        <p:nvSpPr>
          <p:cNvPr id="42021" name="Text Box 37"/>
          <p:cNvSpPr txBox="1">
            <a:spLocks noChangeArrowheads="1"/>
          </p:cNvSpPr>
          <p:nvPr/>
        </p:nvSpPr>
        <p:spPr bwMode="auto">
          <a:xfrm>
            <a:off x="5303520" y="1188720"/>
            <a:ext cx="1646238" cy="6397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bg1"/>
                </a:solidFill>
              </a:rPr>
              <a:t>Signal 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Media</a:t>
            </a:r>
          </a:p>
        </p:txBody>
      </p:sp>
      <p:sp>
        <p:nvSpPr>
          <p:cNvPr id="42022" name="Text Box 38"/>
          <p:cNvSpPr txBox="1">
            <a:spLocks noChangeArrowheads="1"/>
          </p:cNvSpPr>
          <p:nvPr/>
        </p:nvSpPr>
        <p:spPr bwMode="auto">
          <a:xfrm>
            <a:off x="3657600" y="1188720"/>
            <a:ext cx="1646237" cy="6397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bg1"/>
                </a:solidFill>
              </a:rPr>
              <a:t>Signal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Type</a:t>
            </a: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365760" y="5577840"/>
            <a:ext cx="1644650" cy="64008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GB" sz="1600" b="1" dirty="0" smtClean="0">
                <a:solidFill>
                  <a:schemeClr val="accent2"/>
                </a:solidFill>
              </a:rPr>
              <a:t>Injection</a:t>
            </a:r>
            <a:br>
              <a:rPr lang="en-GB" sz="1600" b="1" dirty="0" smtClean="0">
                <a:solidFill>
                  <a:schemeClr val="accent2"/>
                </a:solidFill>
              </a:rPr>
            </a:br>
            <a:r>
              <a:rPr lang="en-GB" sz="1600" b="1" dirty="0" err="1" smtClean="0">
                <a:solidFill>
                  <a:schemeClr val="accent2"/>
                </a:solidFill>
              </a:rPr>
              <a:t>Prepulse</a:t>
            </a:r>
            <a:r>
              <a:rPr lang="en-GB" sz="1600" b="1" dirty="0" smtClean="0">
                <a:solidFill>
                  <a:schemeClr val="accent2"/>
                </a:solidFill>
              </a:rPr>
              <a:t>	</a:t>
            </a:r>
            <a:endParaRPr lang="en-GB" sz="1600" b="1" dirty="0">
              <a:solidFill>
                <a:schemeClr val="accent2"/>
              </a:solidFill>
            </a:endParaRPr>
          </a:p>
        </p:txBody>
      </p:sp>
      <p:sp>
        <p:nvSpPr>
          <p:cNvPr id="36" name="Text Box 21"/>
          <p:cNvSpPr txBox="1">
            <a:spLocks noChangeArrowheads="1"/>
          </p:cNvSpPr>
          <p:nvPr/>
        </p:nvSpPr>
        <p:spPr bwMode="auto">
          <a:xfrm>
            <a:off x="2011680" y="5577840"/>
            <a:ext cx="1644650" cy="6397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No</a:t>
            </a:r>
          </a:p>
        </p:txBody>
      </p:sp>
      <p:sp>
        <p:nvSpPr>
          <p:cNvPr id="37" name="Text Box 21"/>
          <p:cNvSpPr txBox="1">
            <a:spLocks noChangeArrowheads="1"/>
          </p:cNvSpPr>
          <p:nvPr/>
        </p:nvSpPr>
        <p:spPr bwMode="auto">
          <a:xfrm>
            <a:off x="3657600" y="5577840"/>
            <a:ext cx="1644650" cy="6397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 smtClean="0">
                <a:solidFill>
                  <a:schemeClr val="accent2"/>
                </a:solidFill>
              </a:rPr>
              <a:t>1us logic pulse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5303520" y="5577840"/>
            <a:ext cx="1644650" cy="6397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 smtClean="0">
                <a:solidFill>
                  <a:schemeClr val="accent2"/>
                </a:solidFill>
              </a:rPr>
              <a:t>50 </a:t>
            </a:r>
            <a:r>
              <a:rPr lang="en-GB" sz="1600" dirty="0" smtClean="0">
                <a:solidFill>
                  <a:schemeClr val="accent2"/>
                </a:solidFill>
                <a:sym typeface="Symbol" pitchFamily="18" charset="2"/>
              </a:rPr>
              <a:t> galvanic signal</a:t>
            </a:r>
            <a:endParaRPr lang="en-GB" sz="1600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39" name="Text Box 31"/>
          <p:cNvSpPr txBox="1">
            <a:spLocks noChangeArrowheads="1"/>
          </p:cNvSpPr>
          <p:nvPr/>
        </p:nvSpPr>
        <p:spPr bwMode="auto">
          <a:xfrm>
            <a:off x="6948170" y="5577840"/>
            <a:ext cx="1644650" cy="63976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1600" dirty="0">
                <a:solidFill>
                  <a:schemeClr val="accent2"/>
                </a:solidFill>
              </a:rPr>
              <a:t>&lt; 150 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</a:t>
            </a:r>
            <a:r>
              <a:rPr lang="en-US" dirty="0" err="1"/>
              <a:t>Synchronisation</a:t>
            </a:r>
            <a:r>
              <a:rPr lang="en-US" dirty="0"/>
              <a:t> &amp; </a:t>
            </a:r>
            <a:r>
              <a:rPr lang="en-US" dirty="0" smtClean="0"/>
              <a:t>Distribution</a:t>
            </a:r>
            <a:br>
              <a:rPr lang="en-US" dirty="0" smtClean="0"/>
            </a:br>
            <a:r>
              <a:rPr lang="en-US" sz="2400" dirty="0" smtClean="0"/>
              <a:t>Implementation</a:t>
            </a:r>
            <a:endParaRPr lang="en-GB" sz="2400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1oo2</a:t>
            </a:r>
            <a:r>
              <a:rPr lang="en-US" dirty="0" smtClean="0"/>
              <a:t> </a:t>
            </a:r>
            <a:r>
              <a:rPr lang="en-US" dirty="0"/>
              <a:t>‘Trigger </a:t>
            </a:r>
            <a:r>
              <a:rPr lang="en-US" dirty="0" err="1"/>
              <a:t>Synchronisation</a:t>
            </a:r>
            <a:r>
              <a:rPr lang="en-US" dirty="0"/>
              <a:t> Unit’ systems can </a:t>
            </a:r>
            <a:r>
              <a:rPr lang="en-US" dirty="0" err="1"/>
              <a:t>synchronise</a:t>
            </a:r>
            <a:r>
              <a:rPr lang="en-US" dirty="0"/>
              <a:t>  the dump request.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Both systems are independent.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mission time for tests is 89 µs.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1oo4</a:t>
            </a:r>
            <a:r>
              <a:rPr lang="en-US" dirty="0" smtClean="0"/>
              <a:t> independent trigger channels can issue the dump trigger.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Each </a:t>
            </a:r>
            <a:r>
              <a:rPr lang="en-US" dirty="0"/>
              <a:t>branch has 5 re-trigger sources which feed 2 re-trigger distribution lines.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Twice </a:t>
            </a:r>
            <a:r>
              <a:rPr lang="en-US" b="1" dirty="0"/>
              <a:t>1oo5.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Each source can  deliver sufficient energy to trigger all power triggers of all magnets MKD/MKB.</a:t>
            </a:r>
          </a:p>
          <a:p>
            <a:pPr>
              <a:lnSpc>
                <a:spcPct val="90000"/>
              </a:lnSpc>
            </a:pPr>
            <a:r>
              <a:rPr lang="en-US" dirty="0"/>
              <a:t>Continuity of the re-trigger lines is continuously checked (pulse train).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800" b="1" dirty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</a:t>
            </a:r>
            <a:r>
              <a:rPr lang="en-US" dirty="0"/>
              <a:t>Energy Tracking</a:t>
            </a:r>
            <a:endParaRPr lang="en-US" sz="3200" dirty="0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152400" y="1233487"/>
            <a:ext cx="2925762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</a:rPr>
              <a:t>State	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3078162" y="1233487"/>
            <a:ext cx="2925763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</a:rPr>
              <a:t>Kick Time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6005512" y="1233487"/>
            <a:ext cx="2925763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</a:rPr>
              <a:t>Kick Strength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152400" y="2147887"/>
            <a:ext cx="2925762" cy="728663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State Control &amp; Surveillance System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3078162" y="2147887"/>
            <a:ext cx="2925763" cy="728663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Trigger </a:t>
            </a:r>
            <a:r>
              <a:rPr lang="en-US" sz="2000" dirty="0" err="1">
                <a:solidFill>
                  <a:srgbClr val="000099"/>
                </a:solidFill>
              </a:rPr>
              <a:t>Synchronisation</a:t>
            </a:r>
            <a:r>
              <a:rPr lang="en-US" sz="2000" dirty="0">
                <a:solidFill>
                  <a:srgbClr val="000099"/>
                </a:solidFill>
              </a:rPr>
              <a:t> &amp; Distribution System</a:t>
            </a: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6005512" y="2147887"/>
            <a:ext cx="2925763" cy="728663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Beam Energy Tracking System</a:t>
            </a:r>
          </a:p>
        </p:txBody>
      </p:sp>
      <p:sp>
        <p:nvSpPr>
          <p:cNvPr id="74763" name="Rectangle 11"/>
          <p:cNvSpPr>
            <a:spLocks noChangeArrowheads="1"/>
          </p:cNvSpPr>
          <p:nvPr/>
        </p:nvSpPr>
        <p:spPr bwMode="auto">
          <a:xfrm>
            <a:off x="6003926" y="2876550"/>
            <a:ext cx="2927350" cy="3130549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tIns="91440" rIns="0" bIns="91440"/>
          <a:lstStyle/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accent6"/>
                </a:solidFill>
              </a:rPr>
              <a:t>Acquisition </a:t>
            </a:r>
            <a:r>
              <a:rPr lang="en-US" dirty="0" smtClean="0">
                <a:solidFill>
                  <a:schemeClr val="accent6"/>
                </a:solidFill>
              </a:rPr>
              <a:t>and distribution of </a:t>
            </a:r>
            <a:r>
              <a:rPr lang="en-US" dirty="0">
                <a:solidFill>
                  <a:schemeClr val="accent6"/>
                </a:solidFill>
              </a:rPr>
              <a:t>the beam energy</a:t>
            </a:r>
          </a:p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accent6"/>
                </a:solidFill>
              </a:rPr>
              <a:t>Generation of kick strength reference signals</a:t>
            </a:r>
          </a:p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accent6"/>
                </a:solidFill>
              </a:rPr>
              <a:t>Surveillance of the charging voltages </a:t>
            </a:r>
            <a:r>
              <a:rPr lang="en-US" dirty="0" err="1">
                <a:solidFill>
                  <a:schemeClr val="accent6"/>
                </a:solidFill>
              </a:rPr>
              <a:t>w.r.t</a:t>
            </a:r>
            <a:r>
              <a:rPr lang="en-US" dirty="0">
                <a:solidFill>
                  <a:schemeClr val="accent6"/>
                </a:solidFill>
              </a:rPr>
              <a:t>. the beam energy</a:t>
            </a:r>
          </a:p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>
              <a:solidFill>
                <a:schemeClr val="accent6"/>
              </a:solidFill>
            </a:endParaRPr>
          </a:p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>
              <a:solidFill>
                <a:schemeClr val="accent6"/>
              </a:solidFill>
            </a:endParaRPr>
          </a:p>
          <a:p>
            <a:pPr marL="8572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endParaRPr lang="en-US" sz="1600" dirty="0">
              <a:solidFill>
                <a:schemeClr val="accent6"/>
              </a:solidFill>
            </a:endParaRPr>
          </a:p>
          <a:p>
            <a:pPr marL="8572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74764" name="Line 12"/>
          <p:cNvSpPr>
            <a:spLocks noChangeShapeType="1"/>
          </p:cNvSpPr>
          <p:nvPr/>
        </p:nvSpPr>
        <p:spPr bwMode="auto">
          <a:xfrm>
            <a:off x="1616075" y="1690687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4765" name="Line 13"/>
          <p:cNvSpPr>
            <a:spLocks noChangeShapeType="1"/>
          </p:cNvSpPr>
          <p:nvPr/>
        </p:nvSpPr>
        <p:spPr bwMode="auto">
          <a:xfrm>
            <a:off x="4541837" y="1690687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4766" name="Line 14"/>
          <p:cNvSpPr>
            <a:spLocks noChangeShapeType="1"/>
          </p:cNvSpPr>
          <p:nvPr/>
        </p:nvSpPr>
        <p:spPr bwMode="auto">
          <a:xfrm>
            <a:off x="7467600" y="1690687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3078163" y="2876550"/>
            <a:ext cx="2925763" cy="3130549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tIns="91440" bIns="91440"/>
          <a:lstStyle/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Synchronisation</a:t>
            </a:r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of dump requests with beam abort gap</a:t>
            </a:r>
          </a:p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Distribution of dump requests up to HV generator</a:t>
            </a:r>
          </a:p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Protection of the machine against spontaneous firing</a:t>
            </a:r>
          </a:p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760413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endParaRPr lang="en-US" sz="1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760413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endParaRPr lang="en-US" sz="1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152400" y="2876550"/>
            <a:ext cx="2925763" cy="3130549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185738" marR="0" lvl="0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State management</a:t>
            </a:r>
          </a:p>
          <a:p>
            <a:pPr marL="185738" marR="0" lvl="0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Interlock</a:t>
            </a:r>
          </a:p>
          <a:p>
            <a:pPr marL="585788" marR="0" lvl="1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</a:rPr>
              <a:t>Switches</a:t>
            </a:r>
          </a:p>
          <a:p>
            <a:pPr marL="585788" marR="0" lvl="1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</a:rPr>
              <a:t>Power supplies (over-voltage, over-current, short-circuit</a:t>
            </a:r>
          </a:p>
          <a:p>
            <a:pPr marL="585788" marR="0" lvl="1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</a:rPr>
              <a:t>Electrical circuit closure…</a:t>
            </a:r>
          </a:p>
          <a:p>
            <a:pPr marL="185738" marR="0" lvl="0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Monitoring</a:t>
            </a:r>
          </a:p>
          <a:p>
            <a:pPr marL="585788" marR="0" lvl="1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</a:rPr>
              <a:t>Power supply (current, voltage)</a:t>
            </a:r>
          </a:p>
          <a:p>
            <a:pPr marL="585788" marR="0" lvl="1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</a:rPr>
              <a:t>HV dividers…</a:t>
            </a:r>
          </a:p>
          <a:p>
            <a:pPr marL="185738" marR="0" lvl="0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Personal Safety</a:t>
            </a:r>
          </a:p>
          <a:p>
            <a:pPr marL="185738" marR="0" lvl="0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Electrical distribution</a:t>
            </a:r>
          </a:p>
          <a:p>
            <a:pPr marL="8572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  <a:p>
            <a:pPr marL="8572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Energy Tracking System</a:t>
            </a:r>
            <a:br>
              <a:rPr lang="en-US" dirty="0" smtClean="0"/>
            </a:br>
            <a:r>
              <a:rPr lang="en-US" sz="2400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Acquisition of the machine </a:t>
            </a:r>
            <a:r>
              <a:rPr lang="en-US" i="1" dirty="0" smtClean="0"/>
              <a:t>“beam energy”,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Generation of the kick strength reference signals for LBDS extraction and dilution kicker high voltage generators </a:t>
            </a:r>
            <a:r>
              <a:rPr lang="en-US" dirty="0" err="1" smtClean="0"/>
              <a:t>w.r.t</a:t>
            </a:r>
            <a:r>
              <a:rPr lang="en-US" dirty="0" smtClean="0"/>
              <a:t>. the beam energy,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Continuous surveillance that the charging voltages of the different capacitors within the kicker high voltage generators follow their references within predefined tolerance windows (extraction trajectory aperture),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Continuous surveillance that the LBDS extraction septa and ring </a:t>
            </a:r>
            <a:r>
              <a:rPr lang="en-US" dirty="0" err="1" smtClean="0"/>
              <a:t>quadrupole</a:t>
            </a:r>
            <a:r>
              <a:rPr lang="en-US" dirty="0" smtClean="0"/>
              <a:t> Q4 currents are within predefined tolerance windows (extraction trajectory aperture),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Generation of a dump request after </a:t>
            </a:r>
            <a:r>
              <a:rPr lang="en-GB" dirty="0" smtClean="0"/>
              <a:t>detection of an upcoming tracking fault </a:t>
            </a:r>
            <a:r>
              <a:rPr lang="en-US" dirty="0" smtClean="0"/>
              <a:t>if the measured values are not within predefined tolerance windows relative to the beam energy,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Distribution of the beam energy to external clients.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Etienne CARLIER, LBDS Audit, 28/01/2008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Energy Tracking System</a:t>
            </a:r>
            <a:br>
              <a:rPr lang="en-US" dirty="0" smtClean="0"/>
            </a:br>
            <a:r>
              <a:rPr lang="en-US" sz="2400" dirty="0" smtClean="0"/>
              <a:t>Relations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Etienne CARLIER, LBDS Audit, 28/01/2008</a:t>
            </a:r>
            <a:endParaRPr lang="en-US" dirty="0"/>
          </a:p>
        </p:txBody>
      </p:sp>
      <p:sp>
        <p:nvSpPr>
          <p:cNvPr id="6" name="Rectangle 79"/>
          <p:cNvSpPr>
            <a:spLocks noChangeArrowheads="1"/>
          </p:cNvSpPr>
          <p:nvPr/>
        </p:nvSpPr>
        <p:spPr bwMode="auto">
          <a:xfrm>
            <a:off x="4664075" y="1325563"/>
            <a:ext cx="815975" cy="639762"/>
          </a:xfrm>
          <a:prstGeom prst="rect">
            <a:avLst/>
          </a:prstGeom>
          <a:noFill/>
          <a:ln w="17463" cap="rnd">
            <a:solidFill>
              <a:srgbClr val="FC0128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4664075" y="1325563"/>
            <a:ext cx="8223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algn="ctr"/>
            <a:r>
              <a:rPr lang="en-US" sz="1600" b="1">
                <a:solidFill>
                  <a:srgbClr val="FC0128"/>
                </a:solidFill>
              </a:rPr>
              <a:t>Beam</a:t>
            </a:r>
          </a:p>
          <a:p>
            <a:pPr algn="ctr"/>
            <a:r>
              <a:rPr lang="en-US" sz="1600" b="1">
                <a:solidFill>
                  <a:srgbClr val="FC0128"/>
                </a:solidFill>
              </a:rPr>
              <a:t>dump 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8" name="Rectangle 83"/>
          <p:cNvSpPr>
            <a:spLocks noChangeArrowheads="1"/>
          </p:cNvSpPr>
          <p:nvPr/>
        </p:nvSpPr>
        <p:spPr bwMode="auto">
          <a:xfrm>
            <a:off x="3657600" y="1325563"/>
            <a:ext cx="822325" cy="639762"/>
          </a:xfrm>
          <a:prstGeom prst="rect">
            <a:avLst/>
          </a:prstGeom>
          <a:noFill/>
          <a:ln w="17463" cap="rnd">
            <a:solidFill>
              <a:srgbClr val="063DE8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Rectangle 84"/>
          <p:cNvSpPr>
            <a:spLocks noChangeArrowheads="1"/>
          </p:cNvSpPr>
          <p:nvPr/>
        </p:nvSpPr>
        <p:spPr bwMode="auto">
          <a:xfrm>
            <a:off x="3657600" y="1328738"/>
            <a:ext cx="822325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1600" b="1">
                <a:solidFill>
                  <a:srgbClr val="063DE8"/>
                </a:solidFill>
              </a:rPr>
              <a:t>Other</a:t>
            </a:r>
            <a:br>
              <a:rPr lang="en-US" sz="1600" b="1">
                <a:solidFill>
                  <a:srgbClr val="063DE8"/>
                </a:solidFill>
              </a:rPr>
            </a:br>
            <a:r>
              <a:rPr lang="en-US" sz="1600" b="1">
                <a:solidFill>
                  <a:srgbClr val="063DE8"/>
                </a:solidFill>
              </a:rPr>
              <a:t>users</a:t>
            </a:r>
            <a:endParaRPr lang="en-US" sz="2400" b="1">
              <a:latin typeface="Times New Roman" pitchFamily="18" charset="0"/>
            </a:endParaRPr>
          </a:p>
        </p:txBody>
      </p:sp>
      <p:grpSp>
        <p:nvGrpSpPr>
          <p:cNvPr id="10" name="Group 222"/>
          <p:cNvGrpSpPr>
            <a:grpSpLocks/>
          </p:cNvGrpSpPr>
          <p:nvPr/>
        </p:nvGrpSpPr>
        <p:grpSpPr bwMode="auto">
          <a:xfrm>
            <a:off x="228600" y="1325563"/>
            <a:ext cx="2743200" cy="1006475"/>
            <a:chOff x="173" y="662"/>
            <a:chExt cx="1728" cy="634"/>
          </a:xfrm>
        </p:grpSpPr>
        <p:sp>
          <p:nvSpPr>
            <p:cNvPr id="11" name="Line 20"/>
            <p:cNvSpPr>
              <a:spLocks noChangeShapeType="1"/>
            </p:cNvSpPr>
            <p:nvPr/>
          </p:nvSpPr>
          <p:spPr bwMode="auto">
            <a:xfrm>
              <a:off x="605" y="1008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21"/>
            <p:cNvSpPr>
              <a:spLocks noChangeShapeType="1"/>
            </p:cNvSpPr>
            <p:nvPr/>
          </p:nvSpPr>
          <p:spPr bwMode="auto">
            <a:xfrm>
              <a:off x="605" y="1181"/>
              <a:ext cx="864" cy="0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22"/>
            <p:cNvSpPr>
              <a:spLocks noChangeShapeType="1"/>
            </p:cNvSpPr>
            <p:nvPr/>
          </p:nvSpPr>
          <p:spPr bwMode="auto">
            <a:xfrm>
              <a:off x="1469" y="1008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" name="Group 139"/>
            <p:cNvGrpSpPr>
              <a:grpSpLocks/>
            </p:cNvGrpSpPr>
            <p:nvPr/>
          </p:nvGrpSpPr>
          <p:grpSpPr bwMode="auto">
            <a:xfrm>
              <a:off x="806" y="1066"/>
              <a:ext cx="461" cy="230"/>
              <a:chOff x="922" y="1066"/>
              <a:chExt cx="461" cy="230"/>
            </a:xfrm>
          </p:grpSpPr>
          <p:grpSp>
            <p:nvGrpSpPr>
              <p:cNvPr id="17" name="Group 30"/>
              <p:cNvGrpSpPr>
                <a:grpSpLocks/>
              </p:cNvGrpSpPr>
              <p:nvPr/>
            </p:nvGrpSpPr>
            <p:grpSpPr bwMode="auto">
              <a:xfrm>
                <a:off x="922" y="1066"/>
                <a:ext cx="461" cy="230"/>
                <a:chOff x="1166" y="1120"/>
                <a:chExt cx="728" cy="277"/>
              </a:xfrm>
            </p:grpSpPr>
            <p:sp>
              <p:nvSpPr>
                <p:cNvPr id="19" name="Oval 31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solidFill>
                  <a:srgbClr val="CDFFC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Oval 32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noFill/>
                <a:ln w="11113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8" name="Rectangle 33"/>
              <p:cNvSpPr>
                <a:spLocks noChangeArrowheads="1"/>
              </p:cNvSpPr>
              <p:nvPr/>
            </p:nvSpPr>
            <p:spPr bwMode="auto">
              <a:xfrm>
                <a:off x="979" y="1123"/>
                <a:ext cx="34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</a:rPr>
                  <a:t>DCCT</a:t>
                </a:r>
                <a:endParaRPr lang="en-US" sz="1400">
                  <a:latin typeface="Times New Roman" pitchFamily="18" charset="0"/>
                </a:endParaRPr>
              </a:p>
            </p:txBody>
          </p:sp>
        </p:grpSp>
        <p:sp>
          <p:nvSpPr>
            <p:cNvPr id="15" name="Text Box 123"/>
            <p:cNvSpPr txBox="1">
              <a:spLocks noChangeArrowheads="1"/>
            </p:cNvSpPr>
            <p:nvPr/>
          </p:nvSpPr>
          <p:spPr bwMode="auto">
            <a:xfrm>
              <a:off x="1037" y="662"/>
              <a:ext cx="864" cy="345"/>
            </a:xfrm>
            <a:prstGeom prst="rect">
              <a:avLst/>
            </a:prstGeom>
            <a:solidFill>
              <a:srgbClr val="C0C0C0">
                <a:alpha val="25000"/>
              </a:srgbClr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Dipole Magnet 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4-5</a:t>
              </a:r>
            </a:p>
          </p:txBody>
        </p:sp>
        <p:sp>
          <p:nvSpPr>
            <p:cNvPr id="16" name="Text Box 127"/>
            <p:cNvSpPr txBox="1">
              <a:spLocks noChangeArrowheads="1"/>
            </p:cNvSpPr>
            <p:nvPr/>
          </p:nvSpPr>
          <p:spPr bwMode="auto">
            <a:xfrm>
              <a:off x="173" y="662"/>
              <a:ext cx="864" cy="34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Power Converter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Right 4</a:t>
              </a:r>
            </a:p>
          </p:txBody>
        </p:sp>
      </p:grpSp>
      <p:grpSp>
        <p:nvGrpSpPr>
          <p:cNvPr id="21" name="Group 221"/>
          <p:cNvGrpSpPr>
            <a:grpSpLocks/>
          </p:cNvGrpSpPr>
          <p:nvPr/>
        </p:nvGrpSpPr>
        <p:grpSpPr bwMode="auto">
          <a:xfrm>
            <a:off x="228600" y="2651125"/>
            <a:ext cx="2743200" cy="1006475"/>
            <a:chOff x="173" y="1354"/>
            <a:chExt cx="1728" cy="634"/>
          </a:xfrm>
        </p:grpSpPr>
        <p:sp>
          <p:nvSpPr>
            <p:cNvPr id="22" name="Line 142"/>
            <p:cNvSpPr>
              <a:spLocks noChangeShapeType="1"/>
            </p:cNvSpPr>
            <p:nvPr/>
          </p:nvSpPr>
          <p:spPr bwMode="auto">
            <a:xfrm>
              <a:off x="605" y="1700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43"/>
            <p:cNvSpPr>
              <a:spLocks noChangeShapeType="1"/>
            </p:cNvSpPr>
            <p:nvPr/>
          </p:nvSpPr>
          <p:spPr bwMode="auto">
            <a:xfrm flipV="1">
              <a:off x="605" y="1872"/>
              <a:ext cx="864" cy="1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44"/>
            <p:cNvSpPr>
              <a:spLocks noChangeShapeType="1"/>
            </p:cNvSpPr>
            <p:nvPr/>
          </p:nvSpPr>
          <p:spPr bwMode="auto">
            <a:xfrm>
              <a:off x="1469" y="1699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" name="Group 145"/>
            <p:cNvGrpSpPr>
              <a:grpSpLocks/>
            </p:cNvGrpSpPr>
            <p:nvPr/>
          </p:nvGrpSpPr>
          <p:grpSpPr bwMode="auto">
            <a:xfrm>
              <a:off x="806" y="1758"/>
              <a:ext cx="461" cy="230"/>
              <a:chOff x="922" y="1066"/>
              <a:chExt cx="461" cy="230"/>
            </a:xfrm>
          </p:grpSpPr>
          <p:grpSp>
            <p:nvGrpSpPr>
              <p:cNvPr id="28" name="Group 146"/>
              <p:cNvGrpSpPr>
                <a:grpSpLocks/>
              </p:cNvGrpSpPr>
              <p:nvPr/>
            </p:nvGrpSpPr>
            <p:grpSpPr bwMode="auto">
              <a:xfrm>
                <a:off x="922" y="1066"/>
                <a:ext cx="461" cy="230"/>
                <a:chOff x="1166" y="1120"/>
                <a:chExt cx="728" cy="277"/>
              </a:xfrm>
            </p:grpSpPr>
            <p:sp>
              <p:nvSpPr>
                <p:cNvPr id="30" name="Oval 147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solidFill>
                  <a:srgbClr val="CDFFC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Oval 148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noFill/>
                <a:ln w="11113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9" name="Rectangle 149"/>
              <p:cNvSpPr>
                <a:spLocks noChangeArrowheads="1"/>
              </p:cNvSpPr>
              <p:nvPr/>
            </p:nvSpPr>
            <p:spPr bwMode="auto">
              <a:xfrm>
                <a:off x="979" y="1123"/>
                <a:ext cx="34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</a:rPr>
                  <a:t>DCCT</a:t>
                </a:r>
                <a:endParaRPr lang="en-US" sz="1400">
                  <a:latin typeface="Times New Roman" pitchFamily="18" charset="0"/>
                </a:endParaRPr>
              </a:p>
            </p:txBody>
          </p:sp>
        </p:grpSp>
        <p:sp>
          <p:nvSpPr>
            <p:cNvPr id="26" name="Text Box 150"/>
            <p:cNvSpPr txBox="1">
              <a:spLocks noChangeArrowheads="1"/>
            </p:cNvSpPr>
            <p:nvPr/>
          </p:nvSpPr>
          <p:spPr bwMode="auto">
            <a:xfrm>
              <a:off x="1037" y="1354"/>
              <a:ext cx="864" cy="345"/>
            </a:xfrm>
            <a:prstGeom prst="rect">
              <a:avLst/>
            </a:prstGeom>
            <a:solidFill>
              <a:srgbClr val="C0C0C0">
                <a:alpha val="25000"/>
              </a:srgbClr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Dipole Magnet 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5-6</a:t>
              </a:r>
            </a:p>
          </p:txBody>
        </p:sp>
        <p:sp>
          <p:nvSpPr>
            <p:cNvPr id="27" name="Text Box 151"/>
            <p:cNvSpPr txBox="1">
              <a:spLocks noChangeArrowheads="1"/>
            </p:cNvSpPr>
            <p:nvPr/>
          </p:nvSpPr>
          <p:spPr bwMode="auto">
            <a:xfrm>
              <a:off x="173" y="1354"/>
              <a:ext cx="864" cy="34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Power Converter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Left 6</a:t>
              </a:r>
            </a:p>
          </p:txBody>
        </p:sp>
      </p:grpSp>
      <p:grpSp>
        <p:nvGrpSpPr>
          <p:cNvPr id="32" name="Group 223"/>
          <p:cNvGrpSpPr>
            <a:grpSpLocks/>
          </p:cNvGrpSpPr>
          <p:nvPr/>
        </p:nvGrpSpPr>
        <p:grpSpPr bwMode="auto">
          <a:xfrm>
            <a:off x="5989638" y="1325563"/>
            <a:ext cx="2744787" cy="1006475"/>
            <a:chOff x="2189" y="662"/>
            <a:chExt cx="1729" cy="634"/>
          </a:xfrm>
        </p:grpSpPr>
        <p:sp>
          <p:nvSpPr>
            <p:cNvPr id="33" name="Line 153"/>
            <p:cNvSpPr>
              <a:spLocks noChangeShapeType="1"/>
            </p:cNvSpPr>
            <p:nvPr/>
          </p:nvSpPr>
          <p:spPr bwMode="auto">
            <a:xfrm>
              <a:off x="2621" y="1008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154"/>
            <p:cNvSpPr>
              <a:spLocks noChangeShapeType="1"/>
            </p:cNvSpPr>
            <p:nvPr/>
          </p:nvSpPr>
          <p:spPr bwMode="auto">
            <a:xfrm>
              <a:off x="2621" y="1181"/>
              <a:ext cx="864" cy="0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155"/>
            <p:cNvSpPr>
              <a:spLocks noChangeShapeType="1"/>
            </p:cNvSpPr>
            <p:nvPr/>
          </p:nvSpPr>
          <p:spPr bwMode="auto">
            <a:xfrm>
              <a:off x="3485" y="1008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" name="Group 156"/>
            <p:cNvGrpSpPr>
              <a:grpSpLocks/>
            </p:cNvGrpSpPr>
            <p:nvPr/>
          </p:nvGrpSpPr>
          <p:grpSpPr bwMode="auto">
            <a:xfrm>
              <a:off x="2822" y="1066"/>
              <a:ext cx="461" cy="230"/>
              <a:chOff x="922" y="1066"/>
              <a:chExt cx="461" cy="230"/>
            </a:xfrm>
          </p:grpSpPr>
          <p:grpSp>
            <p:nvGrpSpPr>
              <p:cNvPr id="39" name="Group 157"/>
              <p:cNvGrpSpPr>
                <a:grpSpLocks/>
              </p:cNvGrpSpPr>
              <p:nvPr/>
            </p:nvGrpSpPr>
            <p:grpSpPr bwMode="auto">
              <a:xfrm>
                <a:off x="922" y="1066"/>
                <a:ext cx="461" cy="230"/>
                <a:chOff x="1166" y="1120"/>
                <a:chExt cx="728" cy="277"/>
              </a:xfrm>
            </p:grpSpPr>
            <p:sp>
              <p:nvSpPr>
                <p:cNvPr id="41" name="Oval 158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solidFill>
                  <a:srgbClr val="CDFFC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Oval 159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noFill/>
                <a:ln w="11113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0" name="Rectangle 160"/>
              <p:cNvSpPr>
                <a:spLocks noChangeArrowheads="1"/>
              </p:cNvSpPr>
              <p:nvPr/>
            </p:nvSpPr>
            <p:spPr bwMode="auto">
              <a:xfrm>
                <a:off x="979" y="1123"/>
                <a:ext cx="34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</a:rPr>
                  <a:t>DCCT</a:t>
                </a:r>
                <a:endParaRPr lang="en-US" sz="1400">
                  <a:latin typeface="Times New Roman" pitchFamily="18" charset="0"/>
                </a:endParaRPr>
              </a:p>
            </p:txBody>
          </p:sp>
        </p:grpSp>
        <p:sp>
          <p:nvSpPr>
            <p:cNvPr id="37" name="Text Box 161"/>
            <p:cNvSpPr txBox="1">
              <a:spLocks noChangeArrowheads="1"/>
            </p:cNvSpPr>
            <p:nvPr/>
          </p:nvSpPr>
          <p:spPr bwMode="auto">
            <a:xfrm>
              <a:off x="3053" y="662"/>
              <a:ext cx="865" cy="345"/>
            </a:xfrm>
            <a:prstGeom prst="rect">
              <a:avLst/>
            </a:prstGeom>
            <a:solidFill>
              <a:srgbClr val="C0C0C0">
                <a:alpha val="25000"/>
              </a:srgbClr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Dipole Magnet 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7-8</a:t>
              </a:r>
            </a:p>
          </p:txBody>
        </p:sp>
        <p:sp>
          <p:nvSpPr>
            <p:cNvPr id="38" name="Text Box 162"/>
            <p:cNvSpPr txBox="1">
              <a:spLocks noChangeArrowheads="1"/>
            </p:cNvSpPr>
            <p:nvPr/>
          </p:nvSpPr>
          <p:spPr bwMode="auto">
            <a:xfrm>
              <a:off x="2189" y="662"/>
              <a:ext cx="864" cy="34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Power Converter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Left 8</a:t>
              </a:r>
            </a:p>
          </p:txBody>
        </p:sp>
      </p:grpSp>
      <p:grpSp>
        <p:nvGrpSpPr>
          <p:cNvPr id="43" name="Group 269"/>
          <p:cNvGrpSpPr>
            <a:grpSpLocks/>
          </p:cNvGrpSpPr>
          <p:nvPr/>
        </p:nvGrpSpPr>
        <p:grpSpPr bwMode="auto">
          <a:xfrm>
            <a:off x="5989638" y="2651125"/>
            <a:ext cx="2743200" cy="1006475"/>
            <a:chOff x="2189" y="1354"/>
            <a:chExt cx="1728" cy="634"/>
          </a:xfrm>
        </p:grpSpPr>
        <p:sp>
          <p:nvSpPr>
            <p:cNvPr id="44" name="Line 164"/>
            <p:cNvSpPr>
              <a:spLocks noChangeShapeType="1"/>
            </p:cNvSpPr>
            <p:nvPr/>
          </p:nvSpPr>
          <p:spPr bwMode="auto">
            <a:xfrm>
              <a:off x="2621" y="1700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165"/>
            <p:cNvSpPr>
              <a:spLocks noChangeShapeType="1"/>
            </p:cNvSpPr>
            <p:nvPr/>
          </p:nvSpPr>
          <p:spPr bwMode="auto">
            <a:xfrm flipV="1">
              <a:off x="2621" y="1872"/>
              <a:ext cx="864" cy="0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166"/>
            <p:cNvSpPr>
              <a:spLocks noChangeShapeType="1"/>
            </p:cNvSpPr>
            <p:nvPr/>
          </p:nvSpPr>
          <p:spPr bwMode="auto">
            <a:xfrm>
              <a:off x="3485" y="1700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7" name="Group 167"/>
            <p:cNvGrpSpPr>
              <a:grpSpLocks/>
            </p:cNvGrpSpPr>
            <p:nvPr/>
          </p:nvGrpSpPr>
          <p:grpSpPr bwMode="auto">
            <a:xfrm>
              <a:off x="2822" y="1758"/>
              <a:ext cx="461" cy="230"/>
              <a:chOff x="922" y="1066"/>
              <a:chExt cx="461" cy="230"/>
            </a:xfrm>
          </p:grpSpPr>
          <p:grpSp>
            <p:nvGrpSpPr>
              <p:cNvPr id="50" name="Group 168"/>
              <p:cNvGrpSpPr>
                <a:grpSpLocks/>
              </p:cNvGrpSpPr>
              <p:nvPr/>
            </p:nvGrpSpPr>
            <p:grpSpPr bwMode="auto">
              <a:xfrm>
                <a:off x="922" y="1066"/>
                <a:ext cx="461" cy="230"/>
                <a:chOff x="1166" y="1120"/>
                <a:chExt cx="728" cy="277"/>
              </a:xfrm>
            </p:grpSpPr>
            <p:sp>
              <p:nvSpPr>
                <p:cNvPr id="52" name="Oval 169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solidFill>
                  <a:srgbClr val="CDFFC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Oval 170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noFill/>
                <a:ln w="11113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1" name="Rectangle 171"/>
              <p:cNvSpPr>
                <a:spLocks noChangeArrowheads="1"/>
              </p:cNvSpPr>
              <p:nvPr/>
            </p:nvSpPr>
            <p:spPr bwMode="auto">
              <a:xfrm>
                <a:off x="979" y="1123"/>
                <a:ext cx="34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</a:rPr>
                  <a:t>DCCT</a:t>
                </a:r>
                <a:endParaRPr lang="en-US" sz="1400">
                  <a:latin typeface="Times New Roman" pitchFamily="18" charset="0"/>
                </a:endParaRPr>
              </a:p>
            </p:txBody>
          </p:sp>
        </p:grpSp>
        <p:sp>
          <p:nvSpPr>
            <p:cNvPr id="48" name="Text Box 172"/>
            <p:cNvSpPr txBox="1">
              <a:spLocks noChangeArrowheads="1"/>
            </p:cNvSpPr>
            <p:nvPr/>
          </p:nvSpPr>
          <p:spPr bwMode="auto">
            <a:xfrm>
              <a:off x="3052" y="1354"/>
              <a:ext cx="865" cy="345"/>
            </a:xfrm>
            <a:prstGeom prst="rect">
              <a:avLst/>
            </a:prstGeom>
            <a:solidFill>
              <a:srgbClr val="C0C0C0">
                <a:alpha val="25000"/>
              </a:srgbClr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Dipole Magnet 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6-7</a:t>
              </a:r>
            </a:p>
          </p:txBody>
        </p:sp>
        <p:sp>
          <p:nvSpPr>
            <p:cNvPr id="49" name="Text Box 173"/>
            <p:cNvSpPr txBox="1">
              <a:spLocks noChangeArrowheads="1"/>
            </p:cNvSpPr>
            <p:nvPr/>
          </p:nvSpPr>
          <p:spPr bwMode="auto">
            <a:xfrm>
              <a:off x="2189" y="1354"/>
              <a:ext cx="864" cy="34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Power Converter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Right 6</a:t>
              </a:r>
            </a:p>
          </p:txBody>
        </p:sp>
      </p:grpSp>
      <p:grpSp>
        <p:nvGrpSpPr>
          <p:cNvPr id="54" name="Group 274"/>
          <p:cNvGrpSpPr>
            <a:grpSpLocks/>
          </p:cNvGrpSpPr>
          <p:nvPr/>
        </p:nvGrpSpPr>
        <p:grpSpPr bwMode="auto">
          <a:xfrm>
            <a:off x="4525963" y="4618038"/>
            <a:ext cx="2743200" cy="1004887"/>
            <a:chOff x="173" y="2822"/>
            <a:chExt cx="1728" cy="633"/>
          </a:xfrm>
        </p:grpSpPr>
        <p:sp>
          <p:nvSpPr>
            <p:cNvPr id="55" name="Line 175"/>
            <p:cNvSpPr>
              <a:spLocks noChangeShapeType="1"/>
            </p:cNvSpPr>
            <p:nvPr/>
          </p:nvSpPr>
          <p:spPr bwMode="auto">
            <a:xfrm>
              <a:off x="605" y="2937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176"/>
            <p:cNvSpPr>
              <a:spLocks noChangeShapeType="1"/>
            </p:cNvSpPr>
            <p:nvPr/>
          </p:nvSpPr>
          <p:spPr bwMode="auto">
            <a:xfrm flipV="1">
              <a:off x="605" y="2938"/>
              <a:ext cx="864" cy="0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177"/>
            <p:cNvSpPr>
              <a:spLocks noChangeShapeType="1"/>
            </p:cNvSpPr>
            <p:nvPr/>
          </p:nvSpPr>
          <p:spPr bwMode="auto">
            <a:xfrm>
              <a:off x="1469" y="2937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8" name="Group 178"/>
            <p:cNvGrpSpPr>
              <a:grpSpLocks/>
            </p:cNvGrpSpPr>
            <p:nvPr/>
          </p:nvGrpSpPr>
          <p:grpSpPr bwMode="auto">
            <a:xfrm>
              <a:off x="806" y="2822"/>
              <a:ext cx="461" cy="230"/>
              <a:chOff x="922" y="1066"/>
              <a:chExt cx="461" cy="230"/>
            </a:xfrm>
          </p:grpSpPr>
          <p:grpSp>
            <p:nvGrpSpPr>
              <p:cNvPr id="61" name="Group 179"/>
              <p:cNvGrpSpPr>
                <a:grpSpLocks/>
              </p:cNvGrpSpPr>
              <p:nvPr/>
            </p:nvGrpSpPr>
            <p:grpSpPr bwMode="auto">
              <a:xfrm>
                <a:off x="922" y="1066"/>
                <a:ext cx="461" cy="230"/>
                <a:chOff x="1166" y="1120"/>
                <a:chExt cx="728" cy="277"/>
              </a:xfrm>
            </p:grpSpPr>
            <p:sp>
              <p:nvSpPr>
                <p:cNvPr id="63" name="Oval 180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solidFill>
                  <a:srgbClr val="CDFFC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Oval 181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noFill/>
                <a:ln w="11113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2" name="Rectangle 182"/>
              <p:cNvSpPr>
                <a:spLocks noChangeArrowheads="1"/>
              </p:cNvSpPr>
              <p:nvPr/>
            </p:nvSpPr>
            <p:spPr bwMode="auto">
              <a:xfrm>
                <a:off x="979" y="1123"/>
                <a:ext cx="34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</a:rPr>
                  <a:t>DCCT</a:t>
                </a:r>
                <a:endParaRPr lang="en-US" sz="1400">
                  <a:latin typeface="Times New Roman" pitchFamily="18" charset="0"/>
                </a:endParaRPr>
              </a:p>
            </p:txBody>
          </p:sp>
        </p:grpSp>
        <p:sp>
          <p:nvSpPr>
            <p:cNvPr id="59" name="Text Box 183"/>
            <p:cNvSpPr txBox="1">
              <a:spLocks noChangeArrowheads="1"/>
            </p:cNvSpPr>
            <p:nvPr/>
          </p:nvSpPr>
          <p:spPr bwMode="auto">
            <a:xfrm>
              <a:off x="1036" y="3110"/>
              <a:ext cx="865" cy="345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Septum Magnet 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Beam 1</a:t>
              </a:r>
            </a:p>
          </p:txBody>
        </p:sp>
        <p:sp>
          <p:nvSpPr>
            <p:cNvPr id="60" name="Text Box 184"/>
            <p:cNvSpPr txBox="1">
              <a:spLocks noChangeArrowheads="1"/>
            </p:cNvSpPr>
            <p:nvPr/>
          </p:nvSpPr>
          <p:spPr bwMode="auto">
            <a:xfrm>
              <a:off x="173" y="3110"/>
              <a:ext cx="864" cy="34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Power Converter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Septum Beam 1</a:t>
              </a:r>
            </a:p>
          </p:txBody>
        </p:sp>
      </p:grpSp>
      <p:grpSp>
        <p:nvGrpSpPr>
          <p:cNvPr id="65" name="Group 271"/>
          <p:cNvGrpSpPr>
            <a:grpSpLocks/>
          </p:cNvGrpSpPr>
          <p:nvPr/>
        </p:nvGrpSpPr>
        <p:grpSpPr bwMode="auto">
          <a:xfrm>
            <a:off x="1692275" y="4618038"/>
            <a:ext cx="2743200" cy="1004887"/>
            <a:chOff x="2189" y="2074"/>
            <a:chExt cx="1728" cy="633"/>
          </a:xfrm>
        </p:grpSpPr>
        <p:sp>
          <p:nvSpPr>
            <p:cNvPr id="66" name="Line 211"/>
            <p:cNvSpPr>
              <a:spLocks noChangeShapeType="1"/>
            </p:cNvSpPr>
            <p:nvPr/>
          </p:nvSpPr>
          <p:spPr bwMode="auto">
            <a:xfrm>
              <a:off x="2621" y="2189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212"/>
            <p:cNvSpPr>
              <a:spLocks noChangeShapeType="1"/>
            </p:cNvSpPr>
            <p:nvPr/>
          </p:nvSpPr>
          <p:spPr bwMode="auto">
            <a:xfrm>
              <a:off x="2621" y="2189"/>
              <a:ext cx="864" cy="0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213"/>
            <p:cNvSpPr>
              <a:spLocks noChangeShapeType="1"/>
            </p:cNvSpPr>
            <p:nvPr/>
          </p:nvSpPr>
          <p:spPr bwMode="auto">
            <a:xfrm>
              <a:off x="3485" y="2189"/>
              <a:ext cx="0" cy="173"/>
            </a:xfrm>
            <a:prstGeom prst="line">
              <a:avLst/>
            </a:prstGeom>
            <a:noFill/>
            <a:ln w="11113">
              <a:solidFill>
                <a:srgbClr val="00279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9" name="Group 214"/>
            <p:cNvGrpSpPr>
              <a:grpSpLocks/>
            </p:cNvGrpSpPr>
            <p:nvPr/>
          </p:nvGrpSpPr>
          <p:grpSpPr bwMode="auto">
            <a:xfrm>
              <a:off x="2822" y="2074"/>
              <a:ext cx="461" cy="230"/>
              <a:chOff x="922" y="1066"/>
              <a:chExt cx="461" cy="230"/>
            </a:xfrm>
          </p:grpSpPr>
          <p:grpSp>
            <p:nvGrpSpPr>
              <p:cNvPr id="72" name="Group 215"/>
              <p:cNvGrpSpPr>
                <a:grpSpLocks/>
              </p:cNvGrpSpPr>
              <p:nvPr/>
            </p:nvGrpSpPr>
            <p:grpSpPr bwMode="auto">
              <a:xfrm>
                <a:off x="922" y="1066"/>
                <a:ext cx="461" cy="230"/>
                <a:chOff x="1166" y="1120"/>
                <a:chExt cx="728" cy="277"/>
              </a:xfrm>
            </p:grpSpPr>
            <p:sp>
              <p:nvSpPr>
                <p:cNvPr id="74" name="Oval 216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solidFill>
                  <a:srgbClr val="CDFFC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Oval 217"/>
                <p:cNvSpPr>
                  <a:spLocks noChangeArrowheads="1"/>
                </p:cNvSpPr>
                <p:nvPr/>
              </p:nvSpPr>
              <p:spPr bwMode="auto">
                <a:xfrm>
                  <a:off x="1166" y="1120"/>
                  <a:ext cx="728" cy="277"/>
                </a:xfrm>
                <a:prstGeom prst="ellipse">
                  <a:avLst/>
                </a:prstGeom>
                <a:noFill/>
                <a:ln w="11113" cap="rnd">
                  <a:solidFill>
                    <a:srgbClr val="00279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3" name="Rectangle 218"/>
              <p:cNvSpPr>
                <a:spLocks noChangeArrowheads="1"/>
              </p:cNvSpPr>
              <p:nvPr/>
            </p:nvSpPr>
            <p:spPr bwMode="auto">
              <a:xfrm>
                <a:off x="979" y="1123"/>
                <a:ext cx="34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en-US" sz="1400">
                    <a:solidFill>
                      <a:srgbClr val="000000"/>
                    </a:solidFill>
                  </a:rPr>
                  <a:t>DCCT</a:t>
                </a:r>
                <a:endParaRPr lang="en-US" sz="1400">
                  <a:latin typeface="Times New Roman" pitchFamily="18" charset="0"/>
                </a:endParaRPr>
              </a:p>
            </p:txBody>
          </p:sp>
        </p:grpSp>
        <p:sp>
          <p:nvSpPr>
            <p:cNvPr id="70" name="Text Box 219"/>
            <p:cNvSpPr txBox="1">
              <a:spLocks noChangeArrowheads="1"/>
            </p:cNvSpPr>
            <p:nvPr/>
          </p:nvSpPr>
          <p:spPr bwMode="auto">
            <a:xfrm>
              <a:off x="3052" y="2362"/>
              <a:ext cx="865" cy="345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Quadrupole Q4 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Beam 1</a:t>
              </a:r>
            </a:p>
          </p:txBody>
        </p:sp>
        <p:sp>
          <p:nvSpPr>
            <p:cNvPr id="71" name="Text Box 220"/>
            <p:cNvSpPr txBox="1">
              <a:spLocks noChangeArrowheads="1"/>
            </p:cNvSpPr>
            <p:nvPr/>
          </p:nvSpPr>
          <p:spPr bwMode="auto">
            <a:xfrm>
              <a:off x="2189" y="2362"/>
              <a:ext cx="864" cy="34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Unicode MS" pitchFamily="34" charset="-128"/>
                </a:rPr>
                <a:t>Power Converter</a:t>
              </a:r>
              <a:br>
                <a:rPr lang="en-US" sz="1400">
                  <a:latin typeface="Arial Unicode MS" pitchFamily="34" charset="-128"/>
                </a:rPr>
              </a:br>
              <a:r>
                <a:rPr lang="en-US" sz="1400">
                  <a:latin typeface="Arial Unicode MS" pitchFamily="34" charset="-128"/>
                </a:rPr>
                <a:t>Q4 Beam 1</a:t>
              </a:r>
            </a:p>
          </p:txBody>
        </p:sp>
      </p:grpSp>
      <p:sp>
        <p:nvSpPr>
          <p:cNvPr id="76" name="Line 225"/>
          <p:cNvSpPr>
            <a:spLocks noChangeShapeType="1"/>
          </p:cNvSpPr>
          <p:nvPr/>
        </p:nvSpPr>
        <p:spPr bwMode="auto">
          <a:xfrm>
            <a:off x="1417638" y="4799013"/>
            <a:ext cx="0" cy="274637"/>
          </a:xfrm>
          <a:prstGeom prst="line">
            <a:avLst/>
          </a:prstGeom>
          <a:noFill/>
          <a:ln w="11113">
            <a:solidFill>
              <a:srgbClr val="00279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7" name="Line 226"/>
          <p:cNvSpPr>
            <a:spLocks noChangeShapeType="1"/>
          </p:cNvSpPr>
          <p:nvPr/>
        </p:nvSpPr>
        <p:spPr bwMode="auto">
          <a:xfrm flipV="1">
            <a:off x="593725" y="4799013"/>
            <a:ext cx="823913" cy="1587"/>
          </a:xfrm>
          <a:prstGeom prst="line">
            <a:avLst/>
          </a:prstGeom>
          <a:noFill/>
          <a:ln w="11113">
            <a:solidFill>
              <a:srgbClr val="00279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8" name="Line 227"/>
          <p:cNvSpPr>
            <a:spLocks noChangeShapeType="1"/>
          </p:cNvSpPr>
          <p:nvPr/>
        </p:nvSpPr>
        <p:spPr bwMode="auto">
          <a:xfrm>
            <a:off x="593725" y="4800600"/>
            <a:ext cx="0" cy="274638"/>
          </a:xfrm>
          <a:prstGeom prst="line">
            <a:avLst/>
          </a:prstGeom>
          <a:noFill/>
          <a:ln w="11113">
            <a:solidFill>
              <a:srgbClr val="00279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9" name="Group 228"/>
          <p:cNvGrpSpPr>
            <a:grpSpLocks/>
          </p:cNvGrpSpPr>
          <p:nvPr/>
        </p:nvGrpSpPr>
        <p:grpSpPr bwMode="auto">
          <a:xfrm>
            <a:off x="731838" y="4618038"/>
            <a:ext cx="547687" cy="365125"/>
            <a:chOff x="922" y="1066"/>
            <a:chExt cx="461" cy="230"/>
          </a:xfrm>
        </p:grpSpPr>
        <p:grpSp>
          <p:nvGrpSpPr>
            <p:cNvPr id="80" name="Group 229"/>
            <p:cNvGrpSpPr>
              <a:grpSpLocks/>
            </p:cNvGrpSpPr>
            <p:nvPr/>
          </p:nvGrpSpPr>
          <p:grpSpPr bwMode="auto">
            <a:xfrm>
              <a:off x="922" y="1066"/>
              <a:ext cx="461" cy="230"/>
              <a:chOff x="1166" y="1120"/>
              <a:chExt cx="728" cy="277"/>
            </a:xfrm>
          </p:grpSpPr>
          <p:sp>
            <p:nvSpPr>
              <p:cNvPr id="82" name="Oval 230"/>
              <p:cNvSpPr>
                <a:spLocks noChangeArrowheads="1"/>
              </p:cNvSpPr>
              <p:nvPr/>
            </p:nvSpPr>
            <p:spPr bwMode="auto">
              <a:xfrm>
                <a:off x="1166" y="1120"/>
                <a:ext cx="728" cy="277"/>
              </a:xfrm>
              <a:prstGeom prst="ellipse">
                <a:avLst/>
              </a:prstGeom>
              <a:solidFill>
                <a:srgbClr val="FF99CC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Oval 231"/>
              <p:cNvSpPr>
                <a:spLocks noChangeArrowheads="1"/>
              </p:cNvSpPr>
              <p:nvPr/>
            </p:nvSpPr>
            <p:spPr bwMode="auto">
              <a:xfrm>
                <a:off x="1166" y="1120"/>
                <a:ext cx="728" cy="277"/>
              </a:xfrm>
              <a:prstGeom prst="ellipse">
                <a:avLst/>
              </a:prstGeom>
              <a:noFill/>
              <a:ln w="11113" cap="rnd">
                <a:solidFill>
                  <a:srgbClr val="00279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1" name="Rectangle 232"/>
            <p:cNvSpPr>
              <a:spLocks noChangeArrowheads="1"/>
            </p:cNvSpPr>
            <p:nvPr/>
          </p:nvSpPr>
          <p:spPr bwMode="auto">
            <a:xfrm>
              <a:off x="979" y="1123"/>
              <a:ext cx="34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>
                  <a:solidFill>
                    <a:srgbClr val="000000"/>
                  </a:solidFill>
                </a:rPr>
                <a:t>HVD</a:t>
              </a:r>
              <a:endParaRPr lang="en-US" sz="1400">
                <a:latin typeface="Times New Roman" pitchFamily="18" charset="0"/>
              </a:endParaRPr>
            </a:p>
          </p:txBody>
        </p:sp>
      </p:grpSp>
      <p:sp>
        <p:nvSpPr>
          <p:cNvPr id="84" name="Text Box 233"/>
          <p:cNvSpPr txBox="1">
            <a:spLocks noChangeArrowheads="1"/>
          </p:cNvSpPr>
          <p:nvPr/>
        </p:nvSpPr>
        <p:spPr bwMode="auto">
          <a:xfrm>
            <a:off x="228600" y="5622925"/>
            <a:ext cx="1373188" cy="547688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spcBef>
                <a:spcPct val="50000"/>
              </a:spcBef>
            </a:pPr>
            <a:r>
              <a:rPr lang="en-US" sz="1400">
                <a:latin typeface="Arial Unicode MS" pitchFamily="34" charset="-128"/>
              </a:rPr>
              <a:t>Kicker Magnet </a:t>
            </a:r>
            <a:br>
              <a:rPr lang="en-US" sz="1400">
                <a:latin typeface="Arial Unicode MS" pitchFamily="34" charset="-128"/>
              </a:rPr>
            </a:br>
            <a:r>
              <a:rPr lang="en-US" sz="1400">
                <a:latin typeface="Arial Unicode MS" pitchFamily="34" charset="-128"/>
              </a:rPr>
              <a:t>Ext. Beam 1</a:t>
            </a:r>
          </a:p>
        </p:txBody>
      </p:sp>
      <p:sp>
        <p:nvSpPr>
          <p:cNvPr id="85" name="Text Box 234"/>
          <p:cNvSpPr txBox="1">
            <a:spLocks noChangeArrowheads="1"/>
          </p:cNvSpPr>
          <p:nvPr/>
        </p:nvSpPr>
        <p:spPr bwMode="auto">
          <a:xfrm>
            <a:off x="228600" y="5073650"/>
            <a:ext cx="1371600" cy="547688"/>
          </a:xfrm>
          <a:prstGeom prst="rect">
            <a:avLst/>
          </a:prstGeom>
          <a:solidFill>
            <a:srgbClr val="FF99C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spcBef>
                <a:spcPct val="50000"/>
              </a:spcBef>
            </a:pPr>
            <a:r>
              <a:rPr lang="en-US" sz="1400">
                <a:latin typeface="Arial Unicode MS" pitchFamily="34" charset="-128"/>
              </a:rPr>
              <a:t>Kicker HV Gen.</a:t>
            </a:r>
            <a:br>
              <a:rPr lang="en-US" sz="1400">
                <a:latin typeface="Arial Unicode MS" pitchFamily="34" charset="-128"/>
              </a:rPr>
            </a:br>
            <a:r>
              <a:rPr lang="en-US" sz="1400">
                <a:latin typeface="Arial Unicode MS" pitchFamily="34" charset="-128"/>
              </a:rPr>
              <a:t>Ext. Beam 1</a:t>
            </a:r>
          </a:p>
        </p:txBody>
      </p:sp>
      <p:sp>
        <p:nvSpPr>
          <p:cNvPr id="86" name="Text Box 256"/>
          <p:cNvSpPr txBox="1">
            <a:spLocks noChangeArrowheads="1"/>
          </p:cNvSpPr>
          <p:nvPr/>
        </p:nvSpPr>
        <p:spPr bwMode="auto">
          <a:xfrm>
            <a:off x="7361238" y="5622925"/>
            <a:ext cx="1373187" cy="547688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spcBef>
                <a:spcPct val="50000"/>
              </a:spcBef>
            </a:pPr>
            <a:r>
              <a:rPr lang="en-US" sz="1400">
                <a:latin typeface="Arial Unicode MS" pitchFamily="34" charset="-128"/>
              </a:rPr>
              <a:t>Kicker Magnet </a:t>
            </a:r>
            <a:br>
              <a:rPr lang="en-US" sz="1400">
                <a:latin typeface="Arial Unicode MS" pitchFamily="34" charset="-128"/>
              </a:rPr>
            </a:br>
            <a:r>
              <a:rPr lang="en-US" sz="1400">
                <a:latin typeface="Arial Unicode MS" pitchFamily="34" charset="-128"/>
              </a:rPr>
              <a:t>Dilution Beam 1</a:t>
            </a:r>
          </a:p>
        </p:txBody>
      </p:sp>
      <p:sp>
        <p:nvSpPr>
          <p:cNvPr id="87" name="Text Box 257"/>
          <p:cNvSpPr txBox="1">
            <a:spLocks noChangeArrowheads="1"/>
          </p:cNvSpPr>
          <p:nvPr/>
        </p:nvSpPr>
        <p:spPr bwMode="auto">
          <a:xfrm>
            <a:off x="7361238" y="5073650"/>
            <a:ext cx="1371600" cy="547688"/>
          </a:xfrm>
          <a:prstGeom prst="rect">
            <a:avLst/>
          </a:prstGeom>
          <a:solidFill>
            <a:srgbClr val="FF99C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spcBef>
                <a:spcPct val="50000"/>
              </a:spcBef>
            </a:pPr>
            <a:r>
              <a:rPr lang="en-US" sz="1400">
                <a:latin typeface="Arial Unicode MS" pitchFamily="34" charset="-128"/>
              </a:rPr>
              <a:t>Kicker HV Gen.</a:t>
            </a:r>
            <a:br>
              <a:rPr lang="en-US" sz="1400">
                <a:latin typeface="Arial Unicode MS" pitchFamily="34" charset="-128"/>
              </a:rPr>
            </a:br>
            <a:r>
              <a:rPr lang="en-US" sz="1400">
                <a:latin typeface="Arial Unicode MS" pitchFamily="34" charset="-128"/>
              </a:rPr>
              <a:t>Dilution Beam 1</a:t>
            </a:r>
          </a:p>
        </p:txBody>
      </p:sp>
      <p:grpSp>
        <p:nvGrpSpPr>
          <p:cNvPr id="88" name="Group 277"/>
          <p:cNvGrpSpPr>
            <a:grpSpLocks/>
          </p:cNvGrpSpPr>
          <p:nvPr/>
        </p:nvGrpSpPr>
        <p:grpSpPr bwMode="auto">
          <a:xfrm>
            <a:off x="1600200" y="2330450"/>
            <a:ext cx="2057400" cy="138113"/>
            <a:chOff x="1008" y="1526"/>
            <a:chExt cx="1296" cy="87"/>
          </a:xfrm>
        </p:grpSpPr>
        <p:sp>
          <p:nvSpPr>
            <p:cNvPr id="89" name="Line 275"/>
            <p:cNvSpPr>
              <a:spLocks noChangeShapeType="1"/>
            </p:cNvSpPr>
            <p:nvPr/>
          </p:nvSpPr>
          <p:spPr bwMode="auto">
            <a:xfrm>
              <a:off x="1008" y="1526"/>
              <a:ext cx="0" cy="87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276"/>
            <p:cNvSpPr>
              <a:spLocks noChangeShapeType="1"/>
            </p:cNvSpPr>
            <p:nvPr/>
          </p:nvSpPr>
          <p:spPr bwMode="auto">
            <a:xfrm>
              <a:off x="1008" y="1613"/>
              <a:ext cx="1296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1" name="Group 278"/>
          <p:cNvGrpSpPr>
            <a:grpSpLocks/>
          </p:cNvGrpSpPr>
          <p:nvPr/>
        </p:nvGrpSpPr>
        <p:grpSpPr bwMode="auto">
          <a:xfrm>
            <a:off x="1600200" y="3657600"/>
            <a:ext cx="2057400" cy="138113"/>
            <a:chOff x="1008" y="1526"/>
            <a:chExt cx="1296" cy="87"/>
          </a:xfrm>
        </p:grpSpPr>
        <p:sp>
          <p:nvSpPr>
            <p:cNvPr id="92" name="Line 279"/>
            <p:cNvSpPr>
              <a:spLocks noChangeShapeType="1"/>
            </p:cNvSpPr>
            <p:nvPr/>
          </p:nvSpPr>
          <p:spPr bwMode="auto">
            <a:xfrm>
              <a:off x="1008" y="1526"/>
              <a:ext cx="0" cy="87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Line 280"/>
            <p:cNvSpPr>
              <a:spLocks noChangeShapeType="1"/>
            </p:cNvSpPr>
            <p:nvPr/>
          </p:nvSpPr>
          <p:spPr bwMode="auto">
            <a:xfrm>
              <a:off x="1008" y="1613"/>
              <a:ext cx="1296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" name="Line 281"/>
          <p:cNvSpPr>
            <a:spLocks noChangeShapeType="1"/>
          </p:cNvSpPr>
          <p:nvPr/>
        </p:nvSpPr>
        <p:spPr bwMode="auto">
          <a:xfrm flipV="1">
            <a:off x="1006475" y="4389438"/>
            <a:ext cx="0" cy="228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" name="Line 282"/>
          <p:cNvSpPr>
            <a:spLocks noChangeShapeType="1"/>
          </p:cNvSpPr>
          <p:nvPr/>
        </p:nvSpPr>
        <p:spPr bwMode="auto">
          <a:xfrm>
            <a:off x="1006475" y="4389438"/>
            <a:ext cx="3108325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" name="Line 283"/>
          <p:cNvSpPr>
            <a:spLocks noChangeShapeType="1"/>
          </p:cNvSpPr>
          <p:nvPr/>
        </p:nvSpPr>
        <p:spPr bwMode="auto">
          <a:xfrm flipV="1">
            <a:off x="4114800" y="4022725"/>
            <a:ext cx="0" cy="36671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" name="Line 284"/>
          <p:cNvSpPr>
            <a:spLocks noChangeShapeType="1"/>
          </p:cNvSpPr>
          <p:nvPr/>
        </p:nvSpPr>
        <p:spPr bwMode="auto">
          <a:xfrm flipV="1">
            <a:off x="3063875" y="4525963"/>
            <a:ext cx="0" cy="9207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" name="Line 285"/>
          <p:cNvSpPr>
            <a:spLocks noChangeShapeType="1"/>
          </p:cNvSpPr>
          <p:nvPr/>
        </p:nvSpPr>
        <p:spPr bwMode="auto">
          <a:xfrm>
            <a:off x="3063875" y="4525963"/>
            <a:ext cx="1325563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" name="Line 286"/>
          <p:cNvSpPr>
            <a:spLocks noChangeShapeType="1"/>
          </p:cNvSpPr>
          <p:nvPr/>
        </p:nvSpPr>
        <p:spPr bwMode="auto">
          <a:xfrm flipV="1">
            <a:off x="4389438" y="4022725"/>
            <a:ext cx="0" cy="503238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" name="Line 287"/>
          <p:cNvSpPr>
            <a:spLocks noChangeShapeType="1"/>
          </p:cNvSpPr>
          <p:nvPr/>
        </p:nvSpPr>
        <p:spPr bwMode="auto">
          <a:xfrm flipV="1">
            <a:off x="5943600" y="4525963"/>
            <a:ext cx="0" cy="9207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" name="Line 288"/>
          <p:cNvSpPr>
            <a:spLocks noChangeShapeType="1"/>
          </p:cNvSpPr>
          <p:nvPr/>
        </p:nvSpPr>
        <p:spPr bwMode="auto">
          <a:xfrm flipH="1">
            <a:off x="4754563" y="4525963"/>
            <a:ext cx="1189037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" name="Line 289"/>
          <p:cNvSpPr>
            <a:spLocks noChangeShapeType="1"/>
          </p:cNvSpPr>
          <p:nvPr/>
        </p:nvSpPr>
        <p:spPr bwMode="auto">
          <a:xfrm flipV="1">
            <a:off x="4754563" y="4022725"/>
            <a:ext cx="0" cy="503238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" name="Line 290"/>
          <p:cNvSpPr>
            <a:spLocks noChangeShapeType="1"/>
          </p:cNvSpPr>
          <p:nvPr/>
        </p:nvSpPr>
        <p:spPr bwMode="auto">
          <a:xfrm flipV="1">
            <a:off x="7954963" y="4389438"/>
            <a:ext cx="0" cy="228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" name="Line 291"/>
          <p:cNvSpPr>
            <a:spLocks noChangeShapeType="1"/>
          </p:cNvSpPr>
          <p:nvPr/>
        </p:nvSpPr>
        <p:spPr bwMode="auto">
          <a:xfrm flipH="1">
            <a:off x="5029200" y="4389438"/>
            <a:ext cx="2925763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" name="Line 292"/>
          <p:cNvSpPr>
            <a:spLocks noChangeShapeType="1"/>
          </p:cNvSpPr>
          <p:nvPr/>
        </p:nvSpPr>
        <p:spPr bwMode="auto">
          <a:xfrm flipV="1">
            <a:off x="5029200" y="4022725"/>
            <a:ext cx="0" cy="36671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" name="Line 296"/>
          <p:cNvSpPr>
            <a:spLocks noChangeShapeType="1"/>
          </p:cNvSpPr>
          <p:nvPr/>
        </p:nvSpPr>
        <p:spPr bwMode="auto">
          <a:xfrm flipV="1">
            <a:off x="7361238" y="3657600"/>
            <a:ext cx="0" cy="13652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7" name="Line 297"/>
          <p:cNvSpPr>
            <a:spLocks noChangeShapeType="1"/>
          </p:cNvSpPr>
          <p:nvPr/>
        </p:nvSpPr>
        <p:spPr bwMode="auto">
          <a:xfrm flipH="1">
            <a:off x="5486400" y="3794125"/>
            <a:ext cx="1874838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8" name="Line 298"/>
          <p:cNvSpPr>
            <a:spLocks noChangeShapeType="1"/>
          </p:cNvSpPr>
          <p:nvPr/>
        </p:nvSpPr>
        <p:spPr bwMode="auto">
          <a:xfrm>
            <a:off x="7361238" y="2330450"/>
            <a:ext cx="0" cy="13811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Line 299"/>
          <p:cNvSpPr>
            <a:spLocks noChangeShapeType="1"/>
          </p:cNvSpPr>
          <p:nvPr/>
        </p:nvSpPr>
        <p:spPr bwMode="auto">
          <a:xfrm flipH="1">
            <a:off x="5486400" y="2468563"/>
            <a:ext cx="1874838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" name="Line 300"/>
          <p:cNvSpPr>
            <a:spLocks noChangeShapeType="1"/>
          </p:cNvSpPr>
          <p:nvPr/>
        </p:nvSpPr>
        <p:spPr bwMode="auto">
          <a:xfrm flipV="1">
            <a:off x="4068763" y="1965325"/>
            <a:ext cx="0" cy="27463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" name="Line 301"/>
          <p:cNvSpPr>
            <a:spLocks noChangeShapeType="1"/>
          </p:cNvSpPr>
          <p:nvPr/>
        </p:nvSpPr>
        <p:spPr bwMode="auto">
          <a:xfrm flipV="1">
            <a:off x="5121275" y="1965325"/>
            <a:ext cx="0" cy="2746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" name="Text Box 133"/>
          <p:cNvSpPr txBox="1">
            <a:spLocks noChangeArrowheads="1"/>
          </p:cNvSpPr>
          <p:nvPr/>
        </p:nvSpPr>
        <p:spPr bwMode="auto">
          <a:xfrm>
            <a:off x="3657600" y="2239963"/>
            <a:ext cx="1828800" cy="17827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1600">
              <a:latin typeface="Arial Unicode MS" pitchFamily="34" charset="-128"/>
            </a:endParaRPr>
          </a:p>
          <a:p>
            <a:pPr algn="ctr">
              <a:spcBef>
                <a:spcPct val="50000"/>
              </a:spcBef>
            </a:pPr>
            <a:r>
              <a:rPr lang="en-US" sz="1600" b="1">
                <a:latin typeface="Arial Unicode MS" pitchFamily="34" charset="-128"/>
              </a:rPr>
              <a:t>Beam Energy Tracking System</a:t>
            </a:r>
          </a:p>
          <a:p>
            <a:pPr algn="ctr">
              <a:spcBef>
                <a:spcPct val="50000"/>
              </a:spcBef>
            </a:pPr>
            <a:r>
              <a:rPr lang="en-US" sz="1600" b="1">
                <a:latin typeface="Arial Unicode MS" pitchFamily="34" charset="-128"/>
              </a:rPr>
              <a:t>(BET</a:t>
            </a:r>
            <a:r>
              <a:rPr lang="fr-FR" sz="1600" b="1">
                <a:latin typeface="Arial Unicode MS" pitchFamily="34" charset="-128"/>
              </a:rPr>
              <a:t>S)</a:t>
            </a:r>
            <a:endParaRPr lang="en-US" sz="1600" b="1">
              <a:latin typeface="Arial Unicode MS" pitchFamily="34" charset="-128"/>
            </a:endParaRPr>
          </a:p>
        </p:txBody>
      </p:sp>
      <p:sp>
        <p:nvSpPr>
          <p:cNvPr id="113" name="Line 304"/>
          <p:cNvSpPr>
            <a:spLocks noChangeShapeType="1"/>
          </p:cNvSpPr>
          <p:nvPr/>
        </p:nvSpPr>
        <p:spPr bwMode="auto">
          <a:xfrm flipV="1">
            <a:off x="365125" y="4251325"/>
            <a:ext cx="0" cy="823913"/>
          </a:xfrm>
          <a:prstGeom prst="line">
            <a:avLst/>
          </a:prstGeom>
          <a:noFill/>
          <a:ln w="19050">
            <a:solidFill>
              <a:srgbClr val="FF9933"/>
            </a:solidFill>
            <a:round/>
            <a:headEnd type="triangle" w="lg" len="lg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4" name="Line 305"/>
          <p:cNvSpPr>
            <a:spLocks noChangeShapeType="1"/>
          </p:cNvSpPr>
          <p:nvPr/>
        </p:nvSpPr>
        <p:spPr bwMode="auto">
          <a:xfrm>
            <a:off x="365125" y="4251325"/>
            <a:ext cx="3475038" cy="0"/>
          </a:xfrm>
          <a:prstGeom prst="line">
            <a:avLst/>
          </a:prstGeom>
          <a:noFill/>
          <a:ln w="19050">
            <a:solidFill>
              <a:srgbClr val="FF99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5" name="Line 306"/>
          <p:cNvSpPr>
            <a:spLocks noChangeShapeType="1"/>
          </p:cNvSpPr>
          <p:nvPr/>
        </p:nvSpPr>
        <p:spPr bwMode="auto">
          <a:xfrm flipV="1">
            <a:off x="3840163" y="4022725"/>
            <a:ext cx="0" cy="228600"/>
          </a:xfrm>
          <a:prstGeom prst="line">
            <a:avLst/>
          </a:prstGeom>
          <a:noFill/>
          <a:ln w="19050">
            <a:solidFill>
              <a:srgbClr val="FF9933"/>
            </a:solidFill>
            <a:round/>
            <a:headEnd type="none" w="lg" len="lg"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6" name="Line 307"/>
          <p:cNvSpPr>
            <a:spLocks noChangeShapeType="1"/>
          </p:cNvSpPr>
          <p:nvPr/>
        </p:nvSpPr>
        <p:spPr bwMode="auto">
          <a:xfrm>
            <a:off x="8366125" y="4799013"/>
            <a:ext cx="0" cy="274637"/>
          </a:xfrm>
          <a:prstGeom prst="line">
            <a:avLst/>
          </a:prstGeom>
          <a:noFill/>
          <a:ln w="11113">
            <a:solidFill>
              <a:srgbClr val="00279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7" name="Line 308"/>
          <p:cNvSpPr>
            <a:spLocks noChangeShapeType="1"/>
          </p:cNvSpPr>
          <p:nvPr/>
        </p:nvSpPr>
        <p:spPr bwMode="auto">
          <a:xfrm flipV="1">
            <a:off x="7542213" y="4799013"/>
            <a:ext cx="823912" cy="1587"/>
          </a:xfrm>
          <a:prstGeom prst="line">
            <a:avLst/>
          </a:prstGeom>
          <a:noFill/>
          <a:ln w="11113">
            <a:solidFill>
              <a:srgbClr val="00279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" name="Line 309"/>
          <p:cNvSpPr>
            <a:spLocks noChangeShapeType="1"/>
          </p:cNvSpPr>
          <p:nvPr/>
        </p:nvSpPr>
        <p:spPr bwMode="auto">
          <a:xfrm>
            <a:off x="7542213" y="4800600"/>
            <a:ext cx="0" cy="274638"/>
          </a:xfrm>
          <a:prstGeom prst="line">
            <a:avLst/>
          </a:prstGeom>
          <a:noFill/>
          <a:ln w="11113">
            <a:solidFill>
              <a:srgbClr val="00279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9" name="Group 310"/>
          <p:cNvGrpSpPr>
            <a:grpSpLocks/>
          </p:cNvGrpSpPr>
          <p:nvPr/>
        </p:nvGrpSpPr>
        <p:grpSpPr bwMode="auto">
          <a:xfrm>
            <a:off x="7680325" y="4618038"/>
            <a:ext cx="547688" cy="365125"/>
            <a:chOff x="922" y="1066"/>
            <a:chExt cx="461" cy="230"/>
          </a:xfrm>
        </p:grpSpPr>
        <p:grpSp>
          <p:nvGrpSpPr>
            <p:cNvPr id="120" name="Group 311"/>
            <p:cNvGrpSpPr>
              <a:grpSpLocks/>
            </p:cNvGrpSpPr>
            <p:nvPr/>
          </p:nvGrpSpPr>
          <p:grpSpPr bwMode="auto">
            <a:xfrm>
              <a:off x="922" y="1066"/>
              <a:ext cx="461" cy="230"/>
              <a:chOff x="1166" y="1120"/>
              <a:chExt cx="728" cy="277"/>
            </a:xfrm>
          </p:grpSpPr>
          <p:sp>
            <p:nvSpPr>
              <p:cNvPr id="122" name="Oval 312"/>
              <p:cNvSpPr>
                <a:spLocks noChangeArrowheads="1"/>
              </p:cNvSpPr>
              <p:nvPr/>
            </p:nvSpPr>
            <p:spPr bwMode="auto">
              <a:xfrm>
                <a:off x="1166" y="1120"/>
                <a:ext cx="728" cy="277"/>
              </a:xfrm>
              <a:prstGeom prst="ellipse">
                <a:avLst/>
              </a:prstGeom>
              <a:solidFill>
                <a:srgbClr val="FF99CC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Oval 313"/>
              <p:cNvSpPr>
                <a:spLocks noChangeArrowheads="1"/>
              </p:cNvSpPr>
              <p:nvPr/>
            </p:nvSpPr>
            <p:spPr bwMode="auto">
              <a:xfrm>
                <a:off x="1166" y="1120"/>
                <a:ext cx="728" cy="277"/>
              </a:xfrm>
              <a:prstGeom prst="ellipse">
                <a:avLst/>
              </a:prstGeom>
              <a:noFill/>
              <a:ln w="11113" cap="rnd">
                <a:solidFill>
                  <a:srgbClr val="00279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1" name="Rectangle 314"/>
            <p:cNvSpPr>
              <a:spLocks noChangeArrowheads="1"/>
            </p:cNvSpPr>
            <p:nvPr/>
          </p:nvSpPr>
          <p:spPr bwMode="auto">
            <a:xfrm>
              <a:off x="979" y="1123"/>
              <a:ext cx="34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400">
                  <a:solidFill>
                    <a:srgbClr val="000000"/>
                  </a:solidFill>
                </a:rPr>
                <a:t>HVD</a:t>
              </a:r>
              <a:endParaRPr lang="en-US" sz="1400">
                <a:latin typeface="Times New Roman" pitchFamily="18" charset="0"/>
              </a:endParaRPr>
            </a:p>
          </p:txBody>
        </p:sp>
      </p:grpSp>
      <p:sp>
        <p:nvSpPr>
          <p:cNvPr id="124" name="Line 315"/>
          <p:cNvSpPr>
            <a:spLocks noChangeShapeType="1"/>
          </p:cNvSpPr>
          <p:nvPr/>
        </p:nvSpPr>
        <p:spPr bwMode="auto">
          <a:xfrm flipV="1">
            <a:off x="5303838" y="4022725"/>
            <a:ext cx="0" cy="228600"/>
          </a:xfrm>
          <a:prstGeom prst="line">
            <a:avLst/>
          </a:prstGeom>
          <a:noFill/>
          <a:ln w="19050">
            <a:solidFill>
              <a:srgbClr val="FF9933"/>
            </a:solidFill>
            <a:round/>
            <a:headEnd type="none" w="lg" len="lg"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5" name="Line 317"/>
          <p:cNvSpPr>
            <a:spLocks noChangeShapeType="1"/>
          </p:cNvSpPr>
          <p:nvPr/>
        </p:nvSpPr>
        <p:spPr bwMode="auto">
          <a:xfrm>
            <a:off x="5303838" y="4251325"/>
            <a:ext cx="3290887" cy="0"/>
          </a:xfrm>
          <a:prstGeom prst="line">
            <a:avLst/>
          </a:prstGeom>
          <a:noFill/>
          <a:ln w="19050">
            <a:solidFill>
              <a:srgbClr val="FF99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6" name="Line 318"/>
          <p:cNvSpPr>
            <a:spLocks noChangeShapeType="1"/>
          </p:cNvSpPr>
          <p:nvPr/>
        </p:nvSpPr>
        <p:spPr bwMode="auto">
          <a:xfrm flipV="1">
            <a:off x="8594725" y="4251325"/>
            <a:ext cx="0" cy="823913"/>
          </a:xfrm>
          <a:prstGeom prst="line">
            <a:avLst/>
          </a:prstGeom>
          <a:noFill/>
          <a:ln w="19050">
            <a:solidFill>
              <a:srgbClr val="FF9933"/>
            </a:solidFill>
            <a:round/>
            <a:headEnd type="triangle" w="lg" len="lg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Energy </a:t>
            </a:r>
            <a:r>
              <a:rPr lang="en-GB" dirty="0" smtClean="0"/>
              <a:t>Tracking System</a:t>
            </a:r>
            <a:r>
              <a:rPr lang="en-GB" dirty="0"/>
              <a:t/>
            </a:r>
            <a:br>
              <a:rPr lang="en-GB" dirty="0"/>
            </a:br>
            <a:r>
              <a:rPr lang="en-GB" sz="2400" dirty="0"/>
              <a:t>Architecture</a:t>
            </a:r>
          </a:p>
        </p:txBody>
      </p:sp>
      <p:grpSp>
        <p:nvGrpSpPr>
          <p:cNvPr id="5225" name="Group 105"/>
          <p:cNvGrpSpPr>
            <a:grpSpLocks/>
          </p:cNvGrpSpPr>
          <p:nvPr/>
        </p:nvGrpSpPr>
        <p:grpSpPr bwMode="auto">
          <a:xfrm>
            <a:off x="1282700" y="1685925"/>
            <a:ext cx="7496175" cy="1098550"/>
            <a:chOff x="808" y="950"/>
            <a:chExt cx="4722" cy="692"/>
          </a:xfrm>
        </p:grpSpPr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808" y="951"/>
              <a:ext cx="746" cy="691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400" b="1"/>
                <a:t>Main</a:t>
              </a:r>
            </a:p>
            <a:p>
              <a:pPr algn="ctr" eaLnBrk="0" hangingPunct="0"/>
              <a:r>
                <a:rPr lang="en-US" sz="1400" b="1"/>
                <a:t>Bends</a:t>
              </a:r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5134" name="Text Box 14"/>
            <p:cNvSpPr txBox="1">
              <a:spLocks noChangeArrowheads="1"/>
            </p:cNvSpPr>
            <p:nvPr/>
          </p:nvSpPr>
          <p:spPr bwMode="auto">
            <a:xfrm>
              <a:off x="1555" y="1009"/>
              <a:ext cx="576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algn="ctr" eaLnBrk="0" hangingPunct="0"/>
              <a:r>
                <a:rPr lang="en-US"/>
                <a:t>I</a:t>
              </a:r>
              <a:r>
                <a:rPr lang="en-US" baseline="-25000"/>
                <a:t>meas</a:t>
              </a:r>
              <a:r>
                <a:rPr lang="en-US"/>
                <a:t>A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>
              <a:off x="1554" y="1296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75" name="Group 55"/>
            <p:cNvGrpSpPr>
              <a:grpSpLocks/>
            </p:cNvGrpSpPr>
            <p:nvPr/>
          </p:nvGrpSpPr>
          <p:grpSpPr bwMode="auto">
            <a:xfrm>
              <a:off x="2131" y="951"/>
              <a:ext cx="749" cy="691"/>
              <a:chOff x="3534" y="842"/>
              <a:chExt cx="1154" cy="877"/>
            </a:xfrm>
          </p:grpSpPr>
          <p:sp>
            <p:nvSpPr>
              <p:cNvPr id="5138" name="Rectangle 18"/>
              <p:cNvSpPr>
                <a:spLocks noChangeArrowheads="1"/>
              </p:cNvSpPr>
              <p:nvPr/>
            </p:nvSpPr>
            <p:spPr bwMode="auto">
              <a:xfrm>
                <a:off x="3534" y="842"/>
                <a:ext cx="1154" cy="877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39" name="Group 19"/>
              <p:cNvGrpSpPr>
                <a:grpSpLocks/>
              </p:cNvGrpSpPr>
              <p:nvPr/>
            </p:nvGrpSpPr>
            <p:grpSpPr bwMode="auto">
              <a:xfrm>
                <a:off x="3782" y="997"/>
                <a:ext cx="715" cy="592"/>
                <a:chOff x="1462" y="2738"/>
                <a:chExt cx="715" cy="592"/>
              </a:xfrm>
            </p:grpSpPr>
            <p:sp>
              <p:nvSpPr>
                <p:cNvPr id="5140" name="Line 20"/>
                <p:cNvSpPr>
                  <a:spLocks noChangeShapeType="1"/>
                </p:cNvSpPr>
                <p:nvPr/>
              </p:nvSpPr>
              <p:spPr bwMode="auto">
                <a:xfrm>
                  <a:off x="1462" y="3284"/>
                  <a:ext cx="71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1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1484" y="2738"/>
                  <a:ext cx="0" cy="5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2" name="Freeform 22"/>
                <p:cNvSpPr>
                  <a:spLocks/>
                </p:cNvSpPr>
                <p:nvPr/>
              </p:nvSpPr>
              <p:spPr bwMode="auto">
                <a:xfrm>
                  <a:off x="1492" y="2808"/>
                  <a:ext cx="630" cy="484"/>
                </a:xfrm>
                <a:custGeom>
                  <a:avLst/>
                  <a:gdLst/>
                  <a:ahLst/>
                  <a:cxnLst>
                    <a:cxn ang="0">
                      <a:pos x="0" y="546"/>
                    </a:cxn>
                    <a:cxn ang="0">
                      <a:pos x="192" y="246"/>
                    </a:cxn>
                    <a:cxn ang="0">
                      <a:pos x="423" y="77"/>
                    </a:cxn>
                    <a:cxn ang="0">
                      <a:pos x="631" y="0"/>
                    </a:cxn>
                  </a:cxnLst>
                  <a:rect l="0" t="0" r="r" b="b"/>
                  <a:pathLst>
                    <a:path w="631" h="546">
                      <a:moveTo>
                        <a:pt x="0" y="546"/>
                      </a:moveTo>
                      <a:cubicBezTo>
                        <a:pt x="57" y="435"/>
                        <a:pt x="121" y="324"/>
                        <a:pt x="192" y="246"/>
                      </a:cubicBezTo>
                      <a:cubicBezTo>
                        <a:pt x="263" y="168"/>
                        <a:pt x="350" y="118"/>
                        <a:pt x="423" y="77"/>
                      </a:cubicBezTo>
                      <a:cubicBezTo>
                        <a:pt x="496" y="36"/>
                        <a:pt x="588" y="16"/>
                        <a:pt x="631" y="0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66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 flipV="1">
              <a:off x="2880" y="1296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4" name="Text Box 24"/>
            <p:cNvSpPr txBox="1">
              <a:spLocks noChangeArrowheads="1"/>
            </p:cNvSpPr>
            <p:nvPr/>
          </p:nvSpPr>
          <p:spPr bwMode="auto">
            <a:xfrm>
              <a:off x="2880" y="1009"/>
              <a:ext cx="576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algn="ctr" eaLnBrk="0" hangingPunct="0"/>
              <a:r>
                <a:rPr lang="en-US"/>
                <a:t>E</a:t>
              </a:r>
              <a:r>
                <a:rPr lang="en-US" baseline="-25000"/>
                <a:t>beam</a:t>
              </a:r>
              <a:r>
                <a:rPr lang="en-US"/>
                <a:t>A</a:t>
              </a:r>
            </a:p>
          </p:txBody>
        </p:sp>
        <p:grpSp>
          <p:nvGrpSpPr>
            <p:cNvPr id="5177" name="Group 57"/>
            <p:cNvGrpSpPr>
              <a:grpSpLocks/>
            </p:cNvGrpSpPr>
            <p:nvPr/>
          </p:nvGrpSpPr>
          <p:grpSpPr bwMode="auto">
            <a:xfrm>
              <a:off x="3456" y="951"/>
              <a:ext cx="749" cy="691"/>
              <a:chOff x="3312" y="898"/>
              <a:chExt cx="1176" cy="700"/>
            </a:xfrm>
          </p:grpSpPr>
          <p:sp>
            <p:nvSpPr>
              <p:cNvPr id="5148" name="Rectangle 28"/>
              <p:cNvSpPr>
                <a:spLocks noChangeArrowheads="1"/>
              </p:cNvSpPr>
              <p:nvPr/>
            </p:nvSpPr>
            <p:spPr bwMode="auto">
              <a:xfrm>
                <a:off x="3312" y="898"/>
                <a:ext cx="1176" cy="700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52" name="Group 32"/>
              <p:cNvGrpSpPr>
                <a:grpSpLocks/>
              </p:cNvGrpSpPr>
              <p:nvPr/>
            </p:nvGrpSpPr>
            <p:grpSpPr bwMode="auto">
              <a:xfrm>
                <a:off x="3548" y="956"/>
                <a:ext cx="715" cy="592"/>
                <a:chOff x="3835" y="2158"/>
                <a:chExt cx="715" cy="592"/>
              </a:xfrm>
            </p:grpSpPr>
            <p:sp>
              <p:nvSpPr>
                <p:cNvPr id="5153" name="Line 33"/>
                <p:cNvSpPr>
                  <a:spLocks noChangeShapeType="1"/>
                </p:cNvSpPr>
                <p:nvPr/>
              </p:nvSpPr>
              <p:spPr bwMode="auto">
                <a:xfrm>
                  <a:off x="3835" y="2704"/>
                  <a:ext cx="71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4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3857" y="2158"/>
                  <a:ext cx="0" cy="5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/>
              </p:nvSpPr>
              <p:spPr bwMode="auto">
                <a:xfrm>
                  <a:off x="3865" y="2228"/>
                  <a:ext cx="630" cy="484"/>
                </a:xfrm>
                <a:custGeom>
                  <a:avLst/>
                  <a:gdLst/>
                  <a:ahLst/>
                  <a:cxnLst>
                    <a:cxn ang="0">
                      <a:pos x="0" y="484"/>
                    </a:cxn>
                    <a:cxn ang="0">
                      <a:pos x="135" y="264"/>
                    </a:cxn>
                    <a:cxn ang="0">
                      <a:pos x="419" y="141"/>
                    </a:cxn>
                    <a:cxn ang="0">
                      <a:pos x="630" y="0"/>
                    </a:cxn>
                  </a:cxnLst>
                  <a:rect l="0" t="0" r="r" b="b"/>
                  <a:pathLst>
                    <a:path w="630" h="484">
                      <a:moveTo>
                        <a:pt x="0" y="484"/>
                      </a:moveTo>
                      <a:cubicBezTo>
                        <a:pt x="22" y="447"/>
                        <a:pt x="65" y="321"/>
                        <a:pt x="135" y="264"/>
                      </a:cubicBezTo>
                      <a:cubicBezTo>
                        <a:pt x="205" y="207"/>
                        <a:pt x="336" y="185"/>
                        <a:pt x="419" y="141"/>
                      </a:cubicBezTo>
                      <a:cubicBezTo>
                        <a:pt x="502" y="97"/>
                        <a:pt x="586" y="29"/>
                        <a:pt x="630" y="0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66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160" name="Line 40"/>
            <p:cNvSpPr>
              <a:spLocks noChangeShapeType="1"/>
            </p:cNvSpPr>
            <p:nvPr/>
          </p:nvSpPr>
          <p:spPr bwMode="auto">
            <a:xfrm flipV="1">
              <a:off x="4205" y="1124"/>
              <a:ext cx="576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2" name="Text Box 42"/>
            <p:cNvSpPr txBox="1">
              <a:spLocks noChangeArrowheads="1"/>
            </p:cNvSpPr>
            <p:nvPr/>
          </p:nvSpPr>
          <p:spPr bwMode="auto">
            <a:xfrm>
              <a:off x="4205" y="1181"/>
              <a:ext cx="576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algn="ctr" eaLnBrk="0" hangingPunct="0"/>
              <a:r>
                <a:rPr lang="en-US"/>
                <a:t>U</a:t>
              </a:r>
              <a:r>
                <a:rPr lang="en-US" baseline="-25000"/>
                <a:t>ref</a:t>
              </a:r>
              <a:r>
                <a:rPr lang="en-US"/>
                <a:t>K</a:t>
              </a:r>
              <a:r>
                <a:rPr lang="en-US" baseline="-25000"/>
                <a:t>i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204" name="Rectangle 84"/>
            <p:cNvSpPr>
              <a:spLocks noChangeArrowheads="1"/>
            </p:cNvSpPr>
            <p:nvPr/>
          </p:nvSpPr>
          <p:spPr bwMode="auto">
            <a:xfrm>
              <a:off x="4781" y="951"/>
              <a:ext cx="749" cy="691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400" b="1"/>
                <a:t>Kicker HV</a:t>
              </a:r>
            </a:p>
            <a:p>
              <a:pPr algn="ctr" eaLnBrk="0" hangingPunct="0"/>
              <a:r>
                <a:rPr lang="en-US" sz="1400" b="1"/>
                <a:t>Generators</a:t>
              </a:r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5214" name="Line 94"/>
            <p:cNvSpPr>
              <a:spLocks noChangeShapeType="1"/>
            </p:cNvSpPr>
            <p:nvPr/>
          </p:nvSpPr>
          <p:spPr bwMode="auto">
            <a:xfrm flipV="1">
              <a:off x="4205" y="1468"/>
              <a:ext cx="576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0" name="Text Box 100"/>
            <p:cNvSpPr txBox="1">
              <a:spLocks noChangeArrowheads="1"/>
            </p:cNvSpPr>
            <p:nvPr/>
          </p:nvSpPr>
          <p:spPr bwMode="auto">
            <a:xfrm>
              <a:off x="2131" y="950"/>
              <a:ext cx="74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r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/>
                <a:t>Beam Energy Meter</a:t>
              </a:r>
            </a:p>
          </p:txBody>
        </p:sp>
      </p:grpSp>
      <p:grpSp>
        <p:nvGrpSpPr>
          <p:cNvPr id="5227" name="Group 107"/>
          <p:cNvGrpSpPr>
            <a:grpSpLocks/>
          </p:cNvGrpSpPr>
          <p:nvPr/>
        </p:nvGrpSpPr>
        <p:grpSpPr bwMode="auto">
          <a:xfrm>
            <a:off x="1279525" y="3154363"/>
            <a:ext cx="7499350" cy="2652712"/>
            <a:chOff x="806" y="1987"/>
            <a:chExt cx="4724" cy="1671"/>
          </a:xfrm>
        </p:grpSpPr>
        <p:sp>
          <p:nvSpPr>
            <p:cNvPr id="5179" name="Rectangle 59"/>
            <p:cNvSpPr>
              <a:spLocks noChangeArrowheads="1"/>
            </p:cNvSpPr>
            <p:nvPr/>
          </p:nvSpPr>
          <p:spPr bwMode="auto">
            <a:xfrm>
              <a:off x="806" y="1988"/>
              <a:ext cx="749" cy="691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400" b="1"/>
                <a:t>Main</a:t>
              </a:r>
            </a:p>
            <a:p>
              <a:pPr algn="ctr" eaLnBrk="0" hangingPunct="0"/>
              <a:r>
                <a:rPr lang="en-US" sz="1400" b="1"/>
                <a:t>Bends</a:t>
              </a:r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5181" name="Text Box 61"/>
            <p:cNvSpPr txBox="1">
              <a:spLocks noChangeArrowheads="1"/>
            </p:cNvSpPr>
            <p:nvPr/>
          </p:nvSpPr>
          <p:spPr bwMode="auto">
            <a:xfrm>
              <a:off x="1555" y="2046"/>
              <a:ext cx="576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algn="ctr" eaLnBrk="0" hangingPunct="0"/>
              <a:r>
                <a:rPr lang="en-US"/>
                <a:t>I</a:t>
              </a:r>
              <a:r>
                <a:rPr lang="en-US" baseline="-25000"/>
                <a:t>meas </a:t>
              </a:r>
              <a:r>
                <a:rPr lang="en-US"/>
                <a:t>B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82" name="Line 62"/>
            <p:cNvSpPr>
              <a:spLocks noChangeShapeType="1"/>
            </p:cNvSpPr>
            <p:nvPr/>
          </p:nvSpPr>
          <p:spPr bwMode="auto">
            <a:xfrm>
              <a:off x="1555" y="2333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83" name="Group 63"/>
            <p:cNvGrpSpPr>
              <a:grpSpLocks/>
            </p:cNvGrpSpPr>
            <p:nvPr/>
          </p:nvGrpSpPr>
          <p:grpSpPr bwMode="auto">
            <a:xfrm>
              <a:off x="2131" y="1988"/>
              <a:ext cx="749" cy="691"/>
              <a:chOff x="3534" y="842"/>
              <a:chExt cx="1154" cy="877"/>
            </a:xfrm>
          </p:grpSpPr>
          <p:sp>
            <p:nvSpPr>
              <p:cNvPr id="5184" name="Rectangle 64"/>
              <p:cNvSpPr>
                <a:spLocks noChangeArrowheads="1"/>
              </p:cNvSpPr>
              <p:nvPr/>
            </p:nvSpPr>
            <p:spPr bwMode="auto">
              <a:xfrm>
                <a:off x="3534" y="842"/>
                <a:ext cx="1154" cy="877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85" name="Group 65"/>
              <p:cNvGrpSpPr>
                <a:grpSpLocks/>
              </p:cNvGrpSpPr>
              <p:nvPr/>
            </p:nvGrpSpPr>
            <p:grpSpPr bwMode="auto">
              <a:xfrm>
                <a:off x="3782" y="997"/>
                <a:ext cx="715" cy="592"/>
                <a:chOff x="1462" y="2738"/>
                <a:chExt cx="715" cy="592"/>
              </a:xfrm>
            </p:grpSpPr>
            <p:sp>
              <p:nvSpPr>
                <p:cNvPr id="5186" name="Line 66"/>
                <p:cNvSpPr>
                  <a:spLocks noChangeShapeType="1"/>
                </p:cNvSpPr>
                <p:nvPr/>
              </p:nvSpPr>
              <p:spPr bwMode="auto">
                <a:xfrm>
                  <a:off x="1462" y="3284"/>
                  <a:ext cx="71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7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484" y="2738"/>
                  <a:ext cx="0" cy="5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8" name="Freeform 68"/>
                <p:cNvSpPr>
                  <a:spLocks/>
                </p:cNvSpPr>
                <p:nvPr/>
              </p:nvSpPr>
              <p:spPr bwMode="auto">
                <a:xfrm>
                  <a:off x="1492" y="2808"/>
                  <a:ext cx="630" cy="484"/>
                </a:xfrm>
                <a:custGeom>
                  <a:avLst/>
                  <a:gdLst/>
                  <a:ahLst/>
                  <a:cxnLst>
                    <a:cxn ang="0">
                      <a:pos x="0" y="546"/>
                    </a:cxn>
                    <a:cxn ang="0">
                      <a:pos x="192" y="246"/>
                    </a:cxn>
                    <a:cxn ang="0">
                      <a:pos x="423" y="77"/>
                    </a:cxn>
                    <a:cxn ang="0">
                      <a:pos x="631" y="0"/>
                    </a:cxn>
                  </a:cxnLst>
                  <a:rect l="0" t="0" r="r" b="b"/>
                  <a:pathLst>
                    <a:path w="631" h="546">
                      <a:moveTo>
                        <a:pt x="0" y="546"/>
                      </a:moveTo>
                      <a:cubicBezTo>
                        <a:pt x="57" y="435"/>
                        <a:pt x="121" y="324"/>
                        <a:pt x="192" y="246"/>
                      </a:cubicBezTo>
                      <a:cubicBezTo>
                        <a:pt x="263" y="168"/>
                        <a:pt x="350" y="118"/>
                        <a:pt x="423" y="77"/>
                      </a:cubicBezTo>
                      <a:cubicBezTo>
                        <a:pt x="496" y="36"/>
                        <a:pt x="588" y="16"/>
                        <a:pt x="631" y="0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660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189" name="Line 69"/>
            <p:cNvSpPr>
              <a:spLocks noChangeShapeType="1"/>
            </p:cNvSpPr>
            <p:nvPr/>
          </p:nvSpPr>
          <p:spPr bwMode="auto">
            <a:xfrm>
              <a:off x="2880" y="2333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3" name="Text Box 73"/>
            <p:cNvSpPr txBox="1">
              <a:spLocks noChangeArrowheads="1"/>
            </p:cNvSpPr>
            <p:nvPr/>
          </p:nvSpPr>
          <p:spPr bwMode="auto">
            <a:xfrm>
              <a:off x="2880" y="2045"/>
              <a:ext cx="576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algn="ctr" eaLnBrk="0" hangingPunct="0"/>
              <a:r>
                <a:rPr lang="en-US"/>
                <a:t>E</a:t>
              </a:r>
              <a:r>
                <a:rPr lang="en-US" baseline="-25000"/>
                <a:t>beam</a:t>
              </a:r>
              <a:r>
                <a:rPr lang="en-US"/>
                <a:t>B</a:t>
              </a:r>
            </a:p>
          </p:txBody>
        </p:sp>
        <p:sp>
          <p:nvSpPr>
            <p:cNvPr id="5194" name="Text Box 74"/>
            <p:cNvSpPr txBox="1">
              <a:spLocks noChangeArrowheads="1"/>
            </p:cNvSpPr>
            <p:nvPr/>
          </p:nvSpPr>
          <p:spPr bwMode="auto">
            <a:xfrm>
              <a:off x="1555" y="3197"/>
              <a:ext cx="576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algn="ctr" eaLnBrk="0" hangingPunct="0"/>
              <a:r>
                <a:rPr lang="en-US"/>
                <a:t>U</a:t>
              </a:r>
              <a:r>
                <a:rPr lang="en-US" baseline="-25000"/>
                <a:t>meas</a:t>
              </a:r>
              <a:r>
                <a:rPr lang="en-US"/>
                <a:t>K</a:t>
              </a:r>
              <a:r>
                <a:rPr lang="en-US" baseline="-25000"/>
                <a:t>i    </a:t>
              </a:r>
            </a:p>
          </p:txBody>
        </p:sp>
        <p:sp>
          <p:nvSpPr>
            <p:cNvPr id="5195" name="Rectangle 75"/>
            <p:cNvSpPr>
              <a:spLocks noChangeArrowheads="1"/>
            </p:cNvSpPr>
            <p:nvPr/>
          </p:nvSpPr>
          <p:spPr bwMode="auto">
            <a:xfrm>
              <a:off x="806" y="2967"/>
              <a:ext cx="749" cy="691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400" b="1"/>
                <a:t>Kicker HV</a:t>
              </a:r>
            </a:p>
            <a:p>
              <a:pPr algn="ctr" eaLnBrk="0" hangingPunct="0"/>
              <a:r>
                <a:rPr lang="en-US" sz="1400" b="1"/>
                <a:t>Generators</a:t>
              </a:r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5197" name="Rectangle 77"/>
            <p:cNvSpPr>
              <a:spLocks noChangeArrowheads="1"/>
            </p:cNvSpPr>
            <p:nvPr/>
          </p:nvSpPr>
          <p:spPr bwMode="auto">
            <a:xfrm>
              <a:off x="2131" y="2967"/>
              <a:ext cx="749" cy="691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9" name="Line 79"/>
            <p:cNvSpPr>
              <a:spLocks noChangeShapeType="1"/>
            </p:cNvSpPr>
            <p:nvPr/>
          </p:nvSpPr>
          <p:spPr bwMode="auto">
            <a:xfrm>
              <a:off x="2281" y="3564"/>
              <a:ext cx="4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0" name="Line 80"/>
            <p:cNvSpPr>
              <a:spLocks noChangeShapeType="1"/>
            </p:cNvSpPr>
            <p:nvPr/>
          </p:nvSpPr>
          <p:spPr bwMode="auto">
            <a:xfrm flipV="1">
              <a:off x="2304" y="3139"/>
              <a:ext cx="0" cy="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1" name="Freeform 81"/>
            <p:cNvSpPr>
              <a:spLocks/>
            </p:cNvSpPr>
            <p:nvPr/>
          </p:nvSpPr>
          <p:spPr bwMode="auto">
            <a:xfrm>
              <a:off x="2300" y="3139"/>
              <a:ext cx="350" cy="432"/>
            </a:xfrm>
            <a:custGeom>
              <a:avLst/>
              <a:gdLst/>
              <a:ahLst/>
              <a:cxnLst>
                <a:cxn ang="0">
                  <a:pos x="0" y="484"/>
                </a:cxn>
                <a:cxn ang="0">
                  <a:pos x="135" y="264"/>
                </a:cxn>
                <a:cxn ang="0">
                  <a:pos x="419" y="141"/>
                </a:cxn>
                <a:cxn ang="0">
                  <a:pos x="630" y="0"/>
                </a:cxn>
              </a:cxnLst>
              <a:rect l="0" t="0" r="r" b="b"/>
              <a:pathLst>
                <a:path w="630" h="484">
                  <a:moveTo>
                    <a:pt x="0" y="484"/>
                  </a:moveTo>
                  <a:cubicBezTo>
                    <a:pt x="22" y="447"/>
                    <a:pt x="65" y="321"/>
                    <a:pt x="135" y="264"/>
                  </a:cubicBezTo>
                  <a:cubicBezTo>
                    <a:pt x="205" y="207"/>
                    <a:pt x="336" y="185"/>
                    <a:pt x="419" y="141"/>
                  </a:cubicBezTo>
                  <a:cubicBezTo>
                    <a:pt x="502" y="97"/>
                    <a:pt x="586" y="29"/>
                    <a:pt x="630" y="0"/>
                  </a:cubicBezTo>
                </a:path>
              </a:pathLst>
            </a:custGeom>
            <a:noFill/>
            <a:ln w="19050" cap="flat" cmpd="sng">
              <a:solidFill>
                <a:srgbClr val="FF66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2" name="Line 82"/>
            <p:cNvSpPr>
              <a:spLocks noChangeShapeType="1"/>
            </p:cNvSpPr>
            <p:nvPr/>
          </p:nvSpPr>
          <p:spPr bwMode="auto">
            <a:xfrm>
              <a:off x="2880" y="3140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3" name="Text Box 83"/>
            <p:cNvSpPr txBox="1">
              <a:spLocks noChangeArrowheads="1"/>
            </p:cNvSpPr>
            <p:nvPr/>
          </p:nvSpPr>
          <p:spPr bwMode="auto">
            <a:xfrm>
              <a:off x="2880" y="3197"/>
              <a:ext cx="576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algn="ctr" eaLnBrk="0" hangingPunct="0"/>
              <a:r>
                <a:rPr lang="en-US"/>
                <a:t>E</a:t>
              </a:r>
              <a:r>
                <a:rPr lang="en-US" baseline="-25000"/>
                <a:t>beam</a:t>
              </a:r>
              <a:r>
                <a:rPr lang="en-US"/>
                <a:t>K</a:t>
              </a:r>
              <a:r>
                <a:rPr lang="en-US" baseline="-25000"/>
                <a:t>i</a:t>
              </a:r>
            </a:p>
          </p:txBody>
        </p:sp>
        <p:sp>
          <p:nvSpPr>
            <p:cNvPr id="5205" name="Line 85"/>
            <p:cNvSpPr>
              <a:spLocks noChangeShapeType="1"/>
            </p:cNvSpPr>
            <p:nvPr/>
          </p:nvSpPr>
          <p:spPr bwMode="auto">
            <a:xfrm>
              <a:off x="1555" y="3140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7" name="Line 87"/>
            <p:cNvSpPr>
              <a:spLocks noChangeShapeType="1"/>
            </p:cNvSpPr>
            <p:nvPr/>
          </p:nvSpPr>
          <p:spPr bwMode="auto">
            <a:xfrm>
              <a:off x="1555" y="3485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8" name="Rectangle 88"/>
            <p:cNvSpPr>
              <a:spLocks noChangeArrowheads="1"/>
            </p:cNvSpPr>
            <p:nvPr/>
          </p:nvSpPr>
          <p:spPr bwMode="auto">
            <a:xfrm>
              <a:off x="3456" y="1988"/>
              <a:ext cx="1325" cy="16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0" name="Line 90"/>
            <p:cNvSpPr>
              <a:spLocks noChangeShapeType="1"/>
            </p:cNvSpPr>
            <p:nvPr/>
          </p:nvSpPr>
          <p:spPr bwMode="auto">
            <a:xfrm>
              <a:off x="2880" y="3485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3" name="Text Box 93"/>
            <p:cNvSpPr txBox="1">
              <a:spLocks noChangeArrowheads="1"/>
            </p:cNvSpPr>
            <p:nvPr/>
          </p:nvSpPr>
          <p:spPr bwMode="auto">
            <a:xfrm>
              <a:off x="3456" y="2102"/>
              <a:ext cx="1325" cy="13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0" hangingPunct="0"/>
              <a:r>
                <a:rPr lang="en-US" dirty="0"/>
                <a:t>Tracking Interlock Logic</a:t>
              </a:r>
            </a:p>
            <a:p>
              <a:pPr algn="ctr" eaLnBrk="0" hangingPunct="0"/>
              <a:endParaRPr lang="en-US" dirty="0"/>
            </a:p>
            <a:p>
              <a:pPr algn="ctr" eaLnBrk="0" hangingPunct="0"/>
              <a:r>
                <a:rPr lang="en-US" dirty="0"/>
                <a:t> </a:t>
              </a:r>
            </a:p>
            <a:p>
              <a:pPr algn="ctr" eaLnBrk="0" hangingPunct="0"/>
              <a:r>
                <a:rPr lang="en-US" b="1" dirty="0"/>
                <a:t>|</a:t>
              </a:r>
              <a:r>
                <a:rPr lang="en-US" b="1" dirty="0" err="1"/>
                <a:t>E</a:t>
              </a:r>
              <a:r>
                <a:rPr lang="en-US" b="1" baseline="-25000" dirty="0" err="1"/>
                <a:t>beam</a:t>
              </a:r>
              <a:r>
                <a:rPr lang="en-US" b="1" dirty="0" err="1"/>
                <a:t>B</a:t>
              </a:r>
              <a:r>
                <a:rPr lang="en-US" b="1" dirty="0"/>
                <a:t> – </a:t>
              </a:r>
              <a:r>
                <a:rPr lang="en-US" b="1" dirty="0" err="1"/>
                <a:t>E</a:t>
              </a:r>
              <a:r>
                <a:rPr lang="en-US" b="1" baseline="-25000" dirty="0" err="1"/>
                <a:t>beam</a:t>
              </a:r>
              <a:r>
                <a:rPr lang="en-US" b="1" dirty="0" err="1"/>
                <a:t>K</a:t>
              </a:r>
              <a:r>
                <a:rPr lang="en-US" b="1" baseline="-25000" dirty="0" err="1"/>
                <a:t>i</a:t>
              </a:r>
              <a:r>
                <a:rPr lang="en-US" b="1" dirty="0"/>
                <a:t>|</a:t>
              </a:r>
              <a:br>
                <a:rPr lang="en-US" b="1" dirty="0"/>
              </a:br>
              <a:r>
                <a:rPr lang="en-US" b="1" dirty="0"/>
                <a:t>&gt;</a:t>
              </a:r>
              <a:br>
                <a:rPr lang="en-US" b="1" dirty="0"/>
              </a:br>
              <a:r>
                <a:rPr lang="en-US" b="1" dirty="0"/>
                <a:t>0.5% * </a:t>
              </a:r>
              <a:r>
                <a:rPr lang="en-US" b="1" dirty="0" err="1"/>
                <a:t>E</a:t>
              </a:r>
              <a:r>
                <a:rPr lang="en-US" b="1" baseline="-25000" dirty="0" err="1"/>
                <a:t>beam</a:t>
              </a:r>
              <a:r>
                <a:rPr lang="en-US" b="1" dirty="0" err="1"/>
                <a:t>B</a:t>
              </a:r>
              <a:r>
                <a:rPr lang="en-US" dirty="0"/>
                <a:t> </a:t>
              </a:r>
            </a:p>
          </p:txBody>
        </p:sp>
        <p:sp>
          <p:nvSpPr>
            <p:cNvPr id="5215" name="Line 95"/>
            <p:cNvSpPr>
              <a:spLocks noChangeShapeType="1"/>
            </p:cNvSpPr>
            <p:nvPr/>
          </p:nvSpPr>
          <p:spPr bwMode="auto">
            <a:xfrm>
              <a:off x="4781" y="2794"/>
              <a:ext cx="74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6" name="Text Box 96"/>
            <p:cNvSpPr txBox="1">
              <a:spLocks noChangeArrowheads="1"/>
            </p:cNvSpPr>
            <p:nvPr/>
          </p:nvSpPr>
          <p:spPr bwMode="auto">
            <a:xfrm>
              <a:off x="4781" y="2160"/>
              <a:ext cx="749" cy="5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algn="ctr" eaLnBrk="0" hangingPunct="0"/>
              <a:r>
                <a:rPr lang="en-US"/>
                <a:t>Dump Trigger Request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221" name="Text Box 101"/>
            <p:cNvSpPr txBox="1">
              <a:spLocks noChangeArrowheads="1"/>
            </p:cNvSpPr>
            <p:nvPr/>
          </p:nvSpPr>
          <p:spPr bwMode="auto">
            <a:xfrm>
              <a:off x="2131" y="1987"/>
              <a:ext cx="74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r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/>
                <a:t>Beam Energy Meter</a:t>
              </a:r>
            </a:p>
          </p:txBody>
        </p:sp>
        <p:sp>
          <p:nvSpPr>
            <p:cNvPr id="5222" name="Text Box 102"/>
            <p:cNvSpPr txBox="1">
              <a:spLocks noChangeArrowheads="1"/>
            </p:cNvSpPr>
            <p:nvPr/>
          </p:nvSpPr>
          <p:spPr bwMode="auto">
            <a:xfrm>
              <a:off x="2131" y="2966"/>
              <a:ext cx="74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r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/>
                <a:t>Beam Energy Meter</a:t>
              </a:r>
            </a:p>
          </p:txBody>
        </p:sp>
      </p:grpSp>
      <p:sp>
        <p:nvSpPr>
          <p:cNvPr id="61" name="Text Box 57"/>
          <p:cNvSpPr txBox="1">
            <a:spLocks noChangeArrowheads="1"/>
          </p:cNvSpPr>
          <p:nvPr/>
        </p:nvSpPr>
        <p:spPr bwMode="auto">
          <a:xfrm rot="16200000">
            <a:off x="-492126" y="1987033"/>
            <a:ext cx="1720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Reference</a:t>
            </a:r>
          </a:p>
        </p:txBody>
      </p:sp>
      <p:sp>
        <p:nvSpPr>
          <p:cNvPr id="62" name="Text Box 58"/>
          <p:cNvSpPr txBox="1">
            <a:spLocks noChangeArrowheads="1"/>
          </p:cNvSpPr>
          <p:nvPr/>
        </p:nvSpPr>
        <p:spPr bwMode="auto">
          <a:xfrm rot="16200000">
            <a:off x="-1071564" y="4287320"/>
            <a:ext cx="28797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Interlock</a:t>
            </a:r>
          </a:p>
        </p:txBody>
      </p:sp>
      <p:sp>
        <p:nvSpPr>
          <p:cNvPr id="63" name="Text Box 59"/>
          <p:cNvSpPr txBox="1">
            <a:spLocks noChangeArrowheads="1"/>
          </p:cNvSpPr>
          <p:nvPr/>
        </p:nvSpPr>
        <p:spPr bwMode="auto">
          <a:xfrm>
            <a:off x="822325" y="1112838"/>
            <a:ext cx="4070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dirty="0"/>
              <a:t>Acquisition</a:t>
            </a:r>
          </a:p>
        </p:txBody>
      </p:sp>
      <p:sp>
        <p:nvSpPr>
          <p:cNvPr id="64" name="Text Box 60"/>
          <p:cNvSpPr txBox="1">
            <a:spLocks noChangeArrowheads="1"/>
          </p:cNvSpPr>
          <p:nvPr/>
        </p:nvSpPr>
        <p:spPr bwMode="auto">
          <a:xfrm>
            <a:off x="5105400" y="1112838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Settings</a:t>
            </a:r>
          </a:p>
        </p:txBody>
      </p:sp>
      <p:sp>
        <p:nvSpPr>
          <p:cNvPr id="65" name="Text Box 61"/>
          <p:cNvSpPr txBox="1">
            <a:spLocks noChangeArrowheads="1"/>
          </p:cNvSpPr>
          <p:nvPr/>
        </p:nvSpPr>
        <p:spPr bwMode="auto">
          <a:xfrm>
            <a:off x="822325" y="5911850"/>
            <a:ext cx="4070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dirty="0"/>
              <a:t>Acquisition</a:t>
            </a:r>
          </a:p>
        </p:txBody>
      </p:sp>
      <p:sp>
        <p:nvSpPr>
          <p:cNvPr id="66" name="Text Box 62"/>
          <p:cNvSpPr txBox="1">
            <a:spLocks noChangeArrowheads="1"/>
          </p:cNvSpPr>
          <p:nvPr/>
        </p:nvSpPr>
        <p:spPr bwMode="auto">
          <a:xfrm>
            <a:off x="4892675" y="591185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Tracking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Energy </a:t>
            </a:r>
            <a:r>
              <a:rPr lang="en-GB" dirty="0" smtClean="0"/>
              <a:t>Tracking System</a:t>
            </a:r>
            <a:r>
              <a:rPr lang="en-GB" dirty="0"/>
              <a:t/>
            </a:r>
            <a:br>
              <a:rPr lang="en-GB" dirty="0"/>
            </a:br>
            <a:r>
              <a:rPr lang="en-GB" sz="2400" dirty="0" smtClean="0"/>
              <a:t>Implementation</a:t>
            </a:r>
            <a:endParaRPr lang="en-US" sz="2400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Based on </a:t>
            </a:r>
            <a:r>
              <a:rPr lang="en-US" b="1" dirty="0" smtClean="0"/>
              <a:t>four </a:t>
            </a:r>
            <a:r>
              <a:rPr lang="en-US" b="1" dirty="0"/>
              <a:t>redundant</a:t>
            </a:r>
            <a:r>
              <a:rPr lang="en-US" dirty="0"/>
              <a:t> and </a:t>
            </a:r>
            <a:r>
              <a:rPr lang="en-US" b="1" dirty="0"/>
              <a:t>independent</a:t>
            </a:r>
            <a:r>
              <a:rPr lang="en-US" dirty="0"/>
              <a:t> </a:t>
            </a:r>
            <a:r>
              <a:rPr lang="en-US" b="1" dirty="0"/>
              <a:t>measurements </a:t>
            </a:r>
            <a:r>
              <a:rPr lang="en-US" dirty="0"/>
              <a:t>of the main bends magnet current to get</a:t>
            </a:r>
            <a:r>
              <a:rPr lang="en-US" b="1" dirty="0"/>
              <a:t> </a:t>
            </a:r>
            <a:r>
              <a:rPr lang="en-US" dirty="0"/>
              <a:t>the</a:t>
            </a:r>
            <a:r>
              <a:rPr lang="en-US" b="1" dirty="0"/>
              <a:t> beam energy.</a:t>
            </a:r>
          </a:p>
          <a:p>
            <a:pPr>
              <a:lnSpc>
                <a:spcPct val="90000"/>
              </a:lnSpc>
            </a:pPr>
            <a:r>
              <a:rPr lang="en-US" b="1" dirty="0"/>
              <a:t>Generation </a:t>
            </a:r>
            <a:r>
              <a:rPr lang="en-US" dirty="0"/>
              <a:t>of the </a:t>
            </a:r>
            <a:r>
              <a:rPr lang="en-US" b="1" dirty="0"/>
              <a:t>kick strength reference signals</a:t>
            </a:r>
            <a:r>
              <a:rPr lang="en-US" dirty="0"/>
              <a:t> </a:t>
            </a:r>
            <a:r>
              <a:rPr lang="en-US" dirty="0" smtClean="0"/>
              <a:t>is integrated within </a:t>
            </a:r>
            <a:r>
              <a:rPr lang="en-US" dirty="0" smtClean="0"/>
              <a:t>the SCSS</a:t>
            </a:r>
            <a:r>
              <a:rPr lang="en-GB" dirty="0" smtClean="0"/>
              <a:t>.</a:t>
            </a:r>
            <a:endParaRPr lang="en-GB" dirty="0"/>
          </a:p>
          <a:p>
            <a:pPr>
              <a:lnSpc>
                <a:spcPct val="90000"/>
              </a:lnSpc>
            </a:pPr>
            <a:r>
              <a:rPr lang="en-US" b="1" dirty="0"/>
              <a:t>Tracking interlock logic</a:t>
            </a:r>
            <a:r>
              <a:rPr lang="en-US" dirty="0"/>
              <a:t> </a:t>
            </a:r>
            <a:r>
              <a:rPr lang="en-US" dirty="0" smtClean="0"/>
              <a:t>is based </a:t>
            </a:r>
            <a:r>
              <a:rPr lang="en-US" dirty="0"/>
              <a:t>on </a:t>
            </a:r>
            <a:r>
              <a:rPr lang="en-US" b="1" dirty="0"/>
              <a:t>two redundant systems</a:t>
            </a:r>
            <a:r>
              <a:rPr lang="en-US" dirty="0"/>
              <a:t> built on the basis of </a:t>
            </a:r>
            <a:r>
              <a:rPr lang="en-US" b="1" dirty="0"/>
              <a:t>two different technologies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One on </a:t>
            </a:r>
            <a:r>
              <a:rPr lang="en-GB" dirty="0"/>
              <a:t>fail-safe SIEMENS </a:t>
            </a:r>
            <a:r>
              <a:rPr lang="en-GB" b="1" dirty="0"/>
              <a:t>SIMATIC S7-F</a:t>
            </a:r>
            <a:r>
              <a:rPr lang="en-GB" dirty="0"/>
              <a:t> Programmable Logic </a:t>
            </a:r>
            <a:r>
              <a:rPr lang="en-GB" dirty="0" smtClean="0"/>
              <a:t>Controllers</a:t>
            </a:r>
            <a:r>
              <a:rPr lang="en-GB" dirty="0"/>
              <a:t> </a:t>
            </a:r>
            <a:r>
              <a:rPr lang="en-GB" i="1" dirty="0" smtClean="0">
                <a:sym typeface="Wingdings" pitchFamily="2" charset="2"/>
              </a:rPr>
              <a:t> Feedback Tracking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US" dirty="0"/>
              <a:t>The other one on </a:t>
            </a:r>
            <a:r>
              <a:rPr lang="en-US" b="1" dirty="0"/>
              <a:t>dedicated </a:t>
            </a:r>
            <a:r>
              <a:rPr lang="en-US" b="1" dirty="0" smtClean="0"/>
              <a:t>hardware</a:t>
            </a:r>
            <a:r>
              <a:rPr lang="en-US" b="1" dirty="0"/>
              <a:t> </a:t>
            </a:r>
            <a:r>
              <a:rPr lang="en-US" i="1" dirty="0" smtClean="0">
                <a:sym typeface="Wingdings" pitchFamily="2" charset="2"/>
              </a:rPr>
              <a:t> Real-time Tracking</a:t>
            </a:r>
            <a:endParaRPr lang="en-US" i="1" dirty="0"/>
          </a:p>
          <a:p>
            <a:pPr>
              <a:lnSpc>
                <a:spcPct val="90000"/>
              </a:lnSpc>
            </a:pPr>
            <a:r>
              <a:rPr lang="en-US" dirty="0"/>
              <a:t>Both systems have to be continuously in agreement. In case of discrepancy between the two systems, a dump request will be issued immediately.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Energy Tracking System</a:t>
            </a:r>
            <a:br>
              <a:rPr lang="en-US" dirty="0" smtClean="0"/>
            </a:br>
            <a:r>
              <a:rPr lang="en-US" sz="2400" dirty="0" smtClean="0"/>
              <a:t>Real-Time </a:t>
            </a:r>
            <a:r>
              <a:rPr lang="en-US" sz="2400" i="1" dirty="0" smtClean="0"/>
              <a:t>Vs</a:t>
            </a:r>
            <a:r>
              <a:rPr lang="en-US" sz="2400" dirty="0" smtClean="0"/>
              <a:t> Feedback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4478" y="1143000"/>
            <a:ext cx="4143375" cy="4956175"/>
          </a:xfrm>
          <a:noFill/>
          <a:ln>
            <a:solidFill>
              <a:schemeClr val="accent2"/>
            </a:solidFill>
          </a:ln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sz="2000" dirty="0" smtClean="0"/>
              <a:t>Dedicated VME hardware</a:t>
            </a:r>
          </a:p>
          <a:p>
            <a:r>
              <a:rPr lang="en-US" sz="2000" dirty="0" smtClean="0"/>
              <a:t>Surveillance of 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/>
              <a:t>MKD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600" dirty="0" smtClean="0"/>
              <a:t>Principal circuit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600" dirty="0" smtClean="0"/>
              <a:t>Compensation circuit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/>
              <a:t>MKB 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/>
              <a:t>Q4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1800" dirty="0" smtClean="0"/>
              <a:t>MSD</a:t>
            </a:r>
          </a:p>
          <a:p>
            <a:r>
              <a:rPr lang="en-US" sz="2000" dirty="0" smtClean="0"/>
              <a:t>1 ms surveillance cycle</a:t>
            </a:r>
          </a:p>
          <a:p>
            <a:r>
              <a:rPr lang="en-US" sz="2000" dirty="0" smtClean="0"/>
              <a:t>10 µs response time</a:t>
            </a:r>
          </a:p>
          <a:p>
            <a:r>
              <a:rPr lang="en-US" sz="2000" dirty="0" smtClean="0"/>
              <a:t>Dump request through redundant 10 MHz connections to the TSU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Etienne CARLIER, LBDS Audit, 28/01/2008</a:t>
            </a:r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4756150" y="1143000"/>
            <a:ext cx="4143375" cy="49561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Integrated within SCSS 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Surveillance of</a:t>
            </a:r>
          </a:p>
          <a:p>
            <a:pPr marL="685800" lvl="1" indent="-228600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MKD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 smtClean="0">
                <a:solidFill>
                  <a:srgbClr val="000099"/>
                </a:solidFill>
                <a:latin typeface="+mn-lt"/>
              </a:rPr>
              <a:t>P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rincipal circuit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 smtClean="0">
                <a:solidFill>
                  <a:srgbClr val="000099"/>
                </a:solidFill>
                <a:latin typeface="+mn-lt"/>
              </a:rPr>
              <a:t>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ompensation circuit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 smtClean="0">
                <a:solidFill>
                  <a:srgbClr val="000099"/>
                </a:solidFill>
                <a:latin typeface="+mn-lt"/>
              </a:rPr>
              <a:t>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riggering circuits</a:t>
            </a:r>
          </a:p>
          <a:p>
            <a:pPr marL="685800" lvl="1" indent="-228600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MKB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>
                <a:solidFill>
                  <a:srgbClr val="000099"/>
                </a:solidFill>
                <a:latin typeface="+mn-lt"/>
              </a:rPr>
              <a:t>20 ms surveillance cycle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>
                <a:solidFill>
                  <a:schemeClr val="accent6"/>
                </a:solidFill>
                <a:latin typeface="+mn-lt"/>
              </a:rPr>
              <a:t>10 ms </a:t>
            </a:r>
            <a:r>
              <a:rPr lang="en-US" sz="2000" dirty="0" smtClean="0">
                <a:solidFill>
                  <a:schemeClr val="accent6"/>
                </a:solidFill>
              </a:rPr>
              <a:t>response time</a:t>
            </a:r>
            <a:endParaRPr lang="en-US" sz="2000" kern="0" dirty="0" smtClean="0">
              <a:solidFill>
                <a:schemeClr val="accent6"/>
              </a:solidFill>
              <a:latin typeface="+mn-lt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>
                <a:solidFill>
                  <a:srgbClr val="000099"/>
                </a:solidFill>
                <a:latin typeface="+mn-lt"/>
              </a:rPr>
              <a:t>Dump request through the general “LBDS ready” signal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4477" y="1143000"/>
            <a:ext cx="4143375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Real Time Tracking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6150" y="1143000"/>
            <a:ext cx="4143375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Feedback Tracking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1" y="0"/>
            <a:ext cx="8839200" cy="10668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Control Architecture</a:t>
            </a:r>
            <a:endParaRPr lang="en-US" dirty="0" smtClean="0"/>
          </a:p>
          <a:p>
            <a:r>
              <a:rPr lang="en-US" dirty="0" smtClean="0"/>
              <a:t>State Control and Surveillance System</a:t>
            </a:r>
          </a:p>
          <a:p>
            <a:r>
              <a:rPr lang="en-US" dirty="0" smtClean="0"/>
              <a:t>Trigger </a:t>
            </a:r>
            <a:r>
              <a:rPr lang="en-US" dirty="0" err="1" smtClean="0"/>
              <a:t>Synchronisation</a:t>
            </a:r>
            <a:r>
              <a:rPr lang="en-US" dirty="0" smtClean="0"/>
              <a:t> &amp; Distribution System</a:t>
            </a:r>
          </a:p>
          <a:p>
            <a:r>
              <a:rPr lang="en-US" dirty="0" smtClean="0"/>
              <a:t>Beam Energy Tracking System</a:t>
            </a:r>
          </a:p>
          <a:p>
            <a:r>
              <a:rPr lang="en-US" dirty="0" smtClean="0"/>
              <a:t>Operational Check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Post-Operational Check</a:t>
            </a:r>
            <a:endParaRPr lang="en-GB" sz="2400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809038" cy="5257800"/>
          </a:xfrm>
        </p:spPr>
        <p:txBody>
          <a:bodyPr/>
          <a:lstStyle/>
          <a:p>
            <a:r>
              <a:rPr lang="en-GB" b="1" dirty="0" smtClean="0"/>
              <a:t>Post-</a:t>
            </a:r>
            <a:r>
              <a:rPr lang="en-GB" b="1" dirty="0" err="1" smtClean="0"/>
              <a:t>Operationnal</a:t>
            </a:r>
            <a:r>
              <a:rPr lang="en-GB" b="1" dirty="0" smtClean="0"/>
              <a:t> </a:t>
            </a:r>
            <a:r>
              <a:rPr lang="en-GB" b="1" dirty="0"/>
              <a:t>analysis</a:t>
            </a:r>
            <a:r>
              <a:rPr lang="en-GB" dirty="0"/>
              <a:t> is the only way to </a:t>
            </a:r>
            <a:r>
              <a:rPr lang="en-GB" b="1" dirty="0"/>
              <a:t>verify</a:t>
            </a:r>
            <a:r>
              <a:rPr lang="en-GB" dirty="0"/>
              <a:t> the </a:t>
            </a:r>
            <a:r>
              <a:rPr lang="en-GB" b="1" dirty="0"/>
              <a:t>correct execution</a:t>
            </a:r>
            <a:r>
              <a:rPr lang="en-GB" dirty="0"/>
              <a:t> of the </a:t>
            </a:r>
            <a:r>
              <a:rPr lang="en-GB" b="1" dirty="0"/>
              <a:t>last dump action</a:t>
            </a:r>
            <a:r>
              <a:rPr lang="en-GB" dirty="0"/>
              <a:t>. </a:t>
            </a:r>
          </a:p>
          <a:p>
            <a:r>
              <a:rPr lang="en-GB" dirty="0"/>
              <a:t>Despite a perfectly dumped beam, it remains possible that damage has been caused to one or more components of the dump system during the previous dump action (e.g. the solid state switches).</a:t>
            </a:r>
          </a:p>
          <a:p>
            <a:r>
              <a:rPr lang="en-GB" dirty="0"/>
              <a:t>The beam dump system will be declared </a:t>
            </a:r>
            <a:r>
              <a:rPr lang="en-GB" b="1" dirty="0"/>
              <a:t>ready</a:t>
            </a:r>
            <a:r>
              <a:rPr lang="en-GB" dirty="0"/>
              <a:t> for the next mission </a:t>
            </a:r>
            <a:r>
              <a:rPr lang="en-GB" b="1" dirty="0"/>
              <a:t>if, and only if</a:t>
            </a:r>
            <a:r>
              <a:rPr lang="en-GB" dirty="0"/>
              <a:t>, it can be expected that all the hardware, including all the redundant components, will </a:t>
            </a:r>
            <a:r>
              <a:rPr lang="en-GB" b="1" dirty="0"/>
              <a:t>respond correctly to the next dump request</a:t>
            </a:r>
            <a:r>
              <a:rPr lang="en-GB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Post-Operational Check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400" dirty="0" smtClean="0"/>
              <a:t>Data Acquisition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Etienne CARLIER, LBDS Audit, 28/01/2008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82563" y="1143000"/>
            <a:ext cx="8824912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Trending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Continuous sequential data logging at a fixed acquisition frequency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Alarm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Acquisition and archiving of unforeseen process events detected by equipment surveillance programs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Transient Recording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Pre &amp; Post trigger data acquisition after reception of an external asynchronous trigger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400" b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Logbook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Record of actions performed on equipment hardware and software by CCC and equipment specialists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-15875"/>
            <a:ext cx="7894638" cy="1066800"/>
          </a:xfrm>
        </p:spPr>
        <p:txBody>
          <a:bodyPr/>
          <a:lstStyle/>
          <a:p>
            <a:r>
              <a:rPr lang="en-GB" dirty="0" smtClean="0"/>
              <a:t>Post-Operational Check </a:t>
            </a:r>
            <a:r>
              <a:rPr lang="en-GB" dirty="0"/>
              <a:t/>
            </a:r>
            <a:br>
              <a:rPr lang="en-GB" dirty="0"/>
            </a:br>
            <a:r>
              <a:rPr lang="en-GB" sz="2400" dirty="0" smtClean="0"/>
              <a:t>Transient Signals</a:t>
            </a:r>
            <a:endParaRPr lang="en-US" sz="2400" dirty="0"/>
          </a:p>
        </p:txBody>
      </p:sp>
      <p:graphicFrame>
        <p:nvGraphicFramePr>
          <p:cNvPr id="94213" name="Object 5"/>
          <p:cNvGraphicFramePr>
            <a:graphicFrameLocks noChangeAspect="1"/>
          </p:cNvGraphicFramePr>
          <p:nvPr/>
        </p:nvGraphicFramePr>
        <p:xfrm>
          <a:off x="655638" y="1203325"/>
          <a:ext cx="7924800" cy="4787900"/>
        </p:xfrm>
        <a:graphic>
          <a:graphicData uri="http://schemas.openxmlformats.org/presentationml/2006/ole">
            <p:oleObj spid="_x0000_s94213" name="Visio" r:id="rId3" imgW="8483194" imgH="5038954" progId="Visio.Drawing.11">
              <p:embed/>
            </p:oleObj>
          </a:graphicData>
        </a:graphic>
      </p:graphicFrame>
      <p:grpSp>
        <p:nvGrpSpPr>
          <p:cNvPr id="94273" name="Group 65"/>
          <p:cNvGrpSpPr>
            <a:grpSpLocks/>
          </p:cNvGrpSpPr>
          <p:nvPr/>
        </p:nvGrpSpPr>
        <p:grpSpPr bwMode="auto">
          <a:xfrm>
            <a:off x="274638" y="2606675"/>
            <a:ext cx="2613025" cy="2925763"/>
            <a:chOff x="173" y="1957"/>
            <a:chExt cx="1646" cy="1495"/>
          </a:xfrm>
        </p:grpSpPr>
        <p:graphicFrame>
          <p:nvGraphicFramePr>
            <p:cNvPr id="94274" name="Object 66"/>
            <p:cNvGraphicFramePr>
              <a:graphicFrameLocks noChangeAspect="1"/>
            </p:cNvGraphicFramePr>
            <p:nvPr/>
          </p:nvGraphicFramePr>
          <p:xfrm>
            <a:off x="173" y="2263"/>
            <a:ext cx="1202" cy="609"/>
          </p:xfrm>
          <a:graphic>
            <a:graphicData uri="http://schemas.openxmlformats.org/presentationml/2006/ole">
              <p:oleObj spid="_x0000_s94274" name="Visio" r:id="rId4" imgW="2360676" imgH="1687068" progId="Visio.Drawing.11">
                <p:embed/>
              </p:oleObj>
            </a:graphicData>
          </a:graphic>
        </p:graphicFrame>
        <p:sp>
          <p:nvSpPr>
            <p:cNvPr id="94275" name="Text Box 67"/>
            <p:cNvSpPr txBox="1">
              <a:spLocks noChangeArrowheads="1"/>
            </p:cNvSpPr>
            <p:nvPr/>
          </p:nvSpPr>
          <p:spPr bwMode="auto">
            <a:xfrm>
              <a:off x="230" y="2333"/>
              <a:ext cx="1197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r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Principal Switches</a:t>
              </a:r>
            </a:p>
            <a:p>
              <a:pPr algn="ctr"/>
              <a:r>
                <a:rPr lang="en-US" sz="16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Currents</a:t>
              </a:r>
            </a:p>
          </p:txBody>
        </p:sp>
        <p:sp>
          <p:nvSpPr>
            <p:cNvPr id="94276" name="Oval 68"/>
            <p:cNvSpPr>
              <a:spLocks noChangeArrowheads="1"/>
            </p:cNvSpPr>
            <p:nvPr/>
          </p:nvSpPr>
          <p:spPr bwMode="auto">
            <a:xfrm>
              <a:off x="1440" y="2045"/>
              <a:ext cx="379" cy="190"/>
            </a:xfrm>
            <a:prstGeom prst="ellips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4277" name="Oval 69"/>
            <p:cNvSpPr>
              <a:spLocks noChangeArrowheads="1"/>
            </p:cNvSpPr>
            <p:nvPr/>
          </p:nvSpPr>
          <p:spPr bwMode="auto">
            <a:xfrm>
              <a:off x="1440" y="3206"/>
              <a:ext cx="379" cy="190"/>
            </a:xfrm>
            <a:prstGeom prst="ellips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4278" name="Freeform 70"/>
            <p:cNvSpPr>
              <a:spLocks/>
            </p:cNvSpPr>
            <p:nvPr/>
          </p:nvSpPr>
          <p:spPr bwMode="auto">
            <a:xfrm>
              <a:off x="822" y="2869"/>
              <a:ext cx="618" cy="583"/>
            </a:xfrm>
            <a:custGeom>
              <a:avLst/>
              <a:gdLst/>
              <a:ahLst/>
              <a:cxnLst>
                <a:cxn ang="0">
                  <a:pos x="624" y="576"/>
                </a:cxn>
                <a:cxn ang="0">
                  <a:pos x="96" y="672"/>
                </a:cxn>
                <a:cxn ang="0">
                  <a:pos x="48" y="0"/>
                </a:cxn>
              </a:cxnLst>
              <a:rect l="0" t="0" r="r" b="b"/>
              <a:pathLst>
                <a:path w="624" h="768">
                  <a:moveTo>
                    <a:pt x="624" y="576"/>
                  </a:moveTo>
                  <a:cubicBezTo>
                    <a:pt x="408" y="672"/>
                    <a:pt x="192" y="768"/>
                    <a:pt x="96" y="672"/>
                  </a:cubicBezTo>
                  <a:cubicBezTo>
                    <a:pt x="0" y="576"/>
                    <a:pt x="24" y="288"/>
                    <a:pt x="48" y="0"/>
                  </a:cubicBezTo>
                </a:path>
              </a:pathLst>
            </a:custGeom>
            <a:noFill/>
            <a:ln w="28575" cap="flat" cmpd="sng">
              <a:solidFill>
                <a:srgbClr val="3333FF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279" name="Freeform 71"/>
            <p:cNvSpPr>
              <a:spLocks/>
            </p:cNvSpPr>
            <p:nvPr/>
          </p:nvSpPr>
          <p:spPr bwMode="auto">
            <a:xfrm>
              <a:off x="870" y="1957"/>
              <a:ext cx="570" cy="411"/>
            </a:xfrm>
            <a:custGeom>
              <a:avLst/>
              <a:gdLst/>
              <a:ahLst/>
              <a:cxnLst>
                <a:cxn ang="0">
                  <a:pos x="576" y="208"/>
                </a:cxn>
                <a:cxn ang="0">
                  <a:pos x="96" y="64"/>
                </a:cxn>
                <a:cxn ang="0">
                  <a:pos x="0" y="592"/>
                </a:cxn>
              </a:cxnLst>
              <a:rect l="0" t="0" r="r" b="b"/>
              <a:pathLst>
                <a:path w="576" h="592">
                  <a:moveTo>
                    <a:pt x="576" y="208"/>
                  </a:moveTo>
                  <a:cubicBezTo>
                    <a:pt x="384" y="104"/>
                    <a:pt x="192" y="0"/>
                    <a:pt x="96" y="64"/>
                  </a:cubicBezTo>
                  <a:cubicBezTo>
                    <a:pt x="0" y="128"/>
                    <a:pt x="0" y="360"/>
                    <a:pt x="0" y="592"/>
                  </a:cubicBezTo>
                </a:path>
              </a:pathLst>
            </a:custGeom>
            <a:noFill/>
            <a:ln w="28575" cap="flat" cmpd="sng">
              <a:solidFill>
                <a:srgbClr val="3333FF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4286" name="Group 78"/>
          <p:cNvGrpSpPr>
            <a:grpSpLocks/>
          </p:cNvGrpSpPr>
          <p:nvPr/>
        </p:nvGrpSpPr>
        <p:grpSpPr bwMode="auto">
          <a:xfrm>
            <a:off x="2805113" y="2514600"/>
            <a:ext cx="2589212" cy="2986088"/>
            <a:chOff x="1767" y="1604"/>
            <a:chExt cx="1631" cy="1823"/>
          </a:xfrm>
        </p:grpSpPr>
        <p:grpSp>
          <p:nvGrpSpPr>
            <p:cNvPr id="94287" name="Group 79"/>
            <p:cNvGrpSpPr>
              <a:grpSpLocks/>
            </p:cNvGrpSpPr>
            <p:nvPr/>
          </p:nvGrpSpPr>
          <p:grpSpPr bwMode="auto">
            <a:xfrm>
              <a:off x="1767" y="2276"/>
              <a:ext cx="1631" cy="676"/>
              <a:chOff x="0" y="3120"/>
              <a:chExt cx="1488" cy="676"/>
            </a:xfrm>
          </p:grpSpPr>
          <p:graphicFrame>
            <p:nvGraphicFramePr>
              <p:cNvPr id="94288" name="Object 80"/>
              <p:cNvGraphicFramePr>
                <a:graphicFrameLocks noChangeAspect="1"/>
              </p:cNvGraphicFramePr>
              <p:nvPr/>
            </p:nvGraphicFramePr>
            <p:xfrm>
              <a:off x="48" y="3120"/>
              <a:ext cx="1392" cy="676"/>
            </p:xfrm>
            <a:graphic>
              <a:graphicData uri="http://schemas.openxmlformats.org/presentationml/2006/ole">
                <p:oleObj spid="_x0000_s94288" name="Visio" r:id="rId5" imgW="3193390" imgH="1674876" progId="Visio.Drawing.11">
                  <p:embed/>
                </p:oleObj>
              </a:graphicData>
            </a:graphic>
          </p:graphicFrame>
          <p:sp>
            <p:nvSpPr>
              <p:cNvPr id="94289" name="Text Box 81"/>
              <p:cNvSpPr txBox="1">
                <a:spLocks noChangeArrowheads="1"/>
              </p:cNvSpPr>
              <p:nvPr/>
            </p:nvSpPr>
            <p:spPr bwMode="auto">
              <a:xfrm>
                <a:off x="0" y="3264"/>
                <a:ext cx="1488" cy="3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Compensation Switches</a:t>
                </a:r>
              </a:p>
              <a:p>
                <a:pPr algn="ctr"/>
                <a:r>
                  <a:rPr lang="en-US" sz="16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Currents</a:t>
                </a:r>
              </a:p>
            </p:txBody>
          </p:sp>
        </p:grpSp>
        <p:sp>
          <p:nvSpPr>
            <p:cNvPr id="94290" name="Oval 82"/>
            <p:cNvSpPr>
              <a:spLocks noChangeArrowheads="1"/>
            </p:cNvSpPr>
            <p:nvPr/>
          </p:nvSpPr>
          <p:spPr bwMode="auto">
            <a:xfrm>
              <a:off x="2495" y="1725"/>
              <a:ext cx="384" cy="192"/>
            </a:xfrm>
            <a:prstGeom prst="ellips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4291" name="Oval 83"/>
            <p:cNvSpPr>
              <a:spLocks noChangeArrowheads="1"/>
            </p:cNvSpPr>
            <p:nvPr/>
          </p:nvSpPr>
          <p:spPr bwMode="auto">
            <a:xfrm>
              <a:off x="2527" y="3163"/>
              <a:ext cx="384" cy="192"/>
            </a:xfrm>
            <a:prstGeom prst="ellips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4292" name="Freeform 84"/>
            <p:cNvSpPr>
              <a:spLocks/>
            </p:cNvSpPr>
            <p:nvPr/>
          </p:nvSpPr>
          <p:spPr bwMode="auto">
            <a:xfrm>
              <a:off x="2304" y="2933"/>
              <a:ext cx="264" cy="494"/>
            </a:xfrm>
            <a:custGeom>
              <a:avLst/>
              <a:gdLst/>
              <a:ahLst/>
              <a:cxnLst>
                <a:cxn ang="0">
                  <a:pos x="216" y="480"/>
                </a:cxn>
                <a:cxn ang="0">
                  <a:pos x="24" y="528"/>
                </a:cxn>
                <a:cxn ang="0">
                  <a:pos x="72" y="0"/>
                </a:cxn>
              </a:cxnLst>
              <a:rect l="0" t="0" r="r" b="b"/>
              <a:pathLst>
                <a:path w="216" h="608">
                  <a:moveTo>
                    <a:pt x="216" y="480"/>
                  </a:moveTo>
                  <a:cubicBezTo>
                    <a:pt x="132" y="544"/>
                    <a:pt x="48" y="608"/>
                    <a:pt x="24" y="528"/>
                  </a:cubicBezTo>
                  <a:cubicBezTo>
                    <a:pt x="0" y="448"/>
                    <a:pt x="36" y="224"/>
                    <a:pt x="72" y="0"/>
                  </a:cubicBezTo>
                </a:path>
              </a:pathLst>
            </a:custGeom>
            <a:noFill/>
            <a:ln w="28575" cap="flat" cmpd="sng">
              <a:solidFill>
                <a:srgbClr val="3333FF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293" name="Freeform 85"/>
            <p:cNvSpPr>
              <a:spLocks/>
            </p:cNvSpPr>
            <p:nvPr/>
          </p:nvSpPr>
          <p:spPr bwMode="auto">
            <a:xfrm>
              <a:off x="2254" y="1604"/>
              <a:ext cx="280" cy="671"/>
            </a:xfrm>
            <a:custGeom>
              <a:avLst/>
              <a:gdLst/>
              <a:ahLst/>
              <a:cxnLst>
                <a:cxn ang="0">
                  <a:pos x="280" y="192"/>
                </a:cxn>
                <a:cxn ang="0">
                  <a:pos x="40" y="96"/>
                </a:cxn>
                <a:cxn ang="0">
                  <a:pos x="40" y="768"/>
                </a:cxn>
              </a:cxnLst>
              <a:rect l="0" t="0" r="r" b="b"/>
              <a:pathLst>
                <a:path w="280" h="768">
                  <a:moveTo>
                    <a:pt x="280" y="192"/>
                  </a:moveTo>
                  <a:cubicBezTo>
                    <a:pt x="180" y="96"/>
                    <a:pt x="80" y="0"/>
                    <a:pt x="40" y="96"/>
                  </a:cubicBezTo>
                  <a:cubicBezTo>
                    <a:pt x="0" y="192"/>
                    <a:pt x="20" y="480"/>
                    <a:pt x="40" y="768"/>
                  </a:cubicBezTo>
                </a:path>
              </a:pathLst>
            </a:custGeom>
            <a:noFill/>
            <a:ln w="28575" cap="flat" cmpd="sng">
              <a:solidFill>
                <a:srgbClr val="3333FF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4294" name="Group 86"/>
          <p:cNvGrpSpPr>
            <a:grpSpLocks/>
          </p:cNvGrpSpPr>
          <p:nvPr/>
        </p:nvGrpSpPr>
        <p:grpSpPr bwMode="auto">
          <a:xfrm>
            <a:off x="5091113" y="1998663"/>
            <a:ext cx="3654425" cy="3760787"/>
            <a:chOff x="3207" y="1259"/>
            <a:chExt cx="2302" cy="2369"/>
          </a:xfrm>
        </p:grpSpPr>
        <p:grpSp>
          <p:nvGrpSpPr>
            <p:cNvPr id="94295" name="Group 87"/>
            <p:cNvGrpSpPr>
              <a:grpSpLocks/>
            </p:cNvGrpSpPr>
            <p:nvPr/>
          </p:nvGrpSpPr>
          <p:grpSpPr bwMode="auto">
            <a:xfrm>
              <a:off x="4007" y="1259"/>
              <a:ext cx="1502" cy="684"/>
              <a:chOff x="4128" y="1488"/>
              <a:chExt cx="1502" cy="684"/>
            </a:xfrm>
          </p:grpSpPr>
          <p:graphicFrame>
            <p:nvGraphicFramePr>
              <p:cNvPr id="94296" name="Object 88"/>
              <p:cNvGraphicFramePr>
                <a:graphicFrameLocks noChangeAspect="1"/>
              </p:cNvGraphicFramePr>
              <p:nvPr/>
            </p:nvGraphicFramePr>
            <p:xfrm>
              <a:off x="4128" y="1488"/>
              <a:ext cx="1502" cy="684"/>
            </p:xfrm>
            <a:graphic>
              <a:graphicData uri="http://schemas.openxmlformats.org/presentationml/2006/ole">
                <p:oleObj spid="_x0000_s94296" name="Visio" r:id="rId6" imgW="3176930" imgH="1440485" progId="Visio.Drawing.11">
                  <p:embed/>
                </p:oleObj>
              </a:graphicData>
            </a:graphic>
          </p:graphicFrame>
          <p:sp>
            <p:nvSpPr>
              <p:cNvPr id="94297" name="Text Box 89"/>
              <p:cNvSpPr txBox="1">
                <a:spLocks noChangeArrowheads="1"/>
              </p:cNvSpPr>
              <p:nvPr/>
            </p:nvSpPr>
            <p:spPr bwMode="auto">
              <a:xfrm>
                <a:off x="4272" y="1584"/>
                <a:ext cx="1248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Free wheel Diodes</a:t>
                </a:r>
              </a:p>
              <a:p>
                <a:pPr algn="ctr"/>
                <a:r>
                  <a:rPr lang="en-US" sz="16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Currents</a:t>
                </a:r>
              </a:p>
            </p:txBody>
          </p:sp>
        </p:grpSp>
        <p:sp>
          <p:nvSpPr>
            <p:cNvPr id="94298" name="Oval 90"/>
            <p:cNvSpPr>
              <a:spLocks noChangeArrowheads="1"/>
            </p:cNvSpPr>
            <p:nvPr/>
          </p:nvSpPr>
          <p:spPr bwMode="auto">
            <a:xfrm>
              <a:off x="3331" y="1992"/>
              <a:ext cx="384" cy="192"/>
            </a:xfrm>
            <a:prstGeom prst="ellips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4299" name="Oval 91"/>
            <p:cNvSpPr>
              <a:spLocks noChangeArrowheads="1"/>
            </p:cNvSpPr>
            <p:nvPr/>
          </p:nvSpPr>
          <p:spPr bwMode="auto">
            <a:xfrm>
              <a:off x="3314" y="3436"/>
              <a:ext cx="384" cy="192"/>
            </a:xfrm>
            <a:prstGeom prst="ellips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4300" name="Freeform 92"/>
            <p:cNvSpPr>
              <a:spLocks/>
            </p:cNvSpPr>
            <p:nvPr/>
          </p:nvSpPr>
          <p:spPr bwMode="auto">
            <a:xfrm>
              <a:off x="3623" y="1883"/>
              <a:ext cx="624" cy="1656"/>
            </a:xfrm>
            <a:custGeom>
              <a:avLst/>
              <a:gdLst/>
              <a:ahLst/>
              <a:cxnLst>
                <a:cxn ang="0">
                  <a:pos x="0" y="1584"/>
                </a:cxn>
                <a:cxn ang="0">
                  <a:pos x="192" y="1392"/>
                </a:cxn>
                <a:cxn ang="0">
                  <a:pos x="624" y="0"/>
                </a:cxn>
              </a:cxnLst>
              <a:rect l="0" t="0" r="r" b="b"/>
              <a:pathLst>
                <a:path w="624" h="1656">
                  <a:moveTo>
                    <a:pt x="0" y="1584"/>
                  </a:moveTo>
                  <a:cubicBezTo>
                    <a:pt x="44" y="1620"/>
                    <a:pt x="88" y="1656"/>
                    <a:pt x="192" y="1392"/>
                  </a:cubicBezTo>
                  <a:cubicBezTo>
                    <a:pt x="296" y="1128"/>
                    <a:pt x="460" y="564"/>
                    <a:pt x="624" y="0"/>
                  </a:cubicBezTo>
                </a:path>
              </a:pathLst>
            </a:custGeom>
            <a:noFill/>
            <a:ln w="28575" cap="flat" cmpd="sng">
              <a:solidFill>
                <a:srgbClr val="3333FF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301" name="Freeform 93"/>
            <p:cNvSpPr>
              <a:spLocks/>
            </p:cNvSpPr>
            <p:nvPr/>
          </p:nvSpPr>
          <p:spPr bwMode="auto">
            <a:xfrm>
              <a:off x="3207" y="1643"/>
              <a:ext cx="944" cy="384"/>
            </a:xfrm>
            <a:custGeom>
              <a:avLst/>
              <a:gdLst/>
              <a:ahLst/>
              <a:cxnLst>
                <a:cxn ang="0">
                  <a:pos x="176" y="384"/>
                </a:cxn>
                <a:cxn ang="0">
                  <a:pos x="128" y="288"/>
                </a:cxn>
                <a:cxn ang="0">
                  <a:pos x="944" y="0"/>
                </a:cxn>
              </a:cxnLst>
              <a:rect l="0" t="0" r="r" b="b"/>
              <a:pathLst>
                <a:path w="944" h="384">
                  <a:moveTo>
                    <a:pt x="176" y="384"/>
                  </a:moveTo>
                  <a:cubicBezTo>
                    <a:pt x="88" y="368"/>
                    <a:pt x="0" y="352"/>
                    <a:pt x="128" y="288"/>
                  </a:cubicBezTo>
                  <a:cubicBezTo>
                    <a:pt x="256" y="224"/>
                    <a:pt x="600" y="112"/>
                    <a:pt x="944" y="0"/>
                  </a:cubicBezTo>
                </a:path>
              </a:pathLst>
            </a:custGeom>
            <a:noFill/>
            <a:ln w="28575" cap="flat" cmpd="sng">
              <a:solidFill>
                <a:srgbClr val="3333FF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4280" name="Group 72"/>
          <p:cNvGrpSpPr>
            <a:grpSpLocks/>
          </p:cNvGrpSpPr>
          <p:nvPr/>
        </p:nvGrpSpPr>
        <p:grpSpPr bwMode="auto">
          <a:xfrm>
            <a:off x="6126163" y="3611563"/>
            <a:ext cx="2236787" cy="2103437"/>
            <a:chOff x="3890" y="2275"/>
            <a:chExt cx="1352" cy="1220"/>
          </a:xfrm>
        </p:grpSpPr>
        <p:grpSp>
          <p:nvGrpSpPr>
            <p:cNvPr id="94281" name="Group 73"/>
            <p:cNvGrpSpPr>
              <a:grpSpLocks/>
            </p:cNvGrpSpPr>
            <p:nvPr/>
          </p:nvGrpSpPr>
          <p:grpSpPr bwMode="auto">
            <a:xfrm>
              <a:off x="3890" y="2803"/>
              <a:ext cx="1213" cy="692"/>
              <a:chOff x="4272" y="3072"/>
              <a:chExt cx="1213" cy="692"/>
            </a:xfrm>
          </p:grpSpPr>
          <p:graphicFrame>
            <p:nvGraphicFramePr>
              <p:cNvPr id="94282" name="Object 74"/>
              <p:cNvGraphicFramePr>
                <a:graphicFrameLocks noChangeAspect="1"/>
              </p:cNvGraphicFramePr>
              <p:nvPr/>
            </p:nvGraphicFramePr>
            <p:xfrm>
              <a:off x="4272" y="3072"/>
              <a:ext cx="1213" cy="692"/>
            </p:xfrm>
            <a:graphic>
              <a:graphicData uri="http://schemas.openxmlformats.org/presentationml/2006/ole">
                <p:oleObj spid="_x0000_s94282" name="Visio" r:id="rId7" imgW="3155899" imgH="1809598" progId="Visio.Drawing.11">
                  <p:embed/>
                </p:oleObj>
              </a:graphicData>
            </a:graphic>
          </p:graphicFrame>
          <p:sp>
            <p:nvSpPr>
              <p:cNvPr id="94283" name="Text Box 75"/>
              <p:cNvSpPr txBox="1">
                <a:spLocks noChangeArrowheads="1"/>
              </p:cNvSpPr>
              <p:nvPr/>
            </p:nvSpPr>
            <p:spPr bwMode="auto">
              <a:xfrm>
                <a:off x="4450" y="3326"/>
                <a:ext cx="965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Magnet Current</a:t>
                </a:r>
              </a:p>
            </p:txBody>
          </p:sp>
        </p:grpSp>
        <p:sp>
          <p:nvSpPr>
            <p:cNvPr id="94284" name="Oval 76"/>
            <p:cNvSpPr>
              <a:spLocks noChangeArrowheads="1"/>
            </p:cNvSpPr>
            <p:nvPr/>
          </p:nvSpPr>
          <p:spPr bwMode="auto">
            <a:xfrm>
              <a:off x="4514" y="2275"/>
              <a:ext cx="576" cy="288"/>
            </a:xfrm>
            <a:prstGeom prst="ellipse">
              <a:avLst/>
            </a:prstGeom>
            <a:noFill/>
            <a:ln w="38100">
              <a:solidFill>
                <a:srgbClr val="3333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4285" name="Freeform 77"/>
            <p:cNvSpPr>
              <a:spLocks/>
            </p:cNvSpPr>
            <p:nvPr/>
          </p:nvSpPr>
          <p:spPr bwMode="auto">
            <a:xfrm>
              <a:off x="4994" y="2515"/>
              <a:ext cx="248" cy="43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240" y="144"/>
                </a:cxn>
                <a:cxn ang="0">
                  <a:pos x="0" y="432"/>
                </a:cxn>
              </a:cxnLst>
              <a:rect l="0" t="0" r="r" b="b"/>
              <a:pathLst>
                <a:path w="248" h="432">
                  <a:moveTo>
                    <a:pt x="48" y="0"/>
                  </a:moveTo>
                  <a:cubicBezTo>
                    <a:pt x="148" y="36"/>
                    <a:pt x="248" y="72"/>
                    <a:pt x="240" y="144"/>
                  </a:cubicBezTo>
                  <a:cubicBezTo>
                    <a:pt x="232" y="216"/>
                    <a:pt x="116" y="324"/>
                    <a:pt x="0" y="432"/>
                  </a:cubicBezTo>
                </a:path>
              </a:pathLst>
            </a:custGeom>
            <a:noFill/>
            <a:ln w="28575" cap="flat" cmpd="sng">
              <a:solidFill>
                <a:srgbClr val="3333FF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Post-Operational Check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400" dirty="0" smtClean="0"/>
              <a:t>Transient Recording Analysis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Etienne CARLIER, LBDS Audit, 28/01/2008</a:t>
            </a:r>
            <a:endParaRPr lang="en-US" dirty="0"/>
          </a:p>
        </p:txBody>
      </p:sp>
      <p:pic>
        <p:nvPicPr>
          <p:cNvPr id="6" name="Picture 5" descr="TEK00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238" y="1096963"/>
            <a:ext cx="2349500" cy="1762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" name="Picture 4" descr="TEK00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238" y="4572000"/>
            <a:ext cx="2349500" cy="1757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460875" y="1793875"/>
            <a:ext cx="2222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1200">
                <a:latin typeface="Times" pitchFamily="18" charset="0"/>
                <a:cs typeface="Times New Roman" pitchFamily="18" charset="0"/>
              </a:rPr>
              <a:t> </a:t>
            </a:r>
            <a:endParaRPr lang="en-GB" sz="1800"/>
          </a:p>
        </p:txBody>
      </p:sp>
      <p:pic>
        <p:nvPicPr>
          <p:cNvPr id="9" name="Picture 8" descr="TEK00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3238" y="2835275"/>
            <a:ext cx="2349500" cy="1762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5367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460875" y="3330575"/>
            <a:ext cx="2222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1200">
                <a:latin typeface="Times" pitchFamily="18" charset="0"/>
                <a:cs typeface="Times New Roman" pitchFamily="18" charset="0"/>
              </a:rPr>
              <a:t> </a:t>
            </a:r>
            <a:endParaRPr lang="en-GB" sz="1800"/>
          </a:p>
        </p:txBody>
      </p:sp>
      <p:sp>
        <p:nvSpPr>
          <p:cNvPr id="12" name="Rectangle 12"/>
          <p:cNvSpPr txBox="1">
            <a:spLocks noChangeArrowheads="1"/>
          </p:cNvSpPr>
          <p:nvPr/>
        </p:nvSpPr>
        <p:spPr bwMode="auto">
          <a:xfrm>
            <a:off x="2925763" y="1143000"/>
            <a:ext cx="6081712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Two different levels of Analysis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XPOC – External Post Operation Check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What happened during the dumping process with </a:t>
            </a: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the </a:t>
            </a: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beam?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1600" kern="0" smtClean="0">
                <a:solidFill>
                  <a:srgbClr val="000099"/>
                </a:solidFill>
                <a:latin typeface="+mn-lt"/>
              </a:rPr>
              <a:t>What</a:t>
            </a:r>
            <a:r>
              <a:rPr lang="en-GB" sz="1600" kern="0" smtClean="0">
                <a:solidFill>
                  <a:srgbClr val="000099"/>
                </a:solidFill>
                <a:latin typeface="+mn-lt"/>
              </a:rPr>
              <a:t> i</a:t>
            </a:r>
            <a:r>
              <a:rPr lang="en-GB" sz="1600" kern="0" smtClean="0">
                <a:solidFill>
                  <a:srgbClr val="000099"/>
                </a:solidFill>
                <a:latin typeface="+mn-lt"/>
              </a:rPr>
              <a:t>s the evolution of the performance of the system 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IPOC – Internal Post Operation Check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How performed the different sub-systems during the </a:t>
            </a: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dumping </a:t>
            </a: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process?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IPOC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analysis for LBDS extraction kicker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Kick Synchronisation Analysis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Kick rise-time, kick length, 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Kick synchronisation with beam.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Kick Amplitude Analysis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Kick normalization with beam energy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100 % kick measurement, 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</a:rPr>
              <a:t>Kick first overshoot, second overshoot.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Post-Operational Check </a:t>
            </a:r>
            <a:r>
              <a:rPr lang="en-GB" dirty="0"/>
              <a:t/>
            </a:r>
            <a:br>
              <a:rPr lang="en-GB" dirty="0"/>
            </a:br>
            <a:r>
              <a:rPr lang="en-GB" sz="2400" dirty="0"/>
              <a:t> </a:t>
            </a:r>
            <a:r>
              <a:rPr lang="en-GB" sz="2400" dirty="0" smtClean="0"/>
              <a:t>Implementation</a:t>
            </a:r>
            <a:endParaRPr lang="en-US" sz="2400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839200" cy="5140325"/>
          </a:xfrm>
        </p:spPr>
        <p:txBody>
          <a:bodyPr/>
          <a:lstStyle/>
          <a:p>
            <a:r>
              <a:rPr lang="en-GB" sz="2000" b="1" dirty="0"/>
              <a:t>High precision acquisition</a:t>
            </a:r>
            <a:r>
              <a:rPr lang="en-GB" sz="2000" dirty="0"/>
              <a:t> and </a:t>
            </a:r>
            <a:r>
              <a:rPr lang="en-GB" sz="2000" b="1" dirty="0"/>
              <a:t>analysis</a:t>
            </a:r>
            <a:r>
              <a:rPr lang="en-GB" sz="2000" dirty="0"/>
              <a:t> of the </a:t>
            </a:r>
            <a:r>
              <a:rPr lang="en-GB" sz="2000" b="1" dirty="0"/>
              <a:t>15 magnet current pulse shapes</a:t>
            </a:r>
            <a:r>
              <a:rPr lang="en-GB" sz="2000" dirty="0"/>
              <a:t> will be performed after each dump action. </a:t>
            </a:r>
            <a:endParaRPr lang="en-GB" sz="2000" dirty="0" smtClean="0"/>
          </a:p>
          <a:p>
            <a:pPr lvl="1"/>
            <a:r>
              <a:rPr lang="en-GB" sz="1800" dirty="0" smtClean="0"/>
              <a:t>2 different types of acquisition sensors: Pearson PU (passive) and </a:t>
            </a:r>
            <a:r>
              <a:rPr lang="en-GB" sz="1800" dirty="0" err="1" smtClean="0"/>
              <a:t>Rogowski</a:t>
            </a:r>
            <a:r>
              <a:rPr lang="en-GB" sz="1800" dirty="0" smtClean="0"/>
              <a:t> PU (active)</a:t>
            </a:r>
          </a:p>
          <a:p>
            <a:r>
              <a:rPr lang="en-GB" sz="2000" dirty="0" smtClean="0"/>
              <a:t>The </a:t>
            </a:r>
            <a:r>
              <a:rPr lang="en-GB" sz="2000" dirty="0"/>
              <a:t>acquisition system </a:t>
            </a:r>
            <a:r>
              <a:rPr lang="en-GB" sz="2000" dirty="0" smtClean="0"/>
              <a:t>is based </a:t>
            </a:r>
            <a:r>
              <a:rPr lang="en-GB" sz="2000" dirty="0"/>
              <a:t>on </a:t>
            </a:r>
            <a:r>
              <a:rPr lang="en-GB" sz="2000" dirty="0" smtClean="0"/>
              <a:t>two </a:t>
            </a:r>
            <a:r>
              <a:rPr lang="en-GB" sz="2000" b="1" dirty="0" err="1" smtClean="0"/>
              <a:t>CompactPCI</a:t>
            </a:r>
            <a:r>
              <a:rPr lang="en-GB" sz="2000" dirty="0" smtClean="0"/>
              <a:t> </a:t>
            </a:r>
            <a:r>
              <a:rPr lang="en-GB" sz="2000" dirty="0"/>
              <a:t>crates running </a:t>
            </a:r>
            <a:r>
              <a:rPr lang="en-GB" sz="2000" b="1" dirty="0" smtClean="0"/>
              <a:t>SCL4</a:t>
            </a:r>
            <a:r>
              <a:rPr lang="en-GB" sz="2000" dirty="0" smtClean="0"/>
              <a:t> </a:t>
            </a:r>
            <a:r>
              <a:rPr lang="en-GB" sz="2000" dirty="0"/>
              <a:t>and housing:</a:t>
            </a:r>
          </a:p>
          <a:p>
            <a:pPr lvl="1"/>
            <a:r>
              <a:rPr lang="en-GB" sz="1800" b="1" dirty="0" smtClean="0"/>
              <a:t>NI-PXI 5122 digitizers </a:t>
            </a:r>
            <a:r>
              <a:rPr lang="en-GB" sz="1800" dirty="0" smtClean="0"/>
              <a:t>with </a:t>
            </a:r>
            <a:r>
              <a:rPr lang="en-GB" sz="1800" dirty="0"/>
              <a:t>14 bit resolution and 100 MS/s sampling rate for the </a:t>
            </a:r>
            <a:r>
              <a:rPr lang="en-GB" sz="1800" b="1" dirty="0"/>
              <a:t>kick strength </a:t>
            </a:r>
            <a:r>
              <a:rPr lang="en-GB" sz="1800" b="1" dirty="0" smtClean="0"/>
              <a:t>&amp; kick synchronisation </a:t>
            </a:r>
            <a:r>
              <a:rPr lang="en-GB" sz="1800" dirty="0" smtClean="0"/>
              <a:t>surveillance and monitoring</a:t>
            </a:r>
            <a:endParaRPr lang="en-GB" sz="1800" dirty="0"/>
          </a:p>
          <a:p>
            <a:r>
              <a:rPr lang="en-GB" sz="2000" b="1" dirty="0"/>
              <a:t>Acquisition</a:t>
            </a:r>
            <a:r>
              <a:rPr lang="en-GB" sz="2000" dirty="0"/>
              <a:t> and </a:t>
            </a:r>
            <a:r>
              <a:rPr lang="en-GB" sz="2000" b="1" dirty="0"/>
              <a:t>verification </a:t>
            </a:r>
            <a:r>
              <a:rPr lang="en-GB" sz="2000" dirty="0" smtClean="0"/>
              <a:t>of the current in the different branches of the generator in order to identify the faulty circuit will be available in a second phase (prototype available)</a:t>
            </a:r>
          </a:p>
          <a:p>
            <a:pPr lvl="1"/>
            <a:r>
              <a:rPr lang="en-GB" sz="1800" dirty="0" smtClean="0"/>
              <a:t>Principal circuit</a:t>
            </a:r>
          </a:p>
          <a:p>
            <a:pPr lvl="1"/>
            <a:r>
              <a:rPr lang="en-GB" sz="1800" dirty="0" smtClean="0"/>
              <a:t>Compensation circuit</a:t>
            </a:r>
          </a:p>
          <a:p>
            <a:pPr lvl="1"/>
            <a:r>
              <a:rPr lang="en-GB" sz="1800" dirty="0" smtClean="0"/>
              <a:t>Freewheel circuit</a:t>
            </a:r>
            <a:endParaRPr lang="en-GB" sz="1800" dirty="0"/>
          </a:p>
          <a:p>
            <a:endParaRPr lang="en-GB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/>
              <a:t>General</a:t>
            </a:r>
            <a:endParaRPr lang="en-US" dirty="0"/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182563" y="1325563"/>
            <a:ext cx="2925762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000099"/>
                </a:solidFill>
              </a:rPr>
              <a:t>State</a:t>
            </a:r>
            <a:endParaRPr lang="en-US" sz="2400" dirty="0">
              <a:solidFill>
                <a:srgbClr val="000099"/>
              </a:solidFill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3108325" y="1325563"/>
            <a:ext cx="2925763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Kick</a:t>
            </a:r>
            <a:r>
              <a:rPr lang="en-US" sz="2400" dirty="0">
                <a:solidFill>
                  <a:srgbClr val="000099"/>
                </a:solidFill>
              </a:rPr>
              <a:t> Time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6035675" y="1325563"/>
            <a:ext cx="2925763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Kick Strength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182563" y="2239963"/>
            <a:ext cx="2925762" cy="1465262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State Control &amp; Surveillance </a:t>
            </a:r>
            <a:r>
              <a:rPr lang="en-US" sz="2000" dirty="0" smtClean="0">
                <a:solidFill>
                  <a:srgbClr val="000099"/>
                </a:solidFill>
              </a:rPr>
              <a:t>System</a:t>
            </a:r>
            <a:br>
              <a:rPr lang="en-US" sz="2000" dirty="0" smtClean="0">
                <a:solidFill>
                  <a:srgbClr val="000099"/>
                </a:solidFill>
              </a:rPr>
            </a:br>
            <a:r>
              <a:rPr lang="en-US" sz="2000" dirty="0" smtClean="0">
                <a:solidFill>
                  <a:srgbClr val="000099"/>
                </a:solidFill>
              </a:rPr>
              <a:t/>
            </a:r>
            <a:br>
              <a:rPr lang="en-US" sz="2000" dirty="0" smtClean="0">
                <a:solidFill>
                  <a:srgbClr val="000099"/>
                </a:solidFill>
              </a:rPr>
            </a:br>
            <a:r>
              <a:rPr lang="en-US" sz="2000" b="1" dirty="0" smtClean="0">
                <a:solidFill>
                  <a:srgbClr val="000099"/>
                </a:solidFill>
              </a:rPr>
              <a:t>SCSS</a:t>
            </a:r>
            <a:endParaRPr lang="en-US" sz="2000" b="1" dirty="0">
              <a:solidFill>
                <a:srgbClr val="000099"/>
              </a:solidFill>
            </a:endParaRP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3108325" y="2239963"/>
            <a:ext cx="2925763" cy="1465262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Trigger </a:t>
            </a:r>
            <a:r>
              <a:rPr lang="en-US" sz="2000" dirty="0" err="1">
                <a:solidFill>
                  <a:srgbClr val="000099"/>
                </a:solidFill>
              </a:rPr>
              <a:t>Synchronisation</a:t>
            </a:r>
            <a:r>
              <a:rPr lang="en-US" sz="2000" dirty="0">
                <a:solidFill>
                  <a:srgbClr val="000099"/>
                </a:solidFill>
              </a:rPr>
              <a:t> &amp; Distribution </a:t>
            </a:r>
            <a:r>
              <a:rPr lang="en-US" sz="2000" dirty="0" smtClean="0">
                <a:solidFill>
                  <a:srgbClr val="000099"/>
                </a:solidFill>
              </a:rPr>
              <a:t>System</a:t>
            </a:r>
            <a:br>
              <a:rPr lang="en-US" sz="2000" dirty="0" smtClean="0">
                <a:solidFill>
                  <a:srgbClr val="000099"/>
                </a:solidFill>
              </a:rPr>
            </a:br>
            <a:r>
              <a:rPr lang="en-US" sz="2000" dirty="0" smtClean="0">
                <a:solidFill>
                  <a:srgbClr val="000099"/>
                </a:solidFill>
              </a:rPr>
              <a:t/>
            </a:r>
            <a:br>
              <a:rPr lang="en-US" sz="2000" dirty="0" smtClean="0">
                <a:solidFill>
                  <a:srgbClr val="000099"/>
                </a:solidFill>
              </a:rPr>
            </a:br>
            <a:r>
              <a:rPr lang="en-US" sz="2000" b="1" dirty="0" smtClean="0">
                <a:solidFill>
                  <a:srgbClr val="000099"/>
                </a:solidFill>
              </a:rPr>
              <a:t>TSDS</a:t>
            </a:r>
            <a:endParaRPr lang="en-US" sz="2000" b="1" dirty="0">
              <a:solidFill>
                <a:srgbClr val="000099"/>
              </a:solidFill>
            </a:endParaRPr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6035675" y="2239963"/>
            <a:ext cx="2925763" cy="1465262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Beam Energy Tracking </a:t>
            </a:r>
            <a:r>
              <a:rPr lang="en-US" sz="2000" dirty="0" smtClean="0">
                <a:solidFill>
                  <a:srgbClr val="000099"/>
                </a:solidFill>
              </a:rPr>
              <a:t>System</a:t>
            </a:r>
            <a:br>
              <a:rPr lang="en-US" sz="2000" dirty="0" smtClean="0">
                <a:solidFill>
                  <a:srgbClr val="000099"/>
                </a:solidFill>
              </a:rPr>
            </a:br>
            <a:r>
              <a:rPr lang="en-US" sz="2000" dirty="0" smtClean="0">
                <a:solidFill>
                  <a:srgbClr val="000099"/>
                </a:solidFill>
              </a:rPr>
              <a:t/>
            </a:r>
            <a:br>
              <a:rPr lang="en-US" sz="2000" dirty="0" smtClean="0">
                <a:solidFill>
                  <a:srgbClr val="000099"/>
                </a:solidFill>
              </a:rPr>
            </a:br>
            <a:r>
              <a:rPr lang="en-US" sz="2000" b="1" dirty="0" smtClean="0">
                <a:solidFill>
                  <a:srgbClr val="000099"/>
                </a:solidFill>
              </a:rPr>
              <a:t>BETS</a:t>
            </a:r>
            <a:endParaRPr lang="en-US" sz="2000" b="1" dirty="0">
              <a:solidFill>
                <a:srgbClr val="000099"/>
              </a:solidFill>
            </a:endParaRPr>
          </a:p>
        </p:txBody>
      </p:sp>
      <p:sp>
        <p:nvSpPr>
          <p:cNvPr id="67600" name="Line 16"/>
          <p:cNvSpPr>
            <a:spLocks noChangeShapeType="1"/>
          </p:cNvSpPr>
          <p:nvPr/>
        </p:nvSpPr>
        <p:spPr bwMode="auto">
          <a:xfrm>
            <a:off x="1646238" y="1782763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601" name="Line 17"/>
          <p:cNvSpPr>
            <a:spLocks noChangeShapeType="1"/>
          </p:cNvSpPr>
          <p:nvPr/>
        </p:nvSpPr>
        <p:spPr bwMode="auto">
          <a:xfrm>
            <a:off x="4572000" y="1782763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602" name="Line 18"/>
          <p:cNvSpPr>
            <a:spLocks noChangeShapeType="1"/>
          </p:cNvSpPr>
          <p:nvPr/>
        </p:nvSpPr>
        <p:spPr bwMode="auto">
          <a:xfrm>
            <a:off x="7497763" y="1782763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81767" y="4810125"/>
            <a:ext cx="2220916" cy="12033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 anchorCtr="0"/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solidFill>
                  <a:srgbClr val="000099"/>
                </a:solidFill>
              </a:rPr>
              <a:t>Alarm</a:t>
            </a:r>
            <a:endParaRPr lang="en-US" sz="2400" dirty="0">
              <a:solidFill>
                <a:srgbClr val="000099"/>
              </a:solidFill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2402683" y="4810125"/>
            <a:ext cx="2168522" cy="12033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 anchorCtr="0"/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solidFill>
                  <a:srgbClr val="000099"/>
                </a:solidFill>
              </a:rPr>
              <a:t>Logging</a:t>
            </a:r>
            <a:endParaRPr lang="en-US" sz="2400" dirty="0">
              <a:solidFill>
                <a:srgbClr val="000099"/>
              </a:solidFill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571205" y="4810125"/>
            <a:ext cx="2168522" cy="12033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 anchorCtr="0"/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solidFill>
                  <a:srgbClr val="000099"/>
                </a:solidFill>
              </a:rPr>
              <a:t>Trending</a:t>
            </a:r>
            <a:endParaRPr lang="en-US" sz="2400" dirty="0">
              <a:solidFill>
                <a:srgbClr val="000099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82562" y="3975100"/>
            <a:ext cx="8778081" cy="8350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 anchorCtr="0"/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000099"/>
                </a:solidFill>
              </a:rPr>
              <a:t>Operational </a:t>
            </a:r>
            <a:r>
              <a:rPr lang="en-US" sz="2000" dirty="0" smtClean="0">
                <a:solidFill>
                  <a:srgbClr val="000099"/>
                </a:solidFill>
              </a:rPr>
              <a:t>Check</a:t>
            </a:r>
            <a:br>
              <a:rPr lang="en-US" sz="2000" dirty="0" smtClean="0">
                <a:solidFill>
                  <a:srgbClr val="000099"/>
                </a:solidFill>
              </a:rPr>
            </a:br>
            <a:r>
              <a:rPr lang="en-US" sz="2000" dirty="0" smtClean="0">
                <a:solidFill>
                  <a:srgbClr val="000099"/>
                </a:solidFill>
              </a:rPr>
              <a:t>Static &amp; Pulse modes</a:t>
            </a:r>
            <a:endParaRPr lang="en-US" sz="2000" b="1" dirty="0">
              <a:solidFill>
                <a:srgbClr val="000099"/>
              </a:solidFill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739727" y="4810125"/>
            <a:ext cx="2220916" cy="12033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anchor="ctr" anchorCtr="0"/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solidFill>
                  <a:srgbClr val="000099"/>
                </a:solidFill>
              </a:rPr>
              <a:t>Fast Analog Acquisition</a:t>
            </a:r>
            <a:br>
              <a:rPr lang="en-US" sz="2400" dirty="0" smtClean="0">
                <a:solidFill>
                  <a:srgbClr val="000099"/>
                </a:solidFill>
              </a:rPr>
            </a:br>
            <a:r>
              <a:rPr lang="en-US" sz="2400" dirty="0" smtClean="0">
                <a:solidFill>
                  <a:srgbClr val="000099"/>
                </a:solidFill>
              </a:rPr>
              <a:t>System</a:t>
            </a:r>
            <a:endParaRPr lang="en-US" sz="2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br>
              <a:rPr lang="en-US" dirty="0" smtClean="0"/>
            </a:br>
            <a:r>
              <a:rPr lang="en-US" sz="2400" dirty="0" smtClean="0"/>
              <a:t>Functional</a:t>
            </a:r>
            <a:endParaRPr lang="en-US" sz="2400" dirty="0"/>
          </a:p>
        </p:txBody>
      </p:sp>
      <p:grpSp>
        <p:nvGrpSpPr>
          <p:cNvPr id="23638" name="Group 86"/>
          <p:cNvGrpSpPr>
            <a:grpSpLocks/>
          </p:cNvGrpSpPr>
          <p:nvPr/>
        </p:nvGrpSpPr>
        <p:grpSpPr bwMode="auto">
          <a:xfrm>
            <a:off x="182563" y="3244850"/>
            <a:ext cx="3476625" cy="2012950"/>
            <a:chOff x="115" y="2044"/>
            <a:chExt cx="2190" cy="1268"/>
          </a:xfrm>
        </p:grpSpPr>
        <p:sp>
          <p:nvSpPr>
            <p:cNvPr id="23561" name="Text Box 9"/>
            <p:cNvSpPr txBox="1">
              <a:spLocks noChangeArrowheads="1"/>
            </p:cNvSpPr>
            <p:nvPr/>
          </p:nvSpPr>
          <p:spPr bwMode="auto">
            <a:xfrm>
              <a:off x="115" y="2044"/>
              <a:ext cx="190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Power Supplies</a:t>
              </a:r>
            </a:p>
          </p:txBody>
        </p:sp>
        <p:sp>
          <p:nvSpPr>
            <p:cNvPr id="23562" name="Text Box 10"/>
            <p:cNvSpPr txBox="1">
              <a:spLocks noChangeArrowheads="1"/>
            </p:cNvSpPr>
            <p:nvPr/>
          </p:nvSpPr>
          <p:spPr bwMode="auto">
            <a:xfrm>
              <a:off x="115" y="2390"/>
              <a:ext cx="190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Power Triggers</a:t>
              </a:r>
            </a:p>
          </p:txBody>
        </p:sp>
        <p:sp>
          <p:nvSpPr>
            <p:cNvPr id="23563" name="Text Box 11"/>
            <p:cNvSpPr txBox="1">
              <a:spLocks noChangeArrowheads="1"/>
            </p:cNvSpPr>
            <p:nvPr/>
          </p:nvSpPr>
          <p:spPr bwMode="auto">
            <a:xfrm>
              <a:off x="115" y="2621"/>
              <a:ext cx="190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Pulse Generators &amp;</a:t>
              </a:r>
              <a:br>
                <a:rPr lang="en-US"/>
              </a:br>
              <a:r>
                <a:rPr lang="en-US"/>
                <a:t>Kicker Magnets</a:t>
              </a:r>
            </a:p>
          </p:txBody>
        </p:sp>
        <p:sp>
          <p:nvSpPr>
            <p:cNvPr id="23564" name="Text Box 12"/>
            <p:cNvSpPr txBox="1">
              <a:spLocks noChangeArrowheads="1"/>
            </p:cNvSpPr>
            <p:nvPr/>
          </p:nvSpPr>
          <p:spPr bwMode="auto">
            <a:xfrm>
              <a:off x="115" y="3081"/>
              <a:ext cx="18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Re-Trigger</a:t>
              </a:r>
              <a:endParaRPr lang="en-US" dirty="0"/>
            </a:p>
          </p:txBody>
        </p:sp>
        <p:sp>
          <p:nvSpPr>
            <p:cNvPr id="23568" name="Text Box 16"/>
            <p:cNvSpPr txBox="1">
              <a:spLocks noChangeArrowheads="1"/>
            </p:cNvSpPr>
            <p:nvPr/>
          </p:nvSpPr>
          <p:spPr bwMode="auto">
            <a:xfrm>
              <a:off x="2017" y="2045"/>
              <a:ext cx="288" cy="2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1</a:t>
              </a:r>
            </a:p>
          </p:txBody>
        </p:sp>
        <p:sp>
          <p:nvSpPr>
            <p:cNvPr id="23577" name="Text Box 25"/>
            <p:cNvSpPr txBox="1">
              <a:spLocks noChangeArrowheads="1"/>
            </p:cNvSpPr>
            <p:nvPr/>
          </p:nvSpPr>
          <p:spPr bwMode="auto">
            <a:xfrm>
              <a:off x="2017" y="2391"/>
              <a:ext cx="288" cy="2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1</a:t>
              </a:r>
            </a:p>
          </p:txBody>
        </p:sp>
        <p:sp>
          <p:nvSpPr>
            <p:cNvPr id="23578" name="Text Box 26"/>
            <p:cNvSpPr txBox="1">
              <a:spLocks noChangeArrowheads="1"/>
            </p:cNvSpPr>
            <p:nvPr/>
          </p:nvSpPr>
          <p:spPr bwMode="auto">
            <a:xfrm>
              <a:off x="2017" y="2736"/>
              <a:ext cx="288" cy="2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1</a:t>
              </a:r>
            </a:p>
          </p:txBody>
        </p:sp>
        <p:sp>
          <p:nvSpPr>
            <p:cNvPr id="23579" name="Text Box 27"/>
            <p:cNvSpPr txBox="1">
              <a:spLocks noChangeArrowheads="1"/>
            </p:cNvSpPr>
            <p:nvPr/>
          </p:nvSpPr>
          <p:spPr bwMode="auto">
            <a:xfrm>
              <a:off x="2017" y="3081"/>
              <a:ext cx="288" cy="2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1</a:t>
              </a:r>
            </a:p>
          </p:txBody>
        </p:sp>
      </p:grpSp>
      <p:grpSp>
        <p:nvGrpSpPr>
          <p:cNvPr id="23639" name="Group 87"/>
          <p:cNvGrpSpPr>
            <a:grpSpLocks/>
          </p:cNvGrpSpPr>
          <p:nvPr/>
        </p:nvGrpSpPr>
        <p:grpSpPr bwMode="auto">
          <a:xfrm>
            <a:off x="7499350" y="3248025"/>
            <a:ext cx="457200" cy="2009775"/>
            <a:chOff x="4724" y="2046"/>
            <a:chExt cx="288" cy="1266"/>
          </a:xfrm>
        </p:grpSpPr>
        <p:sp>
          <p:nvSpPr>
            <p:cNvPr id="23580" name="Text Box 28"/>
            <p:cNvSpPr txBox="1">
              <a:spLocks noChangeArrowheads="1"/>
            </p:cNvSpPr>
            <p:nvPr/>
          </p:nvSpPr>
          <p:spPr bwMode="auto">
            <a:xfrm>
              <a:off x="4724" y="2046"/>
              <a:ext cx="288" cy="2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15</a:t>
              </a:r>
            </a:p>
          </p:txBody>
        </p:sp>
        <p:sp>
          <p:nvSpPr>
            <p:cNvPr id="23581" name="Text Box 29"/>
            <p:cNvSpPr txBox="1">
              <a:spLocks noChangeArrowheads="1"/>
            </p:cNvSpPr>
            <p:nvPr/>
          </p:nvSpPr>
          <p:spPr bwMode="auto">
            <a:xfrm>
              <a:off x="4724" y="2392"/>
              <a:ext cx="288" cy="2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15</a:t>
              </a:r>
            </a:p>
          </p:txBody>
        </p:sp>
        <p:sp>
          <p:nvSpPr>
            <p:cNvPr id="23582" name="Text Box 30"/>
            <p:cNvSpPr txBox="1">
              <a:spLocks noChangeArrowheads="1"/>
            </p:cNvSpPr>
            <p:nvPr/>
          </p:nvSpPr>
          <p:spPr bwMode="auto">
            <a:xfrm>
              <a:off x="4724" y="2737"/>
              <a:ext cx="288" cy="2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15</a:t>
              </a:r>
            </a:p>
          </p:txBody>
        </p:sp>
        <p:sp>
          <p:nvSpPr>
            <p:cNvPr id="23583" name="Text Box 31"/>
            <p:cNvSpPr txBox="1">
              <a:spLocks noChangeArrowheads="1"/>
            </p:cNvSpPr>
            <p:nvPr/>
          </p:nvSpPr>
          <p:spPr bwMode="auto">
            <a:xfrm>
              <a:off x="4724" y="3082"/>
              <a:ext cx="288" cy="2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/>
                <a:t>15</a:t>
              </a:r>
            </a:p>
          </p:txBody>
        </p:sp>
      </p:grpSp>
      <p:grpSp>
        <p:nvGrpSpPr>
          <p:cNvPr id="23641" name="Group 89"/>
          <p:cNvGrpSpPr>
            <a:grpSpLocks/>
          </p:cNvGrpSpPr>
          <p:nvPr/>
        </p:nvGrpSpPr>
        <p:grpSpPr bwMode="auto">
          <a:xfrm>
            <a:off x="2649538" y="1370013"/>
            <a:ext cx="5856287" cy="3155950"/>
            <a:chOff x="1669" y="863"/>
            <a:chExt cx="3689" cy="1988"/>
          </a:xfrm>
        </p:grpSpPr>
        <p:sp>
          <p:nvSpPr>
            <p:cNvPr id="23558" name="Text Box 6"/>
            <p:cNvSpPr txBox="1">
              <a:spLocks noChangeArrowheads="1"/>
            </p:cNvSpPr>
            <p:nvPr/>
          </p:nvSpPr>
          <p:spPr bwMode="auto">
            <a:xfrm>
              <a:off x="2504" y="863"/>
              <a:ext cx="2015" cy="40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Beam Energy Tracking System</a:t>
              </a:r>
            </a:p>
          </p:txBody>
        </p:sp>
        <p:sp>
          <p:nvSpPr>
            <p:cNvPr id="23584" name="Line 32"/>
            <p:cNvSpPr>
              <a:spLocks noChangeShapeType="1"/>
            </p:cNvSpPr>
            <p:nvPr/>
          </p:nvSpPr>
          <p:spPr bwMode="auto">
            <a:xfrm>
              <a:off x="4521" y="1181"/>
              <a:ext cx="34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85" name="Line 33"/>
            <p:cNvSpPr>
              <a:spLocks noChangeShapeType="1"/>
            </p:cNvSpPr>
            <p:nvPr/>
          </p:nvSpPr>
          <p:spPr bwMode="auto">
            <a:xfrm>
              <a:off x="4866" y="1181"/>
              <a:ext cx="0" cy="86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86" name="Line 34"/>
            <p:cNvSpPr>
              <a:spLocks noChangeShapeType="1"/>
            </p:cNvSpPr>
            <p:nvPr/>
          </p:nvSpPr>
          <p:spPr bwMode="auto">
            <a:xfrm>
              <a:off x="4521" y="1065"/>
              <a:ext cx="66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87" name="Line 35"/>
            <p:cNvSpPr>
              <a:spLocks noChangeShapeType="1"/>
            </p:cNvSpPr>
            <p:nvPr/>
          </p:nvSpPr>
          <p:spPr bwMode="auto">
            <a:xfrm>
              <a:off x="5185" y="1065"/>
              <a:ext cx="0" cy="138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88" name="Line 36"/>
            <p:cNvSpPr>
              <a:spLocks noChangeShapeType="1"/>
            </p:cNvSpPr>
            <p:nvPr/>
          </p:nvSpPr>
          <p:spPr bwMode="auto">
            <a:xfrm flipH="1">
              <a:off x="5012" y="2448"/>
              <a:ext cx="17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89" name="Line 37"/>
            <p:cNvSpPr>
              <a:spLocks noChangeShapeType="1"/>
            </p:cNvSpPr>
            <p:nvPr/>
          </p:nvSpPr>
          <p:spPr bwMode="auto">
            <a:xfrm>
              <a:off x="5012" y="2851"/>
              <a:ext cx="34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90" name="Line 38"/>
            <p:cNvSpPr>
              <a:spLocks noChangeShapeType="1"/>
            </p:cNvSpPr>
            <p:nvPr/>
          </p:nvSpPr>
          <p:spPr bwMode="auto">
            <a:xfrm flipV="1">
              <a:off x="5358" y="950"/>
              <a:ext cx="0" cy="190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91" name="Line 39"/>
            <p:cNvSpPr>
              <a:spLocks noChangeShapeType="1"/>
            </p:cNvSpPr>
            <p:nvPr/>
          </p:nvSpPr>
          <p:spPr bwMode="auto">
            <a:xfrm flipH="1">
              <a:off x="4521" y="950"/>
              <a:ext cx="83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93" name="Line 41"/>
            <p:cNvSpPr>
              <a:spLocks noChangeShapeType="1"/>
            </p:cNvSpPr>
            <p:nvPr/>
          </p:nvSpPr>
          <p:spPr bwMode="auto">
            <a:xfrm flipH="1">
              <a:off x="2158" y="1181"/>
              <a:ext cx="34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94" name="Line 42"/>
            <p:cNvSpPr>
              <a:spLocks noChangeShapeType="1"/>
            </p:cNvSpPr>
            <p:nvPr/>
          </p:nvSpPr>
          <p:spPr bwMode="auto">
            <a:xfrm>
              <a:off x="2159" y="1181"/>
              <a:ext cx="0" cy="86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97" name="Line 45"/>
            <p:cNvSpPr>
              <a:spLocks noChangeShapeType="1"/>
            </p:cNvSpPr>
            <p:nvPr/>
          </p:nvSpPr>
          <p:spPr bwMode="auto">
            <a:xfrm flipH="1">
              <a:off x="1843" y="2448"/>
              <a:ext cx="17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lg" len="lg"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98" name="Line 46"/>
            <p:cNvSpPr>
              <a:spLocks noChangeShapeType="1"/>
            </p:cNvSpPr>
            <p:nvPr/>
          </p:nvSpPr>
          <p:spPr bwMode="auto">
            <a:xfrm flipV="1">
              <a:off x="1842" y="1066"/>
              <a:ext cx="0" cy="138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99" name="Line 47"/>
            <p:cNvSpPr>
              <a:spLocks noChangeShapeType="1"/>
            </p:cNvSpPr>
            <p:nvPr/>
          </p:nvSpPr>
          <p:spPr bwMode="auto">
            <a:xfrm>
              <a:off x="1842" y="1065"/>
              <a:ext cx="66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00" name="Line 48"/>
            <p:cNvSpPr>
              <a:spLocks noChangeShapeType="1"/>
            </p:cNvSpPr>
            <p:nvPr/>
          </p:nvSpPr>
          <p:spPr bwMode="auto">
            <a:xfrm flipH="1">
              <a:off x="1670" y="2851"/>
              <a:ext cx="34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01" name="Line 49"/>
            <p:cNvSpPr>
              <a:spLocks noChangeShapeType="1"/>
            </p:cNvSpPr>
            <p:nvPr/>
          </p:nvSpPr>
          <p:spPr bwMode="auto">
            <a:xfrm flipV="1">
              <a:off x="1670" y="950"/>
              <a:ext cx="0" cy="190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02" name="Line 50"/>
            <p:cNvSpPr>
              <a:spLocks noChangeShapeType="1"/>
            </p:cNvSpPr>
            <p:nvPr/>
          </p:nvSpPr>
          <p:spPr bwMode="auto">
            <a:xfrm>
              <a:off x="1669" y="950"/>
              <a:ext cx="83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642" name="Group 90"/>
          <p:cNvGrpSpPr>
            <a:grpSpLocks/>
          </p:cNvGrpSpPr>
          <p:nvPr/>
        </p:nvGrpSpPr>
        <p:grpSpPr bwMode="auto">
          <a:xfrm>
            <a:off x="3659188" y="3429000"/>
            <a:ext cx="3840162" cy="2651125"/>
            <a:chOff x="2305" y="2160"/>
            <a:chExt cx="2419" cy="1670"/>
          </a:xfrm>
        </p:grpSpPr>
        <p:sp>
          <p:nvSpPr>
            <p:cNvPr id="23604" name="Line 52"/>
            <p:cNvSpPr>
              <a:spLocks noChangeShapeType="1"/>
            </p:cNvSpPr>
            <p:nvPr/>
          </p:nvSpPr>
          <p:spPr bwMode="auto">
            <a:xfrm>
              <a:off x="2823" y="3254"/>
              <a:ext cx="0" cy="173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05" name="Line 53"/>
            <p:cNvSpPr>
              <a:spLocks noChangeShapeType="1"/>
            </p:cNvSpPr>
            <p:nvPr/>
          </p:nvSpPr>
          <p:spPr bwMode="auto">
            <a:xfrm>
              <a:off x="2305" y="2851"/>
              <a:ext cx="691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 type="triangle" w="lg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07" name="Line 55"/>
            <p:cNvSpPr>
              <a:spLocks noChangeShapeType="1"/>
            </p:cNvSpPr>
            <p:nvPr/>
          </p:nvSpPr>
          <p:spPr bwMode="auto">
            <a:xfrm>
              <a:off x="2305" y="2563"/>
              <a:ext cx="864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 type="triangle" w="lg" len="lg"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09" name="Line 57"/>
            <p:cNvSpPr>
              <a:spLocks noChangeShapeType="1"/>
            </p:cNvSpPr>
            <p:nvPr/>
          </p:nvSpPr>
          <p:spPr bwMode="auto">
            <a:xfrm>
              <a:off x="2305" y="2160"/>
              <a:ext cx="1037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 type="triangle" w="lg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13" name="Line 61"/>
            <p:cNvSpPr>
              <a:spLocks noChangeShapeType="1"/>
            </p:cNvSpPr>
            <p:nvPr/>
          </p:nvSpPr>
          <p:spPr bwMode="auto">
            <a:xfrm>
              <a:off x="4263" y="3254"/>
              <a:ext cx="0" cy="173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14" name="Line 62"/>
            <p:cNvSpPr>
              <a:spLocks noChangeShapeType="1"/>
            </p:cNvSpPr>
            <p:nvPr/>
          </p:nvSpPr>
          <p:spPr bwMode="auto">
            <a:xfrm flipH="1">
              <a:off x="4090" y="2851"/>
              <a:ext cx="634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 type="triangle" w="lg" len="lg"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16" name="Line 64"/>
            <p:cNvSpPr>
              <a:spLocks noChangeShapeType="1"/>
            </p:cNvSpPr>
            <p:nvPr/>
          </p:nvSpPr>
          <p:spPr bwMode="auto">
            <a:xfrm flipH="1">
              <a:off x="3918" y="2563"/>
              <a:ext cx="806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 type="triangle" w="lg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18" name="Line 66"/>
            <p:cNvSpPr>
              <a:spLocks noChangeShapeType="1"/>
            </p:cNvSpPr>
            <p:nvPr/>
          </p:nvSpPr>
          <p:spPr bwMode="auto">
            <a:xfrm flipH="1">
              <a:off x="3745" y="2160"/>
              <a:ext cx="979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 type="triangle" w="lg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60" name="Text Box 8"/>
            <p:cNvSpPr txBox="1">
              <a:spLocks noChangeArrowheads="1"/>
            </p:cNvSpPr>
            <p:nvPr/>
          </p:nvSpPr>
          <p:spPr bwMode="auto">
            <a:xfrm>
              <a:off x="2535" y="3427"/>
              <a:ext cx="2015" cy="403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>
                  <a:solidFill>
                    <a:srgbClr val="008000"/>
                  </a:solidFill>
                </a:rPr>
                <a:t>State Control and Surveillance System</a:t>
              </a:r>
            </a:p>
          </p:txBody>
        </p:sp>
        <p:sp>
          <p:nvSpPr>
            <p:cNvPr id="23603" name="Line 51"/>
            <p:cNvSpPr>
              <a:spLocks noChangeShapeType="1"/>
            </p:cNvSpPr>
            <p:nvPr/>
          </p:nvSpPr>
          <p:spPr bwMode="auto">
            <a:xfrm>
              <a:off x="2305" y="3254"/>
              <a:ext cx="518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06" name="Line 54"/>
            <p:cNvSpPr>
              <a:spLocks noChangeShapeType="1"/>
            </p:cNvSpPr>
            <p:nvPr/>
          </p:nvSpPr>
          <p:spPr bwMode="auto">
            <a:xfrm>
              <a:off x="2996" y="2851"/>
              <a:ext cx="0" cy="57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08" name="Line 56"/>
            <p:cNvSpPr>
              <a:spLocks noChangeShapeType="1"/>
            </p:cNvSpPr>
            <p:nvPr/>
          </p:nvSpPr>
          <p:spPr bwMode="auto">
            <a:xfrm>
              <a:off x="3169" y="2563"/>
              <a:ext cx="0" cy="86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10" name="Line 58"/>
            <p:cNvSpPr>
              <a:spLocks noChangeShapeType="1"/>
            </p:cNvSpPr>
            <p:nvPr/>
          </p:nvSpPr>
          <p:spPr bwMode="auto">
            <a:xfrm>
              <a:off x="3342" y="2160"/>
              <a:ext cx="0" cy="1267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12" name="Line 60"/>
            <p:cNvSpPr>
              <a:spLocks noChangeShapeType="1"/>
            </p:cNvSpPr>
            <p:nvPr/>
          </p:nvSpPr>
          <p:spPr bwMode="auto">
            <a:xfrm flipH="1">
              <a:off x="4263" y="3254"/>
              <a:ext cx="461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15" name="Line 63"/>
            <p:cNvSpPr>
              <a:spLocks noChangeShapeType="1"/>
            </p:cNvSpPr>
            <p:nvPr/>
          </p:nvSpPr>
          <p:spPr bwMode="auto">
            <a:xfrm>
              <a:off x="4090" y="2851"/>
              <a:ext cx="0" cy="57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17" name="Line 65"/>
            <p:cNvSpPr>
              <a:spLocks noChangeShapeType="1"/>
            </p:cNvSpPr>
            <p:nvPr/>
          </p:nvSpPr>
          <p:spPr bwMode="auto">
            <a:xfrm>
              <a:off x="3918" y="2563"/>
              <a:ext cx="0" cy="86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19" name="Line 67"/>
            <p:cNvSpPr>
              <a:spLocks noChangeShapeType="1"/>
            </p:cNvSpPr>
            <p:nvPr/>
          </p:nvSpPr>
          <p:spPr bwMode="auto">
            <a:xfrm>
              <a:off x="3745" y="2160"/>
              <a:ext cx="0" cy="1267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644" name="Group 92"/>
          <p:cNvGrpSpPr>
            <a:grpSpLocks/>
          </p:cNvGrpSpPr>
          <p:nvPr/>
        </p:nvGrpSpPr>
        <p:grpSpPr bwMode="auto">
          <a:xfrm>
            <a:off x="2378075" y="2239963"/>
            <a:ext cx="6400800" cy="2835275"/>
            <a:chOff x="1498" y="1411"/>
            <a:chExt cx="4032" cy="1786"/>
          </a:xfrm>
        </p:grpSpPr>
        <p:sp>
          <p:nvSpPr>
            <p:cNvPr id="23636" name="Freeform 84"/>
            <p:cNvSpPr>
              <a:spLocks/>
            </p:cNvSpPr>
            <p:nvPr/>
          </p:nvSpPr>
          <p:spPr bwMode="auto">
            <a:xfrm>
              <a:off x="2305" y="2457"/>
              <a:ext cx="2419" cy="682"/>
            </a:xfrm>
            <a:custGeom>
              <a:avLst/>
              <a:gdLst/>
              <a:ahLst/>
              <a:cxnLst>
                <a:cxn ang="0">
                  <a:pos x="2419" y="682"/>
                </a:cxn>
                <a:cxn ang="0">
                  <a:pos x="1267" y="106"/>
                </a:cxn>
                <a:cxn ang="0">
                  <a:pos x="0" y="48"/>
                </a:cxn>
              </a:cxnLst>
              <a:rect l="0" t="0" r="r" b="b"/>
              <a:pathLst>
                <a:path w="2419" h="682">
                  <a:moveTo>
                    <a:pt x="2419" y="682"/>
                  </a:moveTo>
                  <a:cubicBezTo>
                    <a:pt x="2044" y="447"/>
                    <a:pt x="1670" y="212"/>
                    <a:pt x="1267" y="106"/>
                  </a:cubicBezTo>
                  <a:cubicBezTo>
                    <a:pt x="864" y="0"/>
                    <a:pt x="202" y="67"/>
                    <a:pt x="0" y="48"/>
                  </a:cubicBezTo>
                </a:path>
              </a:pathLst>
            </a:custGeom>
            <a:noFill/>
            <a:ln w="19050">
              <a:solidFill>
                <a:srgbClr val="3333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59" name="Text Box 7"/>
            <p:cNvSpPr txBox="1">
              <a:spLocks noChangeArrowheads="1"/>
            </p:cNvSpPr>
            <p:nvPr/>
          </p:nvSpPr>
          <p:spPr bwMode="auto">
            <a:xfrm>
              <a:off x="2506" y="1411"/>
              <a:ext cx="2015" cy="403"/>
            </a:xfrm>
            <a:prstGeom prst="rect">
              <a:avLst/>
            </a:prstGeom>
            <a:noFill/>
            <a:ln w="9525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>
                  <a:solidFill>
                    <a:srgbClr val="3333FF"/>
                  </a:solidFill>
                </a:rPr>
                <a:t>Trigger Synchronisation and Distribution System</a:t>
              </a:r>
            </a:p>
          </p:txBody>
        </p:sp>
        <p:sp>
          <p:nvSpPr>
            <p:cNvPr id="23621" name="Freeform 69"/>
            <p:cNvSpPr>
              <a:spLocks/>
            </p:cNvSpPr>
            <p:nvPr/>
          </p:nvSpPr>
          <p:spPr bwMode="auto">
            <a:xfrm>
              <a:off x="2305" y="1814"/>
              <a:ext cx="864" cy="634"/>
            </a:xfrm>
            <a:custGeom>
              <a:avLst/>
              <a:gdLst/>
              <a:ahLst/>
              <a:cxnLst>
                <a:cxn ang="0">
                  <a:pos x="864" y="0"/>
                </a:cxn>
                <a:cxn ang="0">
                  <a:pos x="691" y="461"/>
                </a:cxn>
                <a:cxn ang="0">
                  <a:pos x="0" y="634"/>
                </a:cxn>
              </a:cxnLst>
              <a:rect l="0" t="0" r="r" b="b"/>
              <a:pathLst>
                <a:path w="864" h="634">
                  <a:moveTo>
                    <a:pt x="864" y="0"/>
                  </a:moveTo>
                  <a:cubicBezTo>
                    <a:pt x="849" y="177"/>
                    <a:pt x="835" y="355"/>
                    <a:pt x="691" y="461"/>
                  </a:cubicBezTo>
                  <a:cubicBezTo>
                    <a:pt x="547" y="567"/>
                    <a:pt x="67" y="634"/>
                    <a:pt x="0" y="634"/>
                  </a:cubicBezTo>
                </a:path>
              </a:pathLst>
            </a:custGeom>
            <a:noFill/>
            <a:ln w="19050" cmpd="sng">
              <a:solidFill>
                <a:srgbClr val="3333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24" name="Freeform 72"/>
            <p:cNvSpPr>
              <a:spLocks/>
            </p:cNvSpPr>
            <p:nvPr/>
          </p:nvSpPr>
          <p:spPr bwMode="auto">
            <a:xfrm>
              <a:off x="3918" y="1814"/>
              <a:ext cx="806" cy="6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2" y="461"/>
                </a:cxn>
                <a:cxn ang="0">
                  <a:pos x="806" y="634"/>
                </a:cxn>
              </a:cxnLst>
              <a:rect l="0" t="0" r="r" b="b"/>
              <a:pathLst>
                <a:path w="806" h="634">
                  <a:moveTo>
                    <a:pt x="0" y="0"/>
                  </a:moveTo>
                  <a:cubicBezTo>
                    <a:pt x="19" y="177"/>
                    <a:pt x="38" y="355"/>
                    <a:pt x="172" y="461"/>
                  </a:cubicBezTo>
                  <a:cubicBezTo>
                    <a:pt x="306" y="567"/>
                    <a:pt x="556" y="600"/>
                    <a:pt x="806" y="634"/>
                  </a:cubicBezTo>
                </a:path>
              </a:pathLst>
            </a:custGeom>
            <a:noFill/>
            <a:ln w="19050">
              <a:solidFill>
                <a:srgbClr val="3333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31" name="Freeform 79"/>
            <p:cNvSpPr>
              <a:spLocks/>
            </p:cNvSpPr>
            <p:nvPr/>
          </p:nvSpPr>
          <p:spPr bwMode="auto">
            <a:xfrm>
              <a:off x="1498" y="2563"/>
              <a:ext cx="519" cy="634"/>
            </a:xfrm>
            <a:custGeom>
              <a:avLst/>
              <a:gdLst/>
              <a:ahLst/>
              <a:cxnLst>
                <a:cxn ang="0">
                  <a:pos x="519" y="634"/>
                </a:cxn>
                <a:cxn ang="0">
                  <a:pos x="0" y="288"/>
                </a:cxn>
                <a:cxn ang="0">
                  <a:pos x="519" y="0"/>
                </a:cxn>
              </a:cxnLst>
              <a:rect l="0" t="0" r="r" b="b"/>
              <a:pathLst>
                <a:path w="519" h="634">
                  <a:moveTo>
                    <a:pt x="519" y="634"/>
                  </a:moveTo>
                  <a:cubicBezTo>
                    <a:pt x="259" y="514"/>
                    <a:pt x="0" y="394"/>
                    <a:pt x="0" y="288"/>
                  </a:cubicBezTo>
                  <a:cubicBezTo>
                    <a:pt x="0" y="182"/>
                    <a:pt x="259" y="91"/>
                    <a:pt x="519" y="0"/>
                  </a:cubicBezTo>
                </a:path>
              </a:pathLst>
            </a:custGeom>
            <a:noFill/>
            <a:ln w="19050">
              <a:solidFill>
                <a:srgbClr val="3333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32" name="Freeform 80"/>
            <p:cNvSpPr>
              <a:spLocks/>
            </p:cNvSpPr>
            <p:nvPr/>
          </p:nvSpPr>
          <p:spPr bwMode="auto">
            <a:xfrm>
              <a:off x="5012" y="2563"/>
              <a:ext cx="518" cy="634"/>
            </a:xfrm>
            <a:custGeom>
              <a:avLst/>
              <a:gdLst/>
              <a:ahLst/>
              <a:cxnLst>
                <a:cxn ang="0">
                  <a:pos x="0" y="634"/>
                </a:cxn>
                <a:cxn ang="0">
                  <a:pos x="518" y="288"/>
                </a:cxn>
                <a:cxn ang="0">
                  <a:pos x="0" y="0"/>
                </a:cxn>
              </a:cxnLst>
              <a:rect l="0" t="0" r="r" b="b"/>
              <a:pathLst>
                <a:path w="518" h="634">
                  <a:moveTo>
                    <a:pt x="0" y="634"/>
                  </a:moveTo>
                  <a:cubicBezTo>
                    <a:pt x="259" y="514"/>
                    <a:pt x="518" y="394"/>
                    <a:pt x="518" y="288"/>
                  </a:cubicBezTo>
                  <a:cubicBezTo>
                    <a:pt x="518" y="182"/>
                    <a:pt x="259" y="91"/>
                    <a:pt x="0" y="0"/>
                  </a:cubicBezTo>
                </a:path>
              </a:pathLst>
            </a:custGeom>
            <a:noFill/>
            <a:ln w="19050">
              <a:solidFill>
                <a:srgbClr val="3333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37" name="Freeform 85"/>
            <p:cNvSpPr>
              <a:spLocks/>
            </p:cNvSpPr>
            <p:nvPr/>
          </p:nvSpPr>
          <p:spPr bwMode="auto">
            <a:xfrm>
              <a:off x="2305" y="2457"/>
              <a:ext cx="2419" cy="682"/>
            </a:xfrm>
            <a:custGeom>
              <a:avLst/>
              <a:gdLst/>
              <a:ahLst/>
              <a:cxnLst>
                <a:cxn ang="0">
                  <a:pos x="0" y="682"/>
                </a:cxn>
                <a:cxn ang="0">
                  <a:pos x="1267" y="106"/>
                </a:cxn>
                <a:cxn ang="0">
                  <a:pos x="2419" y="48"/>
                </a:cxn>
              </a:cxnLst>
              <a:rect l="0" t="0" r="r" b="b"/>
              <a:pathLst>
                <a:path w="2419" h="682">
                  <a:moveTo>
                    <a:pt x="0" y="682"/>
                  </a:moveTo>
                  <a:cubicBezTo>
                    <a:pt x="432" y="447"/>
                    <a:pt x="864" y="212"/>
                    <a:pt x="1267" y="106"/>
                  </a:cubicBezTo>
                  <a:cubicBezTo>
                    <a:pt x="1670" y="0"/>
                    <a:pt x="2044" y="24"/>
                    <a:pt x="2419" y="48"/>
                  </a:cubicBezTo>
                </a:path>
              </a:pathLst>
            </a:custGeom>
            <a:noFill/>
            <a:ln w="19050">
              <a:solidFill>
                <a:srgbClr val="3333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of LHC Extraction Kickers</a:t>
            </a:r>
            <a:br>
              <a:rPr lang="en-US" dirty="0"/>
            </a:br>
            <a:r>
              <a:rPr lang="en-US" sz="2400" dirty="0" smtClean="0"/>
              <a:t>Typical </a:t>
            </a:r>
            <a:r>
              <a:rPr lang="en-US" sz="2400" dirty="0"/>
              <a:t>Possible Failures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7613"/>
            <a:ext cx="8839200" cy="5183187"/>
          </a:xfrm>
        </p:spPr>
        <p:txBody>
          <a:bodyPr/>
          <a:lstStyle/>
          <a:p>
            <a:r>
              <a:rPr lang="en-US" dirty="0" smtClean="0"/>
              <a:t>Generator failure	in static mode	</a:t>
            </a:r>
            <a:r>
              <a:rPr lang="en-US" dirty="0" smtClean="0">
                <a:sym typeface="Wingdings" pitchFamily="2" charset="2"/>
              </a:rPr>
              <a:t> SCSS</a:t>
            </a:r>
            <a:endParaRPr lang="en-US" dirty="0"/>
          </a:p>
          <a:p>
            <a:pPr lvl="1">
              <a:buFont typeface="Wingdings" pitchFamily="2" charset="2"/>
              <a:buChar char="à"/>
            </a:pPr>
            <a:r>
              <a:rPr lang="en-US" dirty="0" smtClean="0"/>
              <a:t>Less </a:t>
            </a:r>
            <a:r>
              <a:rPr lang="en-US" dirty="0"/>
              <a:t>than </a:t>
            </a:r>
            <a:r>
              <a:rPr lang="en-US" dirty="0" smtClean="0"/>
              <a:t>15 </a:t>
            </a:r>
            <a:r>
              <a:rPr lang="en-US" dirty="0"/>
              <a:t>pulse </a:t>
            </a:r>
            <a:r>
              <a:rPr lang="en-US" dirty="0" smtClean="0"/>
              <a:t>kickers are able to respond </a:t>
            </a:r>
            <a:r>
              <a:rPr lang="en-US" dirty="0"/>
              <a:t>to a dump </a:t>
            </a:r>
            <a:r>
              <a:rPr lang="en-US" dirty="0" smtClean="0"/>
              <a:t>request</a:t>
            </a:r>
            <a:r>
              <a:rPr lang="en-US" dirty="0"/>
              <a:t>	</a:t>
            </a:r>
          </a:p>
          <a:p>
            <a:r>
              <a:rPr lang="en-US" dirty="0"/>
              <a:t>Energy tracking </a:t>
            </a:r>
            <a:r>
              <a:rPr lang="en-US" dirty="0" smtClean="0"/>
              <a:t>failure			</a:t>
            </a:r>
            <a:r>
              <a:rPr lang="en-US" dirty="0" smtClean="0">
                <a:sym typeface="Wingdings" pitchFamily="2" charset="2"/>
              </a:rPr>
              <a:t> BETS</a:t>
            </a:r>
            <a:endParaRPr lang="en-US" dirty="0"/>
          </a:p>
          <a:p>
            <a:pPr lvl="1">
              <a:buFontTx/>
              <a:buNone/>
            </a:pP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Kick strength outside tolerance window </a:t>
            </a:r>
          </a:p>
          <a:p>
            <a:pPr lvl="2"/>
            <a:r>
              <a:rPr lang="en-US" dirty="0"/>
              <a:t>Kick is too large</a:t>
            </a:r>
          </a:p>
          <a:p>
            <a:pPr lvl="2"/>
            <a:r>
              <a:rPr lang="en-US" dirty="0"/>
              <a:t>Kick is too small</a:t>
            </a:r>
          </a:p>
          <a:p>
            <a:r>
              <a:rPr lang="en-US" dirty="0" err="1"/>
              <a:t>Synchronisation</a:t>
            </a:r>
            <a:r>
              <a:rPr lang="en-US" dirty="0"/>
              <a:t> </a:t>
            </a:r>
            <a:r>
              <a:rPr lang="en-US" dirty="0" smtClean="0"/>
              <a:t>failure			</a:t>
            </a:r>
            <a:r>
              <a:rPr lang="en-US" dirty="0" smtClean="0">
                <a:sym typeface="Wingdings" pitchFamily="2" charset="2"/>
              </a:rPr>
              <a:t> TSDS</a:t>
            </a:r>
            <a:endParaRPr lang="en-US" dirty="0"/>
          </a:p>
          <a:p>
            <a:pPr lvl="1">
              <a:buFontTx/>
              <a:buNone/>
            </a:pP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A spontaneously triggering of a kicker 	            </a:t>
            </a:r>
            <a:endParaRPr lang="en-US" b="1" dirty="0"/>
          </a:p>
          <a:p>
            <a:pPr lvl="1">
              <a:buFont typeface="Wingdings" pitchFamily="2" charset="2"/>
              <a:buChar char="à"/>
            </a:pPr>
            <a:r>
              <a:rPr lang="en-US" dirty="0" smtClean="0"/>
              <a:t>A </a:t>
            </a:r>
            <a:r>
              <a:rPr lang="en-US" dirty="0"/>
              <a:t>drift or shift of the </a:t>
            </a:r>
            <a:r>
              <a:rPr lang="en-US" dirty="0" err="1"/>
              <a:t>synchronisation</a:t>
            </a:r>
            <a:r>
              <a:rPr lang="en-US" dirty="0"/>
              <a:t> pulse train </a:t>
            </a:r>
            <a:r>
              <a:rPr lang="en-US" dirty="0" err="1"/>
              <a:t>w.r.t</a:t>
            </a:r>
            <a:r>
              <a:rPr lang="en-US" dirty="0"/>
              <a:t>. the beam abort </a:t>
            </a:r>
            <a:r>
              <a:rPr lang="en-US" dirty="0" smtClean="0"/>
              <a:t>gap</a:t>
            </a:r>
          </a:p>
          <a:p>
            <a:r>
              <a:rPr lang="en-US" dirty="0" smtClean="0"/>
              <a:t>Generator failure in pulse mode	</a:t>
            </a:r>
            <a:r>
              <a:rPr lang="en-US" dirty="0" smtClean="0">
                <a:sym typeface="Wingdings" pitchFamily="2" charset="2"/>
              </a:rPr>
              <a:t> POC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 One missing branch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/>
              <a:t>Control &amp; Surveillance</a:t>
            </a:r>
            <a:endParaRPr lang="en-US" sz="3200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4151" y="2876551"/>
            <a:ext cx="2925761" cy="3130549"/>
          </a:xfrm>
          <a:ln>
            <a:solidFill>
              <a:srgbClr val="000099"/>
            </a:solidFill>
          </a:ln>
        </p:spPr>
        <p:txBody>
          <a:bodyPr tIns="91440" bIns="91440"/>
          <a:lstStyle/>
          <a:p>
            <a:pPr marL="185738" indent="-185738">
              <a:lnSpc>
                <a:spcPct val="80000"/>
              </a:lnSpc>
            </a:pPr>
            <a:r>
              <a:rPr lang="en-US" sz="1800" dirty="0" smtClean="0"/>
              <a:t>State management</a:t>
            </a:r>
            <a:endParaRPr lang="en-US" sz="1800" dirty="0"/>
          </a:p>
          <a:p>
            <a:pPr marL="185738" indent="-185738">
              <a:lnSpc>
                <a:spcPct val="80000"/>
              </a:lnSpc>
            </a:pPr>
            <a:r>
              <a:rPr lang="en-US" sz="1800" dirty="0" smtClean="0"/>
              <a:t>Interlock</a:t>
            </a:r>
          </a:p>
          <a:p>
            <a:pPr marL="585788" lvl="1" indent="-185738">
              <a:lnSpc>
                <a:spcPct val="80000"/>
              </a:lnSpc>
            </a:pPr>
            <a:r>
              <a:rPr lang="en-US" sz="1400" dirty="0" smtClean="0"/>
              <a:t>Switches</a:t>
            </a:r>
          </a:p>
          <a:p>
            <a:pPr marL="585788" lvl="1" indent="-185738">
              <a:lnSpc>
                <a:spcPct val="80000"/>
              </a:lnSpc>
            </a:pPr>
            <a:r>
              <a:rPr lang="en-US" sz="1400" dirty="0" smtClean="0"/>
              <a:t>Power supplies (over-voltage, over-current, short-circuit</a:t>
            </a:r>
          </a:p>
          <a:p>
            <a:pPr marL="585788" lvl="1" indent="-185738">
              <a:lnSpc>
                <a:spcPct val="80000"/>
              </a:lnSpc>
            </a:pPr>
            <a:r>
              <a:rPr lang="en-US" sz="1400" dirty="0" smtClean="0"/>
              <a:t>Electrical circuit closure…</a:t>
            </a:r>
          </a:p>
          <a:p>
            <a:pPr marL="185738" indent="-185738">
              <a:lnSpc>
                <a:spcPct val="80000"/>
              </a:lnSpc>
            </a:pPr>
            <a:r>
              <a:rPr lang="en-US" sz="1800" dirty="0" smtClean="0"/>
              <a:t>Monitoring</a:t>
            </a:r>
          </a:p>
          <a:p>
            <a:pPr marL="585788" lvl="1" indent="-185738">
              <a:lnSpc>
                <a:spcPct val="80000"/>
              </a:lnSpc>
            </a:pPr>
            <a:r>
              <a:rPr lang="en-US" sz="1400" dirty="0" smtClean="0"/>
              <a:t>Power supply (current, voltage)</a:t>
            </a:r>
          </a:p>
          <a:p>
            <a:pPr marL="585788" lvl="1" indent="-185738">
              <a:lnSpc>
                <a:spcPct val="80000"/>
              </a:lnSpc>
            </a:pPr>
            <a:r>
              <a:rPr lang="en-US" sz="1400" dirty="0" smtClean="0"/>
              <a:t>HV dividers…</a:t>
            </a:r>
            <a:endParaRPr lang="en-US" sz="1400" dirty="0"/>
          </a:p>
          <a:p>
            <a:pPr marL="185738" indent="-185738">
              <a:lnSpc>
                <a:spcPct val="80000"/>
              </a:lnSpc>
            </a:pPr>
            <a:r>
              <a:rPr lang="en-US" sz="1800" dirty="0"/>
              <a:t>Personal </a:t>
            </a:r>
            <a:r>
              <a:rPr lang="en-US" sz="1800" dirty="0" smtClean="0"/>
              <a:t>Safety</a:t>
            </a:r>
          </a:p>
          <a:p>
            <a:pPr marL="185738" indent="-185738">
              <a:lnSpc>
                <a:spcPct val="80000"/>
              </a:lnSpc>
            </a:pPr>
            <a:r>
              <a:rPr lang="en-US" sz="1800" dirty="0" smtClean="0"/>
              <a:t>Electrical distribution</a:t>
            </a:r>
            <a:endParaRPr lang="en-US" sz="1800" dirty="0"/>
          </a:p>
          <a:p>
            <a:pPr marL="857250" lvl="1">
              <a:lnSpc>
                <a:spcPct val="80000"/>
              </a:lnSpc>
            </a:pPr>
            <a:endParaRPr lang="en-US" sz="1600" dirty="0"/>
          </a:p>
          <a:p>
            <a:pPr marL="857250" lvl="1">
              <a:lnSpc>
                <a:spcPct val="80000"/>
              </a:lnSpc>
            </a:pPr>
            <a:endParaRPr lang="en-US" sz="1600" dirty="0"/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84150" y="1208088"/>
            <a:ext cx="2925762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</a:rPr>
              <a:t>State	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3109912" y="1208088"/>
            <a:ext cx="2925763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</a:rPr>
              <a:t>Kick Time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6037262" y="1208088"/>
            <a:ext cx="2925763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</a:rPr>
              <a:t>Kick Strength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184150" y="2122489"/>
            <a:ext cx="2925762" cy="754062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State Control &amp; Surveillance System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3109912" y="2122488"/>
            <a:ext cx="2925763" cy="754063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Trigger </a:t>
            </a:r>
            <a:r>
              <a:rPr lang="en-US" sz="2000" dirty="0" err="1">
                <a:solidFill>
                  <a:srgbClr val="000099"/>
                </a:solidFill>
              </a:rPr>
              <a:t>Synchronisation</a:t>
            </a:r>
            <a:r>
              <a:rPr lang="en-US" sz="2000" dirty="0">
                <a:solidFill>
                  <a:srgbClr val="000099"/>
                </a:solidFill>
              </a:rPr>
              <a:t> &amp; Distribution System</a:t>
            </a: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6037262" y="2122488"/>
            <a:ext cx="2925763" cy="754063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Beam Energy Tracking System</a:t>
            </a:r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>
            <a:off x="1647825" y="1665288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>
            <a:off x="4573587" y="1665288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>
            <a:off x="7499350" y="1665288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 Control &amp; Surveillance</a:t>
            </a:r>
            <a:br>
              <a:rPr lang="en-US"/>
            </a:br>
            <a:r>
              <a:rPr lang="en-US" sz="2400"/>
              <a:t>Architecture</a:t>
            </a:r>
          </a:p>
        </p:txBody>
      </p:sp>
      <p:grpSp>
        <p:nvGrpSpPr>
          <p:cNvPr id="20809" name="Group 329"/>
          <p:cNvGrpSpPr>
            <a:grpSpLocks/>
          </p:cNvGrpSpPr>
          <p:nvPr/>
        </p:nvGrpSpPr>
        <p:grpSpPr bwMode="auto">
          <a:xfrm>
            <a:off x="-457200" y="2057400"/>
            <a:ext cx="9647238" cy="1631950"/>
            <a:chOff x="-287" y="1276"/>
            <a:chExt cx="6077" cy="1028"/>
          </a:xfrm>
        </p:grpSpPr>
        <p:sp>
          <p:nvSpPr>
            <p:cNvPr id="20773" name="Text Box 293"/>
            <p:cNvSpPr txBox="1">
              <a:spLocks noChangeArrowheads="1"/>
            </p:cNvSpPr>
            <p:nvPr/>
          </p:nvSpPr>
          <p:spPr bwMode="auto">
            <a:xfrm>
              <a:off x="4493" y="1276"/>
              <a:ext cx="129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PROFIBUS-DP</a:t>
              </a:r>
              <a:br>
                <a:rPr lang="en-US"/>
              </a:br>
              <a:r>
                <a:rPr lang="en-US"/>
                <a:t>PROFIsafe</a:t>
              </a:r>
            </a:p>
          </p:txBody>
        </p:sp>
        <p:grpSp>
          <p:nvGrpSpPr>
            <p:cNvPr id="20808" name="Group 328"/>
            <p:cNvGrpSpPr>
              <a:grpSpLocks/>
            </p:cNvGrpSpPr>
            <p:nvPr/>
          </p:nvGrpSpPr>
          <p:grpSpPr bwMode="auto">
            <a:xfrm>
              <a:off x="-287" y="1698"/>
              <a:ext cx="5932" cy="606"/>
              <a:chOff x="-287" y="1698"/>
              <a:chExt cx="5932" cy="606"/>
            </a:xfrm>
          </p:grpSpPr>
          <p:sp>
            <p:nvSpPr>
              <p:cNvPr id="20713" name="Line 233"/>
              <p:cNvSpPr>
                <a:spLocks noChangeShapeType="1"/>
              </p:cNvSpPr>
              <p:nvPr/>
            </p:nvSpPr>
            <p:spPr bwMode="auto">
              <a:xfrm>
                <a:off x="1440" y="2045"/>
                <a:ext cx="0" cy="25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lg" len="lg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66" name="Line 286"/>
              <p:cNvSpPr>
                <a:spLocks noChangeShapeType="1"/>
              </p:cNvSpPr>
              <p:nvPr/>
            </p:nvSpPr>
            <p:spPr bwMode="auto">
              <a:xfrm>
                <a:off x="4407" y="2044"/>
                <a:ext cx="0" cy="25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lg" len="lg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807" name="Group 327"/>
              <p:cNvGrpSpPr>
                <a:grpSpLocks/>
              </p:cNvGrpSpPr>
              <p:nvPr/>
            </p:nvGrpSpPr>
            <p:grpSpPr bwMode="auto">
              <a:xfrm>
                <a:off x="-287" y="1698"/>
                <a:ext cx="5932" cy="347"/>
                <a:chOff x="-287" y="1698"/>
                <a:chExt cx="5932" cy="347"/>
              </a:xfrm>
            </p:grpSpPr>
            <p:sp>
              <p:nvSpPr>
                <p:cNvPr id="20593" name="Line 113"/>
                <p:cNvSpPr>
                  <a:spLocks noChangeShapeType="1"/>
                </p:cNvSpPr>
                <p:nvPr/>
              </p:nvSpPr>
              <p:spPr bwMode="auto">
                <a:xfrm>
                  <a:off x="115" y="1698"/>
                  <a:ext cx="553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triangle" w="lg" len="lg"/>
                  <a:tailEnd type="triangle" w="lg" len="lg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0711" name="Group 231"/>
                <p:cNvGrpSpPr>
                  <a:grpSpLocks/>
                </p:cNvGrpSpPr>
                <p:nvPr/>
              </p:nvGrpSpPr>
              <p:grpSpPr bwMode="auto">
                <a:xfrm>
                  <a:off x="1352" y="1871"/>
                  <a:ext cx="173" cy="173"/>
                  <a:chOff x="576" y="1987"/>
                  <a:chExt cx="173" cy="173"/>
                </a:xfrm>
              </p:grpSpPr>
              <p:sp>
                <p:nvSpPr>
                  <p:cNvPr id="20709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576" y="1987"/>
                    <a:ext cx="173" cy="17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710" name="Line 2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1987"/>
                    <a:ext cx="173" cy="17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712" name="Line 232"/>
                <p:cNvSpPr>
                  <a:spLocks noChangeShapeType="1"/>
                </p:cNvSpPr>
                <p:nvPr/>
              </p:nvSpPr>
              <p:spPr bwMode="auto">
                <a:xfrm>
                  <a:off x="1439" y="1698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none" w="lg" len="lg"/>
                  <a:tailEnd type="triangle" w="lg" len="lg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0762" name="Group 282"/>
                <p:cNvGrpSpPr>
                  <a:grpSpLocks/>
                </p:cNvGrpSpPr>
                <p:nvPr/>
              </p:nvGrpSpPr>
              <p:grpSpPr bwMode="auto">
                <a:xfrm>
                  <a:off x="4320" y="1871"/>
                  <a:ext cx="173" cy="173"/>
                  <a:chOff x="576" y="1987"/>
                  <a:chExt cx="173" cy="173"/>
                </a:xfrm>
              </p:grpSpPr>
              <p:sp>
                <p:nvSpPr>
                  <p:cNvPr id="20763" name="Rectangle 283"/>
                  <p:cNvSpPr>
                    <a:spLocks noChangeArrowheads="1"/>
                  </p:cNvSpPr>
                  <p:nvPr/>
                </p:nvSpPr>
                <p:spPr bwMode="auto">
                  <a:xfrm>
                    <a:off x="576" y="1987"/>
                    <a:ext cx="173" cy="17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764" name="Line 2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1987"/>
                    <a:ext cx="173" cy="17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765" name="Line 285"/>
                <p:cNvSpPr>
                  <a:spLocks noChangeShapeType="1"/>
                </p:cNvSpPr>
                <p:nvPr/>
              </p:nvSpPr>
              <p:spPr bwMode="auto">
                <a:xfrm>
                  <a:off x="4407" y="1698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none" w="lg" len="lg"/>
                  <a:tailEnd type="triangle" w="lg" len="lg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78" name="Text Box 298"/>
                <p:cNvSpPr txBox="1">
                  <a:spLocks noChangeArrowheads="1"/>
                </p:cNvSpPr>
                <p:nvPr/>
              </p:nvSpPr>
              <p:spPr bwMode="auto">
                <a:xfrm>
                  <a:off x="-287" y="1814"/>
                  <a:ext cx="161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/>
                    <a:t>DP / DP Coupler</a:t>
                  </a:r>
                </a:p>
              </p:txBody>
            </p:sp>
          </p:grpSp>
        </p:grpSp>
      </p:grpSp>
      <p:grpSp>
        <p:nvGrpSpPr>
          <p:cNvPr id="20818" name="Group 338"/>
          <p:cNvGrpSpPr>
            <a:grpSpLocks/>
          </p:cNvGrpSpPr>
          <p:nvPr/>
        </p:nvGrpSpPr>
        <p:grpSpPr bwMode="auto">
          <a:xfrm>
            <a:off x="92075" y="1050925"/>
            <a:ext cx="8869363" cy="1692275"/>
            <a:chOff x="58" y="662"/>
            <a:chExt cx="5587" cy="1066"/>
          </a:xfrm>
        </p:grpSpPr>
        <p:sp>
          <p:nvSpPr>
            <p:cNvPr id="20774" name="Text Box 294"/>
            <p:cNvSpPr txBox="1">
              <a:spLocks noChangeArrowheads="1"/>
            </p:cNvSpPr>
            <p:nvPr/>
          </p:nvSpPr>
          <p:spPr bwMode="auto">
            <a:xfrm>
              <a:off x="2534" y="1180"/>
              <a:ext cx="121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CP416F-2DP</a:t>
              </a:r>
            </a:p>
          </p:txBody>
        </p:sp>
        <p:grpSp>
          <p:nvGrpSpPr>
            <p:cNvPr id="20817" name="Group 337"/>
            <p:cNvGrpSpPr>
              <a:grpSpLocks/>
            </p:cNvGrpSpPr>
            <p:nvPr/>
          </p:nvGrpSpPr>
          <p:grpSpPr bwMode="auto">
            <a:xfrm>
              <a:off x="58" y="662"/>
              <a:ext cx="5587" cy="1066"/>
              <a:chOff x="58" y="662"/>
              <a:chExt cx="5587" cy="1066"/>
            </a:xfrm>
          </p:grpSpPr>
          <p:grpSp>
            <p:nvGrpSpPr>
              <p:cNvPr id="20795" name="Group 315"/>
              <p:cNvGrpSpPr>
                <a:grpSpLocks/>
              </p:cNvGrpSpPr>
              <p:nvPr/>
            </p:nvGrpSpPr>
            <p:grpSpPr bwMode="auto">
              <a:xfrm>
                <a:off x="2188" y="1065"/>
                <a:ext cx="346" cy="461"/>
                <a:chOff x="2188" y="1065"/>
                <a:chExt cx="346" cy="461"/>
              </a:xfrm>
            </p:grpSpPr>
            <p:grpSp>
              <p:nvGrpSpPr>
                <p:cNvPr id="20687" name="Group 207"/>
                <p:cNvGrpSpPr>
                  <a:grpSpLocks/>
                </p:cNvGrpSpPr>
                <p:nvPr/>
              </p:nvGrpSpPr>
              <p:grpSpPr bwMode="auto">
                <a:xfrm>
                  <a:off x="2303" y="1065"/>
                  <a:ext cx="115" cy="461"/>
                  <a:chOff x="1958" y="1757"/>
                  <a:chExt cx="115" cy="288"/>
                </a:xfrm>
              </p:grpSpPr>
              <p:sp>
                <p:nvSpPr>
                  <p:cNvPr id="20688" name="Rectangle 208"/>
                  <p:cNvSpPr>
                    <a:spLocks noChangeArrowheads="1"/>
                  </p:cNvSpPr>
                  <p:nvPr/>
                </p:nvSpPr>
                <p:spPr bwMode="auto">
                  <a:xfrm>
                    <a:off x="1958" y="1757"/>
                    <a:ext cx="115" cy="288"/>
                  </a:xfrm>
                  <a:prstGeom prst="rect">
                    <a:avLst/>
                  </a:prstGeom>
                  <a:solidFill>
                    <a:schemeClr val="bg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689" name="Rectangle 209"/>
                  <p:cNvSpPr>
                    <a:spLocks noChangeArrowheads="1"/>
                  </p:cNvSpPr>
                  <p:nvPr/>
                </p:nvSpPr>
                <p:spPr bwMode="auto">
                  <a:xfrm>
                    <a:off x="1986" y="1785"/>
                    <a:ext cx="58" cy="23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693" name="Rectangle 213"/>
                <p:cNvSpPr>
                  <a:spLocks noChangeArrowheads="1"/>
                </p:cNvSpPr>
                <p:nvPr/>
              </p:nvSpPr>
              <p:spPr bwMode="auto">
                <a:xfrm>
                  <a:off x="2188" y="1065"/>
                  <a:ext cx="115" cy="461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0697" name="Group 217"/>
                <p:cNvGrpSpPr>
                  <a:grpSpLocks/>
                </p:cNvGrpSpPr>
                <p:nvPr/>
              </p:nvGrpSpPr>
              <p:grpSpPr bwMode="auto">
                <a:xfrm>
                  <a:off x="2419" y="1065"/>
                  <a:ext cx="115" cy="461"/>
                  <a:chOff x="1958" y="1757"/>
                  <a:chExt cx="115" cy="288"/>
                </a:xfrm>
              </p:grpSpPr>
              <p:sp>
                <p:nvSpPr>
                  <p:cNvPr id="20698" name="Rectangle 218"/>
                  <p:cNvSpPr>
                    <a:spLocks noChangeArrowheads="1"/>
                  </p:cNvSpPr>
                  <p:nvPr/>
                </p:nvSpPr>
                <p:spPr bwMode="auto">
                  <a:xfrm>
                    <a:off x="1958" y="1757"/>
                    <a:ext cx="115" cy="288"/>
                  </a:xfrm>
                  <a:prstGeom prst="rect">
                    <a:avLst/>
                  </a:prstGeom>
                  <a:solidFill>
                    <a:schemeClr val="bg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699" name="Rectangle 219"/>
                  <p:cNvSpPr>
                    <a:spLocks noChangeArrowheads="1"/>
                  </p:cNvSpPr>
                  <p:nvPr/>
                </p:nvSpPr>
                <p:spPr bwMode="auto">
                  <a:xfrm>
                    <a:off x="1986" y="1785"/>
                    <a:ext cx="58" cy="23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700" name="Rectangle 220"/>
                <p:cNvSpPr>
                  <a:spLocks noChangeArrowheads="1"/>
                </p:cNvSpPr>
                <p:nvPr/>
              </p:nvSpPr>
              <p:spPr bwMode="auto">
                <a:xfrm>
                  <a:off x="2245" y="1122"/>
                  <a:ext cx="29" cy="5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701" name="Line 221"/>
              <p:cNvSpPr>
                <a:spLocks noChangeShapeType="1"/>
              </p:cNvSpPr>
              <p:nvPr/>
            </p:nvSpPr>
            <p:spPr bwMode="auto">
              <a:xfrm>
                <a:off x="2361" y="892"/>
                <a:ext cx="0" cy="1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lg" len="lg"/>
                <a:tailEnd type="triangl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02" name="Line 222"/>
              <p:cNvSpPr>
                <a:spLocks noChangeShapeType="1"/>
              </p:cNvSpPr>
              <p:nvPr/>
            </p:nvSpPr>
            <p:spPr bwMode="auto">
              <a:xfrm flipV="1">
                <a:off x="2477" y="1526"/>
                <a:ext cx="0" cy="20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796" name="Group 316"/>
              <p:cNvGrpSpPr>
                <a:grpSpLocks/>
              </p:cNvGrpSpPr>
              <p:nvPr/>
            </p:nvGrpSpPr>
            <p:grpSpPr bwMode="auto">
              <a:xfrm>
                <a:off x="115" y="662"/>
                <a:ext cx="5530" cy="231"/>
                <a:chOff x="115" y="662"/>
                <a:chExt cx="5530" cy="231"/>
              </a:xfrm>
            </p:grpSpPr>
            <p:sp>
              <p:nvSpPr>
                <p:cNvPr id="20592" name="Line 112"/>
                <p:cNvSpPr>
                  <a:spLocks noChangeShapeType="1"/>
                </p:cNvSpPr>
                <p:nvPr/>
              </p:nvSpPr>
              <p:spPr bwMode="auto">
                <a:xfrm>
                  <a:off x="115" y="892"/>
                  <a:ext cx="553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triangle" w="lg" len="lg"/>
                  <a:tailEnd type="triangle" w="lg" len="lg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72" name="Text Box 292"/>
                <p:cNvSpPr txBox="1">
                  <a:spLocks noChangeArrowheads="1"/>
                </p:cNvSpPr>
                <p:nvPr/>
              </p:nvSpPr>
              <p:spPr bwMode="auto">
                <a:xfrm>
                  <a:off x="4493" y="662"/>
                  <a:ext cx="86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/>
                    <a:t>Ethernet</a:t>
                  </a:r>
                </a:p>
              </p:txBody>
            </p:sp>
          </p:grpSp>
          <p:sp>
            <p:nvSpPr>
              <p:cNvPr id="20779" name="Text Box 299"/>
              <p:cNvSpPr txBox="1">
                <a:spLocks noChangeArrowheads="1"/>
              </p:cNvSpPr>
              <p:nvPr/>
            </p:nvSpPr>
            <p:spPr bwMode="auto">
              <a:xfrm>
                <a:off x="58" y="1065"/>
                <a:ext cx="69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Simatic</a:t>
                </a:r>
                <a:br>
                  <a:rPr lang="en-US"/>
                </a:br>
                <a:r>
                  <a:rPr lang="en-US"/>
                  <a:t>S7-400</a:t>
                </a:r>
              </a:p>
            </p:txBody>
          </p:sp>
        </p:grpSp>
      </p:grpSp>
      <p:grpSp>
        <p:nvGrpSpPr>
          <p:cNvPr id="20816" name="Group 336"/>
          <p:cNvGrpSpPr>
            <a:grpSpLocks/>
          </p:cNvGrpSpPr>
          <p:nvPr/>
        </p:nvGrpSpPr>
        <p:grpSpPr bwMode="auto">
          <a:xfrm>
            <a:off x="184150" y="5365750"/>
            <a:ext cx="5365750" cy="1004888"/>
            <a:chOff x="116" y="3370"/>
            <a:chExt cx="3380" cy="633"/>
          </a:xfrm>
        </p:grpSpPr>
        <p:sp>
          <p:nvSpPr>
            <p:cNvPr id="20781" name="Text Box 301"/>
            <p:cNvSpPr txBox="1">
              <a:spLocks noChangeArrowheads="1"/>
            </p:cNvSpPr>
            <p:nvPr/>
          </p:nvSpPr>
          <p:spPr bwMode="auto">
            <a:xfrm>
              <a:off x="461" y="3427"/>
              <a:ext cx="293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S7-300 modules used in standard mode</a:t>
              </a:r>
            </a:p>
          </p:txBody>
        </p:sp>
        <p:sp>
          <p:nvSpPr>
            <p:cNvPr id="20782" name="Text Box 302"/>
            <p:cNvSpPr txBox="1">
              <a:spLocks noChangeArrowheads="1"/>
            </p:cNvSpPr>
            <p:nvPr/>
          </p:nvSpPr>
          <p:spPr bwMode="auto">
            <a:xfrm>
              <a:off x="460" y="3772"/>
              <a:ext cx="30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S7-300 fail-safe modules used in safety mode</a:t>
              </a:r>
            </a:p>
          </p:txBody>
        </p:sp>
        <p:grpSp>
          <p:nvGrpSpPr>
            <p:cNvPr id="20783" name="Group 303"/>
            <p:cNvGrpSpPr>
              <a:grpSpLocks/>
            </p:cNvGrpSpPr>
            <p:nvPr/>
          </p:nvGrpSpPr>
          <p:grpSpPr bwMode="auto">
            <a:xfrm>
              <a:off x="173" y="3370"/>
              <a:ext cx="115" cy="288"/>
              <a:chOff x="1958" y="1757"/>
              <a:chExt cx="115" cy="288"/>
            </a:xfrm>
          </p:grpSpPr>
          <p:sp>
            <p:nvSpPr>
              <p:cNvPr id="20784" name="Rectangle 304"/>
              <p:cNvSpPr>
                <a:spLocks noChangeArrowheads="1"/>
              </p:cNvSpPr>
              <p:nvPr/>
            </p:nvSpPr>
            <p:spPr bwMode="auto">
              <a:xfrm>
                <a:off x="1958" y="1757"/>
                <a:ext cx="115" cy="288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85" name="Rectangle 305"/>
              <p:cNvSpPr>
                <a:spLocks noChangeArrowheads="1"/>
              </p:cNvSpPr>
              <p:nvPr/>
            </p:nvSpPr>
            <p:spPr bwMode="auto">
              <a:xfrm>
                <a:off x="1986" y="1785"/>
                <a:ext cx="58" cy="23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786" name="Group 306"/>
            <p:cNvGrpSpPr>
              <a:grpSpLocks/>
            </p:cNvGrpSpPr>
            <p:nvPr/>
          </p:nvGrpSpPr>
          <p:grpSpPr bwMode="auto">
            <a:xfrm>
              <a:off x="116" y="3715"/>
              <a:ext cx="230" cy="288"/>
              <a:chOff x="1498" y="1757"/>
              <a:chExt cx="230" cy="288"/>
            </a:xfrm>
          </p:grpSpPr>
          <p:sp>
            <p:nvSpPr>
              <p:cNvPr id="20787" name="Rectangle 307"/>
              <p:cNvSpPr>
                <a:spLocks noChangeArrowheads="1"/>
              </p:cNvSpPr>
              <p:nvPr/>
            </p:nvSpPr>
            <p:spPr bwMode="auto">
              <a:xfrm>
                <a:off x="1498" y="1757"/>
                <a:ext cx="230" cy="288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88" name="Rectangle 308"/>
              <p:cNvSpPr>
                <a:spLocks noChangeArrowheads="1"/>
              </p:cNvSpPr>
              <p:nvPr/>
            </p:nvSpPr>
            <p:spPr bwMode="auto">
              <a:xfrm>
                <a:off x="1525" y="1785"/>
                <a:ext cx="173" cy="23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0804" name="Group 324"/>
          <p:cNvGrpSpPr>
            <a:grpSpLocks/>
          </p:cNvGrpSpPr>
          <p:nvPr/>
        </p:nvGrpSpPr>
        <p:grpSpPr bwMode="auto">
          <a:xfrm>
            <a:off x="6308725" y="3063875"/>
            <a:ext cx="2713038" cy="2117725"/>
            <a:chOff x="3974" y="1920"/>
            <a:chExt cx="1709" cy="1334"/>
          </a:xfrm>
        </p:grpSpPr>
        <p:sp>
          <p:nvSpPr>
            <p:cNvPr id="20789" name="Text Box 309"/>
            <p:cNvSpPr txBox="1">
              <a:spLocks noChangeArrowheads="1"/>
            </p:cNvSpPr>
            <p:nvPr/>
          </p:nvSpPr>
          <p:spPr bwMode="auto">
            <a:xfrm>
              <a:off x="4704" y="1920"/>
              <a:ext cx="9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Generator 15</a:t>
              </a:r>
            </a:p>
          </p:txBody>
        </p:sp>
        <p:grpSp>
          <p:nvGrpSpPr>
            <p:cNvPr id="20801" name="Group 321"/>
            <p:cNvGrpSpPr>
              <a:grpSpLocks/>
            </p:cNvGrpSpPr>
            <p:nvPr/>
          </p:nvGrpSpPr>
          <p:grpSpPr bwMode="auto">
            <a:xfrm>
              <a:off x="3974" y="2044"/>
              <a:ext cx="1528" cy="1210"/>
              <a:chOff x="3974" y="2044"/>
              <a:chExt cx="1528" cy="1210"/>
            </a:xfrm>
          </p:grpSpPr>
          <p:sp>
            <p:nvSpPr>
              <p:cNvPr id="20791" name="Text Box 311"/>
              <p:cNvSpPr txBox="1">
                <a:spLocks noChangeArrowheads="1"/>
              </p:cNvSpPr>
              <p:nvPr/>
            </p:nvSpPr>
            <p:spPr bwMode="auto">
              <a:xfrm rot="-5400000">
                <a:off x="3621" y="2397"/>
                <a:ext cx="1110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PROFIBUS-DP</a:t>
                </a:r>
                <a:br>
                  <a:rPr lang="en-US"/>
                </a:br>
                <a:r>
                  <a:rPr lang="en-US"/>
                  <a:t>PROFIsafe</a:t>
                </a:r>
              </a:p>
            </p:txBody>
          </p:sp>
          <p:grpSp>
            <p:nvGrpSpPr>
              <p:cNvPr id="20800" name="Group 320"/>
              <p:cNvGrpSpPr>
                <a:grpSpLocks/>
              </p:cNvGrpSpPr>
              <p:nvPr/>
            </p:nvGrpSpPr>
            <p:grpSpPr bwMode="auto">
              <a:xfrm>
                <a:off x="4405" y="2160"/>
                <a:ext cx="1097" cy="1094"/>
                <a:chOff x="4405" y="2160"/>
                <a:chExt cx="1097" cy="1094"/>
              </a:xfrm>
            </p:grpSpPr>
            <p:grpSp>
              <p:nvGrpSpPr>
                <p:cNvPr id="20794" name="Group 314"/>
                <p:cNvGrpSpPr>
                  <a:grpSpLocks/>
                </p:cNvGrpSpPr>
                <p:nvPr/>
              </p:nvGrpSpPr>
              <p:grpSpPr bwMode="auto">
                <a:xfrm>
                  <a:off x="4695" y="2160"/>
                  <a:ext cx="807" cy="1094"/>
                  <a:chOff x="4695" y="2160"/>
                  <a:chExt cx="807" cy="1094"/>
                </a:xfrm>
              </p:grpSpPr>
              <p:grpSp>
                <p:nvGrpSpPr>
                  <p:cNvPr id="20717" name="Group 237"/>
                  <p:cNvGrpSpPr>
                    <a:grpSpLocks/>
                  </p:cNvGrpSpPr>
                  <p:nvPr/>
                </p:nvGrpSpPr>
                <p:grpSpPr bwMode="auto">
                  <a:xfrm>
                    <a:off x="4695" y="2160"/>
                    <a:ext cx="807" cy="288"/>
                    <a:chOff x="1382" y="1872"/>
                    <a:chExt cx="807" cy="288"/>
                  </a:xfrm>
                </p:grpSpPr>
                <p:grpSp>
                  <p:nvGrpSpPr>
                    <p:cNvPr id="20718" name="Group 2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58" y="1872"/>
                      <a:ext cx="115" cy="288"/>
                      <a:chOff x="1958" y="1757"/>
                      <a:chExt cx="115" cy="288"/>
                    </a:xfrm>
                  </p:grpSpPr>
                  <p:sp>
                    <p:nvSpPr>
                      <p:cNvPr id="20719" name="Rectangle 23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" y="1757"/>
                        <a:ext cx="115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20" name="Rectangle 2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86" y="1785"/>
                        <a:ext cx="58" cy="23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0721" name="Group 2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98" y="1872"/>
                      <a:ext cx="230" cy="288"/>
                      <a:chOff x="1498" y="1757"/>
                      <a:chExt cx="230" cy="288"/>
                    </a:xfrm>
                  </p:grpSpPr>
                  <p:sp>
                    <p:nvSpPr>
                      <p:cNvPr id="20722" name="Rectangle 24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98" y="1757"/>
                        <a:ext cx="230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23" name="Rectangle 2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25" y="1785"/>
                        <a:ext cx="173" cy="23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724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2" y="1872"/>
                      <a:ext cx="115" cy="288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0725" name="Group 24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1872"/>
                      <a:ext cx="230" cy="288"/>
                      <a:chOff x="1498" y="1757"/>
                      <a:chExt cx="230" cy="288"/>
                    </a:xfrm>
                  </p:grpSpPr>
                  <p:sp>
                    <p:nvSpPr>
                      <p:cNvPr id="20726" name="Rectangle 24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98" y="1757"/>
                        <a:ext cx="230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27" name="Rectangle 24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25" y="1785"/>
                        <a:ext cx="173" cy="23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0728" name="Group 24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74" y="1872"/>
                      <a:ext cx="115" cy="288"/>
                      <a:chOff x="1958" y="1757"/>
                      <a:chExt cx="115" cy="288"/>
                    </a:xfrm>
                  </p:grpSpPr>
                  <p:sp>
                    <p:nvSpPr>
                      <p:cNvPr id="20729" name="Rectangle 24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" y="1757"/>
                        <a:ext cx="115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30" name="Rectangle 25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86" y="1785"/>
                        <a:ext cx="58" cy="23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0731" name="Group 251"/>
                  <p:cNvGrpSpPr>
                    <a:grpSpLocks/>
                  </p:cNvGrpSpPr>
                  <p:nvPr/>
                </p:nvGrpSpPr>
                <p:grpSpPr bwMode="auto">
                  <a:xfrm>
                    <a:off x="4695" y="2966"/>
                    <a:ext cx="807" cy="288"/>
                    <a:chOff x="1382" y="3139"/>
                    <a:chExt cx="807" cy="288"/>
                  </a:xfrm>
                </p:grpSpPr>
                <p:grpSp>
                  <p:nvGrpSpPr>
                    <p:cNvPr id="20732" name="Group 25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58" y="3139"/>
                      <a:ext cx="115" cy="288"/>
                      <a:chOff x="1958" y="1757"/>
                      <a:chExt cx="115" cy="288"/>
                    </a:xfrm>
                  </p:grpSpPr>
                  <p:sp>
                    <p:nvSpPr>
                      <p:cNvPr id="20733" name="Rectangle 25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" y="1757"/>
                        <a:ext cx="115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34" name="Rectangle 25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86" y="1785"/>
                        <a:ext cx="58" cy="23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735" name="Rectangle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2" y="3139"/>
                      <a:ext cx="115" cy="288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0736" name="Group 25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74" y="3139"/>
                      <a:ext cx="115" cy="288"/>
                      <a:chOff x="1958" y="1757"/>
                      <a:chExt cx="115" cy="288"/>
                    </a:xfrm>
                  </p:grpSpPr>
                  <p:sp>
                    <p:nvSpPr>
                      <p:cNvPr id="20737" name="Rectangle 25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" y="1757"/>
                        <a:ext cx="115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38" name="Rectangle 25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86" y="1785"/>
                        <a:ext cx="58" cy="23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0739" name="Group 2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98" y="3139"/>
                      <a:ext cx="115" cy="288"/>
                      <a:chOff x="1958" y="1757"/>
                      <a:chExt cx="115" cy="288"/>
                    </a:xfrm>
                  </p:grpSpPr>
                  <p:sp>
                    <p:nvSpPr>
                      <p:cNvPr id="20740" name="Rectangle 26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" y="1757"/>
                        <a:ext cx="115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41" name="Rectangle 26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86" y="1785"/>
                        <a:ext cx="58" cy="23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0742" name="Group 2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14" y="3139"/>
                      <a:ext cx="115" cy="288"/>
                      <a:chOff x="1958" y="1757"/>
                      <a:chExt cx="115" cy="288"/>
                    </a:xfrm>
                  </p:grpSpPr>
                  <p:sp>
                    <p:nvSpPr>
                      <p:cNvPr id="20743" name="Rectangle 26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" y="1757"/>
                        <a:ext cx="115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44" name="Rectangle 2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86" y="1785"/>
                        <a:ext cx="58" cy="23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0745" name="Group 2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3139"/>
                      <a:ext cx="115" cy="288"/>
                      <a:chOff x="1958" y="1757"/>
                      <a:chExt cx="115" cy="288"/>
                    </a:xfrm>
                  </p:grpSpPr>
                  <p:sp>
                    <p:nvSpPr>
                      <p:cNvPr id="20746" name="Rectangle 2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" y="1757"/>
                        <a:ext cx="115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47" name="Rectangle 2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86" y="1785"/>
                        <a:ext cx="58" cy="23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0748" name="Group 26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44" y="3139"/>
                      <a:ext cx="115" cy="288"/>
                      <a:chOff x="1958" y="1757"/>
                      <a:chExt cx="115" cy="288"/>
                    </a:xfrm>
                  </p:grpSpPr>
                  <p:sp>
                    <p:nvSpPr>
                      <p:cNvPr id="20749" name="Rectangle 26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58" y="1757"/>
                        <a:ext cx="115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50" name="Rectangle 2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86" y="1785"/>
                        <a:ext cx="58" cy="23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0751" name="Group 271"/>
                  <p:cNvGrpSpPr>
                    <a:grpSpLocks/>
                  </p:cNvGrpSpPr>
                  <p:nvPr/>
                </p:nvGrpSpPr>
                <p:grpSpPr bwMode="auto">
                  <a:xfrm>
                    <a:off x="4695" y="2563"/>
                    <a:ext cx="806" cy="288"/>
                    <a:chOff x="1382" y="2563"/>
                    <a:chExt cx="806" cy="288"/>
                  </a:xfrm>
                </p:grpSpPr>
                <p:grpSp>
                  <p:nvGrpSpPr>
                    <p:cNvPr id="20752" name="Group 27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98" y="2563"/>
                      <a:ext cx="230" cy="288"/>
                      <a:chOff x="1498" y="1757"/>
                      <a:chExt cx="230" cy="288"/>
                    </a:xfrm>
                  </p:grpSpPr>
                  <p:sp>
                    <p:nvSpPr>
                      <p:cNvPr id="20753" name="Rectangle 27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98" y="1757"/>
                        <a:ext cx="230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54" name="Rectangle 27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25" y="1785"/>
                        <a:ext cx="173" cy="23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755" name="Rectangle 2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2" y="2563"/>
                      <a:ext cx="115" cy="288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0756" name="Group 2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563"/>
                      <a:ext cx="230" cy="288"/>
                      <a:chOff x="1498" y="1757"/>
                      <a:chExt cx="230" cy="288"/>
                    </a:xfrm>
                  </p:grpSpPr>
                  <p:sp>
                    <p:nvSpPr>
                      <p:cNvPr id="20757" name="Rectangle 2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98" y="1757"/>
                        <a:ext cx="230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58" name="Rectangle 27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25" y="1785"/>
                        <a:ext cx="173" cy="23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0759" name="Group 2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58" y="2563"/>
                      <a:ext cx="230" cy="288"/>
                      <a:chOff x="1498" y="1757"/>
                      <a:chExt cx="230" cy="288"/>
                    </a:xfrm>
                  </p:grpSpPr>
                  <p:sp>
                    <p:nvSpPr>
                      <p:cNvPr id="20760" name="Rectangle 2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98" y="1757"/>
                        <a:ext cx="230" cy="2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61" name="Rectangle 2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25" y="1785"/>
                        <a:ext cx="173" cy="23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20771" name="Rectangle 291"/>
                  <p:cNvSpPr>
                    <a:spLocks noChangeArrowheads="1"/>
                  </p:cNvSpPr>
                  <p:nvPr/>
                </p:nvSpPr>
                <p:spPr bwMode="auto">
                  <a:xfrm>
                    <a:off x="4752" y="2218"/>
                    <a:ext cx="29" cy="5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799" name="Group 319"/>
                <p:cNvGrpSpPr>
                  <a:grpSpLocks/>
                </p:cNvGrpSpPr>
                <p:nvPr/>
              </p:nvGrpSpPr>
              <p:grpSpPr bwMode="auto">
                <a:xfrm>
                  <a:off x="4405" y="2303"/>
                  <a:ext cx="290" cy="806"/>
                  <a:chOff x="4405" y="2303"/>
                  <a:chExt cx="290" cy="806"/>
                </a:xfrm>
              </p:grpSpPr>
              <p:sp>
                <p:nvSpPr>
                  <p:cNvPr id="20767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4407" y="2303"/>
                    <a:ext cx="28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768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407" y="2706"/>
                    <a:ext cx="28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769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4407" y="3109"/>
                    <a:ext cx="28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798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4405" y="2303"/>
                    <a:ext cx="0" cy="80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20815" name="Group 335"/>
          <p:cNvGrpSpPr>
            <a:grpSpLocks/>
          </p:cNvGrpSpPr>
          <p:nvPr/>
        </p:nvGrpSpPr>
        <p:grpSpPr bwMode="auto">
          <a:xfrm>
            <a:off x="2741613" y="4724400"/>
            <a:ext cx="3109912" cy="457200"/>
            <a:chOff x="1727" y="2966"/>
            <a:chExt cx="1959" cy="288"/>
          </a:xfrm>
        </p:grpSpPr>
        <p:sp>
          <p:nvSpPr>
            <p:cNvPr id="20777" name="Text Box 297"/>
            <p:cNvSpPr txBox="1">
              <a:spLocks noChangeArrowheads="1"/>
            </p:cNvSpPr>
            <p:nvPr/>
          </p:nvSpPr>
          <p:spPr bwMode="auto">
            <a:xfrm>
              <a:off x="2649" y="2967"/>
              <a:ext cx="103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ET200M</a:t>
              </a:r>
            </a:p>
          </p:txBody>
        </p:sp>
        <p:grpSp>
          <p:nvGrpSpPr>
            <p:cNvPr id="20705" name="Group 225"/>
            <p:cNvGrpSpPr>
              <a:grpSpLocks/>
            </p:cNvGrpSpPr>
            <p:nvPr/>
          </p:nvGrpSpPr>
          <p:grpSpPr bwMode="auto">
            <a:xfrm>
              <a:off x="1727" y="2966"/>
              <a:ext cx="807" cy="288"/>
              <a:chOff x="1382" y="3139"/>
              <a:chExt cx="807" cy="288"/>
            </a:xfrm>
          </p:grpSpPr>
          <p:grpSp>
            <p:nvGrpSpPr>
              <p:cNvPr id="20617" name="Group 137"/>
              <p:cNvGrpSpPr>
                <a:grpSpLocks/>
              </p:cNvGrpSpPr>
              <p:nvPr/>
            </p:nvGrpSpPr>
            <p:grpSpPr bwMode="auto">
              <a:xfrm>
                <a:off x="1958" y="3139"/>
                <a:ext cx="115" cy="288"/>
                <a:chOff x="1958" y="1757"/>
                <a:chExt cx="115" cy="288"/>
              </a:xfrm>
            </p:grpSpPr>
            <p:sp>
              <p:nvSpPr>
                <p:cNvPr id="20618" name="Rectangle 138"/>
                <p:cNvSpPr>
                  <a:spLocks noChangeArrowheads="1"/>
                </p:cNvSpPr>
                <p:nvPr/>
              </p:nvSpPr>
              <p:spPr bwMode="auto">
                <a:xfrm>
                  <a:off x="1958" y="1757"/>
                  <a:ext cx="115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19" name="Rectangle 139"/>
                <p:cNvSpPr>
                  <a:spLocks noChangeArrowheads="1"/>
                </p:cNvSpPr>
                <p:nvPr/>
              </p:nvSpPr>
              <p:spPr bwMode="auto">
                <a:xfrm>
                  <a:off x="1986" y="1785"/>
                  <a:ext cx="58" cy="23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623" name="Rectangle 143"/>
              <p:cNvSpPr>
                <a:spLocks noChangeArrowheads="1"/>
              </p:cNvSpPr>
              <p:nvPr/>
            </p:nvSpPr>
            <p:spPr bwMode="auto">
              <a:xfrm>
                <a:off x="1382" y="3139"/>
                <a:ext cx="115" cy="288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0627" name="Group 147"/>
              <p:cNvGrpSpPr>
                <a:grpSpLocks/>
              </p:cNvGrpSpPr>
              <p:nvPr/>
            </p:nvGrpSpPr>
            <p:grpSpPr bwMode="auto">
              <a:xfrm>
                <a:off x="2074" y="3139"/>
                <a:ext cx="115" cy="288"/>
                <a:chOff x="1958" y="1757"/>
                <a:chExt cx="115" cy="288"/>
              </a:xfrm>
            </p:grpSpPr>
            <p:sp>
              <p:nvSpPr>
                <p:cNvPr id="20628" name="Rectangle 148"/>
                <p:cNvSpPr>
                  <a:spLocks noChangeArrowheads="1"/>
                </p:cNvSpPr>
                <p:nvPr/>
              </p:nvSpPr>
              <p:spPr bwMode="auto">
                <a:xfrm>
                  <a:off x="1958" y="1757"/>
                  <a:ext cx="115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29" name="Rectangle 149"/>
                <p:cNvSpPr>
                  <a:spLocks noChangeArrowheads="1"/>
                </p:cNvSpPr>
                <p:nvPr/>
              </p:nvSpPr>
              <p:spPr bwMode="auto">
                <a:xfrm>
                  <a:off x="1986" y="1785"/>
                  <a:ext cx="58" cy="23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30" name="Group 150"/>
              <p:cNvGrpSpPr>
                <a:grpSpLocks/>
              </p:cNvGrpSpPr>
              <p:nvPr/>
            </p:nvGrpSpPr>
            <p:grpSpPr bwMode="auto">
              <a:xfrm>
                <a:off x="1498" y="3139"/>
                <a:ext cx="115" cy="288"/>
                <a:chOff x="1958" y="1757"/>
                <a:chExt cx="115" cy="288"/>
              </a:xfrm>
            </p:grpSpPr>
            <p:sp>
              <p:nvSpPr>
                <p:cNvPr id="20631" name="Rectangle 151"/>
                <p:cNvSpPr>
                  <a:spLocks noChangeArrowheads="1"/>
                </p:cNvSpPr>
                <p:nvPr/>
              </p:nvSpPr>
              <p:spPr bwMode="auto">
                <a:xfrm>
                  <a:off x="1958" y="1757"/>
                  <a:ext cx="115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32" name="Rectangle 152"/>
                <p:cNvSpPr>
                  <a:spLocks noChangeArrowheads="1"/>
                </p:cNvSpPr>
                <p:nvPr/>
              </p:nvSpPr>
              <p:spPr bwMode="auto">
                <a:xfrm>
                  <a:off x="1986" y="1785"/>
                  <a:ext cx="58" cy="23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33" name="Group 153"/>
              <p:cNvGrpSpPr>
                <a:grpSpLocks/>
              </p:cNvGrpSpPr>
              <p:nvPr/>
            </p:nvGrpSpPr>
            <p:grpSpPr bwMode="auto">
              <a:xfrm>
                <a:off x="1614" y="3139"/>
                <a:ext cx="115" cy="288"/>
                <a:chOff x="1958" y="1757"/>
                <a:chExt cx="115" cy="288"/>
              </a:xfrm>
            </p:grpSpPr>
            <p:sp>
              <p:nvSpPr>
                <p:cNvPr id="20634" name="Rectangle 154"/>
                <p:cNvSpPr>
                  <a:spLocks noChangeArrowheads="1"/>
                </p:cNvSpPr>
                <p:nvPr/>
              </p:nvSpPr>
              <p:spPr bwMode="auto">
                <a:xfrm>
                  <a:off x="1958" y="1757"/>
                  <a:ext cx="115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35" name="Rectangle 155"/>
                <p:cNvSpPr>
                  <a:spLocks noChangeArrowheads="1"/>
                </p:cNvSpPr>
                <p:nvPr/>
              </p:nvSpPr>
              <p:spPr bwMode="auto">
                <a:xfrm>
                  <a:off x="1986" y="1785"/>
                  <a:ext cx="58" cy="23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36" name="Group 156"/>
              <p:cNvGrpSpPr>
                <a:grpSpLocks/>
              </p:cNvGrpSpPr>
              <p:nvPr/>
            </p:nvGrpSpPr>
            <p:grpSpPr bwMode="auto">
              <a:xfrm>
                <a:off x="1728" y="3139"/>
                <a:ext cx="115" cy="288"/>
                <a:chOff x="1958" y="1757"/>
                <a:chExt cx="115" cy="288"/>
              </a:xfrm>
            </p:grpSpPr>
            <p:sp>
              <p:nvSpPr>
                <p:cNvPr id="20637" name="Rectangle 157"/>
                <p:cNvSpPr>
                  <a:spLocks noChangeArrowheads="1"/>
                </p:cNvSpPr>
                <p:nvPr/>
              </p:nvSpPr>
              <p:spPr bwMode="auto">
                <a:xfrm>
                  <a:off x="1958" y="1757"/>
                  <a:ext cx="115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38" name="Rectangle 158"/>
                <p:cNvSpPr>
                  <a:spLocks noChangeArrowheads="1"/>
                </p:cNvSpPr>
                <p:nvPr/>
              </p:nvSpPr>
              <p:spPr bwMode="auto">
                <a:xfrm>
                  <a:off x="1986" y="1785"/>
                  <a:ext cx="58" cy="23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39" name="Group 159"/>
              <p:cNvGrpSpPr>
                <a:grpSpLocks/>
              </p:cNvGrpSpPr>
              <p:nvPr/>
            </p:nvGrpSpPr>
            <p:grpSpPr bwMode="auto">
              <a:xfrm>
                <a:off x="1844" y="3139"/>
                <a:ext cx="115" cy="288"/>
                <a:chOff x="1958" y="1757"/>
                <a:chExt cx="115" cy="288"/>
              </a:xfrm>
            </p:grpSpPr>
            <p:sp>
              <p:nvSpPr>
                <p:cNvPr id="20640" name="Rectangle 160"/>
                <p:cNvSpPr>
                  <a:spLocks noChangeArrowheads="1"/>
                </p:cNvSpPr>
                <p:nvPr/>
              </p:nvSpPr>
              <p:spPr bwMode="auto">
                <a:xfrm>
                  <a:off x="1958" y="1757"/>
                  <a:ext cx="115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41" name="Rectangle 161"/>
                <p:cNvSpPr>
                  <a:spLocks noChangeArrowheads="1"/>
                </p:cNvSpPr>
                <p:nvPr/>
              </p:nvSpPr>
              <p:spPr bwMode="auto">
                <a:xfrm>
                  <a:off x="1986" y="1785"/>
                  <a:ext cx="58" cy="23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0813" name="Group 333"/>
          <p:cNvGrpSpPr>
            <a:grpSpLocks/>
          </p:cNvGrpSpPr>
          <p:nvPr/>
        </p:nvGrpSpPr>
        <p:grpSpPr bwMode="auto">
          <a:xfrm>
            <a:off x="2741613" y="4084638"/>
            <a:ext cx="3384550" cy="457200"/>
            <a:chOff x="1727" y="2563"/>
            <a:chExt cx="2132" cy="288"/>
          </a:xfrm>
        </p:grpSpPr>
        <p:sp>
          <p:nvSpPr>
            <p:cNvPr id="20776" name="Text Box 296"/>
            <p:cNvSpPr txBox="1">
              <a:spLocks noChangeArrowheads="1"/>
            </p:cNvSpPr>
            <p:nvPr/>
          </p:nvSpPr>
          <p:spPr bwMode="auto">
            <a:xfrm>
              <a:off x="2649" y="2564"/>
              <a:ext cx="121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ET200M</a:t>
              </a:r>
            </a:p>
          </p:txBody>
        </p:sp>
        <p:grpSp>
          <p:nvGrpSpPr>
            <p:cNvPr id="20704" name="Group 224"/>
            <p:cNvGrpSpPr>
              <a:grpSpLocks/>
            </p:cNvGrpSpPr>
            <p:nvPr/>
          </p:nvGrpSpPr>
          <p:grpSpPr bwMode="auto">
            <a:xfrm>
              <a:off x="1727" y="2563"/>
              <a:ext cx="806" cy="288"/>
              <a:chOff x="1382" y="2563"/>
              <a:chExt cx="806" cy="288"/>
            </a:xfrm>
          </p:grpSpPr>
          <p:grpSp>
            <p:nvGrpSpPr>
              <p:cNvPr id="20607" name="Group 127"/>
              <p:cNvGrpSpPr>
                <a:grpSpLocks/>
              </p:cNvGrpSpPr>
              <p:nvPr/>
            </p:nvGrpSpPr>
            <p:grpSpPr bwMode="auto">
              <a:xfrm>
                <a:off x="1498" y="2563"/>
                <a:ext cx="230" cy="288"/>
                <a:chOff x="1498" y="1757"/>
                <a:chExt cx="230" cy="288"/>
              </a:xfrm>
            </p:grpSpPr>
            <p:sp>
              <p:nvSpPr>
                <p:cNvPr id="20608" name="Rectangle 128"/>
                <p:cNvSpPr>
                  <a:spLocks noChangeArrowheads="1"/>
                </p:cNvSpPr>
                <p:nvPr/>
              </p:nvSpPr>
              <p:spPr bwMode="auto">
                <a:xfrm>
                  <a:off x="1498" y="1757"/>
                  <a:ext cx="230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09" name="Rectangle 129"/>
                <p:cNvSpPr>
                  <a:spLocks noChangeArrowheads="1"/>
                </p:cNvSpPr>
                <p:nvPr/>
              </p:nvSpPr>
              <p:spPr bwMode="auto">
                <a:xfrm>
                  <a:off x="1525" y="1785"/>
                  <a:ext cx="173" cy="230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610" name="Rectangle 130"/>
              <p:cNvSpPr>
                <a:spLocks noChangeArrowheads="1"/>
              </p:cNvSpPr>
              <p:nvPr/>
            </p:nvSpPr>
            <p:spPr bwMode="auto">
              <a:xfrm>
                <a:off x="1382" y="2563"/>
                <a:ext cx="115" cy="288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0611" name="Group 131"/>
              <p:cNvGrpSpPr>
                <a:grpSpLocks/>
              </p:cNvGrpSpPr>
              <p:nvPr/>
            </p:nvGrpSpPr>
            <p:grpSpPr bwMode="auto">
              <a:xfrm>
                <a:off x="1728" y="2563"/>
                <a:ext cx="230" cy="288"/>
                <a:chOff x="1498" y="1757"/>
                <a:chExt cx="230" cy="288"/>
              </a:xfrm>
            </p:grpSpPr>
            <p:sp>
              <p:nvSpPr>
                <p:cNvPr id="20612" name="Rectangle 132"/>
                <p:cNvSpPr>
                  <a:spLocks noChangeArrowheads="1"/>
                </p:cNvSpPr>
                <p:nvPr/>
              </p:nvSpPr>
              <p:spPr bwMode="auto">
                <a:xfrm>
                  <a:off x="1498" y="1757"/>
                  <a:ext cx="230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13" name="Rectangle 133"/>
                <p:cNvSpPr>
                  <a:spLocks noChangeArrowheads="1"/>
                </p:cNvSpPr>
                <p:nvPr/>
              </p:nvSpPr>
              <p:spPr bwMode="auto">
                <a:xfrm>
                  <a:off x="1525" y="1785"/>
                  <a:ext cx="173" cy="230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42" name="Group 162"/>
              <p:cNvGrpSpPr>
                <a:grpSpLocks/>
              </p:cNvGrpSpPr>
              <p:nvPr/>
            </p:nvGrpSpPr>
            <p:grpSpPr bwMode="auto">
              <a:xfrm>
                <a:off x="1958" y="2563"/>
                <a:ext cx="230" cy="288"/>
                <a:chOff x="1498" y="1757"/>
                <a:chExt cx="230" cy="288"/>
              </a:xfrm>
            </p:grpSpPr>
            <p:sp>
              <p:nvSpPr>
                <p:cNvPr id="20643" name="Rectangle 163"/>
                <p:cNvSpPr>
                  <a:spLocks noChangeArrowheads="1"/>
                </p:cNvSpPr>
                <p:nvPr/>
              </p:nvSpPr>
              <p:spPr bwMode="auto">
                <a:xfrm>
                  <a:off x="1498" y="1757"/>
                  <a:ext cx="230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44" name="Rectangle 164"/>
                <p:cNvSpPr>
                  <a:spLocks noChangeArrowheads="1"/>
                </p:cNvSpPr>
                <p:nvPr/>
              </p:nvSpPr>
              <p:spPr bwMode="auto">
                <a:xfrm>
                  <a:off x="1525" y="1785"/>
                  <a:ext cx="173" cy="230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0814" name="Group 334"/>
          <p:cNvGrpSpPr>
            <a:grpSpLocks/>
          </p:cNvGrpSpPr>
          <p:nvPr/>
        </p:nvGrpSpPr>
        <p:grpSpPr bwMode="auto">
          <a:xfrm>
            <a:off x="92075" y="3078163"/>
            <a:ext cx="6400800" cy="1189037"/>
            <a:chOff x="58" y="1929"/>
            <a:chExt cx="4032" cy="749"/>
          </a:xfrm>
        </p:grpSpPr>
        <p:sp>
          <p:nvSpPr>
            <p:cNvPr id="20780" name="Text Box 300"/>
            <p:cNvSpPr txBox="1">
              <a:spLocks noChangeArrowheads="1"/>
            </p:cNvSpPr>
            <p:nvPr/>
          </p:nvSpPr>
          <p:spPr bwMode="auto">
            <a:xfrm>
              <a:off x="58" y="2274"/>
              <a:ext cx="63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Simatic S7-300</a:t>
              </a:r>
            </a:p>
          </p:txBody>
        </p:sp>
        <p:grpSp>
          <p:nvGrpSpPr>
            <p:cNvPr id="20811" name="Group 331"/>
            <p:cNvGrpSpPr>
              <a:grpSpLocks/>
            </p:cNvGrpSpPr>
            <p:nvPr/>
          </p:nvGrpSpPr>
          <p:grpSpPr bwMode="auto">
            <a:xfrm>
              <a:off x="1727" y="1929"/>
              <a:ext cx="2363" cy="519"/>
              <a:chOff x="1727" y="1929"/>
              <a:chExt cx="2363" cy="519"/>
            </a:xfrm>
          </p:grpSpPr>
          <p:sp>
            <p:nvSpPr>
              <p:cNvPr id="20775" name="Text Box 295"/>
              <p:cNvSpPr txBox="1">
                <a:spLocks noChangeArrowheads="1"/>
              </p:cNvSpPr>
              <p:nvPr/>
            </p:nvSpPr>
            <p:spPr bwMode="auto">
              <a:xfrm>
                <a:off x="2650" y="2160"/>
                <a:ext cx="14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CP315F-2DP</a:t>
                </a:r>
              </a:p>
            </p:txBody>
          </p:sp>
          <p:grpSp>
            <p:nvGrpSpPr>
              <p:cNvPr id="20810" name="Group 330"/>
              <p:cNvGrpSpPr>
                <a:grpSpLocks/>
              </p:cNvGrpSpPr>
              <p:nvPr/>
            </p:nvGrpSpPr>
            <p:grpSpPr bwMode="auto">
              <a:xfrm>
                <a:off x="1727" y="2160"/>
                <a:ext cx="807" cy="288"/>
                <a:chOff x="1727" y="2160"/>
                <a:chExt cx="807" cy="288"/>
              </a:xfrm>
            </p:grpSpPr>
            <p:grpSp>
              <p:nvGrpSpPr>
                <p:cNvPr id="20600" name="Group 120"/>
                <p:cNvGrpSpPr>
                  <a:grpSpLocks/>
                </p:cNvGrpSpPr>
                <p:nvPr/>
              </p:nvGrpSpPr>
              <p:grpSpPr bwMode="auto">
                <a:xfrm>
                  <a:off x="2303" y="2160"/>
                  <a:ext cx="115" cy="288"/>
                  <a:chOff x="1958" y="1757"/>
                  <a:chExt cx="115" cy="288"/>
                </a:xfrm>
              </p:grpSpPr>
              <p:sp>
                <p:nvSpPr>
                  <p:cNvPr id="20501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1958" y="1757"/>
                    <a:ext cx="115" cy="288"/>
                  </a:xfrm>
                  <a:prstGeom prst="rect">
                    <a:avLst/>
                  </a:prstGeom>
                  <a:solidFill>
                    <a:schemeClr val="bg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502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1986" y="1785"/>
                    <a:ext cx="58" cy="23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595" name="Group 115"/>
                <p:cNvGrpSpPr>
                  <a:grpSpLocks/>
                </p:cNvGrpSpPr>
                <p:nvPr/>
              </p:nvGrpSpPr>
              <p:grpSpPr bwMode="auto">
                <a:xfrm>
                  <a:off x="1843" y="2160"/>
                  <a:ext cx="230" cy="288"/>
                  <a:chOff x="1498" y="1757"/>
                  <a:chExt cx="230" cy="288"/>
                </a:xfrm>
              </p:grpSpPr>
              <p:sp>
                <p:nvSpPr>
                  <p:cNvPr id="20507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1498" y="1757"/>
                    <a:ext cx="230" cy="288"/>
                  </a:xfrm>
                  <a:prstGeom prst="rect">
                    <a:avLst/>
                  </a:prstGeom>
                  <a:solidFill>
                    <a:schemeClr val="bg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508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525" y="1785"/>
                    <a:ext cx="173" cy="230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509" name="Rectangle 29"/>
                <p:cNvSpPr>
                  <a:spLocks noChangeArrowheads="1"/>
                </p:cNvSpPr>
                <p:nvPr/>
              </p:nvSpPr>
              <p:spPr bwMode="auto">
                <a:xfrm>
                  <a:off x="1727" y="2160"/>
                  <a:ext cx="115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0597" name="Group 117"/>
                <p:cNvGrpSpPr>
                  <a:grpSpLocks/>
                </p:cNvGrpSpPr>
                <p:nvPr/>
              </p:nvGrpSpPr>
              <p:grpSpPr bwMode="auto">
                <a:xfrm>
                  <a:off x="2073" y="2160"/>
                  <a:ext cx="230" cy="288"/>
                  <a:chOff x="1498" y="1757"/>
                  <a:chExt cx="230" cy="288"/>
                </a:xfrm>
              </p:grpSpPr>
              <p:sp>
                <p:nvSpPr>
                  <p:cNvPr id="20598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1498" y="1757"/>
                    <a:ext cx="230" cy="288"/>
                  </a:xfrm>
                  <a:prstGeom prst="rect">
                    <a:avLst/>
                  </a:prstGeom>
                  <a:solidFill>
                    <a:schemeClr val="bg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599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1525" y="1785"/>
                    <a:ext cx="173" cy="230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601" name="Group 121"/>
                <p:cNvGrpSpPr>
                  <a:grpSpLocks/>
                </p:cNvGrpSpPr>
                <p:nvPr/>
              </p:nvGrpSpPr>
              <p:grpSpPr bwMode="auto">
                <a:xfrm>
                  <a:off x="2419" y="2160"/>
                  <a:ext cx="115" cy="288"/>
                  <a:chOff x="1958" y="1757"/>
                  <a:chExt cx="115" cy="288"/>
                </a:xfrm>
              </p:grpSpPr>
              <p:sp>
                <p:nvSpPr>
                  <p:cNvPr id="20602" name="Rectangle 122"/>
                  <p:cNvSpPr>
                    <a:spLocks noChangeArrowheads="1"/>
                  </p:cNvSpPr>
                  <p:nvPr/>
                </p:nvSpPr>
                <p:spPr bwMode="auto">
                  <a:xfrm>
                    <a:off x="1958" y="1757"/>
                    <a:ext cx="115" cy="288"/>
                  </a:xfrm>
                  <a:prstGeom prst="rect">
                    <a:avLst/>
                  </a:prstGeom>
                  <a:solidFill>
                    <a:schemeClr val="bg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603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1986" y="1785"/>
                    <a:ext cx="58" cy="23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770" name="Rectangle 290"/>
                <p:cNvSpPr>
                  <a:spLocks noChangeArrowheads="1"/>
                </p:cNvSpPr>
                <p:nvPr/>
              </p:nvSpPr>
              <p:spPr bwMode="auto">
                <a:xfrm>
                  <a:off x="1784" y="2218"/>
                  <a:ext cx="29" cy="5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790" name="Text Box 310"/>
              <p:cNvSpPr txBox="1">
                <a:spLocks noChangeArrowheads="1"/>
              </p:cNvSpPr>
              <p:nvPr/>
            </p:nvSpPr>
            <p:spPr bwMode="auto">
              <a:xfrm>
                <a:off x="1728" y="1929"/>
                <a:ext cx="218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r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Generator</a:t>
                </a:r>
                <a:r>
                  <a:rPr lang="en-US">
                    <a:solidFill>
                      <a:srgbClr val="3333FF"/>
                    </a:solidFill>
                  </a:rPr>
                  <a:t> </a:t>
                </a:r>
                <a:r>
                  <a:rPr lang="en-US"/>
                  <a:t>1</a:t>
                </a:r>
              </a:p>
            </p:txBody>
          </p:sp>
        </p:grpSp>
      </p:grpSp>
      <p:grpSp>
        <p:nvGrpSpPr>
          <p:cNvPr id="20812" name="Group 332"/>
          <p:cNvGrpSpPr>
            <a:grpSpLocks/>
          </p:cNvGrpSpPr>
          <p:nvPr/>
        </p:nvGrpSpPr>
        <p:grpSpPr bwMode="auto">
          <a:xfrm>
            <a:off x="1644650" y="3260725"/>
            <a:ext cx="1096963" cy="1762125"/>
            <a:chOff x="1036" y="2044"/>
            <a:chExt cx="691" cy="1110"/>
          </a:xfrm>
        </p:grpSpPr>
        <p:sp>
          <p:nvSpPr>
            <p:cNvPr id="20714" name="Line 234"/>
            <p:cNvSpPr>
              <a:spLocks noChangeShapeType="1"/>
            </p:cNvSpPr>
            <p:nvPr/>
          </p:nvSpPr>
          <p:spPr bwMode="auto">
            <a:xfrm>
              <a:off x="1439" y="2303"/>
              <a:ext cx="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15" name="Line 235"/>
            <p:cNvSpPr>
              <a:spLocks noChangeShapeType="1"/>
            </p:cNvSpPr>
            <p:nvPr/>
          </p:nvSpPr>
          <p:spPr bwMode="auto">
            <a:xfrm>
              <a:off x="1439" y="2706"/>
              <a:ext cx="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16" name="Line 236"/>
            <p:cNvSpPr>
              <a:spLocks noChangeShapeType="1"/>
            </p:cNvSpPr>
            <p:nvPr/>
          </p:nvSpPr>
          <p:spPr bwMode="auto">
            <a:xfrm>
              <a:off x="1439" y="3109"/>
              <a:ext cx="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92" name="Text Box 312"/>
            <p:cNvSpPr txBox="1">
              <a:spLocks noChangeArrowheads="1"/>
            </p:cNvSpPr>
            <p:nvPr/>
          </p:nvSpPr>
          <p:spPr bwMode="auto">
            <a:xfrm rot="-5400000">
              <a:off x="683" y="2397"/>
              <a:ext cx="111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PROFIBUS-DP</a:t>
              </a:r>
              <a:br>
                <a:rPr lang="en-US"/>
              </a:br>
              <a:r>
                <a:rPr lang="en-US"/>
                <a:t>PROFIsafe</a:t>
              </a:r>
            </a:p>
          </p:txBody>
        </p:sp>
        <p:sp>
          <p:nvSpPr>
            <p:cNvPr id="20802" name="Line 322"/>
            <p:cNvSpPr>
              <a:spLocks noChangeShapeType="1"/>
            </p:cNvSpPr>
            <p:nvPr/>
          </p:nvSpPr>
          <p:spPr bwMode="auto">
            <a:xfrm>
              <a:off x="1440" y="2303"/>
              <a:ext cx="0" cy="8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Control &amp; Surveillance</a:t>
            </a:r>
            <a:br>
              <a:rPr lang="en-US" dirty="0"/>
            </a:br>
            <a:r>
              <a:rPr lang="en-US" sz="2400" dirty="0" smtClean="0"/>
              <a:t>Implementation</a:t>
            </a:r>
            <a:endParaRPr lang="en-GB" sz="2400" dirty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839200" cy="5140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Based on </a:t>
            </a:r>
            <a:r>
              <a:rPr lang="en-GB" b="1" dirty="0"/>
              <a:t>fail-safe</a:t>
            </a:r>
            <a:r>
              <a:rPr lang="en-GB" dirty="0"/>
              <a:t> SIEMENS </a:t>
            </a:r>
            <a:r>
              <a:rPr lang="en-GB" b="1" dirty="0"/>
              <a:t>SIMATIC S7-F</a:t>
            </a:r>
            <a:r>
              <a:rPr lang="en-GB" dirty="0"/>
              <a:t> Programmable Logic Controllers and on </a:t>
            </a:r>
            <a:r>
              <a:rPr lang="en-GB" b="1" dirty="0"/>
              <a:t>fail-safe communications</a:t>
            </a:r>
            <a:r>
              <a:rPr lang="en-GB" dirty="0"/>
              <a:t> between PLC </a:t>
            </a:r>
            <a:r>
              <a:rPr lang="en-GB" b="1" dirty="0"/>
              <a:t>via</a:t>
            </a:r>
            <a:r>
              <a:rPr lang="en-GB" dirty="0"/>
              <a:t> PROFIBUS-DP </a:t>
            </a:r>
            <a:r>
              <a:rPr lang="en-GB" dirty="0" err="1"/>
              <a:t>fieldbuses</a:t>
            </a:r>
            <a:r>
              <a:rPr lang="en-GB" dirty="0"/>
              <a:t> using </a:t>
            </a:r>
            <a:r>
              <a:rPr lang="en-GB" b="1" dirty="0" err="1"/>
              <a:t>PROFIsafe</a:t>
            </a:r>
            <a:r>
              <a:rPr lang="en-GB" dirty="0"/>
              <a:t> protocol</a:t>
            </a:r>
            <a:r>
              <a:rPr lang="en-GB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Surveillance based </a:t>
            </a:r>
            <a:r>
              <a:rPr lang="en-GB" dirty="0" smtClean="0"/>
              <a:t>on a </a:t>
            </a:r>
            <a:r>
              <a:rPr lang="en-GB" dirty="0" smtClean="0"/>
              <a:t>hierarchical </a:t>
            </a:r>
            <a:r>
              <a:rPr lang="en-GB" dirty="0" smtClean="0"/>
              <a:t>design based on failure severity</a:t>
            </a:r>
            <a:endParaRPr lang="en-GB" dirty="0"/>
          </a:p>
          <a:p>
            <a:pPr>
              <a:lnSpc>
                <a:spcPct val="90000"/>
              </a:lnSpc>
            </a:pPr>
            <a:r>
              <a:rPr lang="en-GB" b="1" dirty="0"/>
              <a:t>Analogue inputs</a:t>
            </a:r>
            <a:r>
              <a:rPr lang="en-GB" dirty="0"/>
              <a:t> based on </a:t>
            </a:r>
            <a:r>
              <a:rPr lang="en-GB" b="1" dirty="0"/>
              <a:t>redundant </a:t>
            </a:r>
            <a:r>
              <a:rPr lang="en-GB" b="1" dirty="0" smtClean="0"/>
              <a:t>4-20mA</a:t>
            </a:r>
            <a:r>
              <a:rPr lang="en-GB" dirty="0" smtClean="0"/>
              <a:t> </a:t>
            </a:r>
            <a:r>
              <a:rPr lang="en-GB" dirty="0"/>
              <a:t>current loop sensors, </a:t>
            </a:r>
            <a:r>
              <a:rPr lang="en-GB" b="1" dirty="0"/>
              <a:t>digital inputs</a:t>
            </a:r>
            <a:r>
              <a:rPr lang="en-GB" dirty="0"/>
              <a:t> based on </a:t>
            </a:r>
            <a:r>
              <a:rPr lang="en-GB" b="1" dirty="0"/>
              <a:t>non-equivalent sensors</a:t>
            </a:r>
            <a:r>
              <a:rPr lang="en-GB" dirty="0"/>
              <a:t> and </a:t>
            </a:r>
            <a:r>
              <a:rPr lang="en-GB" b="1" dirty="0"/>
              <a:t>redundant digital outputs</a:t>
            </a:r>
            <a:r>
              <a:rPr lang="en-GB" dirty="0"/>
              <a:t> used for </a:t>
            </a:r>
            <a:r>
              <a:rPr lang="en-GB" b="1" dirty="0"/>
              <a:t>actuators </a:t>
            </a:r>
            <a:r>
              <a:rPr lang="en-GB" dirty="0"/>
              <a:t>control</a:t>
            </a:r>
            <a:r>
              <a:rPr lang="en-GB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“</a:t>
            </a:r>
            <a:r>
              <a:rPr lang="en-GB" dirty="0" err="1" smtClean="0"/>
              <a:t>Passivation</a:t>
            </a:r>
            <a:r>
              <a:rPr lang="en-GB" dirty="0" smtClean="0"/>
              <a:t>” of inputs and outputs (i.e. dump request) in case of sensor failure or discrepancy between sensors (redundant, non-equivalent)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Manual “Re-integration” after a failure involving a safety ele</a:t>
            </a:r>
            <a:r>
              <a:rPr lang="en-GB" dirty="0" smtClean="0"/>
              <a:t>ments</a:t>
            </a:r>
            <a:endParaRPr lang="en-GB" dirty="0" smtClean="0"/>
          </a:p>
          <a:p>
            <a:pPr lvl="1">
              <a:lnSpc>
                <a:spcPct val="90000"/>
              </a:lnSpc>
            </a:pPr>
            <a:r>
              <a:rPr lang="en-GB" dirty="0" smtClean="0"/>
              <a:t>Reaction </a:t>
            </a:r>
            <a:r>
              <a:rPr lang="en-GB" dirty="0" smtClean="0"/>
              <a:t>time is typ. 20ms (max 50ms) </a:t>
            </a:r>
            <a:endParaRPr lang="en-GB" dirty="0" smtClean="0"/>
          </a:p>
          <a:p>
            <a:pPr lvl="1">
              <a:lnSpc>
                <a:spcPct val="90000"/>
              </a:lnSpc>
            </a:pPr>
            <a:r>
              <a:rPr lang="en-GB" dirty="0" smtClean="0"/>
              <a:t> </a:t>
            </a:r>
            <a:endParaRPr lang="en-GB" dirty="0"/>
          </a:p>
          <a:p>
            <a:pPr>
              <a:lnSpc>
                <a:spcPct val="90000"/>
              </a:lnSpc>
              <a:buFontTx/>
              <a:buNone/>
            </a:pPr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Etienne CARLIER, LBDS Audit, 28/01/2008</a:t>
            </a:r>
            <a:endParaRPr lang="en-US" dirty="0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</a:t>
            </a:r>
            <a:r>
              <a:rPr lang="en-US" dirty="0" err="1"/>
              <a:t>Synchronisation</a:t>
            </a:r>
            <a:r>
              <a:rPr lang="en-US" dirty="0"/>
              <a:t> &amp; Distribution</a:t>
            </a:r>
            <a:endParaRPr lang="en-US" sz="3200" dirty="0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82563" y="1160463"/>
            <a:ext cx="2925762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</a:rPr>
              <a:t>State	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3108325" y="1160463"/>
            <a:ext cx="2925763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</a:rPr>
              <a:t>Kick Time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6035675" y="1160463"/>
            <a:ext cx="2925763" cy="4667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</a:rPr>
              <a:t>Kick Strength</a:t>
            </a:r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182563" y="2074864"/>
            <a:ext cx="2925762" cy="709612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State Control &amp; Surveillance System</a:t>
            </a: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3108325" y="2074863"/>
            <a:ext cx="2925763" cy="709613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Trigger </a:t>
            </a:r>
            <a:r>
              <a:rPr lang="en-US" sz="2000" dirty="0" err="1">
                <a:solidFill>
                  <a:srgbClr val="000099"/>
                </a:solidFill>
              </a:rPr>
              <a:t>Synchronisation</a:t>
            </a:r>
            <a:r>
              <a:rPr lang="en-US" sz="2000" dirty="0">
                <a:solidFill>
                  <a:srgbClr val="000099"/>
                </a:solidFill>
              </a:rPr>
              <a:t> &amp; Distribution System</a:t>
            </a:r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6035675" y="2074863"/>
            <a:ext cx="2925763" cy="709613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Beam Energy Tracking System</a:t>
            </a:r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3108325" y="2784476"/>
            <a:ext cx="2925763" cy="3130549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tIns="91440" bIns="91440"/>
          <a:lstStyle/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err="1">
                <a:solidFill>
                  <a:srgbClr val="000099"/>
                </a:solidFill>
              </a:rPr>
              <a:t>Synchronisation</a:t>
            </a:r>
            <a:r>
              <a:rPr lang="en-US" dirty="0">
                <a:solidFill>
                  <a:srgbClr val="000099"/>
                </a:solidFill>
              </a:rPr>
              <a:t> of dump requests with beam abort gap</a:t>
            </a:r>
          </a:p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000099"/>
                </a:solidFill>
              </a:rPr>
              <a:t>Distribution of dump requests up to HV generator</a:t>
            </a:r>
          </a:p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000099"/>
                </a:solidFill>
              </a:rPr>
              <a:t>Protection of the machine against spontaneous firing</a:t>
            </a:r>
          </a:p>
          <a:p>
            <a:pPr marL="185738" indent="-185738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>
              <a:solidFill>
                <a:srgbClr val="000099"/>
              </a:solidFill>
            </a:endParaRPr>
          </a:p>
          <a:p>
            <a:pPr marL="760413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endParaRPr lang="en-US" sz="1600" dirty="0">
              <a:solidFill>
                <a:srgbClr val="000099"/>
              </a:solidFill>
            </a:endParaRPr>
          </a:p>
          <a:p>
            <a:pPr marL="760413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endParaRPr lang="en-US" sz="1600" dirty="0">
              <a:solidFill>
                <a:srgbClr val="000099"/>
              </a:solidFill>
            </a:endParaRPr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>
            <a:off x="1646238" y="1617663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1" name="Line 13"/>
          <p:cNvSpPr>
            <a:spLocks noChangeShapeType="1"/>
          </p:cNvSpPr>
          <p:nvPr/>
        </p:nvSpPr>
        <p:spPr bwMode="auto">
          <a:xfrm>
            <a:off x="4572000" y="1617663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2" name="Line 14"/>
          <p:cNvSpPr>
            <a:spLocks noChangeShapeType="1"/>
          </p:cNvSpPr>
          <p:nvPr/>
        </p:nvSpPr>
        <p:spPr bwMode="auto">
          <a:xfrm>
            <a:off x="7497763" y="1617663"/>
            <a:ext cx="0" cy="4572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82562" y="2784476"/>
            <a:ext cx="2925763" cy="3130549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185738" marR="0" lvl="0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State management</a:t>
            </a:r>
          </a:p>
          <a:p>
            <a:pPr marL="185738" marR="0" lvl="0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Interlock</a:t>
            </a:r>
          </a:p>
          <a:p>
            <a:pPr marL="585788" marR="0" lvl="1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</a:rPr>
              <a:t>Switches</a:t>
            </a:r>
          </a:p>
          <a:p>
            <a:pPr marL="585788" marR="0" lvl="1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</a:rPr>
              <a:t>Power supplies (over-voltage, over-current, short-circuit</a:t>
            </a:r>
          </a:p>
          <a:p>
            <a:pPr marL="585788" marR="0" lvl="1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</a:rPr>
              <a:t>Electrical circuit closure…</a:t>
            </a:r>
          </a:p>
          <a:p>
            <a:pPr marL="185738" marR="0" lvl="0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Monitoring</a:t>
            </a:r>
          </a:p>
          <a:p>
            <a:pPr marL="585788" marR="0" lvl="1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</a:rPr>
              <a:t>Power supply (current, voltage)</a:t>
            </a:r>
          </a:p>
          <a:p>
            <a:pPr marL="585788" marR="0" lvl="1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</a:rPr>
              <a:t>HV dividers…</a:t>
            </a:r>
          </a:p>
          <a:p>
            <a:pPr marL="185738" marR="0" lvl="0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Personal Safety</a:t>
            </a:r>
          </a:p>
          <a:p>
            <a:pPr marL="185738" marR="0" lvl="0" indent="-18573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Electrical distribution</a:t>
            </a:r>
          </a:p>
          <a:p>
            <a:pPr marL="8572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  <a:p>
            <a:pPr marL="8572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18802</TotalTime>
  <Words>1642</Words>
  <Application>Microsoft PowerPoint</Application>
  <PresentationFormat>On-screen Show (4:3)</PresentationFormat>
  <Paragraphs>388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Default Design</vt:lpstr>
      <vt:lpstr>Visio</vt:lpstr>
      <vt:lpstr>Kicker Electronic and Slow Control </vt:lpstr>
      <vt:lpstr>Outline</vt:lpstr>
      <vt:lpstr>Architecture General</vt:lpstr>
      <vt:lpstr>Architecture Functional</vt:lpstr>
      <vt:lpstr>Performance of LHC Extraction Kickers Typical Possible Failures</vt:lpstr>
      <vt:lpstr>State Control &amp; Surveillance</vt:lpstr>
      <vt:lpstr>State Control &amp; Surveillance Architecture</vt:lpstr>
      <vt:lpstr>State Control &amp; Surveillance Implementation</vt:lpstr>
      <vt:lpstr>Trigger Synchronisation &amp; Distribution</vt:lpstr>
      <vt:lpstr>Trigger Synchronisation &amp; Distribution Architecture</vt:lpstr>
      <vt:lpstr>Trigger Synchronisation &amp; Distribution  Dump Request Distribution</vt:lpstr>
      <vt:lpstr>Trigger Synchronisation &amp; Distribution LBDS Clients</vt:lpstr>
      <vt:lpstr>Trigger Synchronisation &amp; Distribution Implementation</vt:lpstr>
      <vt:lpstr>Beam Energy Tracking</vt:lpstr>
      <vt:lpstr>Beam Energy Tracking System Functions</vt:lpstr>
      <vt:lpstr>Beam Energy Tracking System Relations</vt:lpstr>
      <vt:lpstr>Beam Energy Tracking System Architecture</vt:lpstr>
      <vt:lpstr>Beam Energy Tracking System Implementation</vt:lpstr>
      <vt:lpstr>Beam Energy Tracking System Real-Time Vs Feedback</vt:lpstr>
      <vt:lpstr>Post-Operational Check</vt:lpstr>
      <vt:lpstr>Post-Operational Check Data Acquisition</vt:lpstr>
      <vt:lpstr>Post-Operational Check  Transient Signals</vt:lpstr>
      <vt:lpstr>Post-Operational Check  Transient Recording Analysis</vt:lpstr>
      <vt:lpstr>Post-Operational Check   Implementation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carlier</dc:creator>
  <cp:lastModifiedBy>Etienne CARLIER</cp:lastModifiedBy>
  <cp:revision>530</cp:revision>
  <dcterms:created xsi:type="dcterms:W3CDTF">2003-09-23T06:55:19Z</dcterms:created>
  <dcterms:modified xsi:type="dcterms:W3CDTF">2008-01-25T14:50:25Z</dcterms:modified>
</cp:coreProperties>
</file>