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33"/>
  </p:handoutMasterIdLst>
  <p:sldIdLst>
    <p:sldId id="259" r:id="rId5"/>
    <p:sldId id="260" r:id="rId6"/>
    <p:sldId id="311" r:id="rId7"/>
    <p:sldId id="262" r:id="rId8"/>
    <p:sldId id="290" r:id="rId9"/>
    <p:sldId id="292" r:id="rId10"/>
    <p:sldId id="268" r:id="rId11"/>
    <p:sldId id="269" r:id="rId12"/>
    <p:sldId id="270" r:id="rId13"/>
    <p:sldId id="271" r:id="rId14"/>
    <p:sldId id="275" r:id="rId15"/>
    <p:sldId id="273" r:id="rId16"/>
    <p:sldId id="281" r:id="rId17"/>
    <p:sldId id="276" r:id="rId18"/>
    <p:sldId id="277" r:id="rId19"/>
    <p:sldId id="300" r:id="rId20"/>
    <p:sldId id="302" r:id="rId21"/>
    <p:sldId id="303" r:id="rId22"/>
    <p:sldId id="304" r:id="rId23"/>
    <p:sldId id="305" r:id="rId24"/>
    <p:sldId id="306" r:id="rId25"/>
    <p:sldId id="307" r:id="rId26"/>
    <p:sldId id="308" r:id="rId27"/>
    <p:sldId id="309" r:id="rId28"/>
    <p:sldId id="310" r:id="rId29"/>
    <p:sldId id="258" r:id="rId30"/>
    <p:sldId id="289" r:id="rId31"/>
    <p:sldId id="298" r:id="rId32"/>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72"/>
    <a:srgbClr val="5BC1E6"/>
    <a:srgbClr val="0089B5"/>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728" autoAdjust="0"/>
  </p:normalViewPr>
  <p:slideViewPr>
    <p:cSldViewPr snapToGrid="0" snapToObjects="1">
      <p:cViewPr varScale="1">
        <p:scale>
          <a:sx n="75" d="100"/>
          <a:sy n="75" d="100"/>
        </p:scale>
        <p:origin x="-84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958B1A3F-0260-4485-A334-D39DD34F887D}" type="datetimeFigureOut">
              <a:rPr lang="en-US" smtClean="0"/>
              <a:t>6/7/2013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D6E7424E-8BF8-40FF-8A23-1231A138920D}" type="slidenum">
              <a:rPr lang="en-US" smtClean="0"/>
              <a:t>‹#›</a:t>
            </a:fld>
            <a:endParaRPr lang="en-US"/>
          </a:p>
        </p:txBody>
      </p:sp>
    </p:spTree>
    <p:extLst>
      <p:ext uri="{BB962C8B-B14F-4D97-AF65-F5344CB8AC3E}">
        <p14:creationId xmlns:p14="http://schemas.microsoft.com/office/powerpoint/2010/main" val="481938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5990173"/>
            <a:ext cx="7683622" cy="738664"/>
          </a:xfrm>
          <a:prstGeom prst="rect">
            <a:avLst/>
          </a:prstGeom>
          <a:noFill/>
        </p:spPr>
        <p:txBody>
          <a:bodyPr wrap="square" rtlCol="0">
            <a:spAutoFit/>
          </a:bodyPr>
          <a:lstStyle/>
          <a:p>
            <a:pPr algn="just"/>
            <a:r>
              <a:rPr lang="en-US" sz="1050" dirty="0" smtClean="0">
                <a:solidFill>
                  <a:schemeClr val="accent5">
                    <a:lumMod val="75000"/>
                  </a:schemeClr>
                </a:solidFill>
              </a:rPr>
              <a:t>The </a:t>
            </a:r>
            <a:r>
              <a:rPr lang="en-US" sz="1050" dirty="0" err="1" smtClean="0">
                <a:solidFill>
                  <a:schemeClr val="accent5">
                    <a:lumMod val="75000"/>
                  </a:schemeClr>
                </a:solidFill>
              </a:rPr>
              <a:t>HiLumi</a:t>
            </a:r>
            <a:r>
              <a:rPr lang="en-US" sz="1050" dirty="0" smtClean="0">
                <a:solidFill>
                  <a:schemeClr val="accent5">
                    <a:lumMod val="75000"/>
                  </a:schemeClr>
                </a:solidFill>
              </a:rPr>
              <a:t> LHC Design Study is included in the High Luminosity LHC project and is partly funded by the European Commission within the Framework </a:t>
            </a:r>
            <a:r>
              <a:rPr lang="en-US" sz="1050" dirty="0" err="1" smtClean="0">
                <a:solidFill>
                  <a:schemeClr val="accent5">
                    <a:lumMod val="75000"/>
                  </a:schemeClr>
                </a:solidFill>
              </a:rPr>
              <a:t>Programme</a:t>
            </a:r>
            <a:r>
              <a:rPr lang="en-US" sz="1050" dirty="0" smtClean="0">
                <a:solidFill>
                  <a:schemeClr val="accent5">
                    <a:lumMod val="75000"/>
                  </a:schemeClr>
                </a:solidFill>
              </a:rPr>
              <a:t> 7 Capacities Specific </a:t>
            </a:r>
            <a:r>
              <a:rPr lang="en-US" sz="1050" dirty="0" err="1" smtClean="0">
                <a:solidFill>
                  <a:schemeClr val="accent5">
                    <a:lumMod val="75000"/>
                  </a:schemeClr>
                </a:solidFill>
              </a:rPr>
              <a:t>Programme</a:t>
            </a:r>
            <a:r>
              <a:rPr lang="en-US" sz="1050" dirty="0" smtClean="0">
                <a:solidFill>
                  <a:schemeClr val="accent5">
                    <a:lumMod val="75000"/>
                  </a:schemeClr>
                </a:solidFill>
              </a:rPr>
              <a:t>, Grant Agreement 284404.</a:t>
            </a:r>
            <a:r>
              <a:rPr lang="en-US" sz="1050" baseline="0" dirty="0" smtClean="0">
                <a:solidFill>
                  <a:schemeClr val="accent5">
                    <a:lumMod val="75000"/>
                  </a:schemeClr>
                </a:solidFill>
              </a:rPr>
              <a:t> </a:t>
            </a:r>
            <a:r>
              <a:rPr lang="en-US" sz="1050" kern="1200" dirty="0" smtClean="0">
                <a:solidFill>
                  <a:schemeClr val="accent5">
                    <a:lumMod val="75000"/>
                  </a:schemeClr>
                </a:solidFill>
                <a:latin typeface="+mn-lt"/>
                <a:ea typeface="+mn-ea"/>
                <a:cs typeface="+mn-cs"/>
              </a:rPr>
              <a:t>Work supported by the US LHC Accelerator Research Program (LARP) through US Department of Energy contracts DE-AC02-07CH11359, DE-AC02-98CH10886, DE-AC02-05CH11231, and DE-AC02-76SF00515.</a:t>
            </a:r>
            <a:endParaRPr lang="en-GB" sz="105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72816" y="5909154"/>
            <a:ext cx="417381" cy="281731"/>
          </a:xfrm>
          <a:prstGeom prst="rect">
            <a:avLst/>
          </a:prstGeom>
        </p:spPr>
      </p:pic>
      <p:pic>
        <p:nvPicPr>
          <p:cNvPr id="2050" name="Picture 2"/>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8476921" y="6223183"/>
            <a:ext cx="413345" cy="55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287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1F51B5-5B00-8D46-BE82-010D8F972854}" type="datetimeFigureOut">
              <a:rPr lang="en-US" smtClean="0"/>
              <a:pPr/>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4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785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6/7/2013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36381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1F51B5-5B00-8D46-BE82-010D8F972854}" type="datetimeFigureOut">
              <a:rPr lang="en-US" smtClean="0"/>
              <a:pPr/>
              <a:t>6/7/2013</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914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6/7/2013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2779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6/7/2013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27857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F51B5-5B00-8D46-BE82-010D8F972854}" type="datetimeFigureOut">
              <a:rPr lang="en-US" smtClean="0"/>
              <a:pPr/>
              <a:t>6/7/2013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pPr/>
              <a:t>‹#›</a:t>
            </a:fld>
            <a:endParaRPr lang="en-US"/>
          </a:p>
        </p:txBody>
      </p:sp>
    </p:spTree>
    <p:extLst>
      <p:ext uri="{BB962C8B-B14F-4D97-AF65-F5344CB8AC3E}">
        <p14:creationId xmlns:p14="http://schemas.microsoft.com/office/powerpoint/2010/main"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855" y="-1"/>
            <a:ext cx="9157855" cy="6977413"/>
          </a:xfrm>
          <a:prstGeom prst="rect">
            <a:avLst/>
          </a:prstGeom>
        </p:spPr>
      </p:pic>
    </p:spTree>
    <p:extLst>
      <p:ext uri="{BB962C8B-B14F-4D97-AF65-F5344CB8AC3E}">
        <p14:creationId xmlns:p14="http://schemas.microsoft.com/office/powerpoint/2010/main" val="3127985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31F51B5-5B00-8D46-BE82-010D8F972854}" type="datetimeFigureOut">
              <a:rPr lang="en-US" smtClean="0"/>
              <a:pPr/>
              <a:t>6/7/2013</a:t>
            </a:fld>
            <a:endParaRPr lang="en-US"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182880"/>
            <a:ext cx="8229600" cy="73152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pic>
        <p:nvPicPr>
          <p:cNvPr id="4098" name="Picture 2"/>
          <p:cNvPicPr>
            <a:picLocks noChangeAspect="1" noChangeArrowheads="1"/>
          </p:cNvPicPr>
          <p:nvPr userDrawn="1"/>
        </p:nvPicPr>
        <p:blipFill>
          <a:blip r:embed="rId12" cstate="email">
            <a:extLst>
              <a:ext uri="{28A0092B-C50C-407E-A947-70E740481C1C}">
                <a14:useLocalDpi xmlns:a14="http://schemas.microsoft.com/office/drawing/2010/main" val="0"/>
              </a:ext>
            </a:extLst>
          </a:blip>
          <a:srcRect/>
          <a:stretch>
            <a:fillRect/>
          </a:stretch>
        </p:blipFill>
        <p:spPr bwMode="auto">
          <a:xfrm>
            <a:off x="8595360" y="6190488"/>
            <a:ext cx="4143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xStyles>
    <p:titleStyle>
      <a:lvl1pPr algn="l" defTabSz="457200" rtl="0" eaLnBrk="1" latinLnBrk="0" hangingPunct="1">
        <a:spcBef>
          <a:spcPct val="0"/>
        </a:spcBef>
        <a:buNone/>
        <a:defRPr sz="2800" kern="1200" baseline="0">
          <a:solidFill>
            <a:srgbClr val="005872"/>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24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2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1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16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14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6.tiff"/></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Latest Results of DA Tracking Study with IR Magnet Field Errors for HL-LHC Layout SLHCV3.01 at Collision Energy</a:t>
            </a:r>
            <a:endParaRPr lang="en-US" dirty="0"/>
          </a:p>
        </p:txBody>
      </p:sp>
      <p:sp>
        <p:nvSpPr>
          <p:cNvPr id="3" name="Subtitle 2"/>
          <p:cNvSpPr>
            <a:spLocks noGrp="1"/>
          </p:cNvSpPr>
          <p:nvPr>
            <p:ph type="subTitle" idx="1"/>
          </p:nvPr>
        </p:nvSpPr>
        <p:spPr/>
        <p:txBody>
          <a:bodyPr>
            <a:normAutofit fontScale="92500" lnSpcReduction="10000"/>
          </a:bodyPr>
          <a:lstStyle/>
          <a:p>
            <a:r>
              <a:rPr lang="en-US" sz="2600" dirty="0" smtClean="0">
                <a:solidFill>
                  <a:schemeClr val="tx1">
                    <a:lumMod val="50000"/>
                    <a:lumOff val="50000"/>
                  </a:schemeClr>
                </a:solidFill>
              </a:rPr>
              <a:t>Yuri Nosochkov (SLAC)</a:t>
            </a:r>
          </a:p>
          <a:p>
            <a:pPr algn="l"/>
            <a:endParaRPr lang="en-US" sz="1700" dirty="0" smtClean="0">
              <a:solidFill>
                <a:schemeClr val="tx1">
                  <a:lumMod val="50000"/>
                  <a:lumOff val="50000"/>
                </a:schemeClr>
              </a:solidFill>
            </a:endParaRPr>
          </a:p>
          <a:p>
            <a:pPr algn="l"/>
            <a:r>
              <a:rPr lang="en-US" sz="2200" dirty="0" smtClean="0">
                <a:solidFill>
                  <a:schemeClr val="tx1">
                    <a:lumMod val="50000"/>
                    <a:lumOff val="50000"/>
                  </a:schemeClr>
                </a:solidFill>
              </a:rPr>
              <a:t>Y. Cai, </a:t>
            </a:r>
            <a:r>
              <a:rPr lang="en-US" sz="2200" dirty="0">
                <a:solidFill>
                  <a:schemeClr val="tx1">
                    <a:lumMod val="50000"/>
                    <a:lumOff val="50000"/>
                  </a:schemeClr>
                </a:solidFill>
              </a:rPr>
              <a:t>M</a:t>
            </a:r>
            <a:r>
              <a:rPr lang="en-US" sz="2200" dirty="0" smtClean="0">
                <a:solidFill>
                  <a:schemeClr val="tx1">
                    <a:lumMod val="50000"/>
                    <a:lumOff val="50000"/>
                  </a:schemeClr>
                </a:solidFill>
              </a:rPr>
              <a:t>.-H. Wang (SLAC)</a:t>
            </a:r>
          </a:p>
          <a:p>
            <a:pPr algn="l"/>
            <a:r>
              <a:rPr lang="en-US" sz="2200" dirty="0" smtClean="0">
                <a:solidFill>
                  <a:schemeClr val="tx1">
                    <a:lumMod val="50000"/>
                    <a:lumOff val="50000"/>
                  </a:schemeClr>
                </a:solidFill>
              </a:rPr>
              <a:t>S. Fartoukh, M. Giovannozzi, R. de Maria, E. McIntosh (CERN)</a:t>
            </a:r>
          </a:p>
          <a:p>
            <a:pPr algn="l"/>
            <a:endParaRPr lang="en-US" sz="2600" dirty="0" smtClean="0">
              <a:solidFill>
                <a:schemeClr val="tx1">
                  <a:lumMod val="50000"/>
                  <a:lumOff val="50000"/>
                </a:schemeClr>
              </a:solidFill>
            </a:endParaRPr>
          </a:p>
          <a:p>
            <a:pPr algn="l"/>
            <a:r>
              <a:rPr lang="en-US" sz="2200" dirty="0" smtClean="0">
                <a:solidFill>
                  <a:schemeClr val="tx1">
                    <a:lumMod val="50000"/>
                    <a:lumOff val="50000"/>
                  </a:schemeClr>
                </a:solidFill>
              </a:rPr>
              <a:t>HL-LHC WP2</a:t>
            </a:r>
            <a:r>
              <a:rPr lang="en-US" sz="2000" dirty="0" smtClean="0">
                <a:effectLst/>
              </a:rPr>
              <a:t> </a:t>
            </a:r>
            <a:r>
              <a:rPr lang="en-US" sz="2200" dirty="0" smtClean="0">
                <a:solidFill>
                  <a:schemeClr val="tx1">
                    <a:lumMod val="50000"/>
                    <a:lumOff val="50000"/>
                  </a:schemeClr>
                </a:solidFill>
              </a:rPr>
              <a:t>Task2.3 General Meeting, CERN, 7 </a:t>
            </a:r>
            <a:r>
              <a:rPr lang="en-US" sz="2200" dirty="0">
                <a:solidFill>
                  <a:schemeClr val="tx1">
                    <a:lumMod val="50000"/>
                    <a:lumOff val="50000"/>
                  </a:schemeClr>
                </a:solidFill>
              </a:rPr>
              <a:t>J</a:t>
            </a:r>
            <a:r>
              <a:rPr lang="en-US" sz="2200" dirty="0" smtClean="0">
                <a:solidFill>
                  <a:schemeClr val="tx1">
                    <a:lumMod val="50000"/>
                    <a:lumOff val="50000"/>
                  </a:schemeClr>
                </a:solidFill>
              </a:rPr>
              <a:t>une 2013</a:t>
            </a:r>
          </a:p>
        </p:txBody>
      </p:sp>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of uncertainty and random terms of a5, b5, a6</a:t>
            </a:r>
            <a:endParaRPr lang="en-US" dirty="0"/>
          </a:p>
        </p:txBody>
      </p:sp>
      <p:sp>
        <p:nvSpPr>
          <p:cNvPr id="6" name="TextBox 5"/>
          <p:cNvSpPr txBox="1"/>
          <p:nvPr/>
        </p:nvSpPr>
        <p:spPr>
          <a:xfrm>
            <a:off x="914400" y="4297680"/>
            <a:ext cx="7315200" cy="923330"/>
          </a:xfrm>
          <a:prstGeom prst="rect">
            <a:avLst/>
          </a:prstGeom>
          <a:noFill/>
        </p:spPr>
        <p:txBody>
          <a:bodyPr wrap="square" rtlCol="0">
            <a:spAutoFit/>
          </a:bodyPr>
          <a:lstStyle/>
          <a:p>
            <a:pPr marL="182880" indent="-182880" defTabSz="182880">
              <a:buClr>
                <a:srgbClr val="0089B5"/>
              </a:buClr>
              <a:buFont typeface="Arial" pitchFamily="34" charset="0"/>
              <a:buChar char="•"/>
            </a:pPr>
            <a:r>
              <a:rPr lang="en-US" dirty="0" smtClean="0"/>
              <a:t>DA is sensitive to the random components and b5u.</a:t>
            </a:r>
          </a:p>
          <a:p>
            <a:pPr marL="182880" indent="-182880" defTabSz="182880">
              <a:buClr>
                <a:srgbClr val="0089B5"/>
              </a:buClr>
              <a:buFont typeface="Arial" pitchFamily="34" charset="0"/>
              <a:buChar char="•"/>
            </a:pPr>
            <a:r>
              <a:rPr lang="en-US" dirty="0" smtClean="0">
                <a:solidFill>
                  <a:srgbClr val="C00000"/>
                </a:solidFill>
              </a:rPr>
              <a:t>Conclusion: the residual b5u, a5r, b5r, a6r should be at 0.2 level (relative to “target6”), and a5u, a6u may be relaxed.</a:t>
            </a:r>
          </a:p>
        </p:txBody>
      </p:sp>
      <p:pic>
        <p:nvPicPr>
          <p:cNvPr id="18" name="Picture 1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1005840"/>
            <a:ext cx="4343400" cy="3153846"/>
          </a:xfrm>
          <a:prstGeom prst="rect">
            <a:avLst/>
          </a:prstGeom>
        </p:spPr>
      </p:pic>
      <p:pic>
        <p:nvPicPr>
          <p:cNvPr id="19" name="Picture 1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1005840"/>
            <a:ext cx="4343400" cy="315384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 of b7, b8 (</a:t>
            </a:r>
            <a:r>
              <a:rPr lang="en-US" dirty="0" err="1" smtClean="0"/>
              <a:t>u,r</a:t>
            </a:r>
            <a:r>
              <a:rPr lang="en-US" dirty="0" smtClean="0"/>
              <a:t>) and a8r</a:t>
            </a:r>
            <a:endParaRPr lang="en-US" dirty="0"/>
          </a:p>
        </p:txBody>
      </p:sp>
      <p:sp>
        <p:nvSpPr>
          <p:cNvPr id="16" name="TextBox 15"/>
          <p:cNvSpPr txBox="1"/>
          <p:nvPr/>
        </p:nvSpPr>
        <p:spPr>
          <a:xfrm>
            <a:off x="914400" y="4754880"/>
            <a:ext cx="7315200" cy="923330"/>
          </a:xfrm>
          <a:prstGeom prst="rect">
            <a:avLst/>
          </a:prstGeom>
          <a:noFill/>
        </p:spPr>
        <p:txBody>
          <a:bodyPr wrap="square" rtlCol="0">
            <a:spAutoFit/>
          </a:bodyPr>
          <a:lstStyle/>
          <a:p>
            <a:pPr marL="182880" indent="-182880" defTabSz="182880">
              <a:buFont typeface="Arial" pitchFamily="34" charset="0"/>
              <a:buChar char="•"/>
            </a:pPr>
            <a:r>
              <a:rPr lang="en-US" dirty="0" smtClean="0"/>
              <a:t>These are the lowest order uncorrected IT field error terms.</a:t>
            </a:r>
          </a:p>
          <a:p>
            <a:pPr marL="182880" indent="-182880" defTabSz="182880">
              <a:buFont typeface="Arial" pitchFamily="34" charset="0"/>
              <a:buChar char="•"/>
            </a:pPr>
            <a:r>
              <a:rPr lang="en-US" dirty="0" smtClean="0">
                <a:solidFill>
                  <a:srgbClr val="C00000"/>
                </a:solidFill>
              </a:rPr>
              <a:t>Conclusion: DA is sensitive to the b7, b8 (</a:t>
            </a:r>
            <a:r>
              <a:rPr lang="en-US" dirty="0" err="1" smtClean="0">
                <a:solidFill>
                  <a:srgbClr val="C00000"/>
                </a:solidFill>
              </a:rPr>
              <a:t>u,r</a:t>
            </a:r>
            <a:r>
              <a:rPr lang="en-US" dirty="0" smtClean="0">
                <a:solidFill>
                  <a:srgbClr val="C00000"/>
                </a:solidFill>
              </a:rPr>
              <a:t>) and a8r, hence they should stay at the minimum level of 0.5.</a:t>
            </a: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57400" y="1005840"/>
            <a:ext cx="5029200" cy="365182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Sensitivity to b6m and b10, b14 (</a:t>
            </a:r>
            <a:r>
              <a:rPr lang="en-US" dirty="0" err="1" smtClean="0"/>
              <a:t>m,u,r</a:t>
            </a:r>
            <a:r>
              <a:rPr lang="en-US" dirty="0" smtClean="0"/>
              <a:t>)</a:t>
            </a:r>
            <a:endParaRPr lang="en-US" dirty="0"/>
          </a:p>
        </p:txBody>
      </p:sp>
      <p:sp>
        <p:nvSpPr>
          <p:cNvPr id="10" name="TextBox 9"/>
          <p:cNvSpPr txBox="1"/>
          <p:nvPr/>
        </p:nvSpPr>
        <p:spPr>
          <a:xfrm>
            <a:off x="914400" y="4297680"/>
            <a:ext cx="7315200" cy="923330"/>
          </a:xfrm>
          <a:prstGeom prst="rect">
            <a:avLst/>
          </a:prstGeom>
          <a:noFill/>
        </p:spPr>
        <p:txBody>
          <a:bodyPr wrap="square" rtlCol="0">
            <a:spAutoFit/>
          </a:bodyPr>
          <a:lstStyle/>
          <a:p>
            <a:pPr marL="182880" indent="-182880" defTabSz="182880">
              <a:buFont typeface="Arial" pitchFamily="34" charset="0"/>
              <a:buChar char="•"/>
            </a:pPr>
            <a:r>
              <a:rPr lang="en-US" dirty="0" smtClean="0"/>
              <a:t>These are allowed </a:t>
            </a:r>
            <a:r>
              <a:rPr lang="en-US" dirty="0" err="1" smtClean="0"/>
              <a:t>multipole</a:t>
            </a:r>
            <a:r>
              <a:rPr lang="en-US" dirty="0" smtClean="0"/>
              <a:t> coefficients with large expected values.</a:t>
            </a:r>
          </a:p>
          <a:p>
            <a:pPr marL="182880" indent="-182880" defTabSz="182880">
              <a:buFont typeface="Arial" pitchFamily="34" charset="0"/>
              <a:buChar char="•"/>
            </a:pPr>
            <a:r>
              <a:rPr lang="en-US" dirty="0" smtClean="0">
                <a:solidFill>
                  <a:srgbClr val="C00000"/>
                </a:solidFill>
              </a:rPr>
              <a:t>Conclusion: b10 and b14 should be at 0.5 level relative to “target6”, and b6m may be relaxed to 1.0.</a:t>
            </a:r>
            <a:endParaRPr lang="en-US" dirty="0">
              <a:solidFill>
                <a:srgbClr val="C00000"/>
              </a:solidFill>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1005840"/>
            <a:ext cx="4343400" cy="3153845"/>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1005840"/>
            <a:ext cx="4343400" cy="315384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Sensitivity to high order uncertainty and random an terms</a:t>
            </a:r>
            <a:endParaRPr lang="en-US" sz="2700" dirty="0"/>
          </a:p>
        </p:txBody>
      </p:sp>
      <p:sp>
        <p:nvSpPr>
          <p:cNvPr id="12" name="TextBox 11"/>
          <p:cNvSpPr txBox="1"/>
          <p:nvPr/>
        </p:nvSpPr>
        <p:spPr>
          <a:xfrm>
            <a:off x="914400" y="4754880"/>
            <a:ext cx="7315200" cy="1200329"/>
          </a:xfrm>
          <a:prstGeom prst="rect">
            <a:avLst/>
          </a:prstGeom>
          <a:noFill/>
        </p:spPr>
        <p:txBody>
          <a:bodyPr wrap="square" rtlCol="0">
            <a:spAutoFit/>
          </a:bodyPr>
          <a:lstStyle/>
          <a:p>
            <a:pPr marL="182880" indent="-182880" defTabSz="182880">
              <a:buFont typeface="Arial" pitchFamily="34" charset="0"/>
              <a:buChar char="•"/>
            </a:pPr>
            <a:r>
              <a:rPr lang="en-US" dirty="0" smtClean="0"/>
              <a:t>The DA is not very sensitive to high order an terms in agreement with the earlier study.</a:t>
            </a:r>
          </a:p>
          <a:p>
            <a:pPr marL="182880" indent="-182880" defTabSz="182880">
              <a:buFont typeface="Arial" pitchFamily="34" charset="0"/>
              <a:buChar char="•"/>
            </a:pPr>
            <a:r>
              <a:rPr lang="en-US" dirty="0" smtClean="0">
                <a:solidFill>
                  <a:srgbClr val="C00000"/>
                </a:solidFill>
              </a:rPr>
              <a:t>Conclusion: high order an may be set to near the level of table “target6” values.</a:t>
            </a:r>
            <a:endParaRPr lang="en-US" dirty="0">
              <a:solidFill>
                <a:srgbClr val="C00000"/>
              </a:solidFill>
            </a:endParaRP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57400" y="1005840"/>
            <a:ext cx="5029200" cy="365182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Latest optimized IT field error table “target65”</a:t>
            </a:r>
            <a:r>
              <a:rPr lang="en-US" sz="2600" dirty="0"/>
              <a:t> (normalized to “target6” </a:t>
            </a:r>
            <a:r>
              <a:rPr lang="en-US" sz="2600" dirty="0" smtClean="0"/>
              <a:t>values) with </a:t>
            </a:r>
            <a:r>
              <a:rPr lang="en-US" sz="2600" dirty="0" err="1" smtClean="0"/>
              <a:t>DA</a:t>
            </a:r>
            <a:r>
              <a:rPr lang="en-US" sz="2600" baseline="-25000" dirty="0" err="1" smtClean="0"/>
              <a:t>min</a:t>
            </a:r>
            <a:r>
              <a:rPr lang="en-US" sz="2600" dirty="0" smtClean="0"/>
              <a:t>=10.45</a:t>
            </a:r>
            <a:r>
              <a:rPr lang="en-US" sz="2600" dirty="0" smtClean="0">
                <a:latin typeface="Symbol" pitchFamily="18" charset="2"/>
              </a:rPr>
              <a:t>s</a:t>
            </a:r>
            <a:endParaRPr lang="en-US" sz="2600" dirty="0"/>
          </a:p>
        </p:txBody>
      </p:sp>
      <p:sp>
        <p:nvSpPr>
          <p:cNvPr id="5" name="TextBox 4"/>
          <p:cNvSpPr txBox="1"/>
          <p:nvPr/>
        </p:nvSpPr>
        <p:spPr>
          <a:xfrm>
            <a:off x="822960" y="5367619"/>
            <a:ext cx="7772400" cy="646331"/>
          </a:xfrm>
          <a:prstGeom prst="rect">
            <a:avLst/>
          </a:prstGeom>
          <a:noFill/>
        </p:spPr>
        <p:txBody>
          <a:bodyPr wrap="square" rtlCol="0">
            <a:spAutoFit/>
          </a:bodyPr>
          <a:lstStyle/>
          <a:p>
            <a:r>
              <a:rPr lang="en-US" dirty="0" smtClean="0"/>
              <a:t>* a5, b5, a6 values in the table are effective residual values after correction. The actual a5, b5, a6 in the IT </a:t>
            </a:r>
            <a:r>
              <a:rPr lang="en-US" dirty="0" err="1" smtClean="0"/>
              <a:t>quadrupoles</a:t>
            </a:r>
            <a:r>
              <a:rPr lang="en-US" dirty="0" smtClean="0"/>
              <a:t> (before correction) will be higher.</a:t>
            </a:r>
          </a:p>
        </p:txBody>
      </p:sp>
      <p:graphicFrame>
        <p:nvGraphicFramePr>
          <p:cNvPr id="6" name="Table 5"/>
          <p:cNvGraphicFramePr>
            <a:graphicFrameLocks noGrp="1"/>
          </p:cNvGraphicFramePr>
          <p:nvPr>
            <p:extLst>
              <p:ext uri="{D42A27DB-BD31-4B8C-83A1-F6EECF244321}">
                <p14:modId xmlns:p14="http://schemas.microsoft.com/office/powerpoint/2010/main" val="1301612191"/>
              </p:ext>
            </p:extLst>
          </p:nvPr>
        </p:nvGraphicFramePr>
        <p:xfrm>
          <a:off x="895575" y="1148975"/>
          <a:ext cx="7406640" cy="4160520"/>
        </p:xfrm>
        <a:graphic>
          <a:graphicData uri="http://schemas.openxmlformats.org/drawingml/2006/table">
            <a:tbl>
              <a:tblPr/>
              <a:tblGrid>
                <a:gridCol w="731520"/>
                <a:gridCol w="1280160"/>
                <a:gridCol w="1005840"/>
                <a:gridCol w="274320"/>
                <a:gridCol w="822960"/>
                <a:gridCol w="1005840"/>
                <a:gridCol w="1280160"/>
                <a:gridCol w="1005840"/>
              </a:tblGrid>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skew</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a:effectLst/>
                          <a:latin typeface="+mn-lt"/>
                          <a:ea typeface="SimSun"/>
                          <a:cs typeface="Calibri"/>
                        </a:rPr>
                        <a:t>   </a:t>
                      </a:r>
                      <a:endParaRPr lang="en-US" sz="18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normal</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Times New Roman"/>
                        </a:rPr>
                        <a:t>mean</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005872"/>
                          </a:solidFill>
                          <a:effectLst/>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b5*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1.0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0.5</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0.5</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dirty="0" smtClean="0">
                          <a:solidFill>
                            <a:srgbClr val="005872"/>
                          </a:solidFill>
                          <a:effectLst/>
                        </a:rPr>
                        <a:t>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aperture for the IT error table “target65”</a:t>
            </a:r>
            <a:endParaRPr lang="en-US" dirty="0"/>
          </a:p>
        </p:txBody>
      </p:sp>
      <p:sp>
        <p:nvSpPr>
          <p:cNvPr id="7" name="TextBox 6"/>
          <p:cNvSpPr txBox="1"/>
          <p:nvPr/>
        </p:nvSpPr>
        <p:spPr>
          <a:xfrm>
            <a:off x="1828800" y="5486400"/>
            <a:ext cx="5943600" cy="646331"/>
          </a:xfrm>
          <a:prstGeom prst="rect">
            <a:avLst/>
          </a:prstGeom>
          <a:noFill/>
        </p:spPr>
        <p:txBody>
          <a:bodyPr wrap="square" rtlCol="0">
            <a:spAutoFit/>
          </a:bodyPr>
          <a:lstStyle/>
          <a:p>
            <a:r>
              <a:rPr lang="en-US" dirty="0" smtClean="0"/>
              <a:t>The line shows an average DA as a function of x-y angle.</a:t>
            </a:r>
          </a:p>
          <a:p>
            <a:r>
              <a:rPr lang="en-US" dirty="0" smtClean="0"/>
              <a:t>Vertical bars show range of DA for 60 seeds at each angle.</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1560" y="868680"/>
            <a:ext cx="7031312" cy="450886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sensitivity to tune with IT field errors (w/o beam-beam effects)</a:t>
            </a:r>
            <a:endParaRPr lang="en-US" dirty="0"/>
          </a:p>
        </p:txBody>
      </p:sp>
      <p:grpSp>
        <p:nvGrpSpPr>
          <p:cNvPr id="11" name="Group 10"/>
          <p:cNvGrpSpPr/>
          <p:nvPr/>
        </p:nvGrpSpPr>
        <p:grpSpPr>
          <a:xfrm>
            <a:off x="228600" y="1097280"/>
            <a:ext cx="8915400" cy="3807317"/>
            <a:chOff x="228600" y="1097280"/>
            <a:chExt cx="8915400" cy="3807317"/>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8600" y="1097280"/>
              <a:ext cx="4572000" cy="3807317"/>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2000" y="1097280"/>
              <a:ext cx="4572000" cy="3807317"/>
            </a:xfrm>
            <a:prstGeom prst="rect">
              <a:avLst/>
            </a:prstGeom>
          </p:spPr>
        </p:pic>
        <p:cxnSp>
          <p:nvCxnSpPr>
            <p:cNvPr id="9" name="Straight Arrow Connector 8"/>
            <p:cNvCxnSpPr/>
            <p:nvPr/>
          </p:nvCxnSpPr>
          <p:spPr>
            <a:xfrm flipH="1">
              <a:off x="6413500" y="2727888"/>
              <a:ext cx="622300" cy="650312"/>
            </a:xfrm>
            <a:prstGeom prst="straightConnector1">
              <a:avLst/>
            </a:prstGeom>
            <a:ln>
              <a:solidFill>
                <a:srgbClr val="00B050"/>
              </a:solidFill>
              <a:tailEnd type="stealth" w="lg" len="lg"/>
            </a:ln>
          </p:spPr>
          <p:style>
            <a:lnRef idx="2">
              <a:schemeClr val="accent1"/>
            </a:lnRef>
            <a:fillRef idx="0">
              <a:schemeClr val="accent1"/>
            </a:fillRef>
            <a:effectRef idx="1">
              <a:schemeClr val="accent1"/>
            </a:effectRef>
            <a:fontRef idx="minor">
              <a:schemeClr val="tx1"/>
            </a:fontRef>
          </p:style>
        </p:cxnSp>
      </p:grpSp>
      <p:sp>
        <p:nvSpPr>
          <p:cNvPr id="13" name="TextBox 12"/>
          <p:cNvSpPr txBox="1"/>
          <p:nvPr/>
        </p:nvSpPr>
        <p:spPr>
          <a:xfrm>
            <a:off x="685800" y="4846320"/>
            <a:ext cx="8229600" cy="1344984"/>
          </a:xfrm>
          <a:prstGeom prst="rect">
            <a:avLst/>
          </a:prstGeom>
          <a:noFill/>
        </p:spPr>
        <p:txBody>
          <a:bodyPr wrap="square" rtlCol="0">
            <a:spAutoFit/>
          </a:bodyPr>
          <a:lstStyle/>
          <a:p>
            <a:pPr marL="182880" indent="-182880" defTabSz="182880">
              <a:lnSpc>
                <a:spcPct val="110000"/>
              </a:lnSpc>
              <a:buFont typeface="Arial" pitchFamily="34" charset="0"/>
              <a:buChar char="•"/>
            </a:pPr>
            <a:r>
              <a:rPr lang="en-US" dirty="0"/>
              <a:t>T</a:t>
            </a:r>
            <a:r>
              <a:rPr lang="en-US" dirty="0" smtClean="0"/>
              <a:t>he </a:t>
            </a:r>
            <a:r>
              <a:rPr lang="en-US" dirty="0"/>
              <a:t>DA </a:t>
            </a:r>
            <a:r>
              <a:rPr lang="en-US" dirty="0" smtClean="0"/>
              <a:t>with IT field errors is </a:t>
            </a:r>
            <a:r>
              <a:rPr lang="en-US" dirty="0"/>
              <a:t>increased by &gt;1</a:t>
            </a:r>
            <a:r>
              <a:rPr lang="en-US" sz="2000" dirty="0">
                <a:latin typeface="Symbol" pitchFamily="18" charset="2"/>
              </a:rPr>
              <a:t>s</a:t>
            </a:r>
            <a:r>
              <a:rPr lang="en-US" dirty="0"/>
              <a:t> by moving the tune farther </a:t>
            </a:r>
            <a:r>
              <a:rPr lang="en-US" dirty="0" smtClean="0"/>
              <a:t>away from </a:t>
            </a:r>
            <a:r>
              <a:rPr lang="en-US" dirty="0"/>
              <a:t>the 3</a:t>
            </a:r>
            <a:r>
              <a:rPr lang="en-US" baseline="30000" dirty="0"/>
              <a:t>rd</a:t>
            </a:r>
            <a:r>
              <a:rPr lang="en-US" dirty="0"/>
              <a:t> order resonance crossing </a:t>
            </a:r>
            <a:r>
              <a:rPr lang="en-US" dirty="0" smtClean="0"/>
              <a:t>point.</a:t>
            </a:r>
            <a:r>
              <a:rPr lang="en-US" dirty="0"/>
              <a:t> </a:t>
            </a:r>
            <a:r>
              <a:rPr lang="en-US" dirty="0" smtClean="0"/>
              <a:t>This demonstrates an operational flexibility for improving the DA by optimizing the tune.</a:t>
            </a:r>
          </a:p>
          <a:p>
            <a:pPr marL="182880" indent="-182880" defTabSz="182880">
              <a:lnSpc>
                <a:spcPct val="110000"/>
              </a:lnSpc>
              <a:buFont typeface="Arial" pitchFamily="34" charset="0"/>
              <a:buChar char="•"/>
            </a:pPr>
            <a:r>
              <a:rPr lang="en-US" dirty="0"/>
              <a:t>T</a:t>
            </a:r>
            <a:r>
              <a:rPr lang="en-US" dirty="0" smtClean="0"/>
              <a:t>o verify this conclusion, beam-beam effects need to be included in the simulation.</a:t>
            </a:r>
          </a:p>
        </p:txBody>
      </p:sp>
    </p:spTree>
    <p:extLst>
      <p:ext uri="{BB962C8B-B14F-4D97-AF65-F5344CB8AC3E}">
        <p14:creationId xmlns:p14="http://schemas.microsoft.com/office/powerpoint/2010/main" val="2170689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First evaluation of DA with non-linear field in the D1, D2 separation dipoles and Q4, Q5 matching </a:t>
            </a:r>
            <a:r>
              <a:rPr lang="en-US" sz="2400" dirty="0" err="1" smtClean="0"/>
              <a:t>quadrupoles</a:t>
            </a:r>
            <a:endParaRPr lang="en-US" sz="24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97280"/>
            <a:ext cx="8229600" cy="4631396"/>
          </a:xfrm>
        </p:spPr>
        <p:txBody>
          <a:bodyPr>
            <a:spAutoFit/>
          </a:bodyPr>
          <a:lstStyle/>
          <a:p>
            <a:pPr marL="0" indent="0" defTabSz="182880">
              <a:spcBef>
                <a:spcPts val="0"/>
              </a:spcBef>
              <a:buNone/>
            </a:pPr>
            <a:r>
              <a:rPr lang="en-US" sz="1800" dirty="0" smtClean="0">
                <a:solidFill>
                  <a:schemeClr val="tx1"/>
                </a:solidFill>
                <a:effectLst/>
              </a:rPr>
              <a:t>The HL-LHC will include the new large aperture magnets in the IP1 and IP5 regions:</a:t>
            </a:r>
          </a:p>
          <a:p>
            <a:pPr marL="182880" indent="-182880" defTabSz="182880">
              <a:spcBef>
                <a:spcPts val="0"/>
              </a:spcBef>
              <a:buFont typeface="Arial" pitchFamily="34" charset="0"/>
              <a:buChar char="•"/>
            </a:pPr>
            <a:r>
              <a:rPr lang="en-US" sz="1800" dirty="0" err="1" smtClean="0">
                <a:solidFill>
                  <a:schemeClr val="tx1"/>
                </a:solidFill>
                <a:effectLst/>
              </a:rPr>
              <a:t>Nb</a:t>
            </a:r>
            <a:r>
              <a:rPr lang="en-US" sz="1800" dirty="0" smtClean="0">
                <a:solidFill>
                  <a:schemeClr val="tx1"/>
                </a:solidFill>
                <a:effectLst/>
              </a:rPr>
              <a:t>-Ti SC separation dipoles D1, D2 with 160 mm and 105 mm aperture, respectively,</a:t>
            </a:r>
          </a:p>
          <a:p>
            <a:pPr marL="182880" indent="-182880" defTabSz="182880">
              <a:spcBef>
                <a:spcPts val="0"/>
              </a:spcBef>
              <a:buFont typeface="Arial" pitchFamily="34" charset="0"/>
              <a:buChar char="•"/>
            </a:pPr>
            <a:r>
              <a:rPr lang="en-US" sz="1800" dirty="0" smtClean="0">
                <a:solidFill>
                  <a:schemeClr val="tx1"/>
                </a:solidFill>
                <a:effectLst/>
              </a:rPr>
              <a:t>SC Q4 matching </a:t>
            </a:r>
            <a:r>
              <a:rPr lang="en-US" sz="1800" dirty="0" err="1" smtClean="0">
                <a:solidFill>
                  <a:schemeClr val="tx1"/>
                </a:solidFill>
                <a:effectLst/>
              </a:rPr>
              <a:t>quadrupoles</a:t>
            </a:r>
            <a:r>
              <a:rPr lang="en-US" sz="1800" dirty="0" smtClean="0">
                <a:solidFill>
                  <a:schemeClr val="tx1"/>
                </a:solidFill>
                <a:effectLst/>
              </a:rPr>
              <a:t> with 90 mm aperture,</a:t>
            </a:r>
          </a:p>
          <a:p>
            <a:pPr marL="182880" indent="-182880" defTabSz="182880">
              <a:spcBef>
                <a:spcPts val="0"/>
              </a:spcBef>
              <a:buFont typeface="Arial" pitchFamily="34" charset="0"/>
              <a:buChar char="•"/>
            </a:pPr>
            <a:r>
              <a:rPr lang="en-US" sz="1800" dirty="0" smtClean="0">
                <a:solidFill>
                  <a:schemeClr val="tx1"/>
                </a:solidFill>
                <a:effectLst/>
              </a:rPr>
              <a:t>SC Q5 matching </a:t>
            </a:r>
            <a:r>
              <a:rPr lang="en-US" sz="1800" dirty="0" err="1" smtClean="0">
                <a:solidFill>
                  <a:schemeClr val="tx1"/>
                </a:solidFill>
                <a:effectLst/>
              </a:rPr>
              <a:t>quadrupoles</a:t>
            </a:r>
            <a:r>
              <a:rPr lang="en-US" sz="1800" dirty="0" smtClean="0">
                <a:solidFill>
                  <a:schemeClr val="tx1"/>
                </a:solidFill>
                <a:effectLst/>
              </a:rPr>
              <a:t> with 70 mm aperture.</a:t>
            </a:r>
          </a:p>
          <a:p>
            <a:pPr marL="182880" indent="-182880" defTabSz="182880">
              <a:spcBef>
                <a:spcPts val="0"/>
              </a:spcBef>
              <a:buFont typeface="Arial" pitchFamily="34" charset="0"/>
              <a:buChar char="•"/>
            </a:pPr>
            <a:endParaRPr lang="en-US" sz="1800" dirty="0" smtClean="0">
              <a:solidFill>
                <a:schemeClr val="tx1"/>
              </a:solidFill>
              <a:effectLst/>
            </a:endParaRPr>
          </a:p>
          <a:p>
            <a:pPr marL="0" indent="0" defTabSz="182880">
              <a:spcBef>
                <a:spcPts val="0"/>
              </a:spcBef>
              <a:buNone/>
            </a:pPr>
            <a:r>
              <a:rPr lang="en-US" sz="1800" dirty="0" smtClean="0">
                <a:solidFill>
                  <a:schemeClr val="tx1"/>
                </a:solidFill>
                <a:effectLst/>
              </a:rPr>
              <a:t>The impact of non-linear field errors in these new magnets on DA needs to be evaluated and their field quality may need to be optimized in order to provide an acceptable DA.</a:t>
            </a:r>
          </a:p>
          <a:p>
            <a:pPr marL="0" indent="0" defTabSz="182880">
              <a:spcBef>
                <a:spcPts val="0"/>
              </a:spcBef>
              <a:buNone/>
            </a:pPr>
            <a:endParaRPr lang="en-US" sz="1800" dirty="0" smtClean="0">
              <a:solidFill>
                <a:schemeClr val="tx1"/>
              </a:solidFill>
              <a:effectLst/>
            </a:endParaRPr>
          </a:p>
          <a:p>
            <a:pPr marL="0" indent="0" defTabSz="182880">
              <a:spcBef>
                <a:spcPts val="0"/>
              </a:spcBef>
              <a:buNone/>
            </a:pPr>
            <a:r>
              <a:rPr lang="en-US" sz="1800" dirty="0" smtClean="0">
                <a:solidFill>
                  <a:schemeClr val="tx1"/>
                </a:solidFill>
                <a:effectLst/>
              </a:rPr>
              <a:t>The present lattice model does not include the off-center trajectory in the D1, D2 dipoles, thus missing the feed-down effects. Therefore, the resulting DA should be considered optimistic.</a:t>
            </a:r>
          </a:p>
          <a:p>
            <a:pPr marL="0" indent="0" defTabSz="182880">
              <a:spcBef>
                <a:spcPts val="0"/>
              </a:spcBef>
              <a:buNone/>
            </a:pPr>
            <a:endParaRPr lang="en-US" sz="1800" dirty="0">
              <a:solidFill>
                <a:schemeClr val="tx1"/>
              </a:solidFill>
              <a:effectLst/>
            </a:endParaRPr>
          </a:p>
          <a:p>
            <a:pPr marL="0" indent="0" defTabSz="182880">
              <a:spcBef>
                <a:spcPts val="0"/>
              </a:spcBef>
              <a:buNone/>
            </a:pPr>
            <a:r>
              <a:rPr lang="en-US" sz="1800" dirty="0" smtClean="0">
                <a:solidFill>
                  <a:schemeClr val="tx1"/>
                </a:solidFill>
                <a:effectLst/>
              </a:rPr>
              <a:t>The IT field is set to the error table “target65” in this study.</a:t>
            </a:r>
          </a:p>
        </p:txBody>
      </p:sp>
    </p:spTree>
    <p:extLst>
      <p:ext uri="{BB962C8B-B14F-4D97-AF65-F5344CB8AC3E}">
        <p14:creationId xmlns:p14="http://schemas.microsoft.com/office/powerpoint/2010/main" val="3304134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500" dirty="0" smtClean="0"/>
              <a:t>Expected to achieve field quality in the D1, D2 dipoles</a:t>
            </a:r>
            <a:endParaRPr lang="en-US" sz="2500" dirty="0"/>
          </a:p>
        </p:txBody>
      </p:sp>
      <p:grpSp>
        <p:nvGrpSpPr>
          <p:cNvPr id="6" name="Group 5"/>
          <p:cNvGrpSpPr/>
          <p:nvPr/>
        </p:nvGrpSpPr>
        <p:grpSpPr>
          <a:xfrm>
            <a:off x="91440" y="2468880"/>
            <a:ext cx="8961120" cy="3294683"/>
            <a:chOff x="91440" y="2286000"/>
            <a:chExt cx="8961120" cy="3294683"/>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286000"/>
              <a:ext cx="4343400" cy="3290796"/>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2286000"/>
              <a:ext cx="4343400" cy="3294683"/>
            </a:xfrm>
            <a:prstGeom prst="rect">
              <a:avLst/>
            </a:prstGeom>
          </p:spPr>
        </p:pic>
      </p:grpSp>
      <p:sp>
        <p:nvSpPr>
          <p:cNvPr id="3" name="TextBox 2"/>
          <p:cNvSpPr txBox="1"/>
          <p:nvPr/>
        </p:nvSpPr>
        <p:spPr>
          <a:xfrm>
            <a:off x="457200" y="1005840"/>
            <a:ext cx="8229600" cy="1200329"/>
          </a:xfrm>
          <a:prstGeom prst="rect">
            <a:avLst/>
          </a:prstGeom>
          <a:noFill/>
        </p:spPr>
        <p:txBody>
          <a:bodyPr wrap="square" rtlCol="0">
            <a:spAutoFit/>
          </a:bodyPr>
          <a:lstStyle/>
          <a:p>
            <a:pPr marL="285750" indent="-285750">
              <a:buFont typeface="Arial" pitchFamily="34" charset="0"/>
              <a:buChar char="•"/>
            </a:pPr>
            <a:r>
              <a:rPr lang="en-US" dirty="0" smtClean="0"/>
              <a:t>D1 field coefficients are obtained in magnetic field calculations (E. Todesco, error table “D1_errortable_v1”).</a:t>
            </a:r>
          </a:p>
          <a:p>
            <a:pPr marL="285750" indent="-285750">
              <a:buFont typeface="Arial" pitchFamily="34" charset="0"/>
              <a:buChar char="•"/>
            </a:pPr>
            <a:r>
              <a:rPr lang="en-US" dirty="0" smtClean="0"/>
              <a:t>D2 field coefficients are based on scaling from the measured field of the existing dipole MBRB with 80 mm aperture (error table “D2_errortable_v1”).</a:t>
            </a:r>
            <a:endParaRPr lang="en-US" dirty="0"/>
          </a:p>
        </p:txBody>
      </p:sp>
    </p:spTree>
    <p:extLst>
      <p:ext uri="{BB962C8B-B14F-4D97-AF65-F5344CB8AC3E}">
        <p14:creationId xmlns:p14="http://schemas.microsoft.com/office/powerpoint/2010/main" val="2233643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Expected to achieve field quality in </a:t>
            </a:r>
            <a:r>
              <a:rPr lang="en-US" dirty="0" smtClean="0"/>
              <a:t>Q4, Q5 quadrupoles</a:t>
            </a:r>
            <a:endParaRPr lang="en-US" dirty="0"/>
          </a:p>
        </p:txBody>
      </p:sp>
      <p:grpSp>
        <p:nvGrpSpPr>
          <p:cNvPr id="6" name="Group 5"/>
          <p:cNvGrpSpPr/>
          <p:nvPr/>
        </p:nvGrpSpPr>
        <p:grpSpPr>
          <a:xfrm>
            <a:off x="91440" y="2468880"/>
            <a:ext cx="8961120" cy="3089588"/>
            <a:chOff x="91440" y="2286000"/>
            <a:chExt cx="8961120" cy="3089588"/>
          </a:xfrm>
        </p:grpSpPr>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2286000"/>
              <a:ext cx="4343400" cy="3089588"/>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2286000"/>
              <a:ext cx="4343400" cy="3080601"/>
            </a:xfrm>
            <a:prstGeom prst="rect">
              <a:avLst/>
            </a:prstGeom>
          </p:spPr>
        </p:pic>
      </p:grpSp>
      <p:sp>
        <p:nvSpPr>
          <p:cNvPr id="5" name="TextBox 4"/>
          <p:cNvSpPr txBox="1"/>
          <p:nvPr/>
        </p:nvSpPr>
        <p:spPr>
          <a:xfrm>
            <a:off x="457200" y="1005840"/>
            <a:ext cx="8229600" cy="1200329"/>
          </a:xfrm>
          <a:prstGeom prst="rect">
            <a:avLst/>
          </a:prstGeom>
          <a:noFill/>
        </p:spPr>
        <p:txBody>
          <a:bodyPr wrap="square" rtlCol="0">
            <a:spAutoFit/>
          </a:bodyPr>
          <a:lstStyle/>
          <a:p>
            <a:pPr marL="285750" indent="-285750">
              <a:buFont typeface="Arial" pitchFamily="34" charset="0"/>
              <a:buChar char="•"/>
            </a:pPr>
            <a:r>
              <a:rPr lang="en-US" dirty="0" smtClean="0"/>
              <a:t>Q4 field coefficients are based on scaling from the measured field of the existing quadrupole MQY with 70 mm aperture (error table “Q4_errortable_v1”).</a:t>
            </a:r>
          </a:p>
          <a:p>
            <a:pPr marL="285750" indent="-285750">
              <a:buFont typeface="Arial" pitchFamily="34" charset="0"/>
              <a:buChar char="•"/>
            </a:pPr>
            <a:r>
              <a:rPr lang="en-US" dirty="0" smtClean="0"/>
              <a:t>Q5 will be the MQY-type quadrupole, hence its field is exactly the measured field of the MQY (error table “Q5_errortable_v0”).</a:t>
            </a:r>
            <a:endParaRPr lang="en-US" dirty="0"/>
          </a:p>
        </p:txBody>
      </p:sp>
    </p:spTree>
    <p:extLst>
      <p:ext uri="{BB962C8B-B14F-4D97-AF65-F5344CB8AC3E}">
        <p14:creationId xmlns:p14="http://schemas.microsoft.com/office/powerpoint/2010/main" val="307680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effectLst/>
              </a:rPr>
              <a:t>Outline</a:t>
            </a:r>
            <a:endParaRPr lang="en-US" sz="2800" dirty="0">
              <a:effectLst/>
            </a:endParaRPr>
          </a:p>
        </p:txBody>
      </p:sp>
      <p:sp>
        <p:nvSpPr>
          <p:cNvPr id="3" name="Content Placeholder 2"/>
          <p:cNvSpPr>
            <a:spLocks noGrp="1"/>
          </p:cNvSpPr>
          <p:nvPr>
            <p:ph idx="1"/>
          </p:nvPr>
        </p:nvSpPr>
        <p:spPr>
          <a:xfrm>
            <a:off x="457200" y="1097280"/>
            <a:ext cx="8229600" cy="4001095"/>
          </a:xfrm>
        </p:spPr>
        <p:txBody>
          <a:bodyPr>
            <a:spAutoFit/>
          </a:bodyPr>
          <a:lstStyle/>
          <a:p>
            <a:pPr marL="182880" indent="-182880" defTabSz="182880">
              <a:lnSpc>
                <a:spcPct val="130000"/>
              </a:lnSpc>
              <a:spcBef>
                <a:spcPts val="0"/>
              </a:spcBef>
              <a:buFont typeface="Arial" pitchFamily="34" charset="0"/>
              <a:buChar char="•"/>
            </a:pPr>
            <a:r>
              <a:rPr lang="en-US" sz="2000" dirty="0" smtClean="0">
                <a:solidFill>
                  <a:schemeClr val="tx1"/>
                </a:solidFill>
                <a:effectLst/>
              </a:rPr>
              <a:t>Latest results of field quality optimization for the IT </a:t>
            </a:r>
            <a:r>
              <a:rPr lang="en-US" sz="2000" dirty="0" err="1" smtClean="0">
                <a:solidFill>
                  <a:schemeClr val="tx1"/>
                </a:solidFill>
                <a:effectLst/>
              </a:rPr>
              <a:t>quadrupoles</a:t>
            </a:r>
            <a:r>
              <a:rPr lang="en-US" sz="2000" dirty="0" smtClean="0">
                <a:solidFill>
                  <a:schemeClr val="tx1"/>
                </a:solidFill>
                <a:effectLst/>
              </a:rPr>
              <a:t> Q1, Q2, Q3.</a:t>
            </a:r>
          </a:p>
          <a:p>
            <a:pPr marL="182880" indent="-182880" defTabSz="182880">
              <a:lnSpc>
                <a:spcPct val="130000"/>
              </a:lnSpc>
              <a:spcBef>
                <a:spcPts val="0"/>
              </a:spcBef>
              <a:buFont typeface="Arial" pitchFamily="34" charset="0"/>
              <a:buChar char="•"/>
            </a:pPr>
            <a:r>
              <a:rPr lang="en-US" sz="2000" dirty="0" smtClean="0">
                <a:solidFill>
                  <a:schemeClr val="tx1"/>
                </a:solidFill>
                <a:effectLst/>
              </a:rPr>
              <a:t>First evaluation of dynamic aperture with non-linear </a:t>
            </a:r>
            <a:r>
              <a:rPr lang="en-US" sz="2000" dirty="0">
                <a:solidFill>
                  <a:schemeClr val="tx1"/>
                </a:solidFill>
                <a:effectLst/>
              </a:rPr>
              <a:t>field </a:t>
            </a:r>
            <a:r>
              <a:rPr lang="en-US" sz="2000" dirty="0" smtClean="0">
                <a:solidFill>
                  <a:schemeClr val="tx1"/>
                </a:solidFill>
                <a:effectLst/>
              </a:rPr>
              <a:t>in the D1, D2 separation dipoles and Q4, Q5 matching </a:t>
            </a:r>
            <a:r>
              <a:rPr lang="en-US" sz="2000" dirty="0" err="1" smtClean="0">
                <a:solidFill>
                  <a:schemeClr val="tx1"/>
                </a:solidFill>
                <a:effectLst/>
              </a:rPr>
              <a:t>quadrupoles</a:t>
            </a:r>
            <a:r>
              <a:rPr lang="en-US" sz="2000" dirty="0" smtClean="0">
                <a:solidFill>
                  <a:schemeClr val="tx1"/>
                </a:solidFill>
                <a:effectLst/>
              </a:rPr>
              <a:t> and its preliminary optimization.</a:t>
            </a:r>
          </a:p>
          <a:p>
            <a:pPr marL="182880" indent="-182880" defTabSz="182880">
              <a:lnSpc>
                <a:spcPct val="130000"/>
              </a:lnSpc>
              <a:spcBef>
                <a:spcPts val="0"/>
              </a:spcBef>
            </a:pPr>
            <a:r>
              <a:rPr lang="en-US" sz="2000" dirty="0" smtClean="0">
                <a:solidFill>
                  <a:schemeClr val="tx1"/>
                </a:solidFill>
                <a:effectLst/>
              </a:rPr>
              <a:t>Lattice layout </a:t>
            </a:r>
            <a:r>
              <a:rPr lang="en-US" sz="2000" dirty="0">
                <a:solidFill>
                  <a:schemeClr val="tx1"/>
                </a:solidFill>
                <a:effectLst/>
              </a:rPr>
              <a:t>SLHCV3.01</a:t>
            </a:r>
            <a:r>
              <a:rPr lang="en-US" sz="2000" dirty="0" smtClean="0">
                <a:solidFill>
                  <a:schemeClr val="tx1"/>
                </a:solidFill>
                <a:effectLst/>
              </a:rPr>
              <a:t>, </a:t>
            </a:r>
            <a:r>
              <a:rPr lang="en-US" sz="2000" dirty="0">
                <a:solidFill>
                  <a:schemeClr val="tx1"/>
                </a:solidFill>
                <a:effectLst/>
                <a:latin typeface="Symbol" pitchFamily="18" charset="2"/>
              </a:rPr>
              <a:t>b</a:t>
            </a:r>
            <a:r>
              <a:rPr lang="en-US" sz="2000" dirty="0">
                <a:solidFill>
                  <a:schemeClr val="tx1"/>
                </a:solidFill>
                <a:effectLst/>
              </a:rPr>
              <a:t>*=15/15 cm at IP1 and IP5, SC IT </a:t>
            </a:r>
            <a:r>
              <a:rPr lang="en-US" sz="2000" dirty="0" err="1">
                <a:solidFill>
                  <a:schemeClr val="tx1"/>
                </a:solidFill>
                <a:effectLst/>
              </a:rPr>
              <a:t>quadrupoles</a:t>
            </a:r>
            <a:r>
              <a:rPr lang="en-US" sz="2000" dirty="0">
                <a:solidFill>
                  <a:schemeClr val="tx1"/>
                </a:solidFill>
                <a:effectLst/>
              </a:rPr>
              <a:t> with 150 mm coil diameter and </a:t>
            </a:r>
            <a:r>
              <a:rPr lang="en-US" sz="2000" dirty="0" smtClean="0">
                <a:solidFill>
                  <a:schemeClr val="tx1"/>
                </a:solidFill>
                <a:effectLst/>
              </a:rPr>
              <a:t>123 </a:t>
            </a:r>
            <a:r>
              <a:rPr lang="en-US" sz="2000" dirty="0">
                <a:solidFill>
                  <a:schemeClr val="tx1"/>
                </a:solidFill>
                <a:effectLst/>
              </a:rPr>
              <a:t>T/m gradient, 7 </a:t>
            </a:r>
            <a:r>
              <a:rPr lang="en-US" sz="2000" dirty="0" err="1">
                <a:solidFill>
                  <a:schemeClr val="tx1"/>
                </a:solidFill>
                <a:effectLst/>
              </a:rPr>
              <a:t>TeV</a:t>
            </a:r>
            <a:r>
              <a:rPr lang="en-US" sz="2000" dirty="0">
                <a:solidFill>
                  <a:schemeClr val="tx1"/>
                </a:solidFill>
                <a:effectLst/>
              </a:rPr>
              <a:t> beam energy.</a:t>
            </a:r>
          </a:p>
          <a:p>
            <a:pPr marL="182880" indent="-182880" defTabSz="182880">
              <a:lnSpc>
                <a:spcPct val="130000"/>
              </a:lnSpc>
              <a:spcBef>
                <a:spcPts val="0"/>
              </a:spcBef>
            </a:pPr>
            <a:r>
              <a:rPr lang="en-US" sz="2000" dirty="0">
                <a:solidFill>
                  <a:schemeClr val="tx1"/>
                </a:solidFill>
                <a:effectLst/>
              </a:rPr>
              <a:t>Tracking code </a:t>
            </a:r>
            <a:r>
              <a:rPr lang="en-US" sz="2000" dirty="0" err="1">
                <a:solidFill>
                  <a:schemeClr val="tx1"/>
                </a:solidFill>
                <a:effectLst/>
              </a:rPr>
              <a:t>SixTrack</a:t>
            </a:r>
            <a:r>
              <a:rPr lang="en-US" sz="2000" dirty="0">
                <a:solidFill>
                  <a:schemeClr val="tx1"/>
                </a:solidFill>
                <a:effectLst/>
              </a:rPr>
              <a:t>. </a:t>
            </a:r>
          </a:p>
          <a:p>
            <a:pPr marL="182880" indent="-182880" defTabSz="182880">
              <a:lnSpc>
                <a:spcPct val="130000"/>
              </a:lnSpc>
              <a:spcBef>
                <a:spcPts val="0"/>
              </a:spcBef>
              <a:buFont typeface="Arial" pitchFamily="34" charset="0"/>
              <a:buChar char="•"/>
            </a:pPr>
            <a:r>
              <a:rPr lang="en-US" sz="2000" dirty="0" smtClean="0">
                <a:solidFill>
                  <a:schemeClr val="tx1"/>
                </a:solidFill>
                <a:effectLst/>
              </a:rPr>
              <a:t>These results are published in two papers at IPAC 2013: TUPFI016 and TUPFI017.</a:t>
            </a:r>
          </a:p>
        </p:txBody>
      </p:sp>
    </p:spTree>
    <p:extLst>
      <p:ext uri="{BB962C8B-B14F-4D97-AF65-F5344CB8AC3E}">
        <p14:creationId xmlns:p14="http://schemas.microsoft.com/office/powerpoint/2010/main" val="2807670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with the D1, D2, Q4, Q5 expected field errors</a:t>
            </a:r>
            <a:endParaRPr lang="en-US"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28800" y="1005840"/>
            <a:ext cx="5486400" cy="3983805"/>
          </a:xfrm>
          <a:prstGeom prst="rect">
            <a:avLst/>
          </a:prstGeom>
        </p:spPr>
      </p:pic>
      <p:sp>
        <p:nvSpPr>
          <p:cNvPr id="5" name="TextBox 4"/>
          <p:cNvSpPr txBox="1"/>
          <p:nvPr/>
        </p:nvSpPr>
        <p:spPr>
          <a:xfrm>
            <a:off x="1143000" y="5029200"/>
            <a:ext cx="6953635" cy="1508105"/>
          </a:xfrm>
          <a:prstGeom prst="rect">
            <a:avLst/>
          </a:prstGeom>
          <a:noFill/>
        </p:spPr>
        <p:txBody>
          <a:bodyPr wrap="none" rtlCol="0">
            <a:spAutoFit/>
          </a:bodyPr>
          <a:lstStyle/>
          <a:p>
            <a:pPr marL="285750" indent="-285750">
              <a:buFont typeface="Arial" pitchFamily="34" charset="0"/>
              <a:buChar char="•"/>
            </a:pPr>
            <a:r>
              <a:rPr lang="en-US" dirty="0"/>
              <a:t>IT errors are set to error table “target65</a:t>
            </a:r>
            <a:r>
              <a:rPr lang="en-US" dirty="0" smtClean="0"/>
              <a:t>”.</a:t>
            </a:r>
          </a:p>
          <a:p>
            <a:pPr marL="285750" indent="-285750">
              <a:buFont typeface="Arial" pitchFamily="34" charset="0"/>
              <a:buChar char="•"/>
            </a:pPr>
            <a:r>
              <a:rPr lang="en-US" dirty="0" smtClean="0"/>
              <a:t>60 seeds.</a:t>
            </a:r>
          </a:p>
          <a:p>
            <a:r>
              <a:rPr lang="en-US" dirty="0" smtClean="0">
                <a:solidFill>
                  <a:srgbClr val="C00000"/>
                </a:solidFill>
              </a:rPr>
              <a:t>Conclusion:</a:t>
            </a:r>
          </a:p>
          <a:p>
            <a:pPr marL="285750" indent="-285750">
              <a:buFont typeface="Arial" pitchFamily="34" charset="0"/>
              <a:buChar char="•"/>
            </a:pPr>
            <a:r>
              <a:rPr lang="en-US" dirty="0" smtClean="0">
                <a:solidFill>
                  <a:srgbClr val="C00000"/>
                </a:solidFill>
              </a:rPr>
              <a:t>D1 and D2 errors reduce DA by ~1.5</a:t>
            </a:r>
            <a:r>
              <a:rPr lang="en-US" sz="2000" dirty="0" smtClean="0">
                <a:solidFill>
                  <a:srgbClr val="C00000"/>
                </a:solidFill>
                <a:latin typeface="Symbol" pitchFamily="18" charset="2"/>
              </a:rPr>
              <a:t>s</a:t>
            </a:r>
            <a:r>
              <a:rPr lang="en-US" dirty="0" smtClean="0">
                <a:solidFill>
                  <a:srgbClr val="C00000"/>
                </a:solidFill>
              </a:rPr>
              <a:t>, hence require adjustment.</a:t>
            </a:r>
          </a:p>
          <a:p>
            <a:pPr marL="285750" indent="-285750">
              <a:buFont typeface="Arial" pitchFamily="34" charset="0"/>
              <a:buChar char="•"/>
            </a:pPr>
            <a:r>
              <a:rPr lang="en-US" dirty="0" smtClean="0">
                <a:solidFill>
                  <a:srgbClr val="C00000"/>
                </a:solidFill>
              </a:rPr>
              <a:t>Q4, Q5 errors have weak impact on the DA, therefore are acceptable.</a:t>
            </a:r>
            <a:endParaRPr lang="en-US" dirty="0">
              <a:solidFill>
                <a:srgbClr val="C00000"/>
              </a:solidFill>
            </a:endParaRPr>
          </a:p>
        </p:txBody>
      </p:sp>
    </p:spTree>
    <p:extLst>
      <p:ext uri="{BB962C8B-B14F-4D97-AF65-F5344CB8AC3E}">
        <p14:creationId xmlns:p14="http://schemas.microsoft.com/office/powerpoint/2010/main" val="2006353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with the D1 errors</a:t>
            </a:r>
            <a:endParaRPr lang="en-US" dirty="0"/>
          </a:p>
        </p:txBody>
      </p:sp>
      <p:sp>
        <p:nvSpPr>
          <p:cNvPr id="6" name="TextBox 5"/>
          <p:cNvSpPr txBox="1"/>
          <p:nvPr/>
        </p:nvSpPr>
        <p:spPr>
          <a:xfrm>
            <a:off x="1371600" y="5029200"/>
            <a:ext cx="6869509" cy="1477328"/>
          </a:xfrm>
          <a:prstGeom prst="rect">
            <a:avLst/>
          </a:prstGeom>
          <a:noFill/>
        </p:spPr>
        <p:txBody>
          <a:bodyPr wrap="none" rtlCol="0">
            <a:spAutoFit/>
          </a:bodyPr>
          <a:lstStyle/>
          <a:p>
            <a:pPr marL="285750" indent="-285750">
              <a:buFont typeface="Arial" pitchFamily="34" charset="0"/>
              <a:buChar char="•"/>
            </a:pPr>
            <a:r>
              <a:rPr lang="en-US" dirty="0" smtClean="0"/>
              <a:t>IT errors are set to error table “target65”.</a:t>
            </a:r>
          </a:p>
          <a:p>
            <a:pPr marL="285750" indent="-285750">
              <a:buFont typeface="Arial" pitchFamily="34" charset="0"/>
              <a:buChar char="•"/>
            </a:pPr>
            <a:r>
              <a:rPr lang="en-US" dirty="0" smtClean="0"/>
              <a:t>D2, Q4, Q5 errors are off.</a:t>
            </a:r>
          </a:p>
          <a:p>
            <a:pPr marL="285750" indent="-285750">
              <a:buFont typeface="Arial" pitchFamily="34" charset="0"/>
              <a:buChar char="•"/>
            </a:pPr>
            <a:r>
              <a:rPr lang="en-US" dirty="0" smtClean="0"/>
              <a:t>30 seeds.</a:t>
            </a:r>
          </a:p>
          <a:p>
            <a:r>
              <a:rPr lang="en-US" dirty="0" smtClean="0">
                <a:solidFill>
                  <a:srgbClr val="C00000"/>
                </a:solidFill>
              </a:rPr>
              <a:t>Conclusion:</a:t>
            </a:r>
          </a:p>
          <a:p>
            <a:pPr marL="285750" indent="-285750">
              <a:buFont typeface="Arial" pitchFamily="34" charset="0"/>
              <a:buChar char="•"/>
            </a:pPr>
            <a:r>
              <a:rPr lang="en-US" dirty="0" smtClean="0">
                <a:solidFill>
                  <a:srgbClr val="C00000"/>
                </a:solidFill>
              </a:rPr>
              <a:t>Strongest DA reduction is from b5, b7, b9 (allowed field coefficients).</a:t>
            </a:r>
          </a:p>
        </p:txBody>
      </p:sp>
      <p:grpSp>
        <p:nvGrpSpPr>
          <p:cNvPr id="14" name="Group 13"/>
          <p:cNvGrpSpPr/>
          <p:nvPr/>
        </p:nvGrpSpPr>
        <p:grpSpPr>
          <a:xfrm>
            <a:off x="91440" y="1005840"/>
            <a:ext cx="8961120" cy="3885365"/>
            <a:chOff x="91440" y="1005840"/>
            <a:chExt cx="8961120" cy="3885365"/>
          </a:xfrm>
        </p:grpSpPr>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 y="1737360"/>
              <a:ext cx="4343400" cy="3153845"/>
            </a:xfrm>
            <a:prstGeom prst="rect">
              <a:avLst/>
            </a:prstGeom>
          </p:spPr>
        </p:pic>
        <p:sp>
          <p:nvSpPr>
            <p:cNvPr id="5" name="TextBox 4"/>
            <p:cNvSpPr txBox="1"/>
            <p:nvPr/>
          </p:nvSpPr>
          <p:spPr>
            <a:xfrm>
              <a:off x="91440" y="1005840"/>
              <a:ext cx="4343400" cy="646331"/>
            </a:xfrm>
            <a:prstGeom prst="rect">
              <a:avLst/>
            </a:prstGeom>
            <a:noFill/>
          </p:spPr>
          <p:txBody>
            <a:bodyPr wrap="square" rtlCol="0">
              <a:spAutoFit/>
            </a:bodyPr>
            <a:lstStyle/>
            <a:p>
              <a:r>
                <a:rPr lang="en-US" u="sng" dirty="0" smtClean="0"/>
                <a:t>Accumulated effect</a:t>
              </a:r>
              <a:r>
                <a:rPr lang="en-US" dirty="0" smtClean="0"/>
                <a:t>: For a given “n” the an, </a:t>
              </a:r>
              <a:r>
                <a:rPr lang="en-US" dirty="0" err="1" smtClean="0"/>
                <a:t>bn</a:t>
              </a:r>
              <a:r>
                <a:rPr lang="en-US" dirty="0" smtClean="0"/>
                <a:t> are turned on for orders from n to 15</a:t>
              </a:r>
              <a:endParaRPr lang="en-US" dirty="0"/>
            </a:p>
          </p:txBody>
        </p:sp>
        <p:sp>
          <p:nvSpPr>
            <p:cNvPr id="7" name="TextBox 6"/>
            <p:cNvSpPr txBox="1"/>
            <p:nvPr/>
          </p:nvSpPr>
          <p:spPr>
            <a:xfrm>
              <a:off x="4709160" y="1005840"/>
              <a:ext cx="4343400" cy="646331"/>
            </a:xfrm>
            <a:prstGeom prst="rect">
              <a:avLst/>
            </a:prstGeom>
            <a:noFill/>
          </p:spPr>
          <p:txBody>
            <a:bodyPr wrap="square" rtlCol="0">
              <a:spAutoFit/>
            </a:bodyPr>
            <a:lstStyle/>
            <a:p>
              <a:r>
                <a:rPr lang="en-US" u="sng" dirty="0" smtClean="0"/>
                <a:t>Individual effects</a:t>
              </a:r>
              <a:r>
                <a:rPr lang="en-US" dirty="0" smtClean="0"/>
                <a:t>: Only an, </a:t>
              </a:r>
              <a:r>
                <a:rPr lang="en-US" dirty="0" err="1" smtClean="0"/>
                <a:t>bn</a:t>
              </a:r>
              <a:r>
                <a:rPr lang="en-US" dirty="0" smtClean="0"/>
                <a:t> for a given “n” are turned on</a:t>
              </a:r>
              <a:endParaRPr lang="en-US" dirty="0"/>
            </a:p>
          </p:txBody>
        </p:sp>
        <p:cxnSp>
          <p:nvCxnSpPr>
            <p:cNvPr id="10" name="Straight Arrow Connector 9"/>
            <p:cNvCxnSpPr/>
            <p:nvPr/>
          </p:nvCxnSpPr>
          <p:spPr>
            <a:xfrm>
              <a:off x="2832100" y="2717800"/>
              <a:ext cx="0" cy="635000"/>
            </a:xfrm>
            <a:prstGeom prst="straightConnector1">
              <a:avLst/>
            </a:prstGeom>
            <a:ln w="19050">
              <a:solidFill>
                <a:srgbClr val="00B05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349500" y="2933700"/>
              <a:ext cx="0" cy="635000"/>
            </a:xfrm>
            <a:prstGeom prst="straightConnector1">
              <a:avLst/>
            </a:prstGeom>
            <a:ln w="19050">
              <a:solidFill>
                <a:srgbClr val="00B05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866900" y="3034882"/>
              <a:ext cx="0" cy="635000"/>
            </a:xfrm>
            <a:prstGeom prst="straightConnector1">
              <a:avLst/>
            </a:prstGeom>
            <a:ln w="19050">
              <a:solidFill>
                <a:srgbClr val="00B05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1737360"/>
              <a:ext cx="4343400" cy="3153845"/>
            </a:xfrm>
            <a:prstGeom prst="rect">
              <a:avLst/>
            </a:prstGeom>
          </p:spPr>
        </p:pic>
      </p:grpSp>
    </p:spTree>
    <p:extLst>
      <p:ext uri="{BB962C8B-B14F-4D97-AF65-F5344CB8AC3E}">
        <p14:creationId xmlns:p14="http://schemas.microsoft.com/office/powerpoint/2010/main" val="588577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 with the </a:t>
            </a:r>
            <a:r>
              <a:rPr lang="en-US" dirty="0" smtClean="0"/>
              <a:t>D2 </a:t>
            </a:r>
            <a:r>
              <a:rPr lang="en-US" dirty="0"/>
              <a:t>errors</a:t>
            </a:r>
          </a:p>
        </p:txBody>
      </p:sp>
      <p:grpSp>
        <p:nvGrpSpPr>
          <p:cNvPr id="3" name="Group 2"/>
          <p:cNvGrpSpPr/>
          <p:nvPr/>
        </p:nvGrpSpPr>
        <p:grpSpPr>
          <a:xfrm>
            <a:off x="91440" y="1005840"/>
            <a:ext cx="8961120" cy="3885365"/>
            <a:chOff x="91440" y="1005840"/>
            <a:chExt cx="8961120" cy="3885365"/>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09160" y="1737360"/>
              <a:ext cx="4343400" cy="3153845"/>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1440" y="1737360"/>
              <a:ext cx="4343400" cy="3153845"/>
            </a:xfrm>
            <a:prstGeom prst="rect">
              <a:avLst/>
            </a:prstGeom>
          </p:spPr>
        </p:pic>
        <p:sp>
          <p:nvSpPr>
            <p:cNvPr id="6" name="TextBox 5"/>
            <p:cNvSpPr txBox="1"/>
            <p:nvPr/>
          </p:nvSpPr>
          <p:spPr>
            <a:xfrm>
              <a:off x="91440" y="1005840"/>
              <a:ext cx="4343400" cy="646331"/>
            </a:xfrm>
            <a:prstGeom prst="rect">
              <a:avLst/>
            </a:prstGeom>
            <a:noFill/>
          </p:spPr>
          <p:txBody>
            <a:bodyPr wrap="square" rtlCol="0">
              <a:spAutoFit/>
            </a:bodyPr>
            <a:lstStyle/>
            <a:p>
              <a:r>
                <a:rPr lang="en-US" u="sng" dirty="0" smtClean="0"/>
                <a:t>Accumulated effect</a:t>
              </a:r>
              <a:r>
                <a:rPr lang="en-US" dirty="0" smtClean="0"/>
                <a:t>: For a given “n” the an, </a:t>
              </a:r>
              <a:r>
                <a:rPr lang="en-US" dirty="0" err="1" smtClean="0"/>
                <a:t>bn</a:t>
              </a:r>
              <a:r>
                <a:rPr lang="en-US" dirty="0" smtClean="0"/>
                <a:t> are turned on for orders from n to 15</a:t>
              </a:r>
              <a:endParaRPr lang="en-US" dirty="0"/>
            </a:p>
          </p:txBody>
        </p:sp>
        <p:sp>
          <p:nvSpPr>
            <p:cNvPr id="7" name="TextBox 6"/>
            <p:cNvSpPr txBox="1"/>
            <p:nvPr/>
          </p:nvSpPr>
          <p:spPr>
            <a:xfrm>
              <a:off x="4709160" y="1005840"/>
              <a:ext cx="4343400" cy="646331"/>
            </a:xfrm>
            <a:prstGeom prst="rect">
              <a:avLst/>
            </a:prstGeom>
            <a:noFill/>
          </p:spPr>
          <p:txBody>
            <a:bodyPr wrap="square" rtlCol="0">
              <a:spAutoFit/>
            </a:bodyPr>
            <a:lstStyle/>
            <a:p>
              <a:r>
                <a:rPr lang="en-US" u="sng" dirty="0" smtClean="0"/>
                <a:t>Individual effects</a:t>
              </a:r>
              <a:r>
                <a:rPr lang="en-US" dirty="0" smtClean="0"/>
                <a:t>: Only an, </a:t>
              </a:r>
              <a:r>
                <a:rPr lang="en-US" dirty="0" err="1" smtClean="0"/>
                <a:t>bn</a:t>
              </a:r>
              <a:r>
                <a:rPr lang="en-US" dirty="0" smtClean="0"/>
                <a:t> for a given “n” are turned on</a:t>
              </a:r>
              <a:endParaRPr lang="en-US" dirty="0"/>
            </a:p>
          </p:txBody>
        </p:sp>
      </p:grpSp>
      <p:sp>
        <p:nvSpPr>
          <p:cNvPr id="8" name="TextBox 7"/>
          <p:cNvSpPr txBox="1"/>
          <p:nvPr/>
        </p:nvSpPr>
        <p:spPr>
          <a:xfrm>
            <a:off x="1828800" y="5029200"/>
            <a:ext cx="5600572" cy="1477328"/>
          </a:xfrm>
          <a:prstGeom prst="rect">
            <a:avLst/>
          </a:prstGeom>
          <a:noFill/>
        </p:spPr>
        <p:txBody>
          <a:bodyPr wrap="none" rtlCol="0">
            <a:spAutoFit/>
          </a:bodyPr>
          <a:lstStyle/>
          <a:p>
            <a:pPr marL="285750" indent="-285750">
              <a:buFont typeface="Arial" pitchFamily="34" charset="0"/>
              <a:buChar char="•"/>
            </a:pPr>
            <a:r>
              <a:rPr lang="en-US" dirty="0" smtClean="0"/>
              <a:t>IT errors are set to error table “target65”.</a:t>
            </a:r>
          </a:p>
          <a:p>
            <a:pPr marL="285750" indent="-285750">
              <a:buFont typeface="Arial" pitchFamily="34" charset="0"/>
              <a:buChar char="•"/>
            </a:pPr>
            <a:r>
              <a:rPr lang="en-US" dirty="0" smtClean="0"/>
              <a:t>D1, Q4, Q5 errors are off.</a:t>
            </a:r>
          </a:p>
          <a:p>
            <a:pPr marL="285750" indent="-285750">
              <a:buFont typeface="Arial" pitchFamily="34" charset="0"/>
              <a:buChar char="•"/>
            </a:pPr>
            <a:r>
              <a:rPr lang="en-US" dirty="0" smtClean="0"/>
              <a:t>30 seeds.</a:t>
            </a:r>
          </a:p>
          <a:p>
            <a:r>
              <a:rPr lang="en-US" dirty="0" smtClean="0">
                <a:solidFill>
                  <a:srgbClr val="C00000"/>
                </a:solidFill>
              </a:rPr>
              <a:t>Conclusion:</a:t>
            </a:r>
          </a:p>
          <a:p>
            <a:pPr marL="285750" indent="-285750">
              <a:buFont typeface="Arial" pitchFamily="34" charset="0"/>
              <a:buChar char="•"/>
            </a:pPr>
            <a:r>
              <a:rPr lang="en-US" dirty="0" smtClean="0">
                <a:solidFill>
                  <a:srgbClr val="C00000"/>
                </a:solidFill>
              </a:rPr>
              <a:t>Most DA reduction is due to low </a:t>
            </a:r>
            <a:r>
              <a:rPr lang="en-US" dirty="0">
                <a:solidFill>
                  <a:srgbClr val="C00000"/>
                </a:solidFill>
              </a:rPr>
              <a:t>order </a:t>
            </a:r>
            <a:r>
              <a:rPr lang="en-US" dirty="0" smtClean="0">
                <a:solidFill>
                  <a:srgbClr val="C00000"/>
                </a:solidFill>
              </a:rPr>
              <a:t>terms at n = 2-5.</a:t>
            </a:r>
          </a:p>
        </p:txBody>
      </p:sp>
    </p:spTree>
    <p:extLst>
      <p:ext uri="{BB962C8B-B14F-4D97-AF65-F5344CB8AC3E}">
        <p14:creationId xmlns:p14="http://schemas.microsoft.com/office/powerpoint/2010/main" val="32529775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 estimate of D1, D2 error effects and preliminary adjustment of the error table</a:t>
            </a:r>
            <a:endParaRPr lang="en-US"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2880" y="2606040"/>
            <a:ext cx="4008813" cy="704504"/>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09160" y="1051560"/>
            <a:ext cx="4343400" cy="2604832"/>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709160" y="4160520"/>
            <a:ext cx="4343400" cy="1922185"/>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91440" y="1005840"/>
                <a:ext cx="4343400" cy="1621598"/>
              </a:xfrm>
              <a:prstGeom prst="rect">
                <a:avLst/>
              </a:prstGeom>
              <a:noFill/>
            </p:spPr>
            <p:txBody>
              <a:bodyPr wrap="square" rtlCol="0">
                <a:spAutoFit/>
              </a:bodyPr>
              <a:lstStyle/>
              <a:p>
                <a:r>
                  <a:rPr lang="en-US" sz="1600" dirty="0" smtClean="0"/>
                  <a:t>Relative impact of an, </a:t>
                </a:r>
                <a:r>
                  <a:rPr lang="en-US" sz="1600" dirty="0" err="1" smtClean="0"/>
                  <a:t>bn</a:t>
                </a:r>
                <a:r>
                  <a:rPr lang="en-US" sz="1600" dirty="0" smtClean="0"/>
                  <a:t> coefficients on DA was estimated by comparison of kicks they induce. These were calculated at amplitude of expected DA of 10</a:t>
                </a:r>
                <a:r>
                  <a:rPr lang="en-US" sz="1600" dirty="0" smtClean="0">
                    <a:latin typeface="Symbol" pitchFamily="18" charset="2"/>
                  </a:rPr>
                  <a:t>s</a:t>
                </a:r>
                <a:r>
                  <a:rPr lang="en-US" sz="1600" dirty="0" smtClean="0"/>
                  <a:t> and normalized to </a:t>
                </a:r>
                <a14:m>
                  <m:oMath xmlns:m="http://schemas.openxmlformats.org/officeDocument/2006/math">
                    <m:rad>
                      <m:radPr>
                        <m:degHide m:val="on"/>
                        <m:ctrlPr>
                          <a:rPr lang="en-US" sz="1600" i="1" smtClean="0">
                            <a:latin typeface="Cambria Math"/>
                            <a:sym typeface="Symbol"/>
                          </a:rPr>
                        </m:ctrlPr>
                      </m:radPr>
                      <m:deg/>
                      <m:e>
                        <m:r>
                          <a:rPr lang="en-US" sz="1600" i="1" smtClean="0">
                            <a:latin typeface="Cambria Math"/>
                            <a:ea typeface="Cambria Math"/>
                            <a:sym typeface="Symbol"/>
                          </a:rPr>
                          <m:t>𝜀</m:t>
                        </m:r>
                        <m:r>
                          <a:rPr lang="en-US" sz="1600" b="0" i="1" smtClean="0">
                            <a:latin typeface="Cambria Math"/>
                            <a:ea typeface="Cambria Math"/>
                            <a:sym typeface="Symbol"/>
                          </a:rPr>
                          <m:t>/</m:t>
                        </m:r>
                        <m:r>
                          <a:rPr lang="en-US" sz="1600" b="0" i="1" smtClean="0">
                            <a:latin typeface="Cambria Math"/>
                            <a:ea typeface="Cambria Math"/>
                            <a:sym typeface="Symbol"/>
                          </a:rPr>
                          <m:t>𝛽</m:t>
                        </m:r>
                      </m:e>
                    </m:rad>
                  </m:oMath>
                </a14:m>
                <a:r>
                  <a:rPr lang="en-US" sz="1600" dirty="0" smtClean="0"/>
                  <a:t>. Only a kick from a dominant magnet (on left or right side of IP) is shown.</a:t>
                </a:r>
                <a:endParaRPr lang="en-US"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91440" y="1005840"/>
                <a:ext cx="4343400" cy="1621598"/>
              </a:xfrm>
              <a:prstGeom prst="rect">
                <a:avLst/>
              </a:prstGeom>
              <a:blipFill rotWithShape="1">
                <a:blip r:embed="rId5"/>
                <a:stretch>
                  <a:fillRect l="-701" t="-1128" b="-4135"/>
                </a:stretch>
              </a:blipFill>
            </p:spPr>
            <p:txBody>
              <a:bodyPr/>
              <a:lstStyle/>
              <a:p>
                <a:r>
                  <a:rPr lang="en-US">
                    <a:noFill/>
                  </a:rPr>
                  <a:t> </a:t>
                </a:r>
              </a:p>
            </p:txBody>
          </p:sp>
        </mc:Fallback>
      </mc:AlternateContent>
      <p:sp>
        <p:nvSpPr>
          <p:cNvPr id="8" name="TextBox 7"/>
          <p:cNvSpPr txBox="1"/>
          <p:nvPr/>
        </p:nvSpPr>
        <p:spPr>
          <a:xfrm>
            <a:off x="91440" y="3246120"/>
            <a:ext cx="4343400" cy="3046988"/>
          </a:xfrm>
          <a:prstGeom prst="rect">
            <a:avLst/>
          </a:prstGeom>
          <a:noFill/>
        </p:spPr>
        <p:txBody>
          <a:bodyPr wrap="square" rtlCol="0">
            <a:spAutoFit/>
          </a:bodyPr>
          <a:lstStyle/>
          <a:p>
            <a:r>
              <a:rPr lang="en-US" sz="1600" u="sng" dirty="0" smtClean="0"/>
              <a:t>Preliminary conclusion and adjustment</a:t>
            </a:r>
            <a:r>
              <a:rPr lang="en-US" sz="1600" dirty="0" smtClean="0"/>
              <a:t>:</a:t>
            </a:r>
          </a:p>
          <a:p>
            <a:pPr marL="182880" indent="-182880">
              <a:buFont typeface="Arial" pitchFamily="34" charset="0"/>
              <a:buChar char="•"/>
            </a:pPr>
            <a:r>
              <a:rPr lang="en-US" sz="1600" dirty="0"/>
              <a:t>K</a:t>
            </a:r>
            <a:r>
              <a:rPr lang="en-US" sz="1600" dirty="0" smtClean="0"/>
              <a:t>icks induced by D1 terms n=2-9 and D2 terms n=2-5 are comparable to some of the IT kicks, hence may need to be reduced.</a:t>
            </a:r>
          </a:p>
          <a:p>
            <a:pPr marL="182880" indent="-182880">
              <a:buFont typeface="Arial" pitchFamily="34" charset="0"/>
              <a:buChar char="•"/>
            </a:pPr>
            <a:r>
              <a:rPr lang="en-US" sz="1600" dirty="0" smtClean="0"/>
              <a:t>D1 n=3,4 and b6 are corrected with the IT local correctors, and n=2 and b3 are corrected with global tune, coupling and chromaticity systems.</a:t>
            </a:r>
          </a:p>
          <a:p>
            <a:pPr marL="182880" indent="-182880">
              <a:buFont typeface="Arial" pitchFamily="34" charset="0"/>
              <a:buChar char="•"/>
            </a:pPr>
            <a:r>
              <a:rPr lang="en-US" sz="1600" dirty="0" smtClean="0"/>
              <a:t>As a first optimization step, the following terms are reduced to 50%:</a:t>
            </a:r>
          </a:p>
          <a:p>
            <a:pPr marL="182880" indent="-182880">
              <a:buFont typeface="Arial" pitchFamily="34" charset="0"/>
              <a:buChar char="•"/>
            </a:pPr>
            <a:r>
              <a:rPr lang="en-US" sz="1600" dirty="0" smtClean="0"/>
              <a:t>D1: a5, b5, a6, b7, b9m; D2: n=2,3, a4, b5.</a:t>
            </a:r>
          </a:p>
          <a:p>
            <a:pPr marL="182880" indent="-182880">
              <a:buFont typeface="Arial" pitchFamily="34" charset="0"/>
              <a:buChar char="•"/>
            </a:pPr>
            <a:r>
              <a:rPr lang="en-US" sz="1600" dirty="0" smtClean="0"/>
              <a:t>The D1 a5, b5, a6 terms may be later relaxed if the IT a5, b5, a6 correctors are included.</a:t>
            </a:r>
            <a:endParaRPr lang="en-US" sz="1600" dirty="0"/>
          </a:p>
        </p:txBody>
      </p:sp>
    </p:spTree>
    <p:extLst>
      <p:ext uri="{BB962C8B-B14F-4D97-AF65-F5344CB8AC3E}">
        <p14:creationId xmlns:p14="http://schemas.microsoft.com/office/powerpoint/2010/main" val="5382441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DA with the IT error table “target65”, adjusted D1</a:t>
            </a:r>
            <a:r>
              <a:rPr lang="en-US" sz="2400" dirty="0"/>
              <a:t> </a:t>
            </a:r>
            <a:r>
              <a:rPr lang="en-US" sz="2400" dirty="0" smtClean="0"/>
              <a:t>and D2 errors, and original expected Q4 and Q5 errors</a:t>
            </a:r>
            <a:endParaRPr lang="en-US"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71600" y="914400"/>
            <a:ext cx="6400800" cy="4207668"/>
          </a:xfrm>
          <a:prstGeom prst="rect">
            <a:avLst/>
          </a:prstGeom>
        </p:spPr>
      </p:pic>
      <p:sp>
        <p:nvSpPr>
          <p:cNvPr id="5" name="TextBox 4"/>
          <p:cNvSpPr txBox="1"/>
          <p:nvPr/>
        </p:nvSpPr>
        <p:spPr>
          <a:xfrm>
            <a:off x="548640" y="5212080"/>
            <a:ext cx="8229600" cy="1015663"/>
          </a:xfrm>
          <a:prstGeom prst="rect">
            <a:avLst/>
          </a:prstGeom>
          <a:noFill/>
        </p:spPr>
        <p:txBody>
          <a:bodyPr wrap="square" rtlCol="0">
            <a:spAutoFit/>
          </a:bodyPr>
          <a:lstStyle/>
          <a:p>
            <a:r>
              <a:rPr lang="en-US" dirty="0" err="1" smtClean="0"/>
              <a:t>DA</a:t>
            </a:r>
            <a:r>
              <a:rPr lang="en-US" baseline="-25000" dirty="0" err="1" smtClean="0"/>
              <a:t>min</a:t>
            </a:r>
            <a:r>
              <a:rPr lang="en-US" dirty="0" smtClean="0"/>
              <a:t> = 9.43</a:t>
            </a:r>
            <a:r>
              <a:rPr lang="en-US" sz="2000" dirty="0" smtClean="0">
                <a:latin typeface="Symbol" pitchFamily="18" charset="2"/>
              </a:rPr>
              <a:t>s</a:t>
            </a:r>
            <a:r>
              <a:rPr lang="en-US" dirty="0" smtClean="0"/>
              <a:t> is influenced by one bad seed out of 60 seeds. The next worst seed gives DA = 9.81</a:t>
            </a:r>
            <a:r>
              <a:rPr lang="en-US" sz="2000" dirty="0" smtClean="0">
                <a:latin typeface="Symbol" pitchFamily="18" charset="2"/>
              </a:rPr>
              <a:t>s</a:t>
            </a:r>
            <a:r>
              <a:rPr lang="en-US" dirty="0" smtClean="0"/>
              <a:t>. Hence the combined impact of the D1, D2, Q4, Q5 errors on DA is in the range of 0.5-1</a:t>
            </a:r>
            <a:r>
              <a:rPr lang="en-US" sz="2000" dirty="0" smtClean="0">
                <a:latin typeface="Symbol" pitchFamily="18" charset="2"/>
              </a:rPr>
              <a:t>s</a:t>
            </a:r>
            <a:r>
              <a:rPr lang="en-US" dirty="0" smtClean="0"/>
              <a:t>.</a:t>
            </a:r>
            <a:endParaRPr lang="en-US" dirty="0"/>
          </a:p>
        </p:txBody>
      </p:sp>
    </p:spTree>
    <p:extLst>
      <p:ext uri="{BB962C8B-B14F-4D97-AF65-F5344CB8AC3E}">
        <p14:creationId xmlns:p14="http://schemas.microsoft.com/office/powerpoint/2010/main" val="2685849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097280"/>
            <a:ext cx="8229600" cy="5349240"/>
          </a:xfrm>
        </p:spPr>
        <p:txBody>
          <a:bodyPr>
            <a:normAutofit/>
          </a:bodyPr>
          <a:lstStyle/>
          <a:p>
            <a:pPr marL="182880" indent="-182880">
              <a:spcBef>
                <a:spcPts val="0"/>
              </a:spcBef>
              <a:buFont typeface="Arial" pitchFamily="34" charset="0"/>
              <a:buChar char="•"/>
            </a:pPr>
            <a:r>
              <a:rPr lang="en-US" sz="1600" dirty="0" smtClean="0">
                <a:effectLst/>
              </a:rPr>
              <a:t>Field error tolerances for 150 mm aperture IT quadrupoles in the SLHCV3.01 lattice have been re-optimized with respect to the latest “expected to achieve” error table “target6”.</a:t>
            </a:r>
          </a:p>
          <a:p>
            <a:pPr marL="182880" indent="-182880">
              <a:spcBef>
                <a:spcPts val="0"/>
              </a:spcBef>
              <a:buFont typeface="Arial" pitchFamily="34" charset="0"/>
              <a:buChar char="•"/>
            </a:pPr>
            <a:r>
              <a:rPr lang="en-US" sz="1600" dirty="0" smtClean="0">
                <a:effectLst/>
              </a:rPr>
              <a:t>The resultant optimized error table “target65” provides minimum DA of ≈10.45</a:t>
            </a:r>
            <a:r>
              <a:rPr lang="en-US" sz="1600" dirty="0" smtClean="0">
                <a:effectLst/>
                <a:latin typeface="Symbol" pitchFamily="18" charset="2"/>
              </a:rPr>
              <a:t>s</a:t>
            </a:r>
            <a:r>
              <a:rPr lang="en-US" sz="1600" dirty="0" smtClean="0">
                <a:effectLst/>
              </a:rPr>
              <a:t> at 3.75 </a:t>
            </a:r>
            <a:r>
              <a:rPr lang="en-US" sz="1600" dirty="0" smtClean="0">
                <a:effectLst/>
                <a:latin typeface="Symbol" pitchFamily="18" charset="2"/>
              </a:rPr>
              <a:t>m</a:t>
            </a:r>
            <a:r>
              <a:rPr lang="en-US" sz="1600" dirty="0" smtClean="0">
                <a:effectLst/>
              </a:rPr>
              <a:t>m-rad normalized </a:t>
            </a:r>
            <a:r>
              <a:rPr lang="en-US" sz="1600" dirty="0" err="1" smtClean="0">
                <a:effectLst/>
              </a:rPr>
              <a:t>emittance</a:t>
            </a:r>
            <a:r>
              <a:rPr lang="en-US" sz="1600" dirty="0" smtClean="0">
                <a:effectLst/>
              </a:rPr>
              <a:t> when D1, D2, Q4, Q5 errors are not included.</a:t>
            </a:r>
          </a:p>
          <a:p>
            <a:pPr marL="182880" indent="-182880">
              <a:spcBef>
                <a:spcPts val="0"/>
              </a:spcBef>
              <a:buFont typeface="Arial" pitchFamily="34" charset="0"/>
              <a:buChar char="•"/>
            </a:pPr>
            <a:r>
              <a:rPr lang="en-US" sz="1600" dirty="0" smtClean="0">
                <a:effectLst/>
              </a:rPr>
              <a:t>The required level of a5, b5, a6 correction was determined. These correctors have been recently studied in detail for a different lattice layout SLHCV3.1b.</a:t>
            </a:r>
          </a:p>
          <a:p>
            <a:pPr marL="182880" indent="-182880">
              <a:spcBef>
                <a:spcPts val="0"/>
              </a:spcBef>
              <a:buFont typeface="Arial" pitchFamily="34" charset="0"/>
              <a:buChar char="•"/>
            </a:pPr>
            <a:r>
              <a:rPr lang="en-US" sz="1600" dirty="0" smtClean="0">
                <a:effectLst/>
              </a:rPr>
              <a:t>A preliminary tune scan without beam-beam effects indicates that DA may be improved by optimizing the working point. However, to make a final conclusion, the beam-beam effects must be included in the simulation.</a:t>
            </a:r>
          </a:p>
          <a:p>
            <a:pPr marL="182880" indent="-182880">
              <a:spcBef>
                <a:spcPts val="0"/>
              </a:spcBef>
              <a:buFont typeface="Arial" pitchFamily="34" charset="0"/>
              <a:buChar char="•"/>
            </a:pPr>
            <a:r>
              <a:rPr lang="en-US" sz="1600" dirty="0" smtClean="0">
                <a:effectLst/>
              </a:rPr>
              <a:t>DA with the expected non-linear field in the large aperture D1, D2 separation dipoles and Q4, Q5 matching </a:t>
            </a:r>
            <a:r>
              <a:rPr lang="en-US" sz="1600" dirty="0" err="1" smtClean="0">
                <a:effectLst/>
              </a:rPr>
              <a:t>quadrupoles</a:t>
            </a:r>
            <a:r>
              <a:rPr lang="en-US" sz="1600" dirty="0" smtClean="0">
                <a:effectLst/>
              </a:rPr>
              <a:t> have been evaluated. </a:t>
            </a:r>
          </a:p>
          <a:p>
            <a:pPr marL="182880" indent="-182880">
              <a:spcBef>
                <a:spcPts val="0"/>
              </a:spcBef>
              <a:buFont typeface="Arial" pitchFamily="34" charset="0"/>
              <a:buChar char="•"/>
            </a:pPr>
            <a:r>
              <a:rPr lang="en-US" sz="1600" dirty="0" smtClean="0">
                <a:effectLst/>
              </a:rPr>
              <a:t>The impact of Q4, Q5 field errors is small.</a:t>
            </a:r>
          </a:p>
          <a:p>
            <a:pPr marL="182880" indent="-182880">
              <a:spcBef>
                <a:spcPts val="0"/>
              </a:spcBef>
              <a:buFont typeface="Arial" pitchFamily="34" charset="0"/>
              <a:buChar char="•"/>
            </a:pPr>
            <a:r>
              <a:rPr lang="en-US" sz="1600" dirty="0" smtClean="0">
                <a:effectLst/>
              </a:rPr>
              <a:t>After preliminary adjustment of the D1, D2 errors the impact on DA is in the range of 0.5-1</a:t>
            </a:r>
            <a:r>
              <a:rPr lang="en-US" sz="1600" dirty="0" smtClean="0">
                <a:effectLst/>
                <a:latin typeface="Symbol" pitchFamily="18" charset="2"/>
              </a:rPr>
              <a:t>s</a:t>
            </a:r>
            <a:r>
              <a:rPr lang="en-US" sz="1600" dirty="0" smtClean="0">
                <a:effectLst/>
              </a:rPr>
              <a:t>.</a:t>
            </a:r>
          </a:p>
          <a:p>
            <a:pPr marL="182880" indent="-182880">
              <a:spcBef>
                <a:spcPts val="0"/>
              </a:spcBef>
              <a:buFont typeface="Arial" pitchFamily="34" charset="0"/>
              <a:buChar char="•"/>
            </a:pPr>
            <a:r>
              <a:rPr lang="en-US" sz="1600" dirty="0" smtClean="0">
                <a:effectLst/>
              </a:rPr>
              <a:t>More detailed study of D1, D2 errors is needed for final conclusion. For better accuracy, the simulation should include the missing feed-down effects from the offset beam trajectory in the D1, D2 and the planned IT correctors for a5, b5, a6 terms.</a:t>
            </a:r>
          </a:p>
        </p:txBody>
      </p:sp>
    </p:spTree>
    <p:extLst>
      <p:ext uri="{BB962C8B-B14F-4D97-AF65-F5344CB8AC3E}">
        <p14:creationId xmlns:p14="http://schemas.microsoft.com/office/powerpoint/2010/main" val="34211871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6655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Back-up slides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IT field error table “target65”</a:t>
            </a:r>
            <a:r>
              <a:rPr lang="en-US" sz="2600" dirty="0"/>
              <a:t> </a:t>
            </a:r>
            <a:r>
              <a:rPr lang="en-US" sz="2600" dirty="0" smtClean="0"/>
              <a:t>at r</a:t>
            </a:r>
            <a:r>
              <a:rPr lang="en-US" sz="2600" baseline="-25000" dirty="0" smtClean="0"/>
              <a:t>0</a:t>
            </a:r>
            <a:r>
              <a:rPr lang="en-US" sz="2600" dirty="0" smtClean="0"/>
              <a:t> = 50 mm</a:t>
            </a:r>
            <a:endParaRPr lang="en-US" sz="2600" dirty="0"/>
          </a:p>
        </p:txBody>
      </p:sp>
      <p:sp>
        <p:nvSpPr>
          <p:cNvPr id="5" name="TextBox 4"/>
          <p:cNvSpPr txBox="1"/>
          <p:nvPr/>
        </p:nvSpPr>
        <p:spPr>
          <a:xfrm>
            <a:off x="822960" y="5513295"/>
            <a:ext cx="7772400" cy="646331"/>
          </a:xfrm>
          <a:prstGeom prst="rect">
            <a:avLst/>
          </a:prstGeom>
          <a:noFill/>
        </p:spPr>
        <p:txBody>
          <a:bodyPr wrap="square" rtlCol="0">
            <a:spAutoFit/>
          </a:bodyPr>
          <a:lstStyle/>
          <a:p>
            <a:r>
              <a:rPr lang="en-US" dirty="0"/>
              <a:t>* a5, b5, a6 values in the table are effective residual values after correction. The actual a5, b5, a6 in the IT </a:t>
            </a:r>
            <a:r>
              <a:rPr lang="en-US" dirty="0" err="1"/>
              <a:t>quadrupoles</a:t>
            </a:r>
            <a:r>
              <a:rPr lang="en-US" dirty="0"/>
              <a:t> (before correction) will be higher.</a:t>
            </a:r>
          </a:p>
        </p:txBody>
      </p:sp>
      <p:graphicFrame>
        <p:nvGraphicFramePr>
          <p:cNvPr id="6" name="Table 5"/>
          <p:cNvGraphicFramePr>
            <a:graphicFrameLocks noGrp="1"/>
          </p:cNvGraphicFramePr>
          <p:nvPr>
            <p:extLst>
              <p:ext uri="{D42A27DB-BD31-4B8C-83A1-F6EECF244321}">
                <p14:modId xmlns:p14="http://schemas.microsoft.com/office/powerpoint/2010/main" val="3306135560"/>
              </p:ext>
            </p:extLst>
          </p:nvPr>
        </p:nvGraphicFramePr>
        <p:xfrm>
          <a:off x="895575" y="1148975"/>
          <a:ext cx="7406640" cy="4160520"/>
        </p:xfrm>
        <a:graphic>
          <a:graphicData uri="http://schemas.openxmlformats.org/drawingml/2006/table">
            <a:tbl>
              <a:tblPr/>
              <a:tblGrid>
                <a:gridCol w="731520"/>
                <a:gridCol w="1280160"/>
                <a:gridCol w="1005840"/>
                <a:gridCol w="274320"/>
                <a:gridCol w="822960"/>
                <a:gridCol w="1005840"/>
                <a:gridCol w="1280160"/>
                <a:gridCol w="1005840"/>
              </a:tblGrid>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skew</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a:effectLst/>
                          <a:latin typeface="+mn-lt"/>
                          <a:ea typeface="SimSun"/>
                          <a:cs typeface="Calibri"/>
                        </a:rPr>
                        <a:t>   </a:t>
                      </a:r>
                      <a:endParaRPr lang="en-US" sz="18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normal</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Times New Roman"/>
                        </a:rPr>
                        <a:t>mean</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0.800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0.800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0.820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0.820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0.650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0.650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0.570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rgbClr val="005872"/>
                          </a:solidFill>
                          <a:effectLst/>
                          <a:latin typeface="+mn-lt"/>
                          <a:ea typeface="+mn-ea"/>
                          <a:cs typeface="+mn-cs"/>
                        </a:rPr>
                        <a:t>0.570</a:t>
                      </a:r>
                      <a:endParaRPr lang="en-US"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0.086</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0.086</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b5*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0.084</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rgbClr val="005872"/>
                          </a:solidFill>
                          <a:effectLst/>
                          <a:latin typeface="+mn-lt"/>
                          <a:ea typeface="+mn-ea"/>
                          <a:cs typeface="+mn-cs"/>
                        </a:rPr>
                        <a:t>0.084</a:t>
                      </a:r>
                      <a:endParaRPr lang="en-US"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0.155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0.062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0.800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0.550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0.550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0.152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0.095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0.095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0.095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0.088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0.055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0.065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0.065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0.064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0.040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0.035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0.035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0.040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0.032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0.075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0.100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0.100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0.026</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0.0208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0.0208</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dirty="0" smtClean="0">
                          <a:solidFill>
                            <a:srgbClr val="005872"/>
                          </a:solidFill>
                          <a:effectLst/>
                          <a:latin typeface="+mn-lt"/>
                          <a:ea typeface="+mn-ea"/>
                          <a:cs typeface="+mn-cs"/>
                        </a:rPr>
                        <a:t>0.0208</a:t>
                      </a:r>
                      <a:endParaRPr lang="en-US"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0.014</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0.014</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0.0144</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0.0144</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0.010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dirty="0" smtClean="0">
                          <a:solidFill>
                            <a:srgbClr val="005872"/>
                          </a:solidFill>
                          <a:effectLst/>
                        </a:rPr>
                        <a:t>0</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0.0072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0.0072</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dirty="0" smtClean="0">
                          <a:solidFill>
                            <a:srgbClr val="005872"/>
                          </a:solidFill>
                          <a:effectLst/>
                          <a:latin typeface="+mn-lt"/>
                          <a:ea typeface="+mn-ea"/>
                          <a:cs typeface="+mn-cs"/>
                        </a:rPr>
                        <a:t>0.005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-0.020 </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0.0115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dirty="0" smtClean="0">
                          <a:solidFill>
                            <a:srgbClr val="005872"/>
                          </a:solidFill>
                          <a:effectLst/>
                          <a:latin typeface="+mn-lt"/>
                          <a:ea typeface="+mn-ea"/>
                          <a:cs typeface="+mn-cs"/>
                        </a:rPr>
                        <a:t>0.0115</a:t>
                      </a:r>
                      <a:endParaRPr lang="en-US"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2506873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region</a:t>
            </a:r>
            <a:endParaRPr lang="en-US" dirty="0"/>
          </a:p>
        </p:txBody>
      </p:sp>
      <p:grpSp>
        <p:nvGrpSpPr>
          <p:cNvPr id="12" name="Group 11"/>
          <p:cNvGrpSpPr/>
          <p:nvPr/>
        </p:nvGrpSpPr>
        <p:grpSpPr>
          <a:xfrm>
            <a:off x="762000" y="777240"/>
            <a:ext cx="7772400" cy="5636392"/>
            <a:chOff x="762000" y="777240"/>
            <a:chExt cx="7772400" cy="5636392"/>
          </a:xfrm>
        </p:grpSpPr>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762000" y="1384432"/>
              <a:ext cx="7772400" cy="5029200"/>
            </a:xfrm>
            <a:prstGeom prst="rect">
              <a:avLst/>
            </a:prstGeom>
          </p:spPr>
        </p:pic>
        <p:sp>
          <p:nvSpPr>
            <p:cNvPr id="5" name="TextBox 4"/>
            <p:cNvSpPr txBox="1"/>
            <p:nvPr/>
          </p:nvSpPr>
          <p:spPr>
            <a:xfrm>
              <a:off x="5016500" y="777240"/>
              <a:ext cx="426720" cy="338554"/>
            </a:xfrm>
            <a:prstGeom prst="rect">
              <a:avLst/>
            </a:prstGeom>
            <a:noFill/>
          </p:spPr>
          <p:txBody>
            <a:bodyPr wrap="none" rtlCol="0">
              <a:spAutoFit/>
            </a:bodyPr>
            <a:lstStyle/>
            <a:p>
              <a:r>
                <a:rPr lang="en-US" sz="1600" b="1" dirty="0" smtClean="0">
                  <a:solidFill>
                    <a:srgbClr val="C00000"/>
                  </a:solidFill>
                </a:rPr>
                <a:t>Q1</a:t>
              </a:r>
              <a:endParaRPr lang="en-US" sz="1600" b="1" dirty="0">
                <a:solidFill>
                  <a:srgbClr val="C00000"/>
                </a:solidFill>
              </a:endParaRPr>
            </a:p>
          </p:txBody>
        </p:sp>
        <p:sp>
          <p:nvSpPr>
            <p:cNvPr id="6" name="TextBox 5"/>
            <p:cNvSpPr txBox="1"/>
            <p:nvPr/>
          </p:nvSpPr>
          <p:spPr>
            <a:xfrm>
              <a:off x="5298440" y="777240"/>
              <a:ext cx="426720" cy="338554"/>
            </a:xfrm>
            <a:prstGeom prst="rect">
              <a:avLst/>
            </a:prstGeom>
            <a:noFill/>
          </p:spPr>
          <p:txBody>
            <a:bodyPr wrap="none" rtlCol="0">
              <a:spAutoFit/>
            </a:bodyPr>
            <a:lstStyle/>
            <a:p>
              <a:r>
                <a:rPr lang="en-US" sz="1600" b="1" dirty="0" smtClean="0">
                  <a:solidFill>
                    <a:srgbClr val="C00000"/>
                  </a:solidFill>
                </a:rPr>
                <a:t>Q3</a:t>
              </a:r>
              <a:endParaRPr lang="en-US" sz="1600" b="1" dirty="0">
                <a:solidFill>
                  <a:srgbClr val="C00000"/>
                </a:solidFill>
              </a:endParaRPr>
            </a:p>
          </p:txBody>
        </p:sp>
        <p:sp>
          <p:nvSpPr>
            <p:cNvPr id="7" name="TextBox 6"/>
            <p:cNvSpPr txBox="1"/>
            <p:nvPr/>
          </p:nvSpPr>
          <p:spPr>
            <a:xfrm>
              <a:off x="5166360" y="1051560"/>
              <a:ext cx="426720" cy="338554"/>
            </a:xfrm>
            <a:prstGeom prst="rect">
              <a:avLst/>
            </a:prstGeom>
            <a:noFill/>
          </p:spPr>
          <p:txBody>
            <a:bodyPr wrap="none" rtlCol="0">
              <a:spAutoFit/>
            </a:bodyPr>
            <a:lstStyle/>
            <a:p>
              <a:r>
                <a:rPr lang="en-US" sz="1600" b="1" dirty="0" smtClean="0">
                  <a:solidFill>
                    <a:srgbClr val="C00000"/>
                  </a:solidFill>
                </a:rPr>
                <a:t>Q2</a:t>
              </a:r>
              <a:endParaRPr lang="en-US" sz="1600" b="1" dirty="0">
                <a:solidFill>
                  <a:srgbClr val="C00000"/>
                </a:solidFill>
              </a:endParaRPr>
            </a:p>
          </p:txBody>
        </p:sp>
        <p:sp>
          <p:nvSpPr>
            <p:cNvPr id="8" name="TextBox 7"/>
            <p:cNvSpPr txBox="1"/>
            <p:nvPr/>
          </p:nvSpPr>
          <p:spPr>
            <a:xfrm>
              <a:off x="5818078" y="1051560"/>
              <a:ext cx="415498" cy="338554"/>
            </a:xfrm>
            <a:prstGeom prst="rect">
              <a:avLst/>
            </a:prstGeom>
            <a:noFill/>
          </p:spPr>
          <p:txBody>
            <a:bodyPr wrap="none" rtlCol="0">
              <a:spAutoFit/>
            </a:bodyPr>
            <a:lstStyle/>
            <a:p>
              <a:r>
                <a:rPr lang="en-US" sz="1600" b="1" dirty="0" smtClean="0">
                  <a:solidFill>
                    <a:srgbClr val="0070C0"/>
                  </a:solidFill>
                </a:rPr>
                <a:t>D2</a:t>
              </a:r>
              <a:endParaRPr lang="en-US" sz="1600" b="1" dirty="0">
                <a:solidFill>
                  <a:srgbClr val="0070C0"/>
                </a:solidFill>
              </a:endParaRPr>
            </a:p>
          </p:txBody>
        </p:sp>
        <p:sp>
          <p:nvSpPr>
            <p:cNvPr id="9" name="TextBox 8"/>
            <p:cNvSpPr txBox="1"/>
            <p:nvPr/>
          </p:nvSpPr>
          <p:spPr>
            <a:xfrm>
              <a:off x="5476240" y="1051560"/>
              <a:ext cx="415498" cy="338554"/>
            </a:xfrm>
            <a:prstGeom prst="rect">
              <a:avLst/>
            </a:prstGeom>
            <a:noFill/>
          </p:spPr>
          <p:txBody>
            <a:bodyPr wrap="none" rtlCol="0">
              <a:spAutoFit/>
            </a:bodyPr>
            <a:lstStyle/>
            <a:p>
              <a:r>
                <a:rPr lang="en-US" sz="1600" b="1" dirty="0">
                  <a:solidFill>
                    <a:srgbClr val="0070C0"/>
                  </a:solidFill>
                </a:rPr>
                <a:t>D</a:t>
              </a:r>
              <a:r>
                <a:rPr lang="en-US" sz="1600" b="1" dirty="0" smtClean="0">
                  <a:solidFill>
                    <a:srgbClr val="0070C0"/>
                  </a:solidFill>
                </a:rPr>
                <a:t>1</a:t>
              </a:r>
              <a:endParaRPr lang="en-US" sz="1600" b="1" dirty="0">
                <a:solidFill>
                  <a:srgbClr val="0070C0"/>
                </a:solidFill>
              </a:endParaRPr>
            </a:p>
          </p:txBody>
        </p:sp>
        <p:sp>
          <p:nvSpPr>
            <p:cNvPr id="10" name="TextBox 9"/>
            <p:cNvSpPr txBox="1"/>
            <p:nvPr/>
          </p:nvSpPr>
          <p:spPr>
            <a:xfrm>
              <a:off x="6093460" y="1051560"/>
              <a:ext cx="426720" cy="338554"/>
            </a:xfrm>
            <a:prstGeom prst="rect">
              <a:avLst/>
            </a:prstGeom>
            <a:noFill/>
          </p:spPr>
          <p:txBody>
            <a:bodyPr wrap="none" rtlCol="0">
              <a:spAutoFit/>
            </a:bodyPr>
            <a:lstStyle/>
            <a:p>
              <a:r>
                <a:rPr lang="en-US" sz="1600" b="1" dirty="0" smtClean="0">
                  <a:solidFill>
                    <a:srgbClr val="C00000"/>
                  </a:solidFill>
                </a:rPr>
                <a:t>Q5</a:t>
              </a:r>
              <a:endParaRPr lang="en-US" sz="1600" b="1" dirty="0">
                <a:solidFill>
                  <a:srgbClr val="C00000"/>
                </a:solidFill>
              </a:endParaRPr>
            </a:p>
          </p:txBody>
        </p:sp>
        <p:sp>
          <p:nvSpPr>
            <p:cNvPr id="11" name="TextBox 10"/>
            <p:cNvSpPr txBox="1"/>
            <p:nvPr/>
          </p:nvSpPr>
          <p:spPr>
            <a:xfrm>
              <a:off x="5918200" y="777240"/>
              <a:ext cx="426720" cy="338554"/>
            </a:xfrm>
            <a:prstGeom prst="rect">
              <a:avLst/>
            </a:prstGeom>
            <a:noFill/>
          </p:spPr>
          <p:txBody>
            <a:bodyPr wrap="none" rtlCol="0">
              <a:spAutoFit/>
            </a:bodyPr>
            <a:lstStyle/>
            <a:p>
              <a:r>
                <a:rPr lang="en-US" sz="1600" b="1" dirty="0" smtClean="0">
                  <a:solidFill>
                    <a:srgbClr val="C00000"/>
                  </a:solidFill>
                </a:rPr>
                <a:t>Q4</a:t>
              </a:r>
              <a:endParaRPr lang="en-US" sz="1600" b="1" dirty="0">
                <a:solidFill>
                  <a:srgbClr val="C00000"/>
                </a:solidFill>
              </a:endParaRPr>
            </a:p>
          </p:txBody>
        </p:sp>
      </p:grpSp>
    </p:spTree>
    <p:extLst>
      <p:ext uri="{BB962C8B-B14F-4D97-AF65-F5344CB8AC3E}">
        <p14:creationId xmlns:p14="http://schemas.microsoft.com/office/powerpoint/2010/main" val="2220152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0"/>
              </a:spcBef>
            </a:pPr>
            <a:r>
              <a:rPr lang="en-US" dirty="0" smtClean="0"/>
              <a:t>Non-linear field</a:t>
            </a:r>
            <a:endParaRPr lang="en-US" dirty="0"/>
          </a:p>
        </p:txBody>
      </p:sp>
      <p:graphicFrame>
        <p:nvGraphicFramePr>
          <p:cNvPr id="1026" name="Object 2"/>
          <p:cNvGraphicFramePr>
            <a:graphicFrameLocks noGrp="1" noChangeAspect="1"/>
          </p:cNvGraphicFramePr>
          <p:nvPr>
            <p:ph idx="1"/>
            <p:extLst>
              <p:ext uri="{D42A27DB-BD31-4B8C-83A1-F6EECF244321}">
                <p14:modId xmlns:p14="http://schemas.microsoft.com/office/powerpoint/2010/main" val="1432247816"/>
              </p:ext>
            </p:extLst>
          </p:nvPr>
        </p:nvGraphicFramePr>
        <p:xfrm>
          <a:off x="723900" y="958850"/>
          <a:ext cx="3746500" cy="596900"/>
        </p:xfrm>
        <a:graphic>
          <a:graphicData uri="http://schemas.openxmlformats.org/presentationml/2006/ole">
            <mc:AlternateContent xmlns:mc="http://schemas.openxmlformats.org/markup-compatibility/2006">
              <mc:Choice xmlns:v="urn:schemas-microsoft-com:vml" Requires="v">
                <p:oleObj spid="_x0000_s1275" name="Equation" r:id="rId3" imgW="4228920" imgH="672840" progId="Equation.3">
                  <p:embed/>
                </p:oleObj>
              </mc:Choice>
              <mc:Fallback>
                <p:oleObj name="Equation" r:id="rId3" imgW="4228920" imgH="672840" progId="Equation.3">
                  <p:embed/>
                  <p:pic>
                    <p:nvPicPr>
                      <p:cNvPr id="0" name="Picture 2"/>
                      <p:cNvPicPr>
                        <a:picLocks noChangeAspect="1" noChangeArrowheads="1"/>
                      </p:cNvPicPr>
                      <p:nvPr/>
                    </p:nvPicPr>
                    <p:blipFill>
                      <a:blip r:embed="rId4"/>
                      <a:srcRect/>
                      <a:stretch>
                        <a:fillRect/>
                      </a:stretch>
                    </p:blipFill>
                    <p:spPr bwMode="auto">
                      <a:xfrm>
                        <a:off x="723900" y="958850"/>
                        <a:ext cx="37465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4879340" y="935038"/>
            <a:ext cx="3566160" cy="663515"/>
          </a:xfrm>
          <a:prstGeom prst="rect">
            <a:avLst/>
          </a:prstGeom>
          <a:noFill/>
        </p:spPr>
        <p:txBody>
          <a:bodyPr wrap="square" rtlCol="0">
            <a:spAutoFit/>
          </a:bodyPr>
          <a:lstStyle/>
          <a:p>
            <a:pPr>
              <a:lnSpc>
                <a:spcPct val="120000"/>
              </a:lnSpc>
            </a:pPr>
            <a:r>
              <a:rPr lang="en-US" sz="1600" dirty="0" smtClean="0"/>
              <a:t>where n=1 is for a dipole, etc.</a:t>
            </a:r>
          </a:p>
          <a:p>
            <a:pPr>
              <a:lnSpc>
                <a:spcPct val="120000"/>
              </a:lnSpc>
            </a:pPr>
            <a:r>
              <a:rPr lang="en-US" sz="1600" dirty="0" smtClean="0"/>
              <a:t>B</a:t>
            </a:r>
            <a:r>
              <a:rPr lang="en-US" sz="1600" baseline="-25000" dirty="0" smtClean="0"/>
              <a:t>N</a:t>
            </a:r>
            <a:r>
              <a:rPr lang="en-US" sz="1600" dirty="0" smtClean="0"/>
              <a:t> is the main magnet field at r</a:t>
            </a:r>
            <a:r>
              <a:rPr lang="en-US" sz="1600" baseline="-25000" dirty="0" smtClean="0"/>
              <a:t>0</a:t>
            </a:r>
            <a:endParaRPr lang="en-US" sz="1600" baseline="-25000" dirty="0"/>
          </a:p>
        </p:txBody>
      </p:sp>
      <p:sp>
        <p:nvSpPr>
          <p:cNvPr id="7" name="TextBox 6"/>
          <p:cNvSpPr txBox="1"/>
          <p:nvPr/>
        </p:nvSpPr>
        <p:spPr>
          <a:xfrm>
            <a:off x="457199" y="1554480"/>
            <a:ext cx="8229600" cy="1865126"/>
          </a:xfrm>
          <a:prstGeom prst="rect">
            <a:avLst/>
          </a:prstGeom>
          <a:noFill/>
        </p:spPr>
        <p:txBody>
          <a:bodyPr wrap="square" rtlCol="0">
            <a:spAutoFit/>
          </a:bodyPr>
          <a:lstStyle/>
          <a:p>
            <a:pPr marL="182880" indent="-182880" defTabSz="182880">
              <a:lnSpc>
                <a:spcPct val="120000"/>
              </a:lnSpc>
              <a:buFont typeface="Arial" pitchFamily="34" charset="0"/>
              <a:buChar char="•"/>
            </a:pPr>
            <a:r>
              <a:rPr lang="en-US" sz="1600" dirty="0" smtClean="0"/>
              <a:t>The </a:t>
            </a:r>
            <a:r>
              <a:rPr lang="en-US" sz="1600" dirty="0" err="1" smtClean="0"/>
              <a:t>bn</a:t>
            </a:r>
            <a:r>
              <a:rPr lang="en-US" sz="1600" dirty="0"/>
              <a:t>,</a:t>
            </a:r>
            <a:r>
              <a:rPr lang="en-US" sz="1600" dirty="0" smtClean="0"/>
              <a:t> an represent the n-</a:t>
            </a:r>
            <a:r>
              <a:rPr lang="en-US" sz="1600" dirty="0" err="1" smtClean="0"/>
              <a:t>th</a:t>
            </a:r>
            <a:r>
              <a:rPr lang="en-US" sz="1600" dirty="0" smtClean="0"/>
              <a:t> order “normal” and “skew” field components normalized to the main magnet field at a reference radius r</a:t>
            </a:r>
            <a:r>
              <a:rPr lang="en-US" sz="1600" baseline="-25000" dirty="0" smtClean="0"/>
              <a:t>0</a:t>
            </a:r>
            <a:r>
              <a:rPr lang="en-US" sz="1600" dirty="0" smtClean="0"/>
              <a:t> (in 10</a:t>
            </a:r>
            <a:r>
              <a:rPr lang="en-US" sz="1600" baseline="30000" dirty="0" smtClean="0"/>
              <a:t>-4</a:t>
            </a:r>
            <a:r>
              <a:rPr lang="en-US" sz="1600" dirty="0" smtClean="0"/>
              <a:t> units).</a:t>
            </a:r>
          </a:p>
          <a:p>
            <a:pPr marL="182880" indent="-182880" defTabSz="182880">
              <a:lnSpc>
                <a:spcPct val="120000"/>
              </a:lnSpc>
              <a:buFont typeface="Arial" pitchFamily="34" charset="0"/>
              <a:buChar char="•"/>
            </a:pPr>
            <a:r>
              <a:rPr lang="en-US" sz="1600" dirty="0" smtClean="0"/>
              <a:t>In LHC, each an</a:t>
            </a:r>
            <a:r>
              <a:rPr lang="en-US" sz="1600" dirty="0"/>
              <a:t> </a:t>
            </a:r>
            <a:r>
              <a:rPr lang="en-US" sz="1600" dirty="0" smtClean="0"/>
              <a:t>and </a:t>
            </a:r>
            <a:r>
              <a:rPr lang="en-US" sz="1600" dirty="0" err="1" smtClean="0"/>
              <a:t>bn</a:t>
            </a:r>
            <a:r>
              <a:rPr lang="en-US" sz="1600" dirty="0"/>
              <a:t> </a:t>
            </a:r>
            <a:r>
              <a:rPr lang="en-US" sz="1600" dirty="0" smtClean="0"/>
              <a:t>is composed of </a:t>
            </a:r>
            <a:r>
              <a:rPr lang="en-US" sz="1600" dirty="0"/>
              <a:t>3</a:t>
            </a:r>
            <a:r>
              <a:rPr lang="en-US" sz="1600" dirty="0" smtClean="0"/>
              <a:t> components:  “mean”, “uncertainty” and “random”.</a:t>
            </a:r>
          </a:p>
          <a:p>
            <a:pPr marL="182880" indent="-182880" defTabSz="182880">
              <a:lnSpc>
                <a:spcPct val="120000"/>
              </a:lnSpc>
              <a:buFont typeface="Arial" pitchFamily="34" charset="0"/>
              <a:buChar char="•"/>
            </a:pPr>
            <a:r>
              <a:rPr lang="en-US" sz="1600" dirty="0" smtClean="0"/>
              <a:t>The </a:t>
            </a:r>
            <a:r>
              <a:rPr lang="en-US" sz="1600" dirty="0"/>
              <a:t>non-linear field </a:t>
            </a:r>
            <a:r>
              <a:rPr lang="en-US" sz="1600" dirty="0" smtClean="0"/>
              <a:t>excites high-order </a:t>
            </a:r>
            <a:r>
              <a:rPr lang="en-US" sz="1600" dirty="0"/>
              <a:t>resonance </a:t>
            </a:r>
            <a:r>
              <a:rPr lang="en-US" sz="1600" dirty="0" smtClean="0"/>
              <a:t>effects </a:t>
            </a:r>
            <a:r>
              <a:rPr lang="en-US" sz="1600" dirty="0"/>
              <a:t>limiting DA. </a:t>
            </a:r>
          </a:p>
          <a:p>
            <a:pPr marL="182880" indent="-182880" defTabSz="182880">
              <a:lnSpc>
                <a:spcPct val="120000"/>
              </a:lnSpc>
              <a:buFont typeface="Arial" pitchFamily="34" charset="0"/>
              <a:buChar char="•"/>
            </a:pPr>
            <a:r>
              <a:rPr lang="en-US" sz="1600" dirty="0"/>
              <a:t>The DA is </a:t>
            </a:r>
            <a:r>
              <a:rPr lang="en-US" sz="1600" dirty="0" smtClean="0"/>
              <a:t>sensitive </a:t>
            </a:r>
            <a:r>
              <a:rPr lang="en-US" sz="1600" dirty="0"/>
              <a:t>to the </a:t>
            </a:r>
            <a:r>
              <a:rPr lang="en-US" sz="1600" dirty="0" smtClean="0"/>
              <a:t>IR magnet </a:t>
            </a:r>
            <a:r>
              <a:rPr lang="en-US" sz="1600" dirty="0"/>
              <a:t>errors because of the very high </a:t>
            </a:r>
            <a:r>
              <a:rPr lang="en-US" sz="1600" dirty="0" smtClean="0"/>
              <a:t>beta </a:t>
            </a:r>
            <a:r>
              <a:rPr lang="en-US" sz="1600" dirty="0"/>
              <a:t>functions</a:t>
            </a:r>
            <a:r>
              <a:rPr lang="en-US" sz="1600" dirty="0" smtClean="0"/>
              <a:t>.</a:t>
            </a:r>
          </a:p>
          <a:p>
            <a:pPr marL="182880" indent="-182880" defTabSz="182880">
              <a:lnSpc>
                <a:spcPct val="120000"/>
              </a:lnSpc>
              <a:buFont typeface="Arial" pitchFamily="34" charset="0"/>
              <a:buChar char="•"/>
            </a:pPr>
            <a:r>
              <a:rPr lang="en-US" sz="1600" dirty="0" smtClean="0"/>
              <a:t>The IT includes local correctors to compensate the IT and D1 low order non-linear field.</a:t>
            </a:r>
            <a:endParaRPr lang="en-US" sz="1600" dirty="0"/>
          </a:p>
        </p:txBody>
      </p:sp>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43200" y="3429000"/>
            <a:ext cx="3733381" cy="310896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Expected to achieve field </a:t>
            </a:r>
            <a:r>
              <a:rPr lang="en-US" sz="2600" dirty="0"/>
              <a:t>quality in </a:t>
            </a:r>
            <a:r>
              <a:rPr lang="en-US" sz="2600" dirty="0" smtClean="0"/>
              <a:t>IT quadrupoles with 150 </a:t>
            </a:r>
            <a:r>
              <a:rPr lang="en-US" sz="2600" dirty="0"/>
              <a:t>mm aperture </a:t>
            </a:r>
            <a:r>
              <a:rPr lang="en-US" sz="2600" dirty="0" smtClean="0"/>
              <a:t>at </a:t>
            </a:r>
            <a:r>
              <a:rPr lang="en-US" sz="2600" dirty="0"/>
              <a:t>r</a:t>
            </a:r>
            <a:r>
              <a:rPr lang="en-US" sz="2600" baseline="-25000" dirty="0"/>
              <a:t>0</a:t>
            </a:r>
            <a:r>
              <a:rPr lang="en-US" sz="2600" dirty="0"/>
              <a:t> = 50 </a:t>
            </a:r>
            <a:r>
              <a:rPr lang="en-US" sz="2600" dirty="0" smtClean="0"/>
              <a:t>mm</a:t>
            </a:r>
            <a:endParaRPr lang="en-US" sz="2600" dirty="0"/>
          </a:p>
        </p:txBody>
      </p:sp>
      <p:sp>
        <p:nvSpPr>
          <p:cNvPr id="5" name="TextBox 4"/>
          <p:cNvSpPr txBox="1">
            <a:spLocks noChangeArrowheads="1"/>
          </p:cNvSpPr>
          <p:nvPr/>
        </p:nvSpPr>
        <p:spPr bwMode="auto">
          <a:xfrm>
            <a:off x="457200" y="1005840"/>
            <a:ext cx="8229600" cy="1077218"/>
          </a:xfrm>
          <a:prstGeom prst="rect">
            <a:avLst/>
          </a:prstGeom>
          <a:noFill/>
          <a:ln w="9525">
            <a:noFill/>
            <a:miter lim="800000"/>
            <a:headEnd/>
            <a:tailEnd/>
          </a:ln>
        </p:spPr>
        <p:txBody>
          <a:bodyPr>
            <a:spAutoFit/>
          </a:bodyPr>
          <a:lstStyle/>
          <a:p>
            <a:pPr marL="182880" indent="-182880">
              <a:buFont typeface="Arial" pitchFamily="34" charset="0"/>
              <a:buChar char="•"/>
            </a:pPr>
            <a:r>
              <a:rPr lang="en-US" sz="1600" dirty="0" smtClean="0"/>
              <a:t>Presented by E</a:t>
            </a:r>
            <a:r>
              <a:rPr lang="en-US" sz="1600" dirty="0"/>
              <a:t>. </a:t>
            </a:r>
            <a:r>
              <a:rPr lang="en-US" sz="1600" dirty="0" smtClean="0"/>
              <a:t>Todesco at the 2nd </a:t>
            </a:r>
            <a:r>
              <a:rPr lang="en-US" sz="1600" dirty="0"/>
              <a:t>Joint </a:t>
            </a:r>
            <a:r>
              <a:rPr lang="en-US" sz="1600" dirty="0" err="1"/>
              <a:t>HiLumi</a:t>
            </a:r>
            <a:r>
              <a:rPr lang="en-US" sz="1600" dirty="0"/>
              <a:t> LHC-LARP Meeting, November 2012, </a:t>
            </a:r>
            <a:r>
              <a:rPr lang="en-US" sz="1600" dirty="0" err="1" smtClean="0"/>
              <a:t>Frascati</a:t>
            </a:r>
            <a:r>
              <a:rPr lang="en-US" sz="1600" dirty="0"/>
              <a:t> </a:t>
            </a:r>
            <a:r>
              <a:rPr lang="en-US" sz="1600" dirty="0" smtClean="0"/>
              <a:t>``Field Quality in the Inner Triplet and in the Separation Dipole’’.</a:t>
            </a:r>
          </a:p>
          <a:p>
            <a:pPr marL="182880" indent="-182880">
              <a:buFont typeface="Arial" pitchFamily="34" charset="0"/>
              <a:buChar char="•"/>
            </a:pPr>
            <a:r>
              <a:rPr lang="en-US" sz="1600" dirty="0">
                <a:solidFill>
                  <a:srgbClr val="C00000"/>
                </a:solidFill>
              </a:rPr>
              <a:t>This table will be further referred </a:t>
            </a:r>
            <a:r>
              <a:rPr lang="en-US" sz="1600" dirty="0" smtClean="0">
                <a:solidFill>
                  <a:srgbClr val="C00000"/>
                </a:solidFill>
              </a:rPr>
              <a:t>to as </a:t>
            </a:r>
            <a:r>
              <a:rPr lang="en-US" sz="1600" dirty="0">
                <a:solidFill>
                  <a:srgbClr val="C00000"/>
                </a:solidFill>
              </a:rPr>
              <a:t>error table “target6</a:t>
            </a:r>
            <a:r>
              <a:rPr lang="en-US" sz="1600" dirty="0" smtClean="0">
                <a:solidFill>
                  <a:srgbClr val="C00000"/>
                </a:solidFill>
              </a:rPr>
              <a:t>”. The goal is to obtain sufficient DA with IT field errors close to this table values (or larger).</a:t>
            </a:r>
            <a:endParaRPr lang="en-US" sz="1600" dirty="0">
              <a:solidFill>
                <a:srgbClr val="C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218500347"/>
              </p:ext>
            </p:extLst>
          </p:nvPr>
        </p:nvGraphicFramePr>
        <p:xfrm>
          <a:off x="949363" y="2198592"/>
          <a:ext cx="7406640" cy="4160520"/>
        </p:xfrm>
        <a:graphic>
          <a:graphicData uri="http://schemas.openxmlformats.org/drawingml/2006/table">
            <a:tbl>
              <a:tblPr/>
              <a:tblGrid>
                <a:gridCol w="731520"/>
                <a:gridCol w="1280160"/>
                <a:gridCol w="1005840"/>
                <a:gridCol w="274320"/>
                <a:gridCol w="822960"/>
                <a:gridCol w="1005840"/>
                <a:gridCol w="1280160"/>
                <a:gridCol w="1005840"/>
              </a:tblGrid>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skew</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3">
                  <a:txBody>
                    <a:bodyPr/>
                    <a:lstStyle/>
                    <a:p>
                      <a:pPr marL="0" marR="0" algn="ctr">
                        <a:spcBef>
                          <a:spcPts val="0"/>
                        </a:spcBef>
                        <a:spcAft>
                          <a:spcPts val="0"/>
                        </a:spcAft>
                      </a:pPr>
                      <a:r>
                        <a:rPr lang="en-US" sz="1800" kern="100" dirty="0">
                          <a:effectLst/>
                          <a:latin typeface="+mn-lt"/>
                          <a:ea typeface="SimSun"/>
                          <a:cs typeface="Calibri"/>
                        </a:rPr>
                        <a:t>   </a:t>
                      </a:r>
                      <a:endParaRPr lang="en-US" sz="1800" kern="100" dirty="0">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normal</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Times New Roman"/>
                        </a:rPr>
                        <a:t>mean</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a:solidFill>
                            <a:srgbClr val="005872"/>
                          </a:solidFill>
                          <a:effectLst/>
                          <a:latin typeface="+mn-lt"/>
                          <a:ea typeface="SimSun"/>
                          <a:cs typeface="Calibri"/>
                        </a:rPr>
                        <a:t>uncertainty</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005872"/>
                          </a:solidFill>
                          <a:effectLst/>
                          <a:latin typeface="+mn-lt"/>
                          <a:ea typeface="SimSun"/>
                          <a:cs typeface="Calibri"/>
                        </a:rPr>
                        <a:t>random</a:t>
                      </a:r>
                      <a:endParaRPr lang="en-US" sz="1800" kern="100" dirty="0">
                        <a:solidFill>
                          <a:srgbClr val="005872"/>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0.800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0.800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0.820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0.820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0.650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0.650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005872"/>
                          </a:solidFill>
                          <a:effectLst/>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0.570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0.570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0.430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0.430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b5</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0.420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0.420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Calibri"/>
                        </a:rPr>
                        <a:t>a6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0.310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0.310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b6</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0.800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1.100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1.100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0.190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0.190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b7</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0.190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0.190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0.110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0.110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b8</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0.130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0.130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0.080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0.080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b9</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0.070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0.070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0.040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0.040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b10</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0.150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0.200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0.200</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320040">
                <a:tc>
                  <a:txBody>
                    <a:bodyPr/>
                    <a:lstStyle/>
                    <a:p>
                      <a:pPr marL="0" marR="0" algn="ctr">
                        <a:spcBef>
                          <a:spcPts val="0"/>
                        </a:spcBef>
                        <a:spcAft>
                          <a:spcPts val="0"/>
                        </a:spcAft>
                      </a:pPr>
                      <a:r>
                        <a:rPr lang="en-US" sz="1800" kern="100" dirty="0">
                          <a:solidFill>
                            <a:srgbClr val="C00000"/>
                          </a:solidFill>
                          <a:effectLst/>
                          <a:latin typeface="+mn-lt"/>
                          <a:ea typeface="SimSun"/>
                          <a:cs typeface="Calibri"/>
                        </a:rPr>
                        <a:t>a11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0.026</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0.026</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gn="ctr">
                        <a:spcBef>
                          <a:spcPts val="0"/>
                        </a:spcBef>
                        <a:spcAft>
                          <a:spcPts val="0"/>
                        </a:spcAft>
                      </a:pPr>
                      <a:r>
                        <a:rPr lang="en-US" sz="1800" kern="100" dirty="0">
                          <a:solidFill>
                            <a:srgbClr val="C00000"/>
                          </a:solidFill>
                          <a:effectLst/>
                          <a:latin typeface="+mn-lt"/>
                          <a:ea typeface="SimSun"/>
                          <a:cs typeface="Calibri"/>
                        </a:rPr>
                        <a:t>b11</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0.026</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0.026</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0.014</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0.014</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b12</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0.018</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0.018</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0.010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0.010 </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b13</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baseline="0" dirty="0" smtClean="0">
                          <a:solidFill>
                            <a:srgbClr val="005872"/>
                          </a:solidFill>
                          <a:effectLst/>
                        </a:rPr>
                        <a:t>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0.009</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kern="1200" baseline="0" dirty="0" smtClean="0">
                          <a:solidFill>
                            <a:srgbClr val="005872"/>
                          </a:solidFill>
                          <a:effectLst/>
                          <a:latin typeface="+mn-lt"/>
                          <a:ea typeface="+mn-ea"/>
                          <a:cs typeface="+mn-cs"/>
                        </a:rPr>
                        <a:t>0.009</a:t>
                      </a:r>
                      <a:endParaRPr lang="en-US" baseline="0" dirty="0" smtClean="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a14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0.005</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800" kern="1200" baseline="0" dirty="0" smtClean="0">
                          <a:solidFill>
                            <a:srgbClr val="005872"/>
                          </a:solidFill>
                          <a:effectLst/>
                          <a:latin typeface="+mn-lt"/>
                          <a:ea typeface="+mn-ea"/>
                          <a:cs typeface="+mn-cs"/>
                        </a:rPr>
                        <a:t>0.005</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0" marR="0" algn="just">
                        <a:spcBef>
                          <a:spcPts val="0"/>
                        </a:spcBef>
                        <a:spcAft>
                          <a:spcPts val="0"/>
                        </a:spcAft>
                      </a:pPr>
                      <a:endParaRPr lang="en-US" sz="1600" kern="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 dirty="0" smtClean="0">
                          <a:solidFill>
                            <a:srgbClr val="C00000"/>
                          </a:solidFill>
                          <a:effectLst/>
                          <a:latin typeface="+mn-lt"/>
                          <a:ea typeface="SimSun"/>
                          <a:cs typeface="Times New Roman"/>
                        </a:rPr>
                        <a:t>b14</a:t>
                      </a:r>
                      <a:endParaRPr lang="en-US" sz="1800" kern="100" dirty="0">
                        <a:solidFill>
                          <a:srgbClr val="C00000"/>
                        </a:solidFill>
                        <a:effectLst/>
                        <a:latin typeface="+mn-lt"/>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-0.040</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0.023</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US" sz="1800" kern="1200" baseline="0" dirty="0" smtClean="0">
                          <a:solidFill>
                            <a:srgbClr val="005872"/>
                          </a:solidFill>
                          <a:effectLst/>
                          <a:latin typeface="+mn-lt"/>
                          <a:ea typeface="+mn-ea"/>
                          <a:cs typeface="+mn-cs"/>
                        </a:rPr>
                        <a:t>0.023</a:t>
                      </a:r>
                      <a:endParaRPr lang="en-US" baseline="0" dirty="0">
                        <a:solidFill>
                          <a:srgbClr val="005872"/>
                        </a:solidFill>
                        <a:effectLs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149115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with IT error </a:t>
            </a:r>
            <a:r>
              <a:rPr lang="en-US" dirty="0"/>
              <a:t>tables </a:t>
            </a:r>
            <a:r>
              <a:rPr lang="en-US" dirty="0" smtClean="0"/>
              <a:t>from previous studies</a:t>
            </a:r>
            <a:endParaRPr lang="en-US" sz="2800" dirty="0"/>
          </a:p>
        </p:txBody>
      </p:sp>
      <p:sp>
        <p:nvSpPr>
          <p:cNvPr id="6" name="TextBox 5"/>
          <p:cNvSpPr txBox="1">
            <a:spLocks noChangeArrowheads="1"/>
          </p:cNvSpPr>
          <p:nvPr/>
        </p:nvSpPr>
        <p:spPr bwMode="auto">
          <a:xfrm>
            <a:off x="457200" y="868680"/>
            <a:ext cx="8229600" cy="1323439"/>
          </a:xfrm>
          <a:prstGeom prst="rect">
            <a:avLst/>
          </a:prstGeom>
          <a:noFill/>
          <a:ln w="9525">
            <a:noFill/>
            <a:miter lim="800000"/>
            <a:headEnd/>
            <a:tailEnd/>
          </a:ln>
        </p:spPr>
        <p:txBody>
          <a:bodyPr>
            <a:spAutoFit/>
          </a:bodyPr>
          <a:lstStyle/>
          <a:p>
            <a:r>
              <a:rPr lang="en-US" sz="1600" dirty="0" smtClean="0"/>
              <a:t>“target4” – previous version of expected to achieve field error table (June’12).</a:t>
            </a:r>
          </a:p>
          <a:p>
            <a:r>
              <a:rPr lang="en-US" sz="1600" dirty="0" smtClean="0"/>
              <a:t>“target468” – previous optimized field error tolerance table satisfying DA (before Nov’12).</a:t>
            </a:r>
          </a:p>
          <a:p>
            <a:r>
              <a:rPr lang="en-US" sz="1600" dirty="0" smtClean="0">
                <a:solidFill>
                  <a:srgbClr val="C00000"/>
                </a:solidFill>
              </a:rPr>
              <a:t>Main features of the “target6” table: 1) non-zero b6m, b10m, b14m (mean values); 2) significantly increased b10, b14 (“allowed” multipoles); 3) mostly higher low order terms (for which IT correction exists); 4) mostly lower high order terms (uncorrected).</a:t>
            </a:r>
            <a:endParaRPr lang="en-US" sz="1600" dirty="0">
              <a:solidFill>
                <a:srgbClr val="C00000"/>
              </a:solidFill>
            </a:endParaRP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35000" y="2275840"/>
            <a:ext cx="7772400" cy="4184142"/>
          </a:xfrm>
          <a:prstGeom prst="rect">
            <a:avLst/>
          </a:prstGeom>
        </p:spPr>
      </p:pic>
      <p:sp>
        <p:nvSpPr>
          <p:cNvPr id="4" name="Rounded Rectangle 3"/>
          <p:cNvSpPr/>
          <p:nvPr/>
        </p:nvSpPr>
        <p:spPr>
          <a:xfrm>
            <a:off x="5334000" y="4711700"/>
            <a:ext cx="502920" cy="1554480"/>
          </a:xfrm>
          <a:prstGeom prst="roundRect">
            <a:avLst/>
          </a:prstGeom>
          <a:noFill/>
          <a:ln w="1905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p:nvSpPr>
        <p:spPr>
          <a:xfrm>
            <a:off x="7569200" y="4711700"/>
            <a:ext cx="502920" cy="1554480"/>
          </a:xfrm>
          <a:prstGeom prst="roundRect">
            <a:avLst/>
          </a:prstGeom>
          <a:noFill/>
          <a:ln w="1905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Left Arrow 4"/>
          <p:cNvSpPr/>
          <p:nvPr/>
        </p:nvSpPr>
        <p:spPr>
          <a:xfrm>
            <a:off x="8458200" y="4203700"/>
            <a:ext cx="368300" cy="189611"/>
          </a:xfrm>
          <a:prstGeom prst="leftArrow">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856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field optimization strategy and tracking set-up</a:t>
            </a:r>
            <a:endParaRPr lang="en-US" dirty="0"/>
          </a:p>
        </p:txBody>
      </p:sp>
      <p:sp>
        <p:nvSpPr>
          <p:cNvPr id="3" name="Content Placeholder 2"/>
          <p:cNvSpPr>
            <a:spLocks noGrp="1"/>
          </p:cNvSpPr>
          <p:nvPr>
            <p:ph idx="1"/>
          </p:nvPr>
        </p:nvSpPr>
        <p:spPr>
          <a:xfrm>
            <a:off x="457200" y="1005840"/>
            <a:ext cx="8229600" cy="4707699"/>
          </a:xfrm>
        </p:spPr>
        <p:txBody>
          <a:bodyPr>
            <a:spAutoFit/>
          </a:bodyPr>
          <a:lstStyle/>
          <a:p>
            <a:pPr marL="182880" indent="-182880">
              <a:spcBef>
                <a:spcPts val="0"/>
              </a:spcBef>
              <a:buFont typeface="Arial" pitchFamily="34" charset="0"/>
              <a:buChar char="•"/>
            </a:pPr>
            <a:r>
              <a:rPr lang="en-US" sz="1600" dirty="0">
                <a:solidFill>
                  <a:schemeClr val="tx1"/>
                </a:solidFill>
                <a:effectLst/>
              </a:rPr>
              <a:t>M</a:t>
            </a:r>
            <a:r>
              <a:rPr lang="en-US" sz="1600" dirty="0" smtClean="0">
                <a:solidFill>
                  <a:schemeClr val="tx1"/>
                </a:solidFill>
                <a:effectLst/>
              </a:rPr>
              <a:t>aximize field coefficients towards the values in the error table “target6” while providing sufficient DA.</a:t>
            </a:r>
          </a:p>
          <a:p>
            <a:pPr marL="182880" indent="-182880">
              <a:spcBef>
                <a:spcPts val="0"/>
              </a:spcBef>
            </a:pPr>
            <a:r>
              <a:rPr lang="en-US" sz="1600" dirty="0" smtClean="0">
                <a:solidFill>
                  <a:schemeClr val="tx1"/>
                </a:solidFill>
                <a:effectLst/>
              </a:rPr>
              <a:t>To avoid too tight tolerances, set the minimum allowed an, </a:t>
            </a:r>
            <a:r>
              <a:rPr lang="en-US" sz="1600" dirty="0" err="1" smtClean="0">
                <a:solidFill>
                  <a:schemeClr val="tx1"/>
                </a:solidFill>
                <a:effectLst/>
              </a:rPr>
              <a:t>bn</a:t>
            </a:r>
            <a:r>
              <a:rPr lang="en-US" sz="1600" dirty="0" smtClean="0">
                <a:solidFill>
                  <a:schemeClr val="tx1"/>
                </a:solidFill>
                <a:effectLst/>
              </a:rPr>
              <a:t> to 50% of the “target6” values.</a:t>
            </a:r>
          </a:p>
          <a:p>
            <a:pPr marL="182880" indent="-182880">
              <a:spcBef>
                <a:spcPts val="0"/>
              </a:spcBef>
              <a:buFont typeface="Arial" pitchFamily="34" charset="0"/>
              <a:buChar char="•"/>
            </a:pPr>
            <a:r>
              <a:rPr lang="en-US" sz="1600" dirty="0" smtClean="0">
                <a:solidFill>
                  <a:schemeClr val="tx1"/>
                </a:solidFill>
                <a:effectLst/>
              </a:rPr>
              <a:t>Set acceptable </a:t>
            </a:r>
            <a:r>
              <a:rPr lang="en-US" sz="1600" dirty="0">
                <a:solidFill>
                  <a:schemeClr val="tx1"/>
                </a:solidFill>
                <a:effectLst/>
              </a:rPr>
              <a:t>minimum DA </a:t>
            </a:r>
            <a:r>
              <a:rPr lang="en-US" sz="1600" dirty="0" smtClean="0">
                <a:solidFill>
                  <a:schemeClr val="tx1"/>
                </a:solidFill>
                <a:effectLst/>
              </a:rPr>
              <a:t>to </a:t>
            </a:r>
            <a:r>
              <a:rPr lang="en-US" sz="1600" dirty="0">
                <a:solidFill>
                  <a:schemeClr val="tx1"/>
                </a:solidFill>
                <a:effectLst/>
              </a:rPr>
              <a:t>10.5</a:t>
            </a:r>
            <a:r>
              <a:rPr lang="en-US" sz="1600" dirty="0">
                <a:solidFill>
                  <a:schemeClr val="tx1"/>
                </a:solidFill>
                <a:effectLst/>
                <a:latin typeface="Symbol" pitchFamily="18" charset="2"/>
              </a:rPr>
              <a:t>s</a:t>
            </a:r>
            <a:r>
              <a:rPr lang="en-US" sz="1600" dirty="0">
                <a:solidFill>
                  <a:schemeClr val="tx1"/>
                </a:solidFill>
                <a:effectLst/>
              </a:rPr>
              <a:t> for the design 3.75 </a:t>
            </a:r>
            <a:r>
              <a:rPr lang="en-US" sz="1600" dirty="0">
                <a:solidFill>
                  <a:schemeClr val="tx1"/>
                </a:solidFill>
                <a:effectLst/>
                <a:latin typeface="Symbol" pitchFamily="18" charset="2"/>
              </a:rPr>
              <a:t>m</a:t>
            </a:r>
            <a:r>
              <a:rPr lang="en-US" sz="1600" dirty="0">
                <a:solidFill>
                  <a:schemeClr val="tx1"/>
                </a:solidFill>
                <a:effectLst/>
              </a:rPr>
              <a:t>m-rad emittance</a:t>
            </a:r>
            <a:r>
              <a:rPr lang="en-US" sz="1600" dirty="0" smtClean="0">
                <a:solidFill>
                  <a:schemeClr val="tx1"/>
                </a:solidFill>
                <a:effectLst/>
              </a:rPr>
              <a:t>.</a:t>
            </a:r>
            <a:endParaRPr lang="en-US" sz="1600" dirty="0">
              <a:solidFill>
                <a:schemeClr val="tx1"/>
              </a:solidFill>
              <a:effectLst/>
            </a:endParaRPr>
          </a:p>
          <a:p>
            <a:pPr marL="182880" indent="-182880">
              <a:spcBef>
                <a:spcPts val="0"/>
              </a:spcBef>
              <a:buFont typeface="Arial" pitchFamily="34" charset="0"/>
              <a:buChar char="•"/>
            </a:pPr>
            <a:r>
              <a:rPr lang="en-US" sz="1600" dirty="0">
                <a:solidFill>
                  <a:schemeClr val="tx1"/>
                </a:solidFill>
                <a:effectLst/>
              </a:rPr>
              <a:t>R</a:t>
            </a:r>
            <a:r>
              <a:rPr lang="en-US" sz="1600" dirty="0" smtClean="0">
                <a:solidFill>
                  <a:schemeClr val="tx1"/>
                </a:solidFill>
                <a:effectLst/>
              </a:rPr>
              <a:t>edo some of the DA sensitivity scans, </a:t>
            </a:r>
            <a:r>
              <a:rPr lang="en-US" sz="1600" dirty="0">
                <a:solidFill>
                  <a:schemeClr val="tx1"/>
                </a:solidFill>
                <a:effectLst/>
              </a:rPr>
              <a:t>especially for the new larger </a:t>
            </a:r>
            <a:r>
              <a:rPr lang="en-US" sz="1600" dirty="0" smtClean="0">
                <a:solidFill>
                  <a:schemeClr val="tx1"/>
                </a:solidFill>
                <a:effectLst/>
              </a:rPr>
              <a:t>coefficients, using the table “target6</a:t>
            </a:r>
            <a:r>
              <a:rPr lang="en-US" sz="1600" dirty="0">
                <a:solidFill>
                  <a:schemeClr val="tx1"/>
                </a:solidFill>
                <a:effectLst/>
              </a:rPr>
              <a:t>” </a:t>
            </a:r>
            <a:r>
              <a:rPr lang="en-US" sz="1600" dirty="0" smtClean="0">
                <a:solidFill>
                  <a:schemeClr val="tx1"/>
                </a:solidFill>
                <a:effectLst/>
              </a:rPr>
              <a:t>as </a:t>
            </a:r>
            <a:r>
              <a:rPr lang="en-US" sz="1600" dirty="0">
                <a:solidFill>
                  <a:schemeClr val="tx1"/>
                </a:solidFill>
                <a:effectLst/>
              </a:rPr>
              <a:t>the new </a:t>
            </a:r>
            <a:r>
              <a:rPr lang="en-US" sz="1600" dirty="0" smtClean="0">
                <a:solidFill>
                  <a:schemeClr val="tx1"/>
                </a:solidFill>
                <a:effectLst/>
              </a:rPr>
              <a:t>basis.</a:t>
            </a:r>
          </a:p>
          <a:p>
            <a:pPr marL="182880" indent="-182880">
              <a:spcBef>
                <a:spcPts val="0"/>
              </a:spcBef>
              <a:buFont typeface="Arial" pitchFamily="34" charset="0"/>
              <a:buChar char="•"/>
            </a:pPr>
            <a:r>
              <a:rPr lang="en-US" sz="1600" dirty="0" smtClean="0">
                <a:solidFill>
                  <a:schemeClr val="tx1"/>
                </a:solidFill>
                <a:effectLst/>
              </a:rPr>
              <a:t>Use results of the previous study as a guidance. </a:t>
            </a:r>
          </a:p>
          <a:p>
            <a:pPr marL="0" indent="0" defTabSz="182880">
              <a:spcBef>
                <a:spcPts val="0"/>
              </a:spcBef>
              <a:buNone/>
            </a:pPr>
            <a:endParaRPr lang="en-US" sz="1600" u="sng" dirty="0" smtClean="0">
              <a:solidFill>
                <a:schemeClr val="tx1"/>
              </a:solidFill>
              <a:effectLst/>
            </a:endParaRPr>
          </a:p>
          <a:p>
            <a:pPr marL="0" indent="0" defTabSz="182880">
              <a:spcBef>
                <a:spcPts val="0"/>
              </a:spcBef>
              <a:buNone/>
            </a:pPr>
            <a:r>
              <a:rPr lang="en-US" sz="1600" u="sng" dirty="0" err="1" smtClean="0">
                <a:solidFill>
                  <a:schemeClr val="tx1"/>
                </a:solidFill>
                <a:effectLst/>
              </a:rPr>
              <a:t>SixTrack</a:t>
            </a:r>
            <a:r>
              <a:rPr lang="en-US" sz="1600" u="sng" dirty="0" smtClean="0">
                <a:solidFill>
                  <a:schemeClr val="tx1"/>
                </a:solidFill>
                <a:effectLst/>
              </a:rPr>
              <a:t> tracking set-up:</a:t>
            </a:r>
          </a:p>
          <a:p>
            <a:pPr marL="182880" indent="-182880" defTabSz="182880">
              <a:spcBef>
                <a:spcPts val="0"/>
              </a:spcBef>
              <a:buFont typeface="Arial" pitchFamily="34" charset="0"/>
              <a:buChar char="•"/>
            </a:pPr>
            <a:r>
              <a:rPr lang="en-US" sz="1600" dirty="0" smtClean="0">
                <a:solidFill>
                  <a:schemeClr val="tx1"/>
                </a:solidFill>
                <a:effectLst/>
              </a:rPr>
              <a:t>10</a:t>
            </a:r>
            <a:r>
              <a:rPr lang="en-US" sz="1600" baseline="30000" dirty="0" smtClean="0">
                <a:solidFill>
                  <a:schemeClr val="tx1"/>
                </a:solidFill>
                <a:effectLst/>
              </a:rPr>
              <a:t>5</a:t>
            </a:r>
            <a:r>
              <a:rPr lang="en-US" sz="1600" dirty="0" smtClean="0">
                <a:solidFill>
                  <a:schemeClr val="tx1"/>
                </a:solidFill>
                <a:effectLst/>
              </a:rPr>
              <a:t> turns, 60 </a:t>
            </a:r>
            <a:r>
              <a:rPr lang="en-US" sz="1600" dirty="0">
                <a:solidFill>
                  <a:schemeClr val="tx1"/>
                </a:solidFill>
                <a:effectLst/>
              </a:rPr>
              <a:t>random error </a:t>
            </a:r>
            <a:r>
              <a:rPr lang="en-US" sz="1600" dirty="0" smtClean="0">
                <a:solidFill>
                  <a:schemeClr val="tx1"/>
                </a:solidFill>
                <a:effectLst/>
              </a:rPr>
              <a:t>seeds, 30 </a:t>
            </a:r>
            <a:r>
              <a:rPr lang="en-US" sz="1600" dirty="0">
                <a:solidFill>
                  <a:schemeClr val="tx1"/>
                </a:solidFill>
                <a:effectLst/>
              </a:rPr>
              <a:t>particle pairs per amplitude step (2</a:t>
            </a:r>
            <a:r>
              <a:rPr lang="en-US" sz="1600" dirty="0">
                <a:solidFill>
                  <a:schemeClr val="tx1"/>
                </a:solidFill>
                <a:effectLst/>
                <a:latin typeface="Symbol" pitchFamily="18" charset="2"/>
              </a:rPr>
              <a:t>s</a:t>
            </a:r>
            <a:r>
              <a:rPr lang="en-US" sz="1600" dirty="0" smtClean="0">
                <a:solidFill>
                  <a:schemeClr val="tx1"/>
                </a:solidFill>
                <a:effectLst/>
                <a:latin typeface="Symbol" pitchFamily="18" charset="2"/>
              </a:rPr>
              <a:t>), </a:t>
            </a:r>
            <a:r>
              <a:rPr lang="en-US" sz="1600" dirty="0" smtClean="0">
                <a:solidFill>
                  <a:schemeClr val="tx1"/>
                </a:solidFill>
                <a:effectLst/>
              </a:rPr>
              <a:t>11 angles, 7 </a:t>
            </a:r>
            <a:r>
              <a:rPr lang="en-US" sz="1600" dirty="0" err="1">
                <a:solidFill>
                  <a:schemeClr val="tx1"/>
                </a:solidFill>
                <a:effectLst/>
              </a:rPr>
              <a:t>TeV</a:t>
            </a:r>
            <a:r>
              <a:rPr lang="en-US" sz="1600" dirty="0">
                <a:solidFill>
                  <a:schemeClr val="tx1"/>
                </a:solidFill>
                <a:effectLst/>
              </a:rPr>
              <a:t> beam </a:t>
            </a:r>
            <a:r>
              <a:rPr lang="en-US" sz="1600" dirty="0" smtClean="0">
                <a:solidFill>
                  <a:schemeClr val="tx1"/>
                </a:solidFill>
                <a:effectLst/>
              </a:rPr>
              <a:t>energy, initial </a:t>
            </a:r>
            <a:r>
              <a:rPr lang="en-US" sz="1600" dirty="0" err="1">
                <a:solidFill>
                  <a:schemeClr val="tx1"/>
                </a:solidFill>
                <a:effectLst/>
                <a:latin typeface="Symbol" pitchFamily="18" charset="2"/>
              </a:rPr>
              <a:t>D</a:t>
            </a:r>
            <a:r>
              <a:rPr lang="en-US" sz="1600" dirty="0" err="1">
                <a:solidFill>
                  <a:schemeClr val="tx1"/>
                </a:solidFill>
                <a:effectLst/>
              </a:rPr>
              <a:t>p</a:t>
            </a:r>
            <a:r>
              <a:rPr lang="en-US" sz="1600" dirty="0">
                <a:solidFill>
                  <a:schemeClr val="tx1"/>
                </a:solidFill>
                <a:effectLst/>
              </a:rPr>
              <a:t>/p = </a:t>
            </a:r>
            <a:r>
              <a:rPr lang="en-US" sz="1600" dirty="0" smtClean="0">
                <a:solidFill>
                  <a:schemeClr val="tx1"/>
                </a:solidFill>
                <a:effectLst/>
              </a:rPr>
              <a:t>2.7e-4, tune </a:t>
            </a:r>
            <a:r>
              <a:rPr lang="en-US" sz="1600" dirty="0">
                <a:solidFill>
                  <a:schemeClr val="tx1"/>
                </a:solidFill>
                <a:effectLst/>
              </a:rPr>
              <a:t>= 62.31, </a:t>
            </a:r>
            <a:r>
              <a:rPr lang="en-US" sz="1600" dirty="0" smtClean="0">
                <a:solidFill>
                  <a:schemeClr val="tx1"/>
                </a:solidFill>
                <a:effectLst/>
              </a:rPr>
              <a:t>60.32, normalized </a:t>
            </a:r>
            <a:r>
              <a:rPr lang="en-US" sz="1600" dirty="0">
                <a:solidFill>
                  <a:schemeClr val="tx1"/>
                </a:solidFill>
                <a:effectLst/>
              </a:rPr>
              <a:t>emittance = 3.75 </a:t>
            </a:r>
            <a:r>
              <a:rPr lang="en-US" sz="1600" dirty="0" smtClean="0">
                <a:solidFill>
                  <a:schemeClr val="tx1"/>
                </a:solidFill>
                <a:effectLst/>
                <a:latin typeface="Symbol" pitchFamily="18" charset="2"/>
              </a:rPr>
              <a:t>m</a:t>
            </a:r>
            <a:r>
              <a:rPr lang="en-US" sz="1600" dirty="0" smtClean="0">
                <a:solidFill>
                  <a:schemeClr val="tx1"/>
                </a:solidFill>
                <a:effectLst/>
              </a:rPr>
              <a:t>m-rad.</a:t>
            </a:r>
          </a:p>
          <a:p>
            <a:pPr marL="182880" indent="-182880" defTabSz="182880">
              <a:spcBef>
                <a:spcPts val="0"/>
              </a:spcBef>
              <a:buFont typeface="Arial" pitchFamily="34" charset="0"/>
              <a:buChar char="•"/>
            </a:pPr>
            <a:r>
              <a:rPr lang="en-US" sz="1600" dirty="0" smtClean="0">
                <a:solidFill>
                  <a:schemeClr val="tx1"/>
                </a:solidFill>
                <a:effectLst/>
              </a:rPr>
              <a:t>Arc </a:t>
            </a:r>
            <a:r>
              <a:rPr lang="en-US" sz="1600" dirty="0">
                <a:solidFill>
                  <a:schemeClr val="tx1"/>
                </a:solidFill>
                <a:effectLst/>
              </a:rPr>
              <a:t>errors and correction are </a:t>
            </a:r>
            <a:r>
              <a:rPr lang="en-US" sz="1600" dirty="0" smtClean="0">
                <a:solidFill>
                  <a:schemeClr val="tx1"/>
                </a:solidFill>
                <a:effectLst/>
              </a:rPr>
              <a:t>included.</a:t>
            </a:r>
            <a:endParaRPr lang="en-US" sz="1600" dirty="0">
              <a:solidFill>
                <a:schemeClr val="tx1"/>
              </a:solidFill>
              <a:effectLst/>
            </a:endParaRPr>
          </a:p>
          <a:p>
            <a:pPr marL="182880" indent="-182880" defTabSz="182880">
              <a:spcBef>
                <a:spcPts val="0"/>
              </a:spcBef>
              <a:buFont typeface="Arial" pitchFamily="34" charset="0"/>
              <a:buChar char="•"/>
            </a:pPr>
            <a:r>
              <a:rPr lang="en-US" sz="1600" dirty="0">
                <a:solidFill>
                  <a:schemeClr val="tx1"/>
                </a:solidFill>
                <a:effectLst/>
              </a:rPr>
              <a:t>IT correctors </a:t>
            </a:r>
            <a:r>
              <a:rPr lang="en-US" sz="1600" dirty="0" smtClean="0">
                <a:solidFill>
                  <a:schemeClr val="tx1"/>
                </a:solidFill>
                <a:effectLst/>
              </a:rPr>
              <a:t>for </a:t>
            </a:r>
            <a:r>
              <a:rPr lang="en-US" sz="1600" dirty="0">
                <a:solidFill>
                  <a:schemeClr val="tx1"/>
                </a:solidFill>
                <a:effectLst/>
              </a:rPr>
              <a:t>a3, b3, a4, b4, b6 </a:t>
            </a:r>
            <a:r>
              <a:rPr lang="en-US" sz="1600" dirty="0" smtClean="0">
                <a:solidFill>
                  <a:schemeClr val="tx1"/>
                </a:solidFill>
                <a:effectLst/>
              </a:rPr>
              <a:t>field errors are included.</a:t>
            </a:r>
            <a:endParaRPr lang="en-US" sz="1600" dirty="0">
              <a:solidFill>
                <a:schemeClr val="tx1"/>
              </a:solidFill>
              <a:effectLst/>
            </a:endParaRPr>
          </a:p>
          <a:p>
            <a:pPr marL="182880" indent="-182880" defTabSz="182880">
              <a:spcBef>
                <a:spcPts val="0"/>
              </a:spcBef>
              <a:buFont typeface="Arial" pitchFamily="34" charset="0"/>
              <a:buChar char="•"/>
            </a:pPr>
            <a:r>
              <a:rPr lang="en-US" sz="1600" dirty="0">
                <a:solidFill>
                  <a:schemeClr val="tx1"/>
                </a:solidFill>
                <a:effectLst/>
              </a:rPr>
              <a:t>IT correctors for a5, b5, a6 errors are not included in this lattice SLHCV3.01. </a:t>
            </a:r>
            <a:r>
              <a:rPr lang="en-US" sz="1600" dirty="0" smtClean="0">
                <a:solidFill>
                  <a:schemeClr val="tx1"/>
                </a:solidFill>
                <a:effectLst/>
              </a:rPr>
              <a:t>Note</a:t>
            </a:r>
            <a:r>
              <a:rPr lang="en-US" sz="1600" dirty="0">
                <a:solidFill>
                  <a:schemeClr val="tx1"/>
                </a:solidFill>
                <a:effectLst/>
              </a:rPr>
              <a:t>: </a:t>
            </a:r>
            <a:r>
              <a:rPr lang="en-US" sz="1600" dirty="0" smtClean="0">
                <a:solidFill>
                  <a:schemeClr val="tx1"/>
                </a:solidFill>
                <a:effectLst/>
              </a:rPr>
              <a:t>these </a:t>
            </a:r>
            <a:r>
              <a:rPr lang="en-US" sz="1600" dirty="0">
                <a:solidFill>
                  <a:schemeClr val="tx1"/>
                </a:solidFill>
                <a:effectLst/>
              </a:rPr>
              <a:t>correctors </a:t>
            </a:r>
            <a:r>
              <a:rPr lang="en-US" sz="1600" dirty="0" smtClean="0">
                <a:solidFill>
                  <a:schemeClr val="tx1"/>
                </a:solidFill>
                <a:effectLst/>
              </a:rPr>
              <a:t>have been </a:t>
            </a:r>
            <a:r>
              <a:rPr lang="en-US" sz="1600" dirty="0">
                <a:solidFill>
                  <a:schemeClr val="tx1"/>
                </a:solidFill>
                <a:effectLst/>
              </a:rPr>
              <a:t>studied in detail for </a:t>
            </a:r>
            <a:r>
              <a:rPr lang="en-US" sz="1600" dirty="0" smtClean="0">
                <a:solidFill>
                  <a:schemeClr val="tx1"/>
                </a:solidFill>
                <a:effectLst/>
              </a:rPr>
              <a:t>lattice </a:t>
            </a:r>
            <a:r>
              <a:rPr lang="en-US" sz="1600" dirty="0">
                <a:solidFill>
                  <a:schemeClr val="tx1"/>
                </a:solidFill>
                <a:effectLst/>
              </a:rPr>
              <a:t>layout SLHCV3.1b (M. Giovannozzi, et al).</a:t>
            </a:r>
          </a:p>
          <a:p>
            <a:pPr marL="182880" indent="-182880" defTabSz="182880">
              <a:spcBef>
                <a:spcPts val="0"/>
              </a:spcBef>
              <a:buFont typeface="Arial" pitchFamily="34" charset="0"/>
              <a:buChar char="•"/>
            </a:pPr>
            <a:r>
              <a:rPr lang="en-US" sz="1600" dirty="0">
                <a:solidFill>
                  <a:schemeClr val="tx1"/>
                </a:solidFill>
                <a:effectLst/>
              </a:rPr>
              <a:t>No field errors in </a:t>
            </a:r>
            <a:r>
              <a:rPr lang="en-US" sz="1600" dirty="0" smtClean="0">
                <a:solidFill>
                  <a:schemeClr val="tx1"/>
                </a:solidFill>
                <a:effectLst/>
              </a:rPr>
              <a:t>the D1</a:t>
            </a:r>
            <a:r>
              <a:rPr lang="en-US" sz="1600" dirty="0">
                <a:solidFill>
                  <a:schemeClr val="tx1"/>
                </a:solidFill>
                <a:effectLst/>
              </a:rPr>
              <a:t>, D2 separation dipoles and </a:t>
            </a:r>
            <a:r>
              <a:rPr lang="en-US" sz="1600" dirty="0" smtClean="0">
                <a:solidFill>
                  <a:schemeClr val="tx1"/>
                </a:solidFill>
                <a:effectLst/>
              </a:rPr>
              <a:t>Q4, Q5 quadrupoles.</a:t>
            </a:r>
            <a:endParaRPr lang="en-US" sz="1600" dirty="0">
              <a:solidFill>
                <a:schemeClr val="tx1"/>
              </a:solidFill>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with IT errors at full and half values of “target6”</a:t>
            </a:r>
            <a:endParaRPr lang="en-US" dirty="0"/>
          </a:p>
        </p:txBody>
      </p:sp>
      <p:grpSp>
        <p:nvGrpSpPr>
          <p:cNvPr id="11" name="Group 10"/>
          <p:cNvGrpSpPr/>
          <p:nvPr/>
        </p:nvGrpSpPr>
        <p:grpSpPr>
          <a:xfrm>
            <a:off x="226315" y="1097280"/>
            <a:ext cx="8729243" cy="3204972"/>
            <a:chOff x="226315" y="1445514"/>
            <a:chExt cx="8729243" cy="3204972"/>
          </a:xfrm>
        </p:grpSpPr>
        <p:pic>
          <p:nvPicPr>
            <p:cNvPr id="10" name="Picture 9"/>
            <p:cNvPicPr>
              <a:picLocks/>
            </p:cNvPicPr>
            <p:nvPr/>
          </p:nvPicPr>
          <p:blipFill>
            <a:blip r:embed="rId2" cstate="email">
              <a:extLst>
                <a:ext uri="{28A0092B-C50C-407E-A947-70E740481C1C}">
                  <a14:useLocalDpi xmlns:a14="http://schemas.microsoft.com/office/drawing/2010/main" val="0"/>
                </a:ext>
              </a:extLst>
            </a:blip>
            <a:stretch>
              <a:fillRect/>
            </a:stretch>
          </p:blipFill>
          <p:spPr>
            <a:xfrm>
              <a:off x="4607815" y="1445514"/>
              <a:ext cx="4347743" cy="3204972"/>
            </a:xfrm>
            <a:prstGeom prst="rect">
              <a:avLst/>
            </a:prstGeom>
          </p:spPr>
        </p:pic>
        <p:pic>
          <p:nvPicPr>
            <p:cNvPr id="3" name="Picture 2"/>
            <p:cNvPicPr>
              <a:picLocks/>
            </p:cNvPicPr>
            <p:nvPr/>
          </p:nvPicPr>
          <p:blipFill>
            <a:blip r:embed="rId3" cstate="email">
              <a:extLst>
                <a:ext uri="{28A0092B-C50C-407E-A947-70E740481C1C}">
                  <a14:useLocalDpi xmlns:a14="http://schemas.microsoft.com/office/drawing/2010/main" val="0"/>
                </a:ext>
              </a:extLst>
            </a:blip>
            <a:stretch>
              <a:fillRect/>
            </a:stretch>
          </p:blipFill>
          <p:spPr>
            <a:xfrm>
              <a:off x="226315" y="1445514"/>
              <a:ext cx="4347743" cy="3204972"/>
            </a:xfrm>
            <a:prstGeom prst="rect">
              <a:avLst/>
            </a:prstGeom>
          </p:spPr>
        </p:pic>
        <p:sp>
          <p:nvSpPr>
            <p:cNvPr id="7" name="TextBox 6"/>
            <p:cNvSpPr txBox="1"/>
            <p:nvPr/>
          </p:nvSpPr>
          <p:spPr>
            <a:xfrm>
              <a:off x="577850" y="1759012"/>
              <a:ext cx="2331536" cy="400110"/>
            </a:xfrm>
            <a:prstGeom prst="rect">
              <a:avLst/>
            </a:prstGeom>
            <a:noFill/>
          </p:spPr>
          <p:txBody>
            <a:bodyPr wrap="none" rtlCol="0">
              <a:spAutoFit/>
            </a:bodyPr>
            <a:lstStyle/>
            <a:p>
              <a:r>
                <a:rPr lang="en-US" dirty="0" smtClean="0"/>
                <a:t>”target6”, </a:t>
              </a:r>
              <a:r>
                <a:rPr lang="en-US" dirty="0" err="1" smtClean="0"/>
                <a:t>DA</a:t>
              </a:r>
              <a:r>
                <a:rPr lang="en-US" baseline="-25000" dirty="0" err="1" smtClean="0"/>
                <a:t>min</a:t>
              </a:r>
              <a:r>
                <a:rPr lang="en-US" dirty="0" smtClean="0"/>
                <a:t>=6.35</a:t>
              </a:r>
              <a:r>
                <a:rPr lang="en-US" sz="2000" dirty="0" smtClean="0">
                  <a:latin typeface="Symbol" pitchFamily="18" charset="2"/>
                </a:rPr>
                <a:t>s</a:t>
              </a:r>
              <a:endParaRPr lang="en-US" sz="2000" dirty="0">
                <a:latin typeface="Symbol" pitchFamily="18" charset="2"/>
              </a:endParaRPr>
            </a:p>
          </p:txBody>
        </p:sp>
        <p:sp>
          <p:nvSpPr>
            <p:cNvPr id="8" name="TextBox 7"/>
            <p:cNvSpPr txBox="1"/>
            <p:nvPr/>
          </p:nvSpPr>
          <p:spPr>
            <a:xfrm>
              <a:off x="4921250" y="1759012"/>
              <a:ext cx="2762744" cy="400110"/>
            </a:xfrm>
            <a:prstGeom prst="rect">
              <a:avLst/>
            </a:prstGeom>
            <a:noFill/>
          </p:spPr>
          <p:txBody>
            <a:bodyPr wrap="none" rtlCol="0">
              <a:spAutoFit/>
            </a:bodyPr>
            <a:lstStyle/>
            <a:p>
              <a:r>
                <a:rPr lang="en-US" dirty="0" smtClean="0"/>
                <a:t>Half “target6”, </a:t>
              </a:r>
              <a:r>
                <a:rPr lang="en-US" dirty="0" err="1" smtClean="0"/>
                <a:t>DA</a:t>
              </a:r>
              <a:r>
                <a:rPr lang="en-US" baseline="-25000" dirty="0" err="1" smtClean="0"/>
                <a:t>min</a:t>
              </a:r>
              <a:r>
                <a:rPr lang="en-US" dirty="0" smtClean="0"/>
                <a:t>=8.33</a:t>
              </a:r>
              <a:r>
                <a:rPr lang="en-US" sz="2000" dirty="0" smtClean="0">
                  <a:latin typeface="Symbol" pitchFamily="18" charset="2"/>
                </a:rPr>
                <a:t>s</a:t>
              </a:r>
              <a:endParaRPr lang="en-US" sz="2000" dirty="0">
                <a:latin typeface="Symbol" pitchFamily="18" charset="2"/>
              </a:endParaRPr>
            </a:p>
          </p:txBody>
        </p:sp>
      </p:grpSp>
      <p:sp>
        <p:nvSpPr>
          <p:cNvPr id="9" name="TextBox 8"/>
          <p:cNvSpPr txBox="1"/>
          <p:nvPr/>
        </p:nvSpPr>
        <p:spPr>
          <a:xfrm>
            <a:off x="685800" y="4434840"/>
            <a:ext cx="8001000" cy="1785104"/>
          </a:xfrm>
          <a:prstGeom prst="rect">
            <a:avLst/>
          </a:prstGeom>
          <a:noFill/>
        </p:spPr>
        <p:txBody>
          <a:bodyPr wrap="square" rtlCol="0">
            <a:spAutoFit/>
          </a:bodyPr>
          <a:lstStyle/>
          <a:p>
            <a:pPr marL="182880" indent="-182880" defTabSz="182880">
              <a:buFont typeface="Arial" pitchFamily="34" charset="0"/>
              <a:buChar char="•"/>
            </a:pPr>
            <a:r>
              <a:rPr lang="en-US" dirty="0" smtClean="0"/>
              <a:t>The plots show minimum DA for 60 seeds as a function of x-y angle.</a:t>
            </a:r>
          </a:p>
          <a:p>
            <a:pPr marL="182880" indent="-182880" defTabSz="182880">
              <a:buFont typeface="Arial" pitchFamily="34" charset="0"/>
              <a:buChar char="•"/>
            </a:pPr>
            <a:r>
              <a:rPr lang="en-US" dirty="0" smtClean="0"/>
              <a:t>The </a:t>
            </a:r>
            <a:r>
              <a:rPr lang="en-US" dirty="0"/>
              <a:t>DA is well below the </a:t>
            </a:r>
            <a:r>
              <a:rPr lang="en-US" dirty="0" smtClean="0"/>
              <a:t>desired 10.5</a:t>
            </a:r>
            <a:r>
              <a:rPr lang="en-US" sz="2000" dirty="0" smtClean="0">
                <a:latin typeface="Symbol" pitchFamily="18" charset="2"/>
              </a:rPr>
              <a:t>s</a:t>
            </a:r>
            <a:r>
              <a:rPr lang="en-US" dirty="0" smtClean="0"/>
              <a:t> </a:t>
            </a:r>
            <a:r>
              <a:rPr lang="en-US" dirty="0"/>
              <a:t>even at half values of “target6</a:t>
            </a:r>
            <a:r>
              <a:rPr lang="en-US" dirty="0" smtClean="0"/>
              <a:t>”.</a:t>
            </a:r>
            <a:endParaRPr lang="en-US" dirty="0"/>
          </a:p>
          <a:p>
            <a:pPr marL="182880" indent="-182880" defTabSz="182880">
              <a:buFont typeface="Arial" pitchFamily="34" charset="0"/>
              <a:buChar char="•"/>
            </a:pPr>
            <a:r>
              <a:rPr lang="en-US" dirty="0" smtClean="0"/>
              <a:t>To improve the DA, we first study IT correction of a5, b5, a6 terms. These  correctors are not included in this lattice SLHCV3.01. To simulate the correction, we allow smaller a5, b5, a6 terms assuming they are residual values after correction. Their optimal values are determined in the scan.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ombined scan of a5, b5, </a:t>
            </a:r>
            <a:r>
              <a:rPr lang="en-US" dirty="0"/>
              <a:t>a</a:t>
            </a:r>
            <a:r>
              <a:rPr lang="en-US" dirty="0" smtClean="0"/>
              <a:t>6</a:t>
            </a:r>
            <a:endParaRPr lang="en-US" dirty="0"/>
          </a:p>
        </p:txBody>
      </p:sp>
      <p:sp>
        <p:nvSpPr>
          <p:cNvPr id="5" name="TextBox 4"/>
          <p:cNvSpPr txBox="1"/>
          <p:nvPr/>
        </p:nvSpPr>
        <p:spPr>
          <a:xfrm>
            <a:off x="914400" y="4754880"/>
            <a:ext cx="7315200" cy="1754326"/>
          </a:xfrm>
          <a:prstGeom prst="rect">
            <a:avLst/>
          </a:prstGeom>
          <a:noFill/>
        </p:spPr>
        <p:txBody>
          <a:bodyPr wrap="square" rtlCol="0">
            <a:spAutoFit/>
          </a:bodyPr>
          <a:lstStyle/>
          <a:p>
            <a:pPr marL="182880" indent="-182880" defTabSz="182880">
              <a:buFont typeface="Arial" pitchFamily="34" charset="0"/>
              <a:buChar char="•"/>
            </a:pPr>
            <a:r>
              <a:rPr lang="en-US" dirty="0"/>
              <a:t>A</a:t>
            </a:r>
            <a:r>
              <a:rPr lang="en-US" dirty="0" smtClean="0"/>
              <a:t>ll other an, </a:t>
            </a:r>
            <a:r>
              <a:rPr lang="en-US" dirty="0" err="1"/>
              <a:t>b</a:t>
            </a:r>
            <a:r>
              <a:rPr lang="en-US" dirty="0" err="1" smtClean="0"/>
              <a:t>n</a:t>
            </a:r>
            <a:r>
              <a:rPr lang="en-US" dirty="0" smtClean="0"/>
              <a:t> are set to half-values of “target6” table.</a:t>
            </a:r>
          </a:p>
          <a:p>
            <a:pPr marL="182880" indent="-182880" defTabSz="182880">
              <a:buFont typeface="Arial" pitchFamily="34" charset="0"/>
              <a:buChar char="•"/>
            </a:pPr>
            <a:r>
              <a:rPr lang="en-US" dirty="0" smtClean="0">
                <a:solidFill>
                  <a:srgbClr val="C00000"/>
                </a:solidFill>
              </a:rPr>
              <a:t>Conclusion: the effective residual a5, b5, a6 values (after correction) should be near 0.2 level relative to “target6” values.</a:t>
            </a:r>
            <a:r>
              <a:rPr lang="en-US" dirty="0">
                <a:solidFill>
                  <a:srgbClr val="C00000"/>
                </a:solidFill>
              </a:rPr>
              <a:t> The actual a5, b5, a6 </a:t>
            </a:r>
            <a:r>
              <a:rPr lang="en-US" dirty="0" smtClean="0">
                <a:solidFill>
                  <a:srgbClr val="C00000"/>
                </a:solidFill>
              </a:rPr>
              <a:t>values in the magnets (before correction) will </a:t>
            </a:r>
            <a:r>
              <a:rPr lang="en-US" dirty="0">
                <a:solidFill>
                  <a:srgbClr val="C00000"/>
                </a:solidFill>
              </a:rPr>
              <a:t>be higher</a:t>
            </a:r>
            <a:r>
              <a:rPr lang="en-US" dirty="0" smtClean="0">
                <a:solidFill>
                  <a:srgbClr val="C00000"/>
                </a:solidFill>
              </a:rPr>
              <a:t>.</a:t>
            </a:r>
            <a:endParaRPr lang="en-US" dirty="0">
              <a:solidFill>
                <a:srgbClr val="C00000"/>
              </a:solidFill>
            </a:endParaRPr>
          </a:p>
          <a:p>
            <a:pPr marL="182880" indent="-182880" defTabSz="182880">
              <a:buFont typeface="Arial" pitchFamily="34" charset="0"/>
              <a:buChar char="•"/>
            </a:pPr>
            <a:r>
              <a:rPr lang="en-US" dirty="0" smtClean="0"/>
              <a:t>In all other scans the a5, b5, a6 will be set to 0.2 relative to “target6” and the other an, </a:t>
            </a:r>
            <a:r>
              <a:rPr lang="en-US" dirty="0" err="1" smtClean="0"/>
              <a:t>bn</a:t>
            </a:r>
            <a:r>
              <a:rPr lang="en-US" dirty="0" smtClean="0"/>
              <a:t> terms to 0.5.</a:t>
            </a:r>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57400" y="1005840"/>
            <a:ext cx="5029200" cy="3651821"/>
          </a:xfrm>
          <a:prstGeom prst="rect">
            <a:avLst/>
          </a:prstGeom>
        </p:spPr>
      </p:pic>
    </p:spTree>
  </p:cSld>
  <p:clrMapOvr>
    <a:masterClrMapping/>
  </p:clrMapOvr>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3D553D58-F42B-43B9-BDA1-90638D0CBA0D}">
  <ds:schemaRefs>
    <ds:schemaRef ds:uri="http://schemas.microsoft.com/office/2006/metadata/properties"/>
    <ds:schemaRef ds:uri="http://schemas.microsoft.com/office/2006/documentManagement/types"/>
    <ds:schemaRef ds:uri="http://www.w3.org/XML/1998/namespace"/>
    <ds:schemaRef ds:uri="http://purl.org/dc/terms/"/>
    <ds:schemaRef ds:uri="http://schemas.microsoft.com/office/infopath/2007/PartnerControls"/>
    <ds:schemaRef ds:uri="http://purl.org/dc/elements/1.1/"/>
    <ds:schemaRef ds:uri="http://purl.org/dc/dcmitype/"/>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4391</TotalTime>
  <Words>2500</Words>
  <Application>Microsoft Office PowerPoint</Application>
  <PresentationFormat>On-screen Show (4:3)</PresentationFormat>
  <Paragraphs>416</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HiLumiLHC_PresentationTemplate</vt:lpstr>
      <vt:lpstr>Equation</vt:lpstr>
      <vt:lpstr>Latest Results of DA Tracking Study with IR Magnet Field Errors for HL-LHC Layout SLHCV3.01 at Collision Energy</vt:lpstr>
      <vt:lpstr>Outline</vt:lpstr>
      <vt:lpstr>Interaction region</vt:lpstr>
      <vt:lpstr>Non-linear field</vt:lpstr>
      <vt:lpstr>Expected to achieve field quality in IT quadrupoles with 150 mm aperture at r0 = 50 mm</vt:lpstr>
      <vt:lpstr>Comparison with IT error tables from previous studies</vt:lpstr>
      <vt:lpstr>IT field optimization strategy and tracking set-up</vt:lpstr>
      <vt:lpstr>DA with IT errors at full and half values of “target6”</vt:lpstr>
      <vt:lpstr>Combined scan of a5, b5, a6</vt:lpstr>
      <vt:lpstr>Scan of uncertainty and random terms of a5, b5, a6</vt:lpstr>
      <vt:lpstr>Scan of b7, b8 (u,r) and a8r</vt:lpstr>
      <vt:lpstr>Sensitivity to b6m and b10, b14 (m,u,r)</vt:lpstr>
      <vt:lpstr>Sensitivity to high order uncertainty and random an terms</vt:lpstr>
      <vt:lpstr>Latest optimized IT field error table “target65” (normalized to “target6” values) with DAmin=10.45s</vt:lpstr>
      <vt:lpstr>Dynamic aperture for the IT error table “target65”</vt:lpstr>
      <vt:lpstr>DA sensitivity to tune with IT field errors (w/o beam-beam effects)</vt:lpstr>
      <vt:lpstr>First evaluation of DA with non-linear field in the D1, D2 separation dipoles and Q4, Q5 matching quadrupoles</vt:lpstr>
      <vt:lpstr>Expected to achieve field quality in the D1, D2 dipoles</vt:lpstr>
      <vt:lpstr>Expected to achieve field quality in Q4, Q5 quadrupoles</vt:lpstr>
      <vt:lpstr>DA with the D1, D2, Q4, Q5 expected field errors</vt:lpstr>
      <vt:lpstr>DA with the D1 errors</vt:lpstr>
      <vt:lpstr>DA with the D2 errors</vt:lpstr>
      <vt:lpstr>Analytic estimate of D1, D2 error effects and preliminary adjustment of the error table</vt:lpstr>
      <vt:lpstr>DA with the IT error table “target65”, adjusted D1 and D2 errors, and original expected Q4 and Q5 errors</vt:lpstr>
      <vt:lpstr>Summary</vt:lpstr>
      <vt:lpstr>PowerPoint Presentation</vt:lpstr>
      <vt:lpstr>Back-up slides</vt:lpstr>
      <vt:lpstr>IT field error table “target65” at r0 = 50 mm</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yuriloc</cp:lastModifiedBy>
  <cp:revision>159</cp:revision>
  <cp:lastPrinted>2013-06-05T18:40:04Z</cp:lastPrinted>
  <dcterms:created xsi:type="dcterms:W3CDTF">2011-12-13T14:40:13Z</dcterms:created>
  <dcterms:modified xsi:type="dcterms:W3CDTF">2013-06-07T08:35:46Z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