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sldIdLst>
    <p:sldId id="256" r:id="rId2"/>
    <p:sldId id="258" r:id="rId3"/>
    <p:sldId id="259" r:id="rId4"/>
    <p:sldId id="260" r:id="rId5"/>
    <p:sldId id="261" r:id="rId6"/>
    <p:sldId id="295" r:id="rId7"/>
    <p:sldId id="282" r:id="rId8"/>
    <p:sldId id="287" r:id="rId9"/>
    <p:sldId id="283" r:id="rId10"/>
    <p:sldId id="285" r:id="rId11"/>
    <p:sldId id="289" r:id="rId12"/>
    <p:sldId id="291" r:id="rId13"/>
    <p:sldId id="296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92" r:id="rId2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3366FF"/>
    <a:srgbClr val="0066FF"/>
    <a:srgbClr val="8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1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125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rowan\Downloads\QPS_data_130228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romerar\AppData\Local\Microsoft\Windows\Temporary%20Internet%20Files\Content.Outlook\OGG9FQQA\FMCM_data_130228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u="none">
                <a:solidFill>
                  <a:schemeClr val="accent1">
                    <a:lumMod val="10000"/>
                  </a:schemeClr>
                </a:solidFill>
                <a:latin typeface="Calibri" pitchFamily="34" charset="0"/>
              </a:defRPr>
            </a:pPr>
            <a:r>
              <a:rPr lang="en-GB" sz="1800" u="none">
                <a:solidFill>
                  <a:schemeClr val="accent1">
                    <a:lumMod val="10000"/>
                  </a:schemeClr>
                </a:solidFill>
                <a:latin typeface="Calibri" pitchFamily="34" charset="0"/>
              </a:rPr>
              <a:t>QPS</a:t>
            </a:r>
            <a:r>
              <a:rPr lang="en-GB" sz="1800" u="none" baseline="0">
                <a:solidFill>
                  <a:schemeClr val="accent1">
                    <a:lumMod val="10000"/>
                  </a:schemeClr>
                </a:solidFill>
                <a:latin typeface="Calibri" pitchFamily="34" charset="0"/>
              </a:rPr>
              <a:t> Trips, by failure type</a:t>
            </a:r>
            <a:endParaRPr lang="en-GB" sz="1800" u="none">
              <a:solidFill>
                <a:schemeClr val="accent1">
                  <a:lumMod val="10000"/>
                </a:schemeClr>
              </a:solidFill>
              <a:latin typeface="Calibri" pitchFamily="34" charset="0"/>
            </a:endParaRPr>
          </a:p>
        </c:rich>
      </c:tx>
      <c:layout>
        <c:manualLayout>
          <c:xMode val="edge"/>
          <c:yMode val="edge"/>
          <c:x val="0.28232054810811319"/>
          <c:y val="7.4556746930624945E-2"/>
        </c:manualLayout>
      </c:layout>
      <c:overlay val="0"/>
    </c:title>
    <c:autoTitleDeleted val="0"/>
    <c:view3D>
      <c:rotX val="30"/>
      <c:rotY val="3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363659455636657E-2"/>
          <c:y val="0.18596848804422664"/>
          <c:w val="0.75556215384317404"/>
          <c:h val="0.5424705605292204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analysis_failure_mode!$C$4</c:f>
              <c:strCache>
                <c:ptCount val="1"/>
                <c:pt idx="0">
                  <c:v>2011</c:v>
                </c:pt>
              </c:strCache>
            </c:strRef>
          </c:tx>
          <c:spPr>
            <a:gradFill>
              <a:gsLst>
                <a:gs pos="79000">
                  <a:srgbClr val="002060"/>
                </a:gs>
                <a:gs pos="0">
                  <a:srgbClr val="0070C0"/>
                </a:gs>
                <a:gs pos="79000">
                  <a:schemeClr val="accent1">
                    <a:tint val="44500"/>
                    <a:satMod val="160000"/>
                  </a:schemeClr>
                </a:gs>
                <a:gs pos="100000">
                  <a:schemeClr val="tx1"/>
                </a:gs>
              </a:gsLst>
              <a:lin ang="5400000" scaled="0"/>
            </a:gradFill>
          </c:spPr>
          <c:invertIfNegative val="0"/>
          <c:cat>
            <c:strRef>
              <c:f>analysis_failure_mode!$D$1:$O$1</c:f>
              <c:strCache>
                <c:ptCount val="12"/>
                <c:pt idx="0">
                  <c:v>SEU</c:v>
                </c:pt>
                <c:pt idx="1">
                  <c:v>El Pert..</c:v>
                </c:pt>
                <c:pt idx="2">
                  <c:v>EE Spurious</c:v>
                </c:pt>
                <c:pt idx="3">
                  <c:v>HW</c:v>
                </c:pt>
                <c:pt idx="4">
                  <c:v>FB1</c:v>
                </c:pt>
                <c:pt idx="5">
                  <c:v>Spurious</c:v>
                </c:pt>
                <c:pt idx="6">
                  <c:v>UPS</c:v>
                </c:pt>
                <c:pt idx="7">
                  <c:v>EMC</c:v>
                </c:pt>
                <c:pt idx="8">
                  <c:v>HTS leads</c:v>
                </c:pt>
                <c:pt idx="9">
                  <c:v>human error</c:v>
                </c:pt>
                <c:pt idx="10">
                  <c:v>software</c:v>
                </c:pt>
                <c:pt idx="11">
                  <c:v>PC</c:v>
                </c:pt>
              </c:strCache>
            </c:strRef>
          </c:cat>
          <c:val>
            <c:numRef>
              <c:f>analysis_failure_mode!$D$4:$O$4</c:f>
              <c:numCache>
                <c:formatCode>General</c:formatCode>
                <c:ptCount val="12"/>
                <c:pt idx="0">
                  <c:v>20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18</c:v>
                </c:pt>
                <c:pt idx="5">
                  <c:v>15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analysis_failure_mode!$C$5</c:f>
              <c:strCache>
                <c:ptCount val="1"/>
                <c:pt idx="0">
                  <c:v>2012</c:v>
                </c:pt>
              </c:strCache>
            </c:strRef>
          </c:tx>
          <c:spPr>
            <a:gradFill>
              <a:gsLst>
                <a:gs pos="79000">
                  <a:srgbClr val="C00000"/>
                </a:gs>
                <a:gs pos="0">
                  <a:srgbClr val="FF0000"/>
                </a:gs>
                <a:gs pos="79000">
                  <a:schemeClr val="accent1">
                    <a:tint val="44500"/>
                    <a:satMod val="160000"/>
                  </a:schemeClr>
                </a:gs>
                <a:gs pos="100000">
                  <a:schemeClr val="tx1"/>
                </a:gs>
              </a:gsLst>
              <a:lin ang="5400000" scaled="0"/>
            </a:gradFill>
          </c:spPr>
          <c:invertIfNegative val="0"/>
          <c:cat>
            <c:strRef>
              <c:f>analysis_failure_mode!$D$1:$O$1</c:f>
              <c:strCache>
                <c:ptCount val="12"/>
                <c:pt idx="0">
                  <c:v>SEU</c:v>
                </c:pt>
                <c:pt idx="1">
                  <c:v>El Pert..</c:v>
                </c:pt>
                <c:pt idx="2">
                  <c:v>EE Spurious</c:v>
                </c:pt>
                <c:pt idx="3">
                  <c:v>HW</c:v>
                </c:pt>
                <c:pt idx="4">
                  <c:v>FB1</c:v>
                </c:pt>
                <c:pt idx="5">
                  <c:v>Spurious</c:v>
                </c:pt>
                <c:pt idx="6">
                  <c:v>UPS</c:v>
                </c:pt>
                <c:pt idx="7">
                  <c:v>EMC</c:v>
                </c:pt>
                <c:pt idx="8">
                  <c:v>HTS leads</c:v>
                </c:pt>
                <c:pt idx="9">
                  <c:v>human error</c:v>
                </c:pt>
                <c:pt idx="10">
                  <c:v>software</c:v>
                </c:pt>
                <c:pt idx="11">
                  <c:v>PC</c:v>
                </c:pt>
              </c:strCache>
            </c:strRef>
          </c:cat>
          <c:val>
            <c:numRef>
              <c:f>analysis_failure_mode!$D$5:$O$5</c:f>
              <c:numCache>
                <c:formatCode>General</c:formatCode>
                <c:ptCount val="12"/>
                <c:pt idx="0">
                  <c:v>26</c:v>
                </c:pt>
                <c:pt idx="1">
                  <c:v>0</c:v>
                </c:pt>
                <c:pt idx="2">
                  <c:v>9</c:v>
                </c:pt>
                <c:pt idx="3">
                  <c:v>0</c:v>
                </c:pt>
                <c:pt idx="4">
                  <c:v>0</c:v>
                </c:pt>
                <c:pt idx="5">
                  <c:v>7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777792"/>
        <c:axId val="101779328"/>
        <c:axId val="0"/>
      </c:bar3DChart>
      <c:catAx>
        <c:axId val="1017777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100" b="1"/>
            </a:pPr>
            <a:endParaRPr lang="fr-FR"/>
          </a:p>
        </c:txPr>
        <c:crossAx val="101779328"/>
        <c:crosses val="autoZero"/>
        <c:auto val="1"/>
        <c:lblAlgn val="ctr"/>
        <c:lblOffset val="100"/>
        <c:noMultiLvlLbl val="0"/>
      </c:catAx>
      <c:valAx>
        <c:axId val="1017793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Dump count</a:t>
                </a:r>
              </a:p>
            </c:rich>
          </c:tx>
          <c:layout>
            <c:manualLayout>
              <c:xMode val="edge"/>
              <c:yMode val="edge"/>
              <c:x val="1.4509661946738903E-2"/>
              <c:y val="0.301245824796694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101777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531192152358658"/>
          <c:y val="0.35995791946755917"/>
          <c:w val="0.12930820675636992"/>
          <c:h val="0.12444196182870675"/>
        </c:manualLayout>
      </c:layout>
      <c:overlay val="0"/>
      <c:txPr>
        <a:bodyPr/>
        <a:lstStyle/>
        <a:p>
          <a:pPr>
            <a:defRPr sz="1200" b="1" baseline="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b="1" dirty="0"/>
                      <a:t>63%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000" b="1"/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FMCM_analysis!$B$4:$G$4</c:f>
              <c:strCache>
                <c:ptCount val="6"/>
                <c:pt idx="0">
                  <c:v>RD1</c:v>
                </c:pt>
                <c:pt idx="1">
                  <c:v>RD34</c:v>
                </c:pt>
                <c:pt idx="2">
                  <c:v>RQ5</c:v>
                </c:pt>
                <c:pt idx="3">
                  <c:v>RQ4</c:v>
                </c:pt>
                <c:pt idx="4">
                  <c:v>RBXWTV</c:v>
                </c:pt>
                <c:pt idx="5">
                  <c:v>RMSD</c:v>
                </c:pt>
              </c:strCache>
            </c:strRef>
          </c:cat>
          <c:val>
            <c:numRef>
              <c:f>FMCM_analysis!$B$12:$G$12</c:f>
              <c:numCache>
                <c:formatCode>0%</c:formatCode>
                <c:ptCount val="6"/>
                <c:pt idx="0">
                  <c:v>0.63461538461538503</c:v>
                </c:pt>
                <c:pt idx="1">
                  <c:v>0.55769230769230804</c:v>
                </c:pt>
                <c:pt idx="2">
                  <c:v>0.15384615384615399</c:v>
                </c:pt>
                <c:pt idx="3">
                  <c:v>9.6153846153846201E-2</c:v>
                </c:pt>
                <c:pt idx="4">
                  <c:v>0.134615384615385</c:v>
                </c:pt>
                <c:pt idx="5">
                  <c:v>0.134615384615385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1867904"/>
        <c:axId val="101869440"/>
      </c:barChart>
      <c:catAx>
        <c:axId val="101867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fr-FR"/>
          </a:p>
        </c:txPr>
        <c:crossAx val="101869440"/>
        <c:crosses val="autoZero"/>
        <c:auto val="1"/>
        <c:lblAlgn val="ctr"/>
        <c:lblOffset val="100"/>
        <c:noMultiLvlLbl val="0"/>
      </c:catAx>
      <c:valAx>
        <c:axId val="1018694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1867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fr-F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# MDs with MP Doc </c:v>
                </c:pt>
              </c:strCache>
            </c:strRef>
          </c:tx>
          <c:invertIfNegative val="0"/>
          <c:cat>
            <c:strRef>
              <c:f>Sheet1!$B$2:$H$3</c:f>
              <c:strCache>
                <c:ptCount val="7"/>
                <c:pt idx="0">
                  <c:v>MD 1</c:v>
                </c:pt>
                <c:pt idx="1">
                  <c:v>MD 2</c:v>
                </c:pt>
                <c:pt idx="2">
                  <c:v>MD 3</c:v>
                </c:pt>
                <c:pt idx="3">
                  <c:v>MD 4</c:v>
                </c:pt>
                <c:pt idx="4">
                  <c:v>QT</c:v>
                </c:pt>
                <c:pt idx="5">
                  <c:v>FTMD 1</c:v>
                </c:pt>
                <c:pt idx="6">
                  <c:v>FTMD 2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1</c:v>
                </c:pt>
                <c:pt idx="1">
                  <c:v>8</c:v>
                </c:pt>
                <c:pt idx="2">
                  <c:v>8</c:v>
                </c:pt>
                <c:pt idx="3">
                  <c:v>2</c:v>
                </c:pt>
                <c:pt idx="4">
                  <c:v>4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Unwanted Dumps</c:v>
                </c:pt>
              </c:strCache>
            </c:strRef>
          </c:tx>
          <c:invertIfNegative val="0"/>
          <c:cat>
            <c:strRef>
              <c:f>Sheet1!$B$2:$H$3</c:f>
              <c:strCache>
                <c:ptCount val="7"/>
                <c:pt idx="0">
                  <c:v>MD 1</c:v>
                </c:pt>
                <c:pt idx="1">
                  <c:v>MD 2</c:v>
                </c:pt>
                <c:pt idx="2">
                  <c:v>MD 3</c:v>
                </c:pt>
                <c:pt idx="3">
                  <c:v>MD 4</c:v>
                </c:pt>
                <c:pt idx="4">
                  <c:v>QT</c:v>
                </c:pt>
                <c:pt idx="5">
                  <c:v>FTMD 1</c:v>
                </c:pt>
                <c:pt idx="6">
                  <c:v>FTMD 2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669888"/>
        <c:axId val="88566400"/>
        <c:axId val="0"/>
      </c:bar3DChart>
      <c:catAx>
        <c:axId val="77669888"/>
        <c:scaling>
          <c:orientation val="minMax"/>
        </c:scaling>
        <c:delete val="0"/>
        <c:axPos val="b"/>
        <c:majorTickMark val="out"/>
        <c:minorTickMark val="none"/>
        <c:tickLblPos val="nextTo"/>
        <c:crossAx val="88566400"/>
        <c:crosses val="autoZero"/>
        <c:auto val="1"/>
        <c:lblAlgn val="ctr"/>
        <c:lblOffset val="100"/>
        <c:noMultiLvlLbl val="0"/>
      </c:catAx>
      <c:valAx>
        <c:axId val="88566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669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016455109869905"/>
          <c:y val="0.12636499624363001"/>
          <c:w val="0.30842153060366101"/>
          <c:h val="0.25591544760921597"/>
        </c:manualLayout>
      </c:layout>
      <c:overlay val="1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Sheet1!$L$7</c:f>
              <c:strCache>
                <c:ptCount val="1"/>
                <c:pt idx="0">
                  <c:v># MDs without MP Doc</c:v>
                </c:pt>
              </c:strCache>
            </c:strRef>
          </c:tx>
          <c:invertIfNegative val="0"/>
          <c:cat>
            <c:strRef>
              <c:f>Sheet1!$M$2:$S$6</c:f>
              <c:strCache>
                <c:ptCount val="7"/>
                <c:pt idx="0">
                  <c:v>MD 1</c:v>
                </c:pt>
                <c:pt idx="1">
                  <c:v>MD 2</c:v>
                </c:pt>
                <c:pt idx="2">
                  <c:v>MD 3</c:v>
                </c:pt>
                <c:pt idx="3">
                  <c:v>MD 4</c:v>
                </c:pt>
                <c:pt idx="4">
                  <c:v>QT</c:v>
                </c:pt>
                <c:pt idx="5">
                  <c:v>FTMD 1</c:v>
                </c:pt>
                <c:pt idx="6">
                  <c:v>FTMD 2</c:v>
                </c:pt>
              </c:strCache>
            </c:strRef>
          </c:cat>
          <c:val>
            <c:numRef>
              <c:f>Sheet1!$M$7:$S$7</c:f>
              <c:numCache>
                <c:formatCode>General</c:formatCode>
                <c:ptCount val="7"/>
                <c:pt idx="0">
                  <c:v>7</c:v>
                </c:pt>
                <c:pt idx="1">
                  <c:v>6</c:v>
                </c:pt>
                <c:pt idx="2">
                  <c:v>6</c:v>
                </c:pt>
                <c:pt idx="3">
                  <c:v>9</c:v>
                </c:pt>
                <c:pt idx="4">
                  <c:v>0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Sheet1!$L$8</c:f>
              <c:strCache>
                <c:ptCount val="1"/>
                <c:pt idx="0">
                  <c:v>Unwanted Dumps No Docs</c:v>
                </c:pt>
              </c:strCache>
            </c:strRef>
          </c:tx>
          <c:invertIfNegative val="0"/>
          <c:cat>
            <c:strRef>
              <c:f>Sheet1!$M$2:$S$6</c:f>
              <c:strCache>
                <c:ptCount val="7"/>
                <c:pt idx="0">
                  <c:v>MD 1</c:v>
                </c:pt>
                <c:pt idx="1">
                  <c:v>MD 2</c:v>
                </c:pt>
                <c:pt idx="2">
                  <c:v>MD 3</c:v>
                </c:pt>
                <c:pt idx="3">
                  <c:v>MD 4</c:v>
                </c:pt>
                <c:pt idx="4">
                  <c:v>QT</c:v>
                </c:pt>
                <c:pt idx="5">
                  <c:v>FTMD 1</c:v>
                </c:pt>
                <c:pt idx="6">
                  <c:v>FTMD 2</c:v>
                </c:pt>
              </c:strCache>
            </c:strRef>
          </c:cat>
          <c:val>
            <c:numRef>
              <c:f>Sheet1!$M$8:$S$8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4</c:v>
                </c:pt>
                <c:pt idx="3">
                  <c:v>4</c:v>
                </c:pt>
                <c:pt idx="4">
                  <c:v>0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440640"/>
        <c:axId val="93693056"/>
        <c:axId val="0"/>
      </c:bar3DChart>
      <c:catAx>
        <c:axId val="91440640"/>
        <c:scaling>
          <c:orientation val="minMax"/>
        </c:scaling>
        <c:delete val="0"/>
        <c:axPos val="b"/>
        <c:majorTickMark val="out"/>
        <c:minorTickMark val="none"/>
        <c:tickLblPos val="nextTo"/>
        <c:crossAx val="93693056"/>
        <c:crosses val="autoZero"/>
        <c:auto val="1"/>
        <c:lblAlgn val="ctr"/>
        <c:lblOffset val="100"/>
        <c:noMultiLvlLbl val="0"/>
      </c:catAx>
      <c:valAx>
        <c:axId val="93693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440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58570143271098"/>
          <c:y val="9.4110324816992802E-2"/>
          <c:w val="0.36365201224846899"/>
          <c:h val="0.27902012248468899"/>
        </c:manualLayout>
      </c:layout>
      <c:overlay val="1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1D49B-CEA6-4E0D-8AA8-283FA90EFB14}" type="datetimeFigureOut">
              <a:rPr lang="en-GB" smtClean="0"/>
              <a:t>12/06/2013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27297-B225-4BAB-9AA2-078B77FA0B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746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0C281-E9A3-438B-9F7B-9FFAF61BA2D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332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0C281-E9A3-438B-9F7B-9FFAF61BA2D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332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0C281-E9A3-438B-9F7B-9FFAF61BA2D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928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LMC – Zerlauth Markus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LMC – Zerlauth Markus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LMC – Zerlauth Markus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conferenceDisplay.py?ovw=True&amp;confId=227895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1"/>
            <a:ext cx="9144000" cy="5207000"/>
          </a:xfrm>
        </p:spPr>
        <p:txBody>
          <a:bodyPr>
            <a:noAutofit/>
          </a:bodyPr>
          <a:lstStyle/>
          <a:p>
            <a:r>
              <a:rPr lang="en-US" sz="1800" dirty="0"/>
              <a:t>What can </a:t>
            </a:r>
            <a:r>
              <a:rPr lang="en-US" sz="1800" dirty="0">
                <a:solidFill>
                  <a:srgbClr val="3366FF"/>
                </a:solidFill>
              </a:rPr>
              <a:t>help the shift crew </a:t>
            </a:r>
            <a:r>
              <a:rPr lang="en-US" sz="1800" dirty="0"/>
              <a:t>(trade-off between MP and efficiency): </a:t>
            </a:r>
          </a:p>
          <a:p>
            <a:pPr lvl="1"/>
            <a:r>
              <a:rPr lang="en-US" sz="1800" dirty="0">
                <a:solidFill>
                  <a:srgbClr val="3366FF"/>
                </a:solidFill>
              </a:rPr>
              <a:t>Automatic tools </a:t>
            </a:r>
            <a:r>
              <a:rPr lang="en-US" sz="1800" dirty="0"/>
              <a:t>to help detecting </a:t>
            </a:r>
            <a:r>
              <a:rPr lang="en-US" sz="1800" dirty="0">
                <a:solidFill>
                  <a:srgbClr val="3366FF"/>
                </a:solidFill>
              </a:rPr>
              <a:t>abnormal situations</a:t>
            </a:r>
            <a:r>
              <a:rPr lang="en-US" sz="1800" dirty="0"/>
              <a:t>.</a:t>
            </a:r>
          </a:p>
          <a:p>
            <a:pPr lvl="1"/>
            <a:r>
              <a:rPr lang="en-US" sz="1800" dirty="0">
                <a:solidFill>
                  <a:srgbClr val="3366FF"/>
                </a:solidFill>
              </a:rPr>
              <a:t>Procedures </a:t>
            </a:r>
            <a:r>
              <a:rPr lang="en-US" sz="1800" dirty="0"/>
              <a:t>(accessible, useful, up-to-date, more needed?).</a:t>
            </a:r>
          </a:p>
          <a:p>
            <a:pPr lvl="1"/>
            <a:r>
              <a:rPr lang="en-US" sz="1800" dirty="0">
                <a:solidFill>
                  <a:srgbClr val="3366FF"/>
                </a:solidFill>
              </a:rPr>
              <a:t>Clear responsibilities </a:t>
            </a:r>
            <a:r>
              <a:rPr lang="en-US" sz="1800" dirty="0"/>
              <a:t>(e.g. MDs</a:t>
            </a:r>
            <a:r>
              <a:rPr lang="en-US" sz="1800" dirty="0" smtClean="0"/>
              <a:t>).</a:t>
            </a:r>
            <a:endParaRPr lang="en-US" sz="1800" dirty="0" smtClean="0">
              <a:solidFill>
                <a:srgbClr val="3366FF"/>
              </a:solidFill>
            </a:endParaRPr>
          </a:p>
          <a:p>
            <a:r>
              <a:rPr lang="en-US" sz="1800" dirty="0" smtClean="0">
                <a:solidFill>
                  <a:srgbClr val="3366FF"/>
                </a:solidFill>
              </a:rPr>
              <a:t>Commissioning </a:t>
            </a:r>
            <a:r>
              <a:rPr lang="en-US" sz="1800" dirty="0">
                <a:solidFill>
                  <a:srgbClr val="3366FF"/>
                </a:solidFill>
              </a:rPr>
              <a:t>&amp; changes </a:t>
            </a:r>
            <a:r>
              <a:rPr lang="en-US" sz="1800" dirty="0"/>
              <a:t>during production:</a:t>
            </a:r>
          </a:p>
          <a:p>
            <a:pPr lvl="1"/>
            <a:r>
              <a:rPr lang="en-US" sz="1800" dirty="0"/>
              <a:t>more dependable + automatic sequencing, dependency tracking + follow-up (ACCTEST framework).</a:t>
            </a:r>
          </a:p>
          <a:p>
            <a:pPr lvl="1"/>
            <a:r>
              <a:rPr lang="en-US" sz="1800" dirty="0"/>
              <a:t>define and enforce minimum (non-negotiable) validation costs of changes.</a:t>
            </a:r>
          </a:p>
          <a:p>
            <a:r>
              <a:rPr lang="en-US" sz="1800" dirty="0">
                <a:solidFill>
                  <a:srgbClr val="3366FF"/>
                </a:solidFill>
              </a:rPr>
              <a:t>MDs: </a:t>
            </a:r>
            <a:r>
              <a:rPr lang="en-US" sz="1800" dirty="0"/>
              <a:t>improve </a:t>
            </a:r>
            <a:r>
              <a:rPr lang="en-US" sz="1800" dirty="0">
                <a:solidFill>
                  <a:srgbClr val="3366FF"/>
                </a:solidFill>
              </a:rPr>
              <a:t>efficiency and safety </a:t>
            </a:r>
            <a:r>
              <a:rPr lang="en-US" sz="1800" dirty="0"/>
              <a:t>by</a:t>
            </a:r>
          </a:p>
          <a:p>
            <a:pPr lvl="1"/>
            <a:r>
              <a:rPr lang="en-US" sz="1800" dirty="0"/>
              <a:t>MD - 4 weeks: Up-to-date MD request for ALL MDs.</a:t>
            </a:r>
          </a:p>
          <a:p>
            <a:pPr lvl="1"/>
            <a:r>
              <a:rPr lang="en-US" sz="1800" dirty="0"/>
              <a:t>MD - 2 weeks: EDMS doc for </a:t>
            </a:r>
            <a:r>
              <a:rPr lang="en-US" sz="1800" dirty="0" smtClean="0"/>
              <a:t>more critical MDs </a:t>
            </a:r>
            <a:r>
              <a:rPr lang="en-US" sz="1800" dirty="0"/>
              <a:t>+ approval circuit</a:t>
            </a:r>
            <a:r>
              <a:rPr lang="en-US" sz="1800" dirty="0" smtClean="0"/>
              <a:t>.</a:t>
            </a:r>
            <a:endParaRPr lang="en-US" sz="1800" dirty="0" smtClean="0">
              <a:solidFill>
                <a:srgbClr val="3366FF"/>
              </a:solidFill>
            </a:endParaRPr>
          </a:p>
          <a:p>
            <a:r>
              <a:rPr lang="en-US" sz="1800" dirty="0" err="1" smtClean="0">
                <a:solidFill>
                  <a:srgbClr val="3366FF"/>
                </a:solidFill>
              </a:rPr>
              <a:t>rMPP</a:t>
            </a:r>
            <a:r>
              <a:rPr lang="en-US" sz="1800" dirty="0" smtClean="0">
                <a:solidFill>
                  <a:srgbClr val="3366FF"/>
                </a:solidFill>
              </a:rPr>
              <a:t> </a:t>
            </a:r>
            <a:r>
              <a:rPr lang="en-US" sz="1800" dirty="0" smtClean="0">
                <a:solidFill>
                  <a:srgbClr val="3366FF"/>
                </a:solidFill>
              </a:rPr>
              <a:t>after LS1 </a:t>
            </a:r>
            <a:r>
              <a:rPr lang="en-US" sz="1800" dirty="0" smtClean="0"/>
              <a:t>with updated membership and improved follow </a:t>
            </a:r>
            <a:r>
              <a:rPr lang="en-US" sz="1800" dirty="0" smtClean="0"/>
              <a:t>up </a:t>
            </a:r>
            <a:endParaRPr lang="en-US" sz="1800" dirty="0" smtClean="0"/>
          </a:p>
          <a:p>
            <a:r>
              <a:rPr lang="en-US" sz="1800" dirty="0">
                <a:solidFill>
                  <a:srgbClr val="3366FF"/>
                </a:solidFill>
              </a:rPr>
              <a:t>Interplay of MPP and MP3 </a:t>
            </a:r>
            <a:r>
              <a:rPr lang="en-US" sz="1800" dirty="0"/>
              <a:t>for performance of magnet powering system to be defined/improved for post </a:t>
            </a:r>
            <a:r>
              <a:rPr lang="en-US" sz="1800" dirty="0" smtClean="0"/>
              <a:t>LS1 </a:t>
            </a:r>
            <a:endParaRPr lang="en-US" sz="1800" dirty="0"/>
          </a:p>
          <a:p>
            <a:r>
              <a:rPr lang="en-US" sz="1800" dirty="0" smtClean="0">
                <a:solidFill>
                  <a:srgbClr val="3366FF"/>
                </a:solidFill>
              </a:rPr>
              <a:t>MP piquet </a:t>
            </a:r>
            <a:r>
              <a:rPr lang="en-US" sz="1800" dirty="0">
                <a:solidFill>
                  <a:srgbClr val="3366FF"/>
                </a:solidFill>
              </a:rPr>
              <a:t>for LHC restart in 2015 </a:t>
            </a:r>
            <a:r>
              <a:rPr lang="en-US" sz="1800" dirty="0"/>
              <a:t>(Contact for operation crews, documentation, follow-up of operational </a:t>
            </a:r>
            <a:r>
              <a:rPr lang="en-US" sz="1800" dirty="0" smtClean="0"/>
              <a:t>issues, </a:t>
            </a:r>
            <a:r>
              <a:rPr lang="en-US" sz="1800" dirty="0" smtClean="0"/>
              <a:t>…)</a:t>
            </a:r>
            <a:endParaRPr lang="en-US" sz="18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9400" y="0"/>
            <a:ext cx="8226854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Outlook </a:t>
            </a:r>
            <a:r>
              <a:rPr lang="en-US" sz="3600" dirty="0" smtClean="0"/>
              <a:t>to MP organization post </a:t>
            </a:r>
            <a:r>
              <a:rPr lang="en-US" sz="3600" dirty="0" smtClean="0"/>
              <a:t>LS1</a:t>
            </a:r>
            <a:endParaRPr lang="en-US" sz="360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1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9340"/>
            <a:ext cx="5901065" cy="2178201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Critical failure scenarios for LHC (360MJ per beam):</a:t>
            </a:r>
          </a:p>
          <a:p>
            <a:pPr lvl="1"/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eam dumping system deflects beam with non nominal strength.</a:t>
            </a:r>
          </a:p>
          <a:p>
            <a:pPr lvl="1"/>
            <a:r>
              <a:rPr lang="en-US" sz="1600" dirty="0" smtClean="0"/>
              <a:t>Beam dumping kickers are </a:t>
            </a:r>
            <a:r>
              <a:rPr lang="en-US" sz="1600" dirty="0" smtClean="0">
                <a:solidFill>
                  <a:srgbClr val="3399FF"/>
                </a:solidFill>
              </a:rPr>
              <a:t>not triggered.</a:t>
            </a:r>
          </a:p>
          <a:p>
            <a:r>
              <a:rPr lang="en-US" sz="1600" dirty="0" smtClean="0"/>
              <a:t>Studies of beam impact on matter:</a:t>
            </a:r>
          </a:p>
          <a:p>
            <a:pPr lvl="1"/>
            <a:r>
              <a:rPr lang="en-US" sz="1600" dirty="0" smtClean="0">
                <a:solidFill>
                  <a:srgbClr val="2D9DFF"/>
                </a:solidFill>
              </a:rPr>
              <a:t>Hydrodynamic tunneling of beam through matter.</a:t>
            </a:r>
          </a:p>
          <a:p>
            <a:pPr lvl="1"/>
            <a:r>
              <a:rPr lang="en-US" sz="1600" dirty="0" smtClean="0"/>
              <a:t>Experiment for Code </a:t>
            </a:r>
            <a:r>
              <a:rPr lang="en-US" sz="1600" dirty="0" smtClean="0"/>
              <a:t>validation and extrapolation to LHC beams</a:t>
            </a:r>
            <a:endParaRPr lang="en-US" sz="1600" dirty="0"/>
          </a:p>
        </p:txBody>
      </p:sp>
      <p:grpSp>
        <p:nvGrpSpPr>
          <p:cNvPr id="70" name="Group 69"/>
          <p:cNvGrpSpPr/>
          <p:nvPr/>
        </p:nvGrpSpPr>
        <p:grpSpPr>
          <a:xfrm>
            <a:off x="881207" y="4580454"/>
            <a:ext cx="4176256" cy="1375821"/>
            <a:chOff x="-1" y="3365310"/>
            <a:chExt cx="9144000" cy="2867114"/>
          </a:xfrm>
        </p:grpSpPr>
        <p:pic>
          <p:nvPicPr>
            <p:cNvPr id="67" name="Picture 8" descr="\\cern.ch\dfs\Users\r\rudi\Desktop\HiRadMat-target3-front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373531"/>
              <a:ext cx="2892912" cy="2847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9" descr="\\cern.ch\dfs\Users\r\rudi\Desktop\HiRadMat-target1-front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3378" y="3365310"/>
              <a:ext cx="3030621" cy="2863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11" descr="\\cern.ch\dfs\Users\r\rudi\Desktop\HiRadMat-target2-front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149" y="3373531"/>
              <a:ext cx="2904757" cy="2858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1" name="Group 80"/>
          <p:cNvGrpSpPr/>
          <p:nvPr/>
        </p:nvGrpSpPr>
        <p:grpSpPr>
          <a:xfrm>
            <a:off x="6004045" y="956930"/>
            <a:ext cx="3139955" cy="4826233"/>
            <a:chOff x="3861305" y="1"/>
            <a:chExt cx="5282696" cy="6858000"/>
          </a:xfrm>
        </p:grpSpPr>
        <p:sp>
          <p:nvSpPr>
            <p:cNvPr id="71" name="Slide Number Placeholder 3"/>
            <p:cNvSpPr txBox="1">
              <a:spLocks/>
            </p:cNvSpPr>
            <p:nvPr/>
          </p:nvSpPr>
          <p:spPr bwMode="auto">
            <a:xfrm>
              <a:off x="7924800" y="6629400"/>
              <a:ext cx="12192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0" kern="1200">
                  <a:solidFill>
                    <a:schemeClr val="bg1"/>
                  </a:solidFill>
                  <a:latin typeface="Garamond"/>
                  <a:ea typeface="ＭＳ Ｐゴシック" charset="-128"/>
                  <a:cs typeface="ＭＳ Ｐゴシック" charset="-128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1400" b="1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defRPr/>
              </a:pPr>
              <a:fld id="{5B323B86-08EC-4CDC-8EBA-29C23F69F8B1}" type="slidenum">
                <a:rPr lang="en-US" smtClean="0"/>
                <a:pPr>
                  <a:defRPr/>
                </a:pPr>
                <a:t>11</a:t>
              </a:fld>
              <a:endParaRPr lang="en-US"/>
            </a:p>
          </p:txBody>
        </p:sp>
        <p:pic>
          <p:nvPicPr>
            <p:cNvPr id="72" name="Picture 2" descr="\\cern.ch\dfs\Users\r\rudi\Desktop\HiRadMat-cover-1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1305" y="1"/>
              <a:ext cx="5282696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" name="TextBox 72"/>
            <p:cNvSpPr txBox="1"/>
            <p:nvPr/>
          </p:nvSpPr>
          <p:spPr>
            <a:xfrm>
              <a:off x="4605689" y="327259"/>
              <a:ext cx="1106904" cy="1061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70C0"/>
                  </a:solidFill>
                </a:rPr>
                <a:t>Cover target 1 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038248" y="327259"/>
              <a:ext cx="1106904" cy="1061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70C0"/>
                  </a:solidFill>
                </a:rPr>
                <a:t>Cover target 2 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453162" y="344905"/>
              <a:ext cx="1106904" cy="1061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70C0"/>
                  </a:solidFill>
                </a:rPr>
                <a:t>Cover target 3 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 flipV="1">
              <a:off x="5582653" y="3676851"/>
              <a:ext cx="259882" cy="2310064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flipH="1" flipV="1">
              <a:off x="6591700" y="3888606"/>
              <a:ext cx="91440" cy="2165686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V="1">
              <a:off x="7583103" y="3816417"/>
              <a:ext cx="155609" cy="2310064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7453162" y="1574085"/>
              <a:ext cx="1106904" cy="371744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Block 8</a:t>
              </a:r>
              <a:endParaRPr lang="en-GB" sz="11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346712" y="1595678"/>
              <a:ext cx="1092195" cy="334254"/>
            </a:xfrm>
            <a:prstGeom prst="rect">
              <a:avLst/>
            </a:prstGeom>
            <a:solidFill>
              <a:srgbClr val="EAEAEA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Block 8</a:t>
              </a:r>
              <a:endParaRPr lang="en-GB" sz="1100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0" y="3071631"/>
            <a:ext cx="5368612" cy="1300498"/>
            <a:chOff x="50800" y="1054364"/>
            <a:chExt cx="8991600" cy="2343768"/>
          </a:xfrm>
        </p:grpSpPr>
        <p:sp>
          <p:nvSpPr>
            <p:cNvPr id="6" name="Rectangle 5"/>
            <p:cNvSpPr/>
            <p:nvPr/>
          </p:nvSpPr>
          <p:spPr>
            <a:xfrm>
              <a:off x="1069689" y="1054364"/>
              <a:ext cx="7972711" cy="1930400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209156" y="1157712"/>
              <a:ext cx="7637430" cy="328071"/>
              <a:chOff x="942456" y="3227548"/>
              <a:chExt cx="7637430" cy="328071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942456" y="3230652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461170" y="3230197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962144" y="3232390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480858" y="3231935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987298" y="3230652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06012" y="3230197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006986" y="3232390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525700" y="3231935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032140" y="3230196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550854" y="3229741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051828" y="3231934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570542" y="3231479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074078" y="3227548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575052" y="3229741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093766" y="3229286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209156" y="1805412"/>
              <a:ext cx="7637430" cy="328071"/>
              <a:chOff x="942456" y="3227548"/>
              <a:chExt cx="7637430" cy="328071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942456" y="3230652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61170" y="3230197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962144" y="3232390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480858" y="3231935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987298" y="3230652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506012" y="3230197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006986" y="3232390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525700" y="3231935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032140" y="3230196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550854" y="3229741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051828" y="3231934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570542" y="3231479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7074078" y="3227548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575052" y="3229741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8093766" y="3229286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209156" y="2516612"/>
              <a:ext cx="7637430" cy="328071"/>
              <a:chOff x="942456" y="3227548"/>
              <a:chExt cx="7637430" cy="328071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942456" y="3230652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461170" y="3230197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962144" y="3232390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480858" y="3231935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987298" y="3230652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506012" y="3230197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4006986" y="3232390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525700" y="3231935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032140" y="3230196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550854" y="3229741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051828" y="3231934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6570542" y="3231479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7074078" y="3227548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7575052" y="3229741"/>
                <a:ext cx="502417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8093766" y="3229286"/>
                <a:ext cx="486120" cy="323229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31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58" name="Straight Arrow Connector 57"/>
            <p:cNvCxnSpPr/>
            <p:nvPr/>
          </p:nvCxnSpPr>
          <p:spPr>
            <a:xfrm>
              <a:off x="50800" y="1319326"/>
              <a:ext cx="1158356" cy="17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63500" y="1941626"/>
              <a:ext cx="1158356" cy="17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76200" y="2652826"/>
              <a:ext cx="1158356" cy="173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1069689" y="3143143"/>
              <a:ext cx="7972711" cy="1004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1760823" y="3059578"/>
              <a:ext cx="33938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0066"/>
                  </a:solidFill>
                </a:rPr>
                <a:t>Copper Target length of about 2 m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0990" y="3715403"/>
            <a:ext cx="6367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dirty="0" smtClean="0">
                <a:solidFill>
                  <a:srgbClr val="000066"/>
                </a:solidFill>
                <a:latin typeface="Calibri" pitchFamily="34" charset="0"/>
                <a:cs typeface="Garamond"/>
              </a:rPr>
              <a:t>Target </a:t>
            </a:r>
            <a:r>
              <a:rPr lang="en-GB" sz="1050" b="0" dirty="0" smtClean="0">
                <a:solidFill>
                  <a:srgbClr val="000066"/>
                </a:solidFill>
                <a:latin typeface="Calibri" pitchFamily="34" charset="0"/>
                <a:cs typeface="Garamond"/>
              </a:rPr>
              <a:t>3</a:t>
            </a:r>
            <a:endParaRPr lang="en-GB" sz="1050" b="0" dirty="0">
              <a:solidFill>
                <a:srgbClr val="000066"/>
              </a:solidFill>
              <a:latin typeface="Calibri" pitchFamily="34" charset="0"/>
              <a:cs typeface="Garamond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990" y="3321997"/>
            <a:ext cx="6367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dirty="0" smtClean="0">
                <a:solidFill>
                  <a:srgbClr val="000066"/>
                </a:solidFill>
                <a:latin typeface="Calibri" pitchFamily="34" charset="0"/>
                <a:cs typeface="Garamond"/>
              </a:rPr>
              <a:t>Target 2</a:t>
            </a:r>
            <a:endParaRPr lang="en-GB" sz="1050" b="0" dirty="0">
              <a:solidFill>
                <a:srgbClr val="000066"/>
              </a:solidFill>
              <a:latin typeface="Calibri" pitchFamily="34" charset="0"/>
              <a:cs typeface="Garamond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5965" y="2975643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dirty="0" smtClean="0">
                <a:solidFill>
                  <a:srgbClr val="000066"/>
                </a:solidFill>
                <a:latin typeface="Calibri" pitchFamily="34" charset="0"/>
                <a:cs typeface="Garamond"/>
              </a:rPr>
              <a:t>Target </a:t>
            </a:r>
            <a:r>
              <a:rPr lang="en-GB" sz="1050" b="0" dirty="0" smtClean="0">
                <a:solidFill>
                  <a:srgbClr val="000066"/>
                </a:solidFill>
                <a:latin typeface="Calibri" pitchFamily="34" charset="0"/>
                <a:cs typeface="Garamond"/>
              </a:rPr>
              <a:t>1</a:t>
            </a:r>
            <a:endParaRPr lang="en-GB" sz="1050" b="0" dirty="0">
              <a:solidFill>
                <a:srgbClr val="000066"/>
              </a:solidFill>
              <a:latin typeface="Calibri" pitchFamily="34" charset="0"/>
              <a:cs typeface="Garamond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27614" y="3084331"/>
            <a:ext cx="5273451" cy="1015663"/>
          </a:xfrm>
          <a:prstGeom prst="rect">
            <a:avLst/>
          </a:prstGeom>
          <a:ln>
            <a:solidFill>
              <a:srgbClr val="242AFF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</a:rPr>
              <a:t>144 bunches ~1.9E11@50ns, 2.0mm </a:t>
            </a:r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  <a:sym typeface="Symbol"/>
              </a:rPr>
              <a:t> </a:t>
            </a:r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</a:rPr>
              <a:t>-&gt; no tunnelling expected </a:t>
            </a:r>
          </a:p>
          <a:p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</a:p>
          <a:p>
            <a:pPr algn="l"/>
            <a:r>
              <a:rPr lang="en-GB" sz="1050" b="1" dirty="0" smtClean="0">
                <a:solidFill>
                  <a:schemeClr val="bg1"/>
                </a:solidFill>
                <a:latin typeface="Calibri" pitchFamily="34" charset="0"/>
              </a:rPr>
              <a:t>108 </a:t>
            </a:r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</a:rPr>
              <a:t>bunches ~1.9E11@50ns, 0.2mm </a:t>
            </a:r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  <a:sym typeface="Symbol"/>
              </a:rPr>
              <a:t> </a:t>
            </a:r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</a:rPr>
              <a:t>-&gt; tunnelling expected</a:t>
            </a:r>
          </a:p>
          <a:p>
            <a:endParaRPr lang="en-GB" sz="12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l"/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</a:rPr>
              <a:t>144 bunches ~1.9E11@50ns, 0.2mm </a:t>
            </a:r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  <a:sym typeface="Symbol"/>
              </a:rPr>
              <a:t> </a:t>
            </a:r>
            <a:r>
              <a:rPr lang="en-GB" sz="1200" b="1" dirty="0" smtClean="0">
                <a:solidFill>
                  <a:schemeClr val="bg1"/>
                </a:solidFill>
                <a:latin typeface="Calibri" pitchFamily="34" charset="0"/>
              </a:rPr>
              <a:t>-&gt; tunnelling expected</a:t>
            </a:r>
            <a:endParaRPr lang="en-GB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8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  <p:sp>
        <p:nvSpPr>
          <p:cNvPr id="89" name="Title 5"/>
          <p:cNvSpPr>
            <a:spLocks noGrp="1"/>
          </p:cNvSpPr>
          <p:nvPr>
            <p:ph type="title"/>
          </p:nvPr>
        </p:nvSpPr>
        <p:spPr>
          <a:xfrm>
            <a:off x="279400" y="0"/>
            <a:ext cx="8226854" cy="94044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Damage studies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0736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90046"/>
            <a:ext cx="9144000" cy="5023675"/>
          </a:xfrm>
        </p:spPr>
        <p:txBody>
          <a:bodyPr>
            <a:normAutofit/>
          </a:bodyPr>
          <a:lstStyle/>
          <a:p>
            <a:pPr marL="342900" indent="-342900"/>
            <a:r>
              <a:rPr lang="en-GB" sz="1800" dirty="0"/>
              <a:t>The </a:t>
            </a:r>
            <a:r>
              <a:rPr lang="en-GB" sz="1800" dirty="0">
                <a:solidFill>
                  <a:srgbClr val="3366FF"/>
                </a:solidFill>
              </a:rPr>
              <a:t>full LHC beam is expected to tunnel more than 30 m into a solid target</a:t>
            </a:r>
            <a:r>
              <a:rPr lang="en-GB" sz="1800" dirty="0"/>
              <a:t>, leading to massive damage of the equipment if the machine protection systems </a:t>
            </a:r>
            <a:r>
              <a:rPr lang="en-GB" sz="1800" dirty="0" smtClean="0"/>
              <a:t>fail</a:t>
            </a:r>
            <a:endParaRPr lang="en-GB" sz="1800" dirty="0"/>
          </a:p>
          <a:p>
            <a:pPr marL="342900" indent="-342900"/>
            <a:endParaRPr lang="en-US" sz="1800" dirty="0" smtClean="0"/>
          </a:p>
          <a:p>
            <a:pPr marL="342900" indent="-342900"/>
            <a:r>
              <a:rPr lang="en-US" sz="1800" dirty="0" smtClean="0">
                <a:solidFill>
                  <a:srgbClr val="3366FF"/>
                </a:solidFill>
              </a:rPr>
              <a:t>Raises questions </a:t>
            </a:r>
            <a:r>
              <a:rPr lang="en-US" sz="1800" dirty="0" smtClean="0"/>
              <a:t>concerning </a:t>
            </a:r>
            <a:r>
              <a:rPr lang="en-US" sz="1800" dirty="0" smtClean="0">
                <a:solidFill>
                  <a:srgbClr val="3366FF"/>
                </a:solidFill>
              </a:rPr>
              <a:t>most critical failure scenarios today and in the future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Does </a:t>
            </a:r>
            <a:r>
              <a:rPr lang="en-US" sz="1800" dirty="0"/>
              <a:t>it make sense to further investigate the consequences of “catastrophic” failures?</a:t>
            </a:r>
          </a:p>
          <a:p>
            <a:r>
              <a:rPr lang="en-US" sz="1800" dirty="0"/>
              <a:t>Does it make sense to investigate mitigation methods?</a:t>
            </a:r>
          </a:p>
          <a:p>
            <a:r>
              <a:rPr lang="en-US" sz="1800" dirty="0"/>
              <a:t>Absorber blocks?</a:t>
            </a:r>
          </a:p>
          <a:p>
            <a:r>
              <a:rPr lang="en-US" sz="1800" dirty="0"/>
              <a:t>Redundant kicker + absorber blocks?</a:t>
            </a:r>
          </a:p>
          <a:p>
            <a:r>
              <a:rPr lang="en-US" sz="1800" dirty="0"/>
              <a:t>Are crab cavities introducing a new type of very fast failures?</a:t>
            </a:r>
          </a:p>
          <a:p>
            <a:r>
              <a:rPr lang="en-US" sz="1800" dirty="0"/>
              <a:t>Can we protect the LHC efficiently if such failures occur?</a:t>
            </a:r>
          </a:p>
          <a:p>
            <a:r>
              <a:rPr lang="en-US" sz="1800" dirty="0"/>
              <a:t>Should we continue using only robust collimators, or re-consider the materials if possible damage is understood and </a:t>
            </a:r>
            <a:r>
              <a:rPr lang="en-US" sz="1800" dirty="0" smtClean="0"/>
              <a:t>limited … if </a:t>
            </a:r>
            <a:r>
              <a:rPr lang="en-US" sz="1800" dirty="0"/>
              <a:t>we gain in overall integrated </a:t>
            </a:r>
            <a:r>
              <a:rPr lang="en-US" sz="1800" dirty="0" smtClean="0"/>
              <a:t>luminosity?</a:t>
            </a:r>
            <a:endParaRPr lang="en-US" sz="1800" dirty="0"/>
          </a:p>
          <a:p>
            <a:r>
              <a:rPr lang="en-US" sz="1800" dirty="0"/>
              <a:t>Do we have to reconsider our protection strategy in case of missing  beam halo?</a:t>
            </a:r>
          </a:p>
          <a:p>
            <a:endParaRPr lang="en-US" sz="18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12</a:t>
            </a:fld>
            <a:endParaRPr lang="en-US" dirty="0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279400" y="0"/>
            <a:ext cx="8226854" cy="940443"/>
          </a:xfrm>
        </p:spPr>
        <p:txBody>
          <a:bodyPr>
            <a:noAutofit/>
          </a:bodyPr>
          <a:lstStyle/>
          <a:p>
            <a:r>
              <a:rPr lang="en-US" sz="3200" dirty="0" smtClean="0"/>
              <a:t>Critical failure scenarios today and tomorrow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2783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Session 1 - MPS operational experience (2008 – 2012) and </a:t>
            </a: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outlook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Performance and availability of MPS 2008-2012 (</a:t>
            </a:r>
            <a:r>
              <a:rPr lang="en-GB" sz="1800" dirty="0" err="1" smtClean="0">
                <a:solidFill>
                  <a:schemeClr val="bg1">
                    <a:lumMod val="75000"/>
                  </a:schemeClr>
                </a:solidFill>
              </a:rPr>
              <a:t>B.Todd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MPS issues and MP approach concerning operation and MDs (</a:t>
            </a:r>
            <a:r>
              <a:rPr lang="en-GB" sz="1800" dirty="0" err="1" smtClean="0">
                <a:solidFill>
                  <a:schemeClr val="bg1">
                    <a:lumMod val="75000"/>
                  </a:schemeClr>
                </a:solidFill>
              </a:rPr>
              <a:t>M.Zerlauth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OP view on handling of MP issues (</a:t>
            </a:r>
            <a:r>
              <a:rPr lang="en-GB" sz="1800" dirty="0" err="1" smtClean="0">
                <a:solidFill>
                  <a:schemeClr val="bg1">
                    <a:lumMod val="75000"/>
                  </a:schemeClr>
                </a:solidFill>
              </a:rPr>
              <a:t>G.Papotti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Global vision of MPS after </a:t>
            </a:r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LS1 and beyond (</a:t>
            </a:r>
            <a:r>
              <a:rPr lang="en-GB" sz="1800" dirty="0" err="1">
                <a:solidFill>
                  <a:schemeClr val="bg1">
                    <a:lumMod val="75000"/>
                  </a:schemeClr>
                </a:solidFill>
              </a:rPr>
              <a:t>R.Schmidt</a:t>
            </a:r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) </a:t>
            </a:r>
          </a:p>
          <a:p>
            <a:pPr lvl="1"/>
            <a:endParaRPr lang="en-GB" sz="1800" dirty="0" smtClean="0"/>
          </a:p>
          <a:p>
            <a:r>
              <a:rPr 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Session 5 - </a:t>
            </a:r>
            <a:r>
              <a:rPr 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Electrical</a:t>
            </a:r>
            <a:r>
              <a:rPr 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circuit </a:t>
            </a:r>
            <a:r>
              <a:rPr 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related</a:t>
            </a:r>
            <a:r>
              <a:rPr 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protection </a:t>
            </a:r>
          </a:p>
          <a:p>
            <a:pPr lvl="1"/>
            <a:r>
              <a:rPr lang="en-GB" sz="1800" dirty="0" smtClean="0"/>
              <a:t>Powering issues (</a:t>
            </a:r>
            <a:r>
              <a:rPr lang="en-GB" sz="1800" dirty="0" err="1" smtClean="0"/>
              <a:t>S.Rowan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Changes in QPS (</a:t>
            </a:r>
            <a:r>
              <a:rPr lang="en-GB" sz="1800" dirty="0" err="1" smtClean="0"/>
              <a:t>R.Denz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Changes in powering interlocks (</a:t>
            </a:r>
            <a:r>
              <a:rPr lang="en-GB" sz="1800" dirty="0" err="1" smtClean="0"/>
              <a:t>I.Romera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Electrical distribution: How to ensure dependable and redundant powering of systems? (</a:t>
            </a:r>
            <a:r>
              <a:rPr lang="en-GB" sz="1800" dirty="0" err="1" smtClean="0"/>
              <a:t>V.Chareyre</a:t>
            </a:r>
            <a:r>
              <a:rPr lang="en-GB" sz="1800" dirty="0" smtClean="0"/>
              <a:t>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1447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98" y="116529"/>
            <a:ext cx="8604954" cy="940443"/>
          </a:xfrm>
        </p:spPr>
        <p:txBody>
          <a:bodyPr>
            <a:noAutofit/>
          </a:bodyPr>
          <a:lstStyle/>
          <a:p>
            <a:r>
              <a:rPr lang="en-GB" sz="4400" dirty="0" smtClean="0"/>
              <a:t>Electrical circuit related protection</a:t>
            </a:r>
            <a:endParaRPr lang="en-GB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778" y="1029692"/>
            <a:ext cx="6246845" cy="486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3869841" y="1625798"/>
            <a:ext cx="606463" cy="1146968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295214" y="1415091"/>
            <a:ext cx="1536700" cy="1830388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387999" y="4200260"/>
            <a:ext cx="1679575" cy="230187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072393" y="2391553"/>
            <a:ext cx="920750" cy="222250"/>
          </a:xfrm>
          <a:prstGeom prst="rect">
            <a:avLst/>
          </a:prstGeom>
          <a:solidFill>
            <a:srgbClr val="75D1A3">
              <a:alpha val="30196"/>
            </a:srgb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73232" y="3329681"/>
            <a:ext cx="3803650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Total of 1600 </a:t>
            </a:r>
            <a:r>
              <a:rPr lang="en-US" sz="1600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electrical circuits </a:t>
            </a:r>
            <a:r>
              <a:rPr lang="en-US" sz="900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(1800 converters, ~10000 </a:t>
            </a:r>
            <a:r>
              <a:rPr lang="en-US" sz="900" dirty="0" err="1">
                <a:solidFill>
                  <a:srgbClr val="062F67"/>
                </a:solidFill>
                <a:latin typeface="Calibri" pitchFamily="34" charset="0"/>
                <a:cs typeface="Arial" charset="0"/>
              </a:rPr>
              <a:t>sc</a:t>
            </a:r>
            <a:r>
              <a:rPr lang="en-US" sz="900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+ </a:t>
            </a:r>
            <a:r>
              <a:rPr lang="en-US" sz="900" dirty="0" err="1">
                <a:solidFill>
                  <a:srgbClr val="062F67"/>
                </a:solidFill>
                <a:latin typeface="Calibri" pitchFamily="34" charset="0"/>
                <a:cs typeface="Arial" charset="0"/>
              </a:rPr>
              <a:t>nc</a:t>
            </a:r>
            <a:r>
              <a:rPr lang="en-US" sz="900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 magnets, 3290 (HTS) current leads, 234 EE systems, several 1000 QPS cards + QHPS, Cryogenics, 56 interlock controllers, Electrical distribution, UPS, AUG, Access)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6 years of </a:t>
            </a:r>
            <a:r>
              <a:rPr lang="en-US" sz="1600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experience since initial HWC</a:t>
            </a:r>
            <a:endParaRPr lang="en-US" sz="1600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Preventive </a:t>
            </a:r>
            <a:r>
              <a:rPr lang="en-US" sz="1600" dirty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beam dumps in case of powering failures</a:t>
            </a:r>
            <a:r>
              <a:rPr lang="en-US" sz="1600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US" sz="1600" dirty="0" smtClean="0">
                <a:solidFill>
                  <a:srgbClr val="0066FF"/>
                </a:solidFill>
                <a:latin typeface="Calibri" pitchFamily="34" charset="0"/>
                <a:cs typeface="Arial" charset="0"/>
              </a:rPr>
              <a:t>accounting to almost 50% of premature beam dumps in LHC</a:t>
            </a:r>
            <a:endParaRPr lang="en-US" sz="1600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78600" y="1500832"/>
            <a:ext cx="341760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24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42062" y="1721495"/>
            <a:ext cx="69762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~ 20000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76987" y="1951682"/>
            <a:ext cx="619080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~ 1800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73812" y="2162820"/>
            <a:ext cx="619080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~ 3500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02375" y="2369525"/>
            <a:ext cx="79861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~ few 100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99200" y="2579555"/>
            <a:ext cx="79861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~ few 100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32971" y="1153481"/>
            <a:ext cx="1460656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solidFill>
                  <a:schemeClr val="accent6"/>
                </a:solidFill>
                <a:latin typeface="+mn-lt"/>
              </a:rPr>
              <a:t>Interlock conditions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7091" y="2769080"/>
            <a:ext cx="1386918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HTS temperature interlock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73666" y="2926573"/>
            <a:ext cx="1106392" cy="2154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Access </a:t>
            </a:r>
            <a:r>
              <a:rPr lang="en-US" sz="800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vs</a:t>
            </a:r>
            <a:r>
              <a:rPr lang="en-US" sz="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Powering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88087" y="2980415"/>
            <a:ext cx="79861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~ few 100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88087" y="2784193"/>
            <a:ext cx="79861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accent6"/>
                </a:solidFill>
                <a:latin typeface="+mn-lt"/>
              </a:rPr>
              <a:t>~ few 100</a:t>
            </a:r>
          </a:p>
        </p:txBody>
      </p:sp>
    </p:spTree>
    <p:extLst>
      <p:ext uri="{BB962C8B-B14F-4D97-AF65-F5344CB8AC3E}">
        <p14:creationId xmlns:p14="http://schemas.microsoft.com/office/powerpoint/2010/main" val="292244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Powering Issues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919" y="1057751"/>
            <a:ext cx="8539067" cy="4667421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1800" dirty="0" smtClean="0"/>
              <a:t>Up to 50% of premature beam dumps from LHC magnet powering system(s)</a:t>
            </a:r>
          </a:p>
          <a:p>
            <a:pPr lvl="1">
              <a:buClr>
                <a:schemeClr val="tx2"/>
              </a:buClr>
            </a:pPr>
            <a:r>
              <a:rPr lang="en-US" sz="1800" dirty="0" smtClean="0">
                <a:sym typeface="Wingdings" pitchFamily="2" charset="2"/>
              </a:rPr>
              <a:t>Few but big systems (QPS, Cryogenics, Power converters,..)</a:t>
            </a:r>
          </a:p>
          <a:p>
            <a:pPr lvl="1">
              <a:buClr>
                <a:schemeClr val="tx2"/>
              </a:buClr>
            </a:pPr>
            <a:r>
              <a:rPr lang="en-US" sz="1800" dirty="0" smtClean="0">
                <a:sym typeface="Wingdings" pitchFamily="2" charset="2"/>
              </a:rPr>
              <a:t>Merits continuous attention for reliability + potential of </a:t>
            </a:r>
            <a:r>
              <a:rPr lang="en-US" sz="1800" dirty="0">
                <a:sym typeface="Wingdings" pitchFamily="2" charset="2"/>
              </a:rPr>
              <a:t>	</a:t>
            </a:r>
            <a:r>
              <a:rPr lang="en-US" sz="1800" dirty="0" smtClean="0">
                <a:sym typeface="Wingdings" pitchFamily="2" charset="2"/>
              </a:rPr>
              <a:t>increased availability, just one example….</a:t>
            </a:r>
          </a:p>
          <a:p>
            <a:pPr>
              <a:buClr>
                <a:schemeClr val="tx2"/>
              </a:buClr>
            </a:pPr>
            <a:endParaRPr lang="en-US" sz="2800" dirty="0" smtClean="0">
              <a:sym typeface="Wingdings" pitchFamily="2" charset="2"/>
            </a:endParaRPr>
          </a:p>
          <a:p>
            <a:pPr marL="36576" indent="0">
              <a:buClr>
                <a:schemeClr val="tx2"/>
              </a:buClr>
              <a:buNone/>
            </a:pPr>
            <a:endParaRPr lang="en-US" sz="2800" dirty="0" smtClean="0">
              <a:sym typeface="Wingdings" pitchFamily="2" charset="2"/>
            </a:endParaRPr>
          </a:p>
          <a:p>
            <a:pPr marL="36576" indent="0">
              <a:buClr>
                <a:schemeClr val="tx2"/>
              </a:buClr>
              <a:buNone/>
            </a:pPr>
            <a:endParaRPr lang="en-US" sz="2800" dirty="0">
              <a:sym typeface="Wingdings" pitchFamily="2" charset="2"/>
            </a:endParaRPr>
          </a:p>
          <a:p>
            <a:pPr lvl="1">
              <a:buClr>
                <a:schemeClr val="tx2"/>
              </a:buClr>
            </a:pPr>
            <a:endParaRPr lang="en-US" sz="2400" dirty="0" smtClean="0">
              <a:sym typeface="Wingdings" pitchFamily="2" charset="2"/>
            </a:endParaRPr>
          </a:p>
          <a:p>
            <a:pPr lvl="1">
              <a:buClr>
                <a:schemeClr val="tx2"/>
              </a:buClr>
            </a:pPr>
            <a:endParaRPr lang="en-US" sz="2400" dirty="0" smtClean="0">
              <a:sym typeface="Wingdings" pitchFamily="2" charset="2"/>
            </a:endParaRPr>
          </a:p>
          <a:p>
            <a:pPr lvl="2">
              <a:buClr>
                <a:schemeClr val="tx2"/>
              </a:buClr>
            </a:pPr>
            <a:endParaRPr lang="en-US" dirty="0" smtClean="0">
              <a:sym typeface="Wingdings" pitchFamily="2" charset="2"/>
            </a:endParaRPr>
          </a:p>
          <a:p>
            <a:pPr>
              <a:buClr>
                <a:schemeClr val="tx2"/>
              </a:buClr>
            </a:pPr>
            <a:endParaRPr lang="en-US" sz="2800" dirty="0">
              <a:sym typeface="Wingdings" pitchFamily="2" charset="2"/>
            </a:endParaRPr>
          </a:p>
          <a:p>
            <a:pPr>
              <a:buClr>
                <a:schemeClr val="tx2"/>
              </a:buClr>
            </a:pPr>
            <a:endParaRPr lang="en-US" sz="24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579374" y="2198455"/>
            <a:ext cx="7829803" cy="3082252"/>
            <a:chOff x="70188" y="2095804"/>
            <a:chExt cx="8913739" cy="3406801"/>
          </a:xfrm>
        </p:grpSpPr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11479886"/>
                </p:ext>
              </p:extLst>
            </p:nvPr>
          </p:nvGraphicFramePr>
          <p:xfrm>
            <a:off x="70188" y="2095804"/>
            <a:ext cx="5112568" cy="34068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" name="Oval 11"/>
            <p:cNvSpPr/>
            <p:nvPr/>
          </p:nvSpPr>
          <p:spPr>
            <a:xfrm>
              <a:off x="557899" y="2959900"/>
              <a:ext cx="619692" cy="136363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194932" y="3607972"/>
              <a:ext cx="309846" cy="92615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1309509" y="3758669"/>
              <a:ext cx="309846" cy="92615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1863052" y="3358242"/>
              <a:ext cx="309846" cy="132658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162" y="2342749"/>
              <a:ext cx="3983765" cy="2994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0430" y="5205092"/>
            <a:ext cx="81336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>
                <a:sym typeface="Wingdings" pitchFamily="2" charset="2"/>
              </a:rPr>
              <a:t>Revisit dependability studies </a:t>
            </a:r>
            <a:r>
              <a:rPr lang="en-US" dirty="0" smtClean="0">
                <a:sym typeface="Wingdings" pitchFamily="2" charset="2"/>
              </a:rPr>
              <a:t>in </a:t>
            </a:r>
            <a:r>
              <a:rPr lang="en-US" dirty="0">
                <a:sym typeface="Wingdings" pitchFamily="2" charset="2"/>
              </a:rPr>
              <a:t>light of experience + criticality </a:t>
            </a:r>
            <a:endParaRPr lang="en-US" dirty="0" smtClean="0">
              <a:sym typeface="Wingdings" pitchFamily="2" charset="2"/>
            </a:endParaRPr>
          </a:p>
          <a:p>
            <a:pPr marL="285750" indent="-285750">
              <a:buClr>
                <a:schemeClr val="tx2"/>
              </a:buCl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Powering </a:t>
            </a:r>
            <a:r>
              <a:rPr lang="en-US" dirty="0">
                <a:sym typeface="Wingdings" pitchFamily="2" charset="2"/>
              </a:rPr>
              <a:t>tests to be organized and followed </a:t>
            </a:r>
            <a:r>
              <a:rPr lang="en-US" dirty="0" smtClean="0">
                <a:sym typeface="Wingdings" pitchFamily="2" charset="2"/>
              </a:rPr>
              <a:t>up (CSCM</a:t>
            </a:r>
            <a:r>
              <a:rPr lang="en-US" dirty="0">
                <a:sym typeface="Wingdings" pitchFamily="2" charset="2"/>
              </a:rPr>
              <a:t>, EOY, TS,…)!</a:t>
            </a:r>
            <a:r>
              <a:rPr lang="en-US" sz="1600" dirty="0">
                <a:sym typeface="Wingdings" pitchFamily="2" charset="2"/>
              </a:rPr>
              <a:t> </a:t>
            </a:r>
          </a:p>
          <a:p>
            <a:pPr marL="628650" lvl="1" indent="-171450">
              <a:buClr>
                <a:schemeClr val="tx2"/>
              </a:buClr>
              <a:buFont typeface="Arial" pitchFamily="34" charset="0"/>
              <a:buChar char="•"/>
            </a:pPr>
            <a:r>
              <a:rPr lang="en-US" sz="1400" dirty="0">
                <a:sym typeface="Wingdings" pitchFamily="2" charset="2"/>
              </a:rPr>
              <a:t>Potential problem: Very efficient test execution tools but analysis not up to same speed?</a:t>
            </a:r>
          </a:p>
        </p:txBody>
      </p:sp>
    </p:spTree>
    <p:extLst>
      <p:ext uri="{BB962C8B-B14F-4D97-AF65-F5344CB8AC3E}">
        <p14:creationId xmlns:p14="http://schemas.microsoft.com/office/powerpoint/2010/main" val="94351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Non-conformities in protection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839"/>
            <a:ext cx="8226854" cy="4667421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900" dirty="0" smtClean="0"/>
              <a:t>Protection function </a:t>
            </a:r>
            <a:r>
              <a:rPr lang="en-GB" sz="1900" dirty="0" smtClean="0"/>
              <a:t>maintained</a:t>
            </a:r>
            <a:r>
              <a:rPr lang="en-GB" sz="1900" dirty="0" smtClean="0"/>
              <a:t>, still a few near misses need detailed follow-up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9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900" dirty="0" smtClean="0">
                <a:solidFill>
                  <a:srgbClr val="3399FF"/>
                </a:solidFill>
              </a:rPr>
              <a:t>RB.A34 2011 - QPS </a:t>
            </a:r>
            <a:r>
              <a:rPr lang="en-GB" sz="1900" dirty="0">
                <a:solidFill>
                  <a:srgbClr val="3399FF"/>
                </a:solidFill>
              </a:rPr>
              <a:t>failed to respond/open EE </a:t>
            </a:r>
            <a:r>
              <a:rPr lang="en-GB" sz="1900" dirty="0"/>
              <a:t>on discharge request</a:t>
            </a:r>
          </a:p>
          <a:p>
            <a:pPr marL="1012698" lvl="1" indent="-285750">
              <a:buFont typeface="Arial" pitchFamily="34" charset="0"/>
              <a:buChar char="•"/>
            </a:pPr>
            <a:r>
              <a:rPr lang="en-GB" sz="1800" dirty="0" smtClean="0"/>
              <a:t>Mitigated by introduction </a:t>
            </a:r>
            <a:r>
              <a:rPr lang="en-GB" sz="1800" dirty="0"/>
              <a:t>of new commissioning phase to check specifically for this issue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900" dirty="0" smtClean="0">
                <a:solidFill>
                  <a:srgbClr val="3399FF"/>
                </a:solidFill>
              </a:rPr>
              <a:t>RQX.A23 2011 - Continuous </a:t>
            </a:r>
            <a:r>
              <a:rPr lang="en-GB" sz="1900" dirty="0">
                <a:solidFill>
                  <a:srgbClr val="3399FF"/>
                </a:solidFill>
              </a:rPr>
              <a:t>firing of heaters without request</a:t>
            </a:r>
          </a:p>
          <a:p>
            <a:pPr marL="1012698" lvl="1" indent="-285750">
              <a:buFont typeface="Arial" pitchFamily="34" charset="0"/>
              <a:buChar char="•"/>
            </a:pPr>
            <a:r>
              <a:rPr lang="en-GB" sz="1800" dirty="0" smtClean="0"/>
              <a:t>Mitigated </a:t>
            </a:r>
            <a:r>
              <a:rPr lang="en-GB" sz="1800" dirty="0"/>
              <a:t>by </a:t>
            </a:r>
            <a:r>
              <a:rPr lang="en-GB" sz="1800" dirty="0" smtClean="0"/>
              <a:t>Firmware </a:t>
            </a:r>
            <a:r>
              <a:rPr lang="en-GB" sz="1800" dirty="0"/>
              <a:t>update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900" dirty="0" smtClean="0">
                <a:solidFill>
                  <a:srgbClr val="3399FF"/>
                </a:solidFill>
              </a:rPr>
              <a:t>RCD.A12 </a:t>
            </a:r>
            <a:r>
              <a:rPr lang="en-GB" sz="1900" dirty="0">
                <a:solidFill>
                  <a:srgbClr val="3399FF"/>
                </a:solidFill>
              </a:rPr>
              <a:t>Jan/Feb </a:t>
            </a:r>
            <a:r>
              <a:rPr lang="en-GB" sz="1900" dirty="0" smtClean="0">
                <a:solidFill>
                  <a:srgbClr val="3399FF"/>
                </a:solidFill>
              </a:rPr>
              <a:t>2013- EE </a:t>
            </a:r>
            <a:r>
              <a:rPr lang="en-GB" sz="1900" dirty="0">
                <a:solidFill>
                  <a:srgbClr val="3399FF"/>
                </a:solidFill>
              </a:rPr>
              <a:t>did not open on request signal</a:t>
            </a:r>
          </a:p>
          <a:p>
            <a:pPr marL="1012698" lvl="1" indent="-285750">
              <a:buFont typeface="Arial" pitchFamily="34" charset="0"/>
              <a:buChar char="•"/>
            </a:pPr>
            <a:r>
              <a:rPr lang="en-GB" sz="1800" dirty="0" smtClean="0"/>
              <a:t>Mitigated </a:t>
            </a:r>
            <a:r>
              <a:rPr lang="en-GB" sz="1800" dirty="0"/>
              <a:t>by Firmware update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900" dirty="0" smtClean="0">
                <a:solidFill>
                  <a:srgbClr val="3399FF"/>
                </a:solidFill>
              </a:rPr>
              <a:t>RQ5.R1 </a:t>
            </a:r>
            <a:r>
              <a:rPr lang="en-GB" sz="1900" dirty="0">
                <a:solidFill>
                  <a:srgbClr val="3399FF"/>
                </a:solidFill>
              </a:rPr>
              <a:t>Feb </a:t>
            </a:r>
            <a:r>
              <a:rPr lang="en-GB" sz="1900" dirty="0" smtClean="0">
                <a:solidFill>
                  <a:srgbClr val="3399FF"/>
                </a:solidFill>
              </a:rPr>
              <a:t>2013 - QPS </a:t>
            </a:r>
            <a:r>
              <a:rPr lang="en-GB" sz="1900" dirty="0">
                <a:solidFill>
                  <a:srgbClr val="3399FF"/>
                </a:solidFill>
              </a:rPr>
              <a:t>did not detect quench</a:t>
            </a:r>
          </a:p>
          <a:p>
            <a:pPr marL="1012698" lvl="1" indent="-285750">
              <a:buFont typeface="Arial" pitchFamily="34" charset="0"/>
              <a:buChar char="•"/>
            </a:pPr>
            <a:r>
              <a:rPr lang="en-GB" sz="1800" dirty="0" smtClean="0"/>
              <a:t>One </a:t>
            </a:r>
            <a:r>
              <a:rPr lang="en-GB" sz="1800" dirty="0"/>
              <a:t>off event, can only advise training of personnel be improved to minimise chance of such events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034427">
            <a:off x="1212111" y="3548732"/>
            <a:ext cx="654538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Common cause: Human mistake or system not fully up to date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0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Changes in QPS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751"/>
            <a:ext cx="6158345" cy="4667421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R2E consolidations </a:t>
            </a:r>
            <a:r>
              <a:rPr lang="en-US" sz="2000" dirty="0" smtClean="0">
                <a:solidFill>
                  <a:schemeClr val="tx2"/>
                </a:solidFill>
              </a:rPr>
              <a:t>(relocation, radiation tolerant HW for IPQ/Ds and 600A circuits in RRs, enhanced power cycle options)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Enhanced quench heater supervision </a:t>
            </a:r>
            <a:r>
              <a:rPr lang="en-US" sz="2000" dirty="0" smtClean="0">
                <a:solidFill>
                  <a:schemeClr val="tx2"/>
                </a:solidFill>
              </a:rPr>
              <a:t>(detect precursors of potential failures of heater strips)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‘Yellow racks’ </a:t>
            </a:r>
            <a:r>
              <a:rPr lang="en-US" sz="2000" dirty="0" smtClean="0">
                <a:solidFill>
                  <a:schemeClr val="tx2"/>
                </a:solidFill>
              </a:rPr>
              <a:t>(refurbishment for new features, redundant powering,..)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35512" y="1138459"/>
            <a:ext cx="2035283" cy="995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497" y="2275366"/>
            <a:ext cx="1142474" cy="1343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\\cern.ch\dfs\Users\p\puccio\Documents (dfs)\_MPE-LS1 related\MPE_LS1-Space-for-LS1\DYPB-Storage-&amp;-Transport\DYPB-shelving-in-375R_29May13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366" y="3619134"/>
            <a:ext cx="3084933" cy="230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3" y="3619132"/>
            <a:ext cx="3470039" cy="230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Changes in QPS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790" y="1057751"/>
            <a:ext cx="7070651" cy="4667421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Earth voltage feelers </a:t>
            </a:r>
            <a:r>
              <a:rPr lang="en-US" sz="2000" dirty="0" smtClean="0">
                <a:solidFill>
                  <a:schemeClr val="tx2"/>
                </a:solidFill>
              </a:rPr>
              <a:t>to </a:t>
            </a:r>
            <a:r>
              <a:rPr lang="en-US" sz="2000" dirty="0" smtClean="0">
                <a:solidFill>
                  <a:srgbClr val="3399FF"/>
                </a:solidFill>
              </a:rPr>
              <a:t>monitor electrical insulation </a:t>
            </a:r>
            <a:r>
              <a:rPr lang="en-US" sz="2000" dirty="0" smtClean="0">
                <a:solidFill>
                  <a:schemeClr val="tx2"/>
                </a:solidFill>
              </a:rPr>
              <a:t>of LHC main circuits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Energy Extraction Systems </a:t>
            </a:r>
            <a:r>
              <a:rPr lang="en-US" sz="2000" dirty="0" smtClean="0">
                <a:solidFill>
                  <a:schemeClr val="tx2"/>
                </a:solidFill>
              </a:rPr>
              <a:t>(new arc chambers, </a:t>
            </a:r>
            <a:r>
              <a:rPr lang="en-US" sz="2000" dirty="0" err="1" smtClean="0">
                <a:solidFill>
                  <a:schemeClr val="tx2"/>
                </a:solidFill>
              </a:rPr>
              <a:t>snubber</a:t>
            </a:r>
            <a:r>
              <a:rPr lang="en-US" sz="2000" dirty="0" smtClean="0">
                <a:solidFill>
                  <a:schemeClr val="tx2"/>
                </a:solidFill>
              </a:rPr>
              <a:t> capacitors, preventive maintenance on 252 extraction switches)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Revisions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rgbClr val="3399FF"/>
                </a:solidFill>
              </a:rPr>
              <a:t>of</a:t>
            </a:r>
            <a:r>
              <a:rPr lang="en-US" sz="2000" dirty="0" smtClean="0">
                <a:solidFill>
                  <a:schemeClr val="tx2"/>
                </a:solidFill>
              </a:rPr>
              <a:t> most detection </a:t>
            </a:r>
            <a:r>
              <a:rPr lang="en-US" sz="2000" dirty="0" smtClean="0">
                <a:solidFill>
                  <a:srgbClr val="3399FF"/>
                </a:solidFill>
              </a:rPr>
              <a:t>firmware's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Upgrade</a:t>
            </a:r>
            <a:r>
              <a:rPr lang="en-US" sz="2000" dirty="0" smtClean="0">
                <a:solidFill>
                  <a:schemeClr val="tx2"/>
                </a:solidFill>
              </a:rPr>
              <a:t> of QPS </a:t>
            </a:r>
            <a:r>
              <a:rPr lang="en-US" sz="2000" dirty="0" smtClean="0">
                <a:solidFill>
                  <a:srgbClr val="3399FF"/>
                </a:solidFill>
              </a:rPr>
              <a:t>low-level supervision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Duplication of </a:t>
            </a:r>
            <a:r>
              <a:rPr lang="en-US" sz="2000" dirty="0" err="1" smtClean="0">
                <a:solidFill>
                  <a:srgbClr val="3399FF"/>
                </a:solidFill>
              </a:rPr>
              <a:t>WorldFip</a:t>
            </a:r>
            <a:r>
              <a:rPr lang="en-US" sz="2000" dirty="0" smtClean="0">
                <a:solidFill>
                  <a:srgbClr val="3399FF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fieldbus (full PM and Logging data)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Threshold </a:t>
            </a:r>
            <a:r>
              <a:rPr lang="en-US" sz="2000" dirty="0" smtClean="0">
                <a:solidFill>
                  <a:srgbClr val="3399FF"/>
                </a:solidFill>
              </a:rPr>
              <a:t>revisions </a:t>
            </a:r>
            <a:r>
              <a:rPr lang="en-US" sz="2000" dirty="0" smtClean="0">
                <a:solidFill>
                  <a:schemeClr val="tx2"/>
                </a:solidFill>
              </a:rPr>
              <a:t>(mainly 600A and IPQ)</a:t>
            </a:r>
          </a:p>
          <a:p>
            <a:pPr>
              <a:buClr>
                <a:schemeClr val="tx2"/>
              </a:buClr>
            </a:pPr>
            <a:r>
              <a:rPr lang="en-US" sz="2000" dirty="0" smtClean="0">
                <a:solidFill>
                  <a:srgbClr val="3399FF"/>
                </a:solidFill>
              </a:rPr>
              <a:t>Enhanced high level supervisory tools to decrease dependency on human interactions </a:t>
            </a:r>
            <a:r>
              <a:rPr lang="en-US" sz="2000" dirty="0" smtClean="0">
                <a:solidFill>
                  <a:schemeClr val="tx2"/>
                </a:solidFill>
              </a:rPr>
              <a:t>(configuration management in LSA, signal integrity checks,..)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930" y="733637"/>
            <a:ext cx="1100828" cy="354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\\cern.ch\dfs\Users\z\zerlauth\Desktop\13kA_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745" y="4369969"/>
            <a:ext cx="1961013" cy="147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5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Changes in QPS in short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933" y="1195980"/>
            <a:ext cx="8539067" cy="4667421"/>
          </a:xfrm>
        </p:spPr>
        <p:txBody>
          <a:bodyPr>
            <a:noAutofit/>
          </a:bodyPr>
          <a:lstStyle/>
          <a:p>
            <a:r>
              <a:rPr lang="en-US" sz="2200" dirty="0" smtClean="0">
                <a:solidFill>
                  <a:srgbClr val="3399FF"/>
                </a:solidFill>
              </a:rPr>
              <a:t>Huge amount of extensions/changes foreseen </a:t>
            </a:r>
            <a:r>
              <a:rPr lang="en-US" sz="2200" dirty="0" smtClean="0">
                <a:sym typeface="Wingdings" pitchFamily="2" charset="2"/>
              </a:rPr>
              <a:t>to </a:t>
            </a:r>
            <a:r>
              <a:rPr lang="en-US" sz="2200" dirty="0">
                <a:sym typeface="Wingdings" pitchFamily="2" charset="2"/>
              </a:rPr>
              <a:t>increase </a:t>
            </a:r>
            <a:r>
              <a:rPr lang="en-US" sz="2200" dirty="0" smtClean="0">
                <a:sym typeface="Wingdings" pitchFamily="2" charset="2"/>
              </a:rPr>
              <a:t>system </a:t>
            </a:r>
            <a:r>
              <a:rPr lang="en-US" sz="2200" dirty="0">
                <a:sym typeface="Wingdings" pitchFamily="2" charset="2"/>
              </a:rPr>
              <a:t>dependability and to enhance </a:t>
            </a:r>
            <a:r>
              <a:rPr lang="en-US" sz="2200" dirty="0" smtClean="0">
                <a:sym typeface="Wingdings" pitchFamily="2" charset="2"/>
              </a:rPr>
              <a:t>diagnostic </a:t>
            </a:r>
            <a:r>
              <a:rPr lang="en-US" sz="2200" dirty="0">
                <a:sym typeface="Wingdings" pitchFamily="2" charset="2"/>
              </a:rPr>
              <a:t>capabilities</a:t>
            </a:r>
          </a:p>
          <a:p>
            <a:r>
              <a:rPr lang="en-US" sz="2200" dirty="0" smtClean="0">
                <a:solidFill>
                  <a:schemeClr val="tx2"/>
                </a:solidFill>
              </a:rPr>
              <a:t>Major </a:t>
            </a:r>
            <a:r>
              <a:rPr lang="en-US" sz="2200" dirty="0"/>
              <a:t>upgrades can only be smoothly implemented during long </a:t>
            </a:r>
            <a:r>
              <a:rPr lang="en-US" sz="2200" dirty="0" smtClean="0"/>
              <a:t>shutdowns ?!</a:t>
            </a:r>
            <a:endParaRPr lang="en-US" sz="2200" dirty="0"/>
          </a:p>
          <a:p>
            <a:pPr lvl="1"/>
            <a:r>
              <a:rPr lang="en-US" sz="2200" dirty="0" smtClean="0"/>
              <a:t>Some incidents due to known issues not put into machine due to resource constraints…</a:t>
            </a:r>
          </a:p>
          <a:p>
            <a:r>
              <a:rPr lang="en-US" sz="2200" dirty="0" smtClean="0">
                <a:solidFill>
                  <a:srgbClr val="3399FF"/>
                </a:solidFill>
              </a:rPr>
              <a:t>Still (too) big dependency on </a:t>
            </a:r>
            <a:r>
              <a:rPr lang="en-US" sz="2200" dirty="0">
                <a:solidFill>
                  <a:srgbClr val="3399FF"/>
                </a:solidFill>
              </a:rPr>
              <a:t>human </a:t>
            </a:r>
            <a:r>
              <a:rPr lang="en-US" sz="2200" dirty="0" smtClean="0">
                <a:solidFill>
                  <a:srgbClr val="3399FF"/>
                </a:solidFill>
              </a:rPr>
              <a:t>interaction/procedures</a:t>
            </a:r>
          </a:p>
          <a:p>
            <a:pPr lvl="1"/>
            <a:r>
              <a:rPr lang="en-US" sz="2200" dirty="0" smtClean="0">
                <a:solidFill>
                  <a:schemeClr val="tx2"/>
                </a:solidFill>
              </a:rPr>
              <a:t>-&gt; Tools, tools, tools,….</a:t>
            </a:r>
          </a:p>
          <a:p>
            <a:r>
              <a:rPr lang="en-US" sz="2200" dirty="0" smtClean="0">
                <a:solidFill>
                  <a:srgbClr val="3399FF"/>
                </a:solidFill>
                <a:sym typeface="Wingdings" pitchFamily="2" charset="2"/>
              </a:rPr>
              <a:t>Sufficient </a:t>
            </a:r>
            <a:r>
              <a:rPr lang="en-US" sz="2200" dirty="0">
                <a:solidFill>
                  <a:srgbClr val="3399FF"/>
                </a:solidFill>
                <a:sym typeface="Wingdings" pitchFamily="2" charset="2"/>
              </a:rPr>
              <a:t>time for testing and re-commissioning </a:t>
            </a:r>
            <a:r>
              <a:rPr lang="en-US" sz="2200" dirty="0">
                <a:sym typeface="Wingdings" pitchFamily="2" charset="2"/>
              </a:rPr>
              <a:t>including some contingency required</a:t>
            </a:r>
          </a:p>
          <a:p>
            <a:pPr lvl="1"/>
            <a:endParaRPr lang="en-US" sz="2200" dirty="0">
              <a:solidFill>
                <a:schemeClr val="tx2"/>
              </a:solidFill>
            </a:endParaRPr>
          </a:p>
          <a:p>
            <a:pPr lvl="1"/>
            <a:endParaRPr lang="en-US" sz="2200" dirty="0" smtClean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6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49" y="2796420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900" dirty="0" smtClean="0">
                <a:latin typeface="Calibri" pitchFamily="34" charset="0"/>
              </a:rPr>
              <a:t>MPP Workshop Summary </a:t>
            </a:r>
            <a:br>
              <a:rPr lang="en-GB" sz="4900" dirty="0" smtClean="0">
                <a:latin typeface="Calibri" pitchFamily="34" charset="0"/>
              </a:rPr>
            </a:br>
            <a:r>
              <a:rPr lang="en-GB" sz="4900" dirty="0" smtClean="0">
                <a:latin typeface="Calibri" pitchFamily="34" charset="0"/>
              </a:rPr>
              <a:t>11-13 March 2013</a:t>
            </a:r>
            <a:r>
              <a:rPr lang="en-GB" dirty="0" smtClean="0">
                <a:latin typeface="Calibri" pitchFamily="34" charset="0"/>
              </a:rPr>
              <a:t/>
            </a:r>
            <a:br>
              <a:rPr lang="en-GB" dirty="0" smtClean="0">
                <a:latin typeface="Calibri" pitchFamily="34" charset="0"/>
              </a:rPr>
            </a:br>
            <a:r>
              <a:rPr lang="en-GB" sz="4000" dirty="0">
                <a:latin typeface="Calibri" pitchFamily="34" charset="0"/>
              </a:rPr>
              <a:t/>
            </a:r>
            <a:br>
              <a:rPr lang="en-GB" sz="4000" dirty="0">
                <a:latin typeface="Calibri" pitchFamily="34" charset="0"/>
              </a:rPr>
            </a:br>
            <a:r>
              <a:rPr lang="en-GB" sz="2200" dirty="0" smtClean="0">
                <a:latin typeface="Calibri" pitchFamily="34" charset="0"/>
              </a:rPr>
              <a:t>Acknowledgements: </a:t>
            </a:r>
            <a:r>
              <a:rPr lang="en-GB" sz="2200" dirty="0" err="1" smtClean="0">
                <a:latin typeface="Calibri" pitchFamily="34" charset="0"/>
              </a:rPr>
              <a:t>B.Dehning</a:t>
            </a:r>
            <a:r>
              <a:rPr lang="en-GB" sz="2200" dirty="0" smtClean="0">
                <a:latin typeface="Calibri" pitchFamily="34" charset="0"/>
              </a:rPr>
              <a:t>, </a:t>
            </a:r>
            <a:r>
              <a:rPr lang="en-GB" sz="2200" dirty="0" err="1" smtClean="0">
                <a:latin typeface="Calibri" pitchFamily="34" charset="0"/>
              </a:rPr>
              <a:t>S.Redaelli</a:t>
            </a:r>
            <a:r>
              <a:rPr lang="en-GB" sz="2200" dirty="0" smtClean="0">
                <a:latin typeface="Calibri" pitchFamily="34" charset="0"/>
              </a:rPr>
              <a:t>, </a:t>
            </a:r>
            <a:r>
              <a:rPr lang="en-GB" sz="2200" dirty="0" err="1" smtClean="0">
                <a:latin typeface="Calibri" pitchFamily="34" charset="0"/>
              </a:rPr>
              <a:t>R.Schmidt</a:t>
            </a:r>
            <a:r>
              <a:rPr lang="en-GB" sz="2200" dirty="0" smtClean="0">
                <a:latin typeface="Calibri" pitchFamily="34" charset="0"/>
              </a:rPr>
              <a:t>, J. Uythoven, </a:t>
            </a:r>
            <a:r>
              <a:rPr lang="en-GB" sz="2200" dirty="0" err="1" smtClean="0">
                <a:latin typeface="Calibri" pitchFamily="34" charset="0"/>
              </a:rPr>
              <a:t>J.Wenninger</a:t>
            </a:r>
            <a:r>
              <a:rPr lang="en-GB" sz="2200" dirty="0" smtClean="0">
                <a:latin typeface="Calibri" pitchFamily="34" charset="0"/>
              </a:rPr>
              <a:t>, </a:t>
            </a:r>
            <a:r>
              <a:rPr lang="en-GB" sz="2200" dirty="0" err="1" smtClean="0">
                <a:latin typeface="Calibri" pitchFamily="34" charset="0"/>
              </a:rPr>
              <a:t>D.Wollmann</a:t>
            </a:r>
            <a:r>
              <a:rPr lang="en-GB" sz="2200" dirty="0" smtClean="0">
                <a:latin typeface="Calibri" pitchFamily="34" charset="0"/>
              </a:rPr>
              <a:t>, </a:t>
            </a:r>
            <a:r>
              <a:rPr lang="en-GB" sz="2200" dirty="0" err="1" smtClean="0">
                <a:latin typeface="Calibri" pitchFamily="34" charset="0"/>
              </a:rPr>
              <a:t>M.Zerlauth</a:t>
            </a:r>
            <a:r>
              <a:rPr lang="en-GB" sz="2200" dirty="0" smtClean="0">
                <a:latin typeface="Calibri" pitchFamily="34" charset="0"/>
              </a:rPr>
              <a:t> in the name of all Workshop participants, especially all speakers! </a:t>
            </a:r>
            <a:endParaRPr lang="en-GB" sz="2000" dirty="0">
              <a:latin typeface="Calibri" pitchFamily="34" charset="0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7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94489"/>
            <a:ext cx="8229600" cy="528935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000" dirty="0" smtClean="0"/>
          </a:p>
          <a:p>
            <a:endParaRPr lang="en-US" sz="17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46" y="994489"/>
            <a:ext cx="7726604" cy="5045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9061" y="1673186"/>
            <a:ext cx="2490489" cy="852095"/>
          </a:xfrm>
          <a:prstGeom prst="rect">
            <a:avLst/>
          </a:prstGeom>
          <a:solidFill>
            <a:srgbClr val="FF66CC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229993" y="3205886"/>
            <a:ext cx="27254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Recommendation for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good insensitive equipment </a:t>
            </a:r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(EDMS 113154)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498848" y="2806172"/>
            <a:ext cx="605736" cy="3997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Network Perturbations affecting the LHC (very similar for SPS/PS)</a:t>
            </a:r>
            <a:endParaRPr lang="en-US" sz="3600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6/13/2013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65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Sensitivity to electrical perturbations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934" y="1112946"/>
            <a:ext cx="8564880" cy="4667421"/>
          </a:xfrm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3399FF"/>
                </a:solidFill>
              </a:rPr>
              <a:t>High power </a:t>
            </a:r>
            <a:r>
              <a:rPr lang="en-GB" sz="1800" dirty="0" err="1" smtClean="0">
                <a:solidFill>
                  <a:srgbClr val="3399FF"/>
                </a:solidFill>
              </a:rPr>
              <a:t>thyristor</a:t>
            </a:r>
            <a:r>
              <a:rPr lang="en-GB" sz="1800" dirty="0" smtClean="0">
                <a:solidFill>
                  <a:srgbClr val="3399FF"/>
                </a:solidFill>
              </a:rPr>
              <a:t> converters </a:t>
            </a:r>
            <a:r>
              <a:rPr lang="en-GB" sz="1800" dirty="0" smtClean="0"/>
              <a:t>(used to power </a:t>
            </a:r>
            <a:r>
              <a:rPr lang="en-GB" sz="1800" dirty="0" err="1" smtClean="0"/>
              <a:t>nc</a:t>
            </a:r>
            <a:r>
              <a:rPr lang="en-GB" sz="1800" dirty="0" smtClean="0"/>
              <a:t> separation dipoles, </a:t>
            </a:r>
            <a:r>
              <a:rPr lang="en-GB" sz="1800" dirty="0" err="1" smtClean="0"/>
              <a:t>quadrupoles</a:t>
            </a:r>
            <a:r>
              <a:rPr lang="en-GB" sz="1800" dirty="0" smtClean="0"/>
              <a:t> and extraction septa in the LHC) </a:t>
            </a:r>
            <a:r>
              <a:rPr lang="en-GB" sz="1800" dirty="0" smtClean="0">
                <a:solidFill>
                  <a:srgbClr val="3399FF"/>
                </a:solidFill>
              </a:rPr>
              <a:t>very sensitive to AC perturbations</a:t>
            </a:r>
          </a:p>
          <a:p>
            <a:r>
              <a:rPr lang="en-GB" sz="1800" dirty="0">
                <a:solidFill>
                  <a:srgbClr val="3399FF"/>
                </a:solidFill>
              </a:rPr>
              <a:t>High sensitivity </a:t>
            </a:r>
            <a:r>
              <a:rPr lang="en-GB" sz="1800" dirty="0"/>
              <a:t>(&lt;</a:t>
            </a:r>
            <a:r>
              <a:rPr lang="en-GB" sz="1800" dirty="0" smtClean="0"/>
              <a:t>3x10</a:t>
            </a:r>
            <a:r>
              <a:rPr lang="en-GB" sz="1800" baseline="30000" dirty="0" smtClean="0"/>
              <a:t>-4</a:t>
            </a:r>
            <a:r>
              <a:rPr lang="en-GB" sz="1800" dirty="0" smtClean="0"/>
              <a:t> of output current change) by dedicated protection system (FMCMs) </a:t>
            </a:r>
            <a:r>
              <a:rPr lang="en-GB" sz="1800" dirty="0">
                <a:solidFill>
                  <a:srgbClr val="3399FF"/>
                </a:solidFill>
              </a:rPr>
              <a:t>is required to avoid </a:t>
            </a:r>
            <a:r>
              <a:rPr lang="en-GB" sz="1800" dirty="0" smtClean="0">
                <a:solidFill>
                  <a:srgbClr val="3399FF"/>
                </a:solidFill>
              </a:rPr>
              <a:t>fast failures </a:t>
            </a:r>
            <a:r>
              <a:rPr lang="en-GB" sz="1800" dirty="0" smtClean="0"/>
              <a:t>in the LHC</a:t>
            </a:r>
          </a:p>
          <a:p>
            <a:pPr lvl="1"/>
            <a:r>
              <a:rPr lang="en-US" sz="1800" dirty="0"/>
              <a:t>Limit of relaxing thresholds is reached (6.5TeV!)</a:t>
            </a:r>
          </a:p>
          <a:p>
            <a:pPr lvl="1"/>
            <a:endParaRPr lang="en-GB" sz="1400" dirty="0" smtClean="0"/>
          </a:p>
          <a:p>
            <a:endParaRPr lang="en-GB" sz="1800" dirty="0" smtClean="0"/>
          </a:p>
          <a:p>
            <a:endParaRPr lang="en-GB" sz="1800" dirty="0" smtClean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791074" y="3102503"/>
            <a:ext cx="8075558" cy="2996773"/>
            <a:chOff x="969894" y="3248807"/>
            <a:chExt cx="8075558" cy="2996773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894" y="3248807"/>
              <a:ext cx="5514041" cy="2605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5134071" y="5991664"/>
              <a:ext cx="1314784" cy="25391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Courtesy of </a:t>
              </a:r>
              <a:r>
                <a:rPr lang="en-US" sz="1050" dirty="0" err="1" smtClean="0"/>
                <a:t>T.Baer</a:t>
              </a:r>
              <a:endParaRPr lang="en-US" sz="105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60436" y="4028523"/>
              <a:ext cx="24850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0070C0"/>
                  </a:solidFill>
                </a:rPr>
                <a:t>Effect of 100mA current change on orbit in the arc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67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Sensitivity to electrical perturbations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64880" cy="4667421"/>
          </a:xfrm>
        </p:spPr>
        <p:txBody>
          <a:bodyPr>
            <a:normAutofit/>
          </a:bodyPr>
          <a:lstStyle/>
          <a:p>
            <a:r>
              <a:rPr lang="en-GB" sz="1600" dirty="0" smtClean="0">
                <a:solidFill>
                  <a:srgbClr val="3399FF"/>
                </a:solidFill>
              </a:rPr>
              <a:t>24 FMCM triggers last year </a:t>
            </a:r>
            <a:r>
              <a:rPr lang="en-GB" sz="1600" dirty="0" smtClean="0"/>
              <a:t>due to glitches in the electrical network distribution</a:t>
            </a:r>
          </a:p>
          <a:p>
            <a:r>
              <a:rPr lang="en-GB" sz="1600" dirty="0" smtClean="0"/>
              <a:t>A large fraction do not result in equipment trips and </a:t>
            </a:r>
            <a:r>
              <a:rPr lang="en-GB" sz="1600" dirty="0" smtClean="0">
                <a:solidFill>
                  <a:srgbClr val="3399FF"/>
                </a:solidFill>
              </a:rPr>
              <a:t>only seen by FMCMs!</a:t>
            </a:r>
          </a:p>
          <a:p>
            <a:r>
              <a:rPr lang="en-GB" sz="1600" dirty="0" smtClean="0"/>
              <a:t>Being </a:t>
            </a:r>
            <a:r>
              <a:rPr lang="en-GB" sz="1600" dirty="0" smtClean="0">
                <a:solidFill>
                  <a:srgbClr val="3399FF"/>
                </a:solidFill>
              </a:rPr>
              <a:t>RD1 and RD34 </a:t>
            </a:r>
            <a:r>
              <a:rPr lang="en-GB" sz="1600" dirty="0" smtClean="0"/>
              <a:t>most sensitive circuits which tripped in most of the cases</a:t>
            </a:r>
          </a:p>
          <a:p>
            <a:r>
              <a:rPr lang="en-GB" sz="1600" dirty="0">
                <a:solidFill>
                  <a:srgbClr val="3399FF"/>
                </a:solidFill>
              </a:rPr>
              <a:t>RD1.LR5</a:t>
            </a:r>
            <a:r>
              <a:rPr lang="en-GB" sz="1600" dirty="0"/>
              <a:t> is about </a:t>
            </a:r>
            <a:r>
              <a:rPr lang="en-GB" sz="1600" dirty="0">
                <a:solidFill>
                  <a:srgbClr val="3399FF"/>
                </a:solidFill>
              </a:rPr>
              <a:t>40% more sensitive than RD1.LR1 </a:t>
            </a:r>
            <a:r>
              <a:rPr lang="en-GB" sz="1600" dirty="0"/>
              <a:t>despite </a:t>
            </a:r>
            <a:r>
              <a:rPr lang="en-GB" sz="1600" dirty="0" smtClean="0"/>
              <a:t>similar input amplitude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dirty="0"/>
              <a:t>EPC </a:t>
            </a:r>
            <a:r>
              <a:rPr lang="en-GB" sz="1600" dirty="0" smtClean="0"/>
              <a:t>to initiate </a:t>
            </a:r>
            <a:r>
              <a:rPr lang="en-GB" sz="1600" dirty="0" smtClean="0">
                <a:solidFill>
                  <a:srgbClr val="3399FF"/>
                </a:solidFill>
              </a:rPr>
              <a:t>collaboration </a:t>
            </a:r>
            <a:r>
              <a:rPr lang="en-GB" sz="1600" dirty="0">
                <a:solidFill>
                  <a:srgbClr val="3399FF"/>
                </a:solidFill>
              </a:rPr>
              <a:t>with EPFL </a:t>
            </a:r>
            <a:r>
              <a:rPr lang="en-GB" sz="1600" dirty="0"/>
              <a:t>to better understand </a:t>
            </a:r>
            <a:r>
              <a:rPr lang="en-GB" sz="1600" dirty="0" smtClean="0"/>
              <a:t>effects </a:t>
            </a:r>
            <a:r>
              <a:rPr lang="en-GB" sz="1600" dirty="0"/>
              <a:t>of such </a:t>
            </a:r>
            <a:r>
              <a:rPr lang="en-GB" sz="1600" dirty="0" smtClean="0"/>
              <a:t>glitches and to </a:t>
            </a:r>
            <a:r>
              <a:rPr lang="en-GB" sz="1600" dirty="0"/>
              <a:t>provide </a:t>
            </a:r>
            <a:r>
              <a:rPr lang="en-GB" sz="1600" dirty="0" smtClean="0"/>
              <a:t>better </a:t>
            </a:r>
            <a:r>
              <a:rPr lang="en-GB" sz="1600" dirty="0"/>
              <a:t>rejection of </a:t>
            </a:r>
            <a:r>
              <a:rPr lang="en-GB" sz="1600" dirty="0" smtClean="0"/>
              <a:t>perturbations </a:t>
            </a:r>
            <a:r>
              <a:rPr lang="en-GB" sz="1600" dirty="0"/>
              <a:t>by </a:t>
            </a:r>
            <a:r>
              <a:rPr lang="en-GB" sz="1600" dirty="0" smtClean="0">
                <a:solidFill>
                  <a:srgbClr val="3399FF"/>
                </a:solidFill>
              </a:rPr>
              <a:t>changing </a:t>
            </a:r>
            <a:r>
              <a:rPr lang="en-GB" sz="1600" dirty="0">
                <a:solidFill>
                  <a:srgbClr val="3399FF"/>
                </a:solidFill>
              </a:rPr>
              <a:t>the regulation characteristics</a:t>
            </a:r>
            <a:r>
              <a:rPr lang="en-GB" sz="1600" dirty="0"/>
              <a:t> of the RD1 and RD34 power converters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67771" y="2665986"/>
            <a:ext cx="3487559" cy="2017226"/>
            <a:chOff x="-255319" y="3937002"/>
            <a:chExt cx="3487559" cy="2017226"/>
          </a:xfrm>
        </p:grpSpPr>
        <p:grpSp>
          <p:nvGrpSpPr>
            <p:cNvPr id="11" name="Group 10"/>
            <p:cNvGrpSpPr/>
            <p:nvPr/>
          </p:nvGrpSpPr>
          <p:grpSpPr>
            <a:xfrm>
              <a:off x="-255319" y="3937002"/>
              <a:ext cx="3487559" cy="2017226"/>
              <a:chOff x="-255319" y="3937002"/>
              <a:chExt cx="3487559" cy="2017226"/>
            </a:xfrm>
          </p:grpSpPr>
          <p:pic>
            <p:nvPicPr>
              <p:cNvPr id="9219" name="Picture 3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55319" y="3937002"/>
                <a:ext cx="3487559" cy="20172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850901" y="5682216"/>
                <a:ext cx="14393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000000"/>
                    </a:solidFill>
                  </a:rPr>
                  <a:t>FMCM dump cause</a:t>
                </a:r>
                <a:endParaRPr lang="en-GB" sz="8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277945" y="5543041"/>
              <a:ext cx="736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2012</a:t>
              </a:r>
              <a:endParaRPr lang="en-GB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630548" y="2663486"/>
            <a:ext cx="3402411" cy="2024657"/>
            <a:chOff x="2528945" y="3968370"/>
            <a:chExt cx="3402411" cy="2024657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8945" y="3968370"/>
              <a:ext cx="3402411" cy="2024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283041" y="5710198"/>
              <a:ext cx="23049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solidFill>
                    <a:srgbClr val="000000"/>
                  </a:solidFill>
                </a:rPr>
                <a:t>Systems affected by EL perturbation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060193" y="2697354"/>
            <a:ext cx="3038089" cy="1944003"/>
            <a:chOff x="5983991" y="3968370"/>
            <a:chExt cx="3038089" cy="1944003"/>
          </a:xfrm>
        </p:grpSpPr>
        <p:graphicFrame>
          <p:nvGraphicFramePr>
            <p:cNvPr id="22" name="Chart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32205366"/>
                </p:ext>
              </p:extLst>
            </p:nvPr>
          </p:nvGraphicFramePr>
          <p:xfrm>
            <a:off x="5983991" y="3968370"/>
            <a:ext cx="3038089" cy="17492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7008374" y="5696929"/>
              <a:ext cx="12720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solidFill>
                    <a:srgbClr val="000000"/>
                  </a:solidFill>
                </a:rPr>
                <a:t>Likelihood to trip</a:t>
              </a:r>
              <a:endParaRPr lang="en-GB" sz="8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76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982441" y="3675386"/>
            <a:ext cx="3605365" cy="2139044"/>
            <a:chOff x="4747930" y="3568684"/>
            <a:chExt cx="3936124" cy="2356684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47930" y="3568684"/>
              <a:ext cx="3936124" cy="1968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5926568" y="5671452"/>
              <a:ext cx="2757486" cy="25391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Courtesy of </a:t>
              </a:r>
              <a:r>
                <a:rPr lang="en-US" sz="1050" dirty="0" err="1" smtClean="0"/>
                <a:t>L.Ponce</a:t>
              </a:r>
              <a:r>
                <a:rPr lang="en-US" sz="1050" dirty="0" smtClean="0"/>
                <a:t> – see Chamonix 2010</a:t>
              </a:r>
              <a:endParaRPr lang="en-US" sz="1050" dirty="0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778" y="3198571"/>
            <a:ext cx="3738934" cy="26158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0719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Powering Interlocking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1808"/>
            <a:ext cx="8226854" cy="4667421"/>
          </a:xfrm>
        </p:spPr>
        <p:txBody>
          <a:bodyPr>
            <a:normAutofit/>
          </a:bodyPr>
          <a:lstStyle/>
          <a:p>
            <a:r>
              <a:rPr lang="en-US" sz="1800" dirty="0"/>
              <a:t>In general redundant protection assured</a:t>
            </a:r>
            <a:r>
              <a:rPr lang="en-US" sz="1800" dirty="0">
                <a:solidFill>
                  <a:srgbClr val="3399FF"/>
                </a:solidFill>
              </a:rPr>
              <a:t>, few incidents </a:t>
            </a:r>
            <a:r>
              <a:rPr lang="en-US" sz="1800" dirty="0" smtClean="0"/>
              <a:t>(Magnet Safety System of EXP, nested </a:t>
            </a:r>
            <a:r>
              <a:rPr lang="en-US" sz="1800" dirty="0" err="1" smtClean="0"/>
              <a:t>config</a:t>
            </a:r>
            <a:r>
              <a:rPr lang="en-US" sz="1800" dirty="0" smtClean="0"/>
              <a:t> in inner triplets</a:t>
            </a:r>
            <a:r>
              <a:rPr lang="en-US" sz="1800" dirty="0"/>
              <a:t>, SW interlocks,…) </a:t>
            </a:r>
            <a:r>
              <a:rPr lang="en-US" sz="1800" dirty="0">
                <a:solidFill>
                  <a:srgbClr val="3399FF"/>
                </a:solidFill>
              </a:rPr>
              <a:t>to be followed </a:t>
            </a:r>
            <a:r>
              <a:rPr lang="en-US" sz="1800" dirty="0" smtClean="0">
                <a:solidFill>
                  <a:srgbClr val="3399FF"/>
                </a:solidFill>
              </a:rPr>
              <a:t>up to </a:t>
            </a:r>
            <a:r>
              <a:rPr lang="en-US" sz="1800" dirty="0">
                <a:solidFill>
                  <a:srgbClr val="3399FF"/>
                </a:solidFill>
              </a:rPr>
              <a:t>restore protection </a:t>
            </a:r>
            <a:r>
              <a:rPr lang="en-US" sz="1800" dirty="0" smtClean="0">
                <a:solidFill>
                  <a:srgbClr val="3399FF"/>
                </a:solidFill>
              </a:rPr>
              <a:t>redundancy</a:t>
            </a:r>
          </a:p>
          <a:p>
            <a:r>
              <a:rPr lang="en-US" sz="1800" dirty="0" smtClean="0">
                <a:solidFill>
                  <a:srgbClr val="3399FF"/>
                </a:solidFill>
              </a:rPr>
              <a:t>More dependable solution </a:t>
            </a:r>
            <a:r>
              <a:rPr lang="en-US" sz="1800" dirty="0" smtClean="0"/>
              <a:t>to replace SW based implementation </a:t>
            </a:r>
            <a:r>
              <a:rPr lang="en-US" sz="1800" dirty="0" smtClean="0">
                <a:solidFill>
                  <a:srgbClr val="3399FF"/>
                </a:solidFill>
              </a:rPr>
              <a:t>of Access </a:t>
            </a:r>
            <a:r>
              <a:rPr lang="en-US" sz="1800" dirty="0" err="1" smtClean="0">
                <a:solidFill>
                  <a:srgbClr val="3399FF"/>
                </a:solidFill>
              </a:rPr>
              <a:t>vs</a:t>
            </a:r>
            <a:r>
              <a:rPr lang="en-US" sz="1800" dirty="0" smtClean="0">
                <a:solidFill>
                  <a:srgbClr val="3399FF"/>
                </a:solidFill>
              </a:rPr>
              <a:t> Magnet powering</a:t>
            </a:r>
          </a:p>
          <a:p>
            <a:r>
              <a:rPr lang="en-US" sz="1800" dirty="0" smtClean="0"/>
              <a:t>Full </a:t>
            </a:r>
            <a:r>
              <a:rPr lang="en-US" sz="1800" dirty="0" smtClean="0">
                <a:solidFill>
                  <a:srgbClr val="3399FF"/>
                </a:solidFill>
              </a:rPr>
              <a:t>renovation of SPS magnet interlock system</a:t>
            </a:r>
          </a:p>
          <a:p>
            <a:endParaRPr lang="en-GB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18" y="3156622"/>
            <a:ext cx="3648686" cy="264802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938598" y="5701844"/>
            <a:ext cx="1749737" cy="2539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Courtesy of </a:t>
            </a:r>
            <a:r>
              <a:rPr lang="en-US" sz="1050" dirty="0" err="1" smtClean="0"/>
              <a:t>J.Wenninger</a:t>
            </a:r>
            <a:endParaRPr lang="en-US" sz="1050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16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24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0719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Redundant Powering for MPS</a:t>
            </a:r>
            <a:endParaRPr lang="en-GB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3" y="3761550"/>
            <a:ext cx="3825875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577" y="3163808"/>
            <a:ext cx="4062413" cy="291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93103" y="3949499"/>
            <a:ext cx="1806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Single point of failure</a:t>
            </a:r>
            <a:br>
              <a:rPr lang="en-US" sz="1200" dirty="0" smtClean="0">
                <a:solidFill>
                  <a:srgbClr val="FF0000"/>
                </a:solidFill>
              </a:rPr>
            </a:br>
            <a:r>
              <a:rPr lang="en-US" sz="1200" dirty="0" smtClean="0">
                <a:solidFill>
                  <a:srgbClr val="FF0000"/>
                </a:solidFill>
              </a:rPr>
              <a:t>with or without redundant systems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80260" y="4507992"/>
            <a:ext cx="925068" cy="6934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385211"/>
            <a:ext cx="8391730" cy="5078894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3399FF"/>
                </a:solidFill>
              </a:rPr>
              <a:t>After the incident in September 2008</a:t>
            </a:r>
            <a:r>
              <a:rPr lang="en-US" sz="1800" dirty="0" smtClean="0"/>
              <a:t>: </a:t>
            </a:r>
            <a:r>
              <a:rPr lang="en-US" sz="1800" dirty="0" smtClean="0">
                <a:solidFill>
                  <a:srgbClr val="3399FF"/>
                </a:solidFill>
              </a:rPr>
              <a:t>request for truly redundant </a:t>
            </a:r>
            <a:r>
              <a:rPr lang="en-US" sz="1800" dirty="0" smtClean="0"/>
              <a:t>QPS system powering</a:t>
            </a:r>
          </a:p>
          <a:p>
            <a:r>
              <a:rPr lang="en-US" sz="1800" dirty="0" smtClean="0"/>
              <a:t>How </a:t>
            </a:r>
            <a:r>
              <a:rPr lang="en-US" sz="1800" dirty="0" smtClean="0"/>
              <a:t>to ensure safe powering for these MP systems?</a:t>
            </a:r>
          </a:p>
          <a:p>
            <a:r>
              <a:rPr lang="en-US" sz="1800" dirty="0" smtClean="0"/>
              <a:t>Only 1 solution: </a:t>
            </a:r>
            <a:r>
              <a:rPr lang="en-US" sz="1800" dirty="0" smtClean="0">
                <a:solidFill>
                  <a:srgbClr val="0099FF"/>
                </a:solidFill>
              </a:rPr>
              <a:t>2 </a:t>
            </a:r>
            <a:r>
              <a:rPr lang="en-US" sz="1800" dirty="0">
                <a:solidFill>
                  <a:srgbClr val="0099FF"/>
                </a:solidFill>
              </a:rPr>
              <a:t>i</a:t>
            </a:r>
            <a:r>
              <a:rPr lang="en-US" sz="1800" dirty="0" smtClean="0">
                <a:solidFill>
                  <a:srgbClr val="0099FF"/>
                </a:solidFill>
              </a:rPr>
              <a:t>ndependent and redundant power paths</a:t>
            </a:r>
            <a:br>
              <a:rPr lang="en-US" sz="1800" dirty="0" smtClean="0">
                <a:solidFill>
                  <a:srgbClr val="0099FF"/>
                </a:solidFill>
              </a:rPr>
            </a:br>
            <a:r>
              <a:rPr lang="en-US" sz="1800" dirty="0" smtClean="0"/>
              <a:t>(protected by UPS systems)</a:t>
            </a:r>
          </a:p>
          <a:p>
            <a:r>
              <a:rPr lang="en-US" sz="1800" dirty="0">
                <a:solidFill>
                  <a:srgbClr val="3399FF"/>
                </a:solidFill>
              </a:rPr>
              <a:t>Impact on the </a:t>
            </a:r>
            <a:r>
              <a:rPr lang="en-US" sz="1800" dirty="0" smtClean="0">
                <a:solidFill>
                  <a:srgbClr val="3399FF"/>
                </a:solidFill>
              </a:rPr>
              <a:t>availability of UPS </a:t>
            </a:r>
            <a:r>
              <a:rPr lang="en-US" sz="1800" dirty="0">
                <a:solidFill>
                  <a:srgbClr val="3399FF"/>
                </a:solidFill>
              </a:rPr>
              <a:t>network and for the users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1842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M.Zerlauth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25</a:t>
            </a:fld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0719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Redundant Powering for MPS</a:t>
            </a:r>
            <a:endParaRPr lang="en-GB" dirty="0"/>
          </a:p>
        </p:txBody>
      </p:sp>
      <p:sp>
        <p:nvSpPr>
          <p:cNvPr id="19" name="Content Placeholder 3"/>
          <p:cNvSpPr>
            <a:spLocks noGrp="1"/>
          </p:cNvSpPr>
          <p:nvPr>
            <p:ph sz="quarter" idx="1"/>
          </p:nvPr>
        </p:nvSpPr>
        <p:spPr>
          <a:xfrm>
            <a:off x="406190" y="1173935"/>
            <a:ext cx="5107642" cy="5078894"/>
          </a:xfrm>
        </p:spPr>
        <p:txBody>
          <a:bodyPr>
            <a:normAutofit/>
          </a:bodyPr>
          <a:lstStyle/>
          <a:p>
            <a:pPr marL="493776" lvl="1">
              <a:buClr>
                <a:schemeClr val="tx2"/>
              </a:buClr>
              <a:buSzPct val="80000"/>
            </a:pPr>
            <a:r>
              <a:rPr lang="en-US" sz="1800" dirty="0">
                <a:solidFill>
                  <a:srgbClr val="3399FF"/>
                </a:solidFill>
                <a:sym typeface="Wingdings" pitchFamily="2" charset="2"/>
              </a:rPr>
              <a:t>Complete </a:t>
            </a:r>
            <a:r>
              <a:rPr lang="en-US" sz="1800" dirty="0" smtClean="0">
                <a:solidFill>
                  <a:srgbClr val="3399FF"/>
                </a:solidFill>
                <a:sym typeface="Wingdings" pitchFamily="2" charset="2"/>
              </a:rPr>
              <a:t>replacement of 64 (machine) UPS by new double conversion types </a:t>
            </a:r>
            <a:r>
              <a:rPr lang="en-US" sz="1800" dirty="0" smtClean="0">
                <a:sym typeface="Wingdings" pitchFamily="2" charset="2"/>
              </a:rPr>
              <a:t>to restore true </a:t>
            </a:r>
            <a:r>
              <a:rPr lang="en-US" sz="1800" dirty="0">
                <a:sym typeface="Wingdings" pitchFamily="2" charset="2"/>
              </a:rPr>
              <a:t>redundancy and increase availability</a:t>
            </a:r>
          </a:p>
          <a:p>
            <a:pPr lvl="1">
              <a:buClr>
                <a:schemeClr val="tx2"/>
              </a:buClr>
            </a:pPr>
            <a:r>
              <a:rPr lang="en-US" sz="1800" dirty="0">
                <a:sym typeface="Wingdings" pitchFamily="2" charset="2"/>
              </a:rPr>
              <a:t>Will we finally find the hump?! 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en-US" sz="1800" dirty="0">
                <a:sym typeface="Wingdings" pitchFamily="2" charset="2"/>
              </a:rPr>
              <a:t>	(</a:t>
            </a:r>
            <a:r>
              <a:rPr lang="en-US" sz="1800" dirty="0">
                <a:solidFill>
                  <a:srgbClr val="3399FF"/>
                </a:solidFill>
                <a:sym typeface="Wingdings" pitchFamily="2" charset="2"/>
              </a:rPr>
              <a:t>switching frequency 8kHz </a:t>
            </a:r>
            <a:r>
              <a:rPr lang="en-US" sz="1800" dirty="0" smtClean="0">
                <a:solidFill>
                  <a:srgbClr val="3399FF"/>
                </a:solidFill>
                <a:sym typeface="Wingdings" pitchFamily="2" charset="2"/>
              </a:rPr>
              <a:t> </a:t>
            </a:r>
            <a:r>
              <a:rPr lang="en-US" sz="1800" dirty="0">
                <a:solidFill>
                  <a:srgbClr val="3399FF"/>
                </a:solidFill>
                <a:sym typeface="Wingdings" pitchFamily="2" charset="2"/>
              </a:rPr>
              <a:t>4 and 7 </a:t>
            </a:r>
            <a:r>
              <a:rPr lang="en-US" sz="1800" dirty="0" smtClean="0">
                <a:solidFill>
                  <a:srgbClr val="3399FF"/>
                </a:solidFill>
                <a:sym typeface="Wingdings" pitchFamily="2" charset="2"/>
              </a:rPr>
              <a:t>	kHz</a:t>
            </a:r>
          </a:p>
          <a:p>
            <a:pPr marL="448056" lvl="1" indent="0">
              <a:buClr>
                <a:schemeClr val="tx2"/>
              </a:buClr>
              <a:buNone/>
            </a:pPr>
            <a:endParaRPr lang="en-US" sz="1800" dirty="0">
              <a:sym typeface="Wingdings" pitchFamily="2" charset="2"/>
            </a:endParaRPr>
          </a:p>
          <a:p>
            <a:pPr marL="448056" lvl="1" indent="0">
              <a:buClr>
                <a:schemeClr val="tx2"/>
              </a:buClr>
              <a:buNone/>
            </a:pPr>
            <a:endParaRPr lang="en-US" sz="1800" dirty="0" smtClean="0">
              <a:sym typeface="Wingdings" pitchFamily="2" charset="2"/>
            </a:endParaRPr>
          </a:p>
          <a:p>
            <a:pPr marL="36576" indent="0">
              <a:buClr>
                <a:schemeClr val="tx2"/>
              </a:buClr>
              <a:buNone/>
            </a:pPr>
            <a:endParaRPr lang="en-US" sz="1900" dirty="0" smtClean="0"/>
          </a:p>
          <a:p>
            <a:pPr>
              <a:buClr>
                <a:schemeClr val="tx2"/>
              </a:buClr>
            </a:pPr>
            <a:r>
              <a:rPr lang="en-US" sz="1900" dirty="0" smtClean="0"/>
              <a:t>Organize </a:t>
            </a:r>
            <a:r>
              <a:rPr lang="en-US" sz="1900" dirty="0" smtClean="0">
                <a:solidFill>
                  <a:srgbClr val="3399FF"/>
                </a:solidFill>
              </a:rPr>
              <a:t>full-scale tests for redundant powering </a:t>
            </a:r>
            <a:r>
              <a:rPr lang="en-US" sz="1900" dirty="0" smtClean="0">
                <a:solidFill>
                  <a:srgbClr val="3399FF"/>
                </a:solidFill>
              </a:rPr>
              <a:t>during HWC 2014</a:t>
            </a:r>
            <a:endParaRPr lang="en-US" sz="1900" dirty="0" smtClean="0">
              <a:solidFill>
                <a:srgbClr val="3399FF"/>
              </a:solidFill>
            </a:endParaRPr>
          </a:p>
          <a:p>
            <a:pPr>
              <a:buClr>
                <a:schemeClr val="tx2"/>
              </a:buClr>
            </a:pPr>
            <a:r>
              <a:rPr lang="en-US" sz="1900" dirty="0" smtClean="0">
                <a:solidFill>
                  <a:srgbClr val="3399FF"/>
                </a:solidFill>
              </a:rPr>
              <a:t>Quality of network will not improve</a:t>
            </a:r>
            <a:r>
              <a:rPr lang="en-US" sz="1900" dirty="0" smtClean="0"/>
              <a:t>,    need to continue identifying and improving weak elements</a:t>
            </a:r>
            <a:endParaRPr lang="en-US" sz="1800" dirty="0">
              <a:sym typeface="Wingdings" pitchFamily="2" charset="2"/>
            </a:endParaRPr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/>
          <a:srcRect l="13760" r="-13760"/>
          <a:stretch/>
        </p:blipFill>
        <p:spPr bwMode="auto">
          <a:xfrm>
            <a:off x="5148000" y="1432965"/>
            <a:ext cx="4474175" cy="432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Screen Shot 2013-03-13 at 8.57.31 A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976" y="3093649"/>
            <a:ext cx="2583743" cy="115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30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3295"/>
            <a:ext cx="8559209" cy="55880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Very fruitful and open discussions </a:t>
            </a:r>
            <a:r>
              <a:rPr lang="en-US" sz="2400" dirty="0"/>
              <a:t>throughout the 2 ½ </a:t>
            </a:r>
            <a:r>
              <a:rPr lang="en-US" sz="2400" dirty="0" smtClean="0"/>
              <a:t>days</a:t>
            </a:r>
          </a:p>
          <a:p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Considerable list of actions</a:t>
            </a:r>
            <a:r>
              <a:rPr lang="en-US" sz="2400" dirty="0" smtClean="0"/>
              <a:t> and work </a:t>
            </a:r>
            <a:r>
              <a:rPr lang="en-US" sz="2400" dirty="0" err="1" smtClean="0"/>
              <a:t>tbd</a:t>
            </a:r>
            <a:r>
              <a:rPr lang="en-US" sz="2400" dirty="0" smtClean="0"/>
              <a:t> during LS1</a:t>
            </a:r>
          </a:p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Follow up of issues already started </a:t>
            </a:r>
            <a:r>
              <a:rPr lang="en-US" sz="2400" dirty="0"/>
              <a:t>and will be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coordinated in different WGs</a:t>
            </a:r>
            <a:r>
              <a:rPr lang="en-US" sz="2400" dirty="0"/>
              <a:t> and </a:t>
            </a:r>
            <a:r>
              <a:rPr lang="en-US" sz="2400" dirty="0" smtClean="0"/>
              <a:t>teams</a:t>
            </a:r>
          </a:p>
          <a:p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Vital to profit from LS1 to improve overall dependability of MPS in view of (beyond) nominal machine parameters</a:t>
            </a:r>
          </a:p>
          <a:p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Extend of changes is impressive, and </a:t>
            </a:r>
            <a:r>
              <a:rPr lang="en-US" sz="2400" dirty="0" smtClean="0">
                <a:solidFill>
                  <a:srgbClr val="3399FF"/>
                </a:solidFill>
                <a:sym typeface="Wingdings" pitchFamily="2" charset="2"/>
              </a:rPr>
              <a:t>sufficient </a:t>
            </a:r>
            <a:r>
              <a:rPr lang="en-US" sz="2400" dirty="0">
                <a:solidFill>
                  <a:srgbClr val="3399FF"/>
                </a:solidFill>
                <a:sym typeface="Wingdings" pitchFamily="2" charset="2"/>
              </a:rPr>
              <a:t>time for testing and re-commissioning </a:t>
            </a:r>
            <a:r>
              <a:rPr lang="en-US" sz="2400" dirty="0">
                <a:sym typeface="Wingdings" pitchFamily="2" charset="2"/>
              </a:rPr>
              <a:t>including some contingency required</a:t>
            </a:r>
          </a:p>
          <a:p>
            <a:endParaRPr lang="en-US" sz="2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76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1070" y="2971800"/>
            <a:ext cx="6052930" cy="37337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alibri" pitchFamily="34" charset="0"/>
              </a:rPr>
              <a:t>End</a:t>
            </a:r>
            <a:endParaRPr lang="en-US" sz="2400" dirty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2" y="0"/>
            <a:ext cx="8226854" cy="94044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Machine Developments</a:t>
            </a:r>
            <a:endParaRPr lang="en-US" sz="44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30627" y="998589"/>
            <a:ext cx="8958942" cy="655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 Developments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 definition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explore new machine and machine protection territory and hence risks!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MP documents did allow to address and mitigate risks – did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preparation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 phase </a:t>
            </a:r>
            <a:r>
              <a:rPr lang="en-US" sz="1800" kern="0" dirty="0" smtClean="0">
                <a:solidFill>
                  <a:srgbClr val="3366FF"/>
                </a:solidFill>
                <a:latin typeface="+mn-lt"/>
              </a:rPr>
              <a:t>increase as well the efficiency </a:t>
            </a:r>
            <a:r>
              <a:rPr lang="en-US" sz="1800" kern="0" dirty="0" smtClean="0">
                <a:solidFill>
                  <a:srgbClr val="062F67"/>
                </a:solidFill>
                <a:latin typeface="+mn-lt"/>
              </a:rPr>
              <a:t>of the MDs?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+mj-lt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2078058"/>
              </p:ext>
            </p:extLst>
          </p:nvPr>
        </p:nvGraphicFramePr>
        <p:xfrm>
          <a:off x="4488992" y="2048297"/>
          <a:ext cx="4600577" cy="224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0229193"/>
              </p:ext>
            </p:extLst>
          </p:nvPr>
        </p:nvGraphicFramePr>
        <p:xfrm>
          <a:off x="466725" y="3889374"/>
          <a:ext cx="4029075" cy="225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21102" y="2207496"/>
            <a:ext cx="4374698" cy="10873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lang="en-US" sz="1800" kern="0" dirty="0" smtClean="0">
                <a:solidFill>
                  <a:srgbClr val="0066CC"/>
                </a:solidFill>
                <a:latin typeface="+mn-lt"/>
              </a:rPr>
              <a:t>U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n-intentional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losses of beams as 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(one possible) 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indicator for ‘efficiency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’, e.g. hidden interlocks during change of SBF, (not counting machine unavailability, equipment failures,…)</a:t>
            </a:r>
            <a:r>
              <a:rPr lang="en-US" sz="1800" kern="0" baseline="0" dirty="0" smtClean="0">
                <a:solidFill>
                  <a:srgbClr val="062F67"/>
                </a:solidFill>
                <a:latin typeface="+mn-lt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+mj-lt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445452" y="4493496"/>
            <a:ext cx="4374698" cy="10873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62F67"/>
                </a:solidFill>
                <a:effectLst/>
                <a:uLnTx/>
                <a:uFillTx/>
                <a:latin typeface="+mn-lt"/>
              </a:rPr>
              <a:t>With detailed MP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</a:rPr>
              <a:t>MD doc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n-lt"/>
              </a:rPr>
              <a:t> ~ 0.38 unintentional dumps/MD</a:t>
            </a:r>
          </a:p>
          <a:p>
            <a:pPr marL="342900" indent="-342900" eaLnBrk="0" hangingPunct="0">
              <a:lnSpc>
                <a:spcPct val="80000"/>
              </a:lnSpc>
              <a:spcBef>
                <a:spcPts val="6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endParaRPr lang="en-US" sz="1800" kern="0" dirty="0" smtClean="0">
              <a:solidFill>
                <a:srgbClr val="0066CC"/>
              </a:solidFill>
              <a:latin typeface="+mn-lt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ts val="600"/>
              </a:spcBef>
              <a:buClr>
                <a:srgbClr val="000099"/>
              </a:buClr>
              <a:buFont typeface="Arial Unicode MS" pitchFamily="34" charset="-128"/>
              <a:buChar char="●"/>
              <a:defRPr/>
            </a:pPr>
            <a:r>
              <a:rPr lang="en-US" sz="1800" kern="0" dirty="0" smtClean="0">
                <a:solidFill>
                  <a:srgbClr val="0066CC"/>
                </a:solidFill>
                <a:latin typeface="+mn-lt"/>
              </a:rPr>
              <a:t>Without doc ~ 0.67 </a:t>
            </a:r>
            <a:r>
              <a:rPr lang="en-US" sz="1800" kern="0" dirty="0">
                <a:solidFill>
                  <a:srgbClr val="0066CC"/>
                </a:solidFill>
                <a:latin typeface="+mn-lt"/>
              </a:rPr>
              <a:t>unintentional dumps/MD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+mj-lt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pitchFamily="34" charset="-128"/>
              <a:buChar char="●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62F6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79265" y="5748139"/>
            <a:ext cx="2104826" cy="307777"/>
          </a:xfrm>
          <a:prstGeom prst="rect">
            <a:avLst/>
          </a:prstGeom>
          <a:solidFill>
            <a:srgbClr val="6699FF"/>
          </a:solidFill>
          <a:ln>
            <a:solidFill>
              <a:srgbClr val="062F67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Courtesy of </a:t>
            </a:r>
            <a:r>
              <a:rPr lang="en-US" sz="1400" dirty="0" err="1" smtClean="0">
                <a:latin typeface="+mn-lt"/>
              </a:rPr>
              <a:t>D.Wollmann</a:t>
            </a:r>
            <a:endParaRPr lang="en-US" sz="1400" dirty="0">
              <a:latin typeface="+mn-lt"/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29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8292" y="835673"/>
            <a:ext cx="8826478" cy="2108331"/>
          </a:xfrm>
        </p:spPr>
        <p:txBody>
          <a:bodyPr>
            <a:noAutofit/>
          </a:bodyPr>
          <a:lstStyle/>
          <a:p>
            <a:endParaRPr lang="en-US" sz="2400" dirty="0" smtClean="0">
              <a:latin typeface="Calibri" pitchFamily="34" charset="0"/>
            </a:endParaRPr>
          </a:p>
          <a:p>
            <a:pPr marL="36576" indent="0">
              <a:buNone/>
            </a:pPr>
            <a:r>
              <a:rPr lang="en-US" sz="2400" dirty="0" smtClean="0">
                <a:latin typeface="Calibri" pitchFamily="34" charset="0"/>
              </a:rPr>
              <a:t>Discuss </a:t>
            </a:r>
            <a:r>
              <a:rPr lang="en-US" sz="2400" b="1" dirty="0">
                <a:solidFill>
                  <a:srgbClr val="3366FF"/>
                </a:solidFill>
                <a:latin typeface="Calibri" pitchFamily="34" charset="0"/>
              </a:rPr>
              <a:t>mid-and longer-term improvements</a:t>
            </a:r>
            <a:r>
              <a:rPr lang="en-US" sz="2400" dirty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of the </a:t>
            </a:r>
            <a:r>
              <a:rPr lang="en-US" sz="2400" b="1" dirty="0">
                <a:solidFill>
                  <a:srgbClr val="3366FF"/>
                </a:solidFill>
                <a:latin typeface="Calibri" pitchFamily="34" charset="0"/>
              </a:rPr>
              <a:t>MP </a:t>
            </a:r>
            <a:r>
              <a:rPr lang="en-US" sz="2400" b="1" dirty="0" smtClean="0">
                <a:solidFill>
                  <a:srgbClr val="3366FF"/>
                </a:solidFill>
                <a:latin typeface="Calibri" pitchFamily="34" charset="0"/>
              </a:rPr>
              <a:t>systems for the LHC </a:t>
            </a:r>
            <a:r>
              <a:rPr lang="en-US" sz="2400" dirty="0" smtClean="0">
                <a:latin typeface="Calibri" pitchFamily="34" charset="0"/>
              </a:rPr>
              <a:t>+ injector complex:</a:t>
            </a:r>
            <a:endParaRPr lang="en-US" sz="2400" dirty="0"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review of the current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operational experience 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with MP systems during the first running period (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2009-2013).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understanding 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the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planned changes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of MP equipment during LS1 and the </a:t>
            </a:r>
            <a:r>
              <a:rPr lang="en-US" sz="2400" b="1" dirty="0" smtClean="0">
                <a:solidFill>
                  <a:srgbClr val="062F67"/>
                </a:solidFill>
                <a:latin typeface="Calibri" pitchFamily="34" charset="0"/>
              </a:rPr>
              <a:t>consequences/potential limitations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for operation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after LS1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identify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 areas where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improvements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are 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required.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ensuring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coherence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 between the different MP </a:t>
            </a: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systems.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62F67"/>
                </a:solidFill>
                <a:latin typeface="Calibri" pitchFamily="34" charset="0"/>
              </a:rPr>
              <a:t>identify </a:t>
            </a: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misses</a:t>
            </a:r>
            <a:r>
              <a:rPr lang="en-US" sz="2400" dirty="0">
                <a:solidFill>
                  <a:srgbClr val="062F67"/>
                </a:solidFill>
                <a:latin typeface="Calibri" pitchFamily="34" charset="0"/>
              </a:rPr>
              <a:t>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80" y="388290"/>
            <a:ext cx="5814390" cy="68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8292" y="1164580"/>
            <a:ext cx="8826478" cy="2108331"/>
          </a:xfrm>
        </p:spPr>
        <p:txBody>
          <a:bodyPr>
            <a:noAutofit/>
          </a:bodyPr>
          <a:lstStyle/>
          <a:p>
            <a:r>
              <a:rPr lang="en-US" sz="2000" dirty="0" err="1">
                <a:solidFill>
                  <a:srgbClr val="002060"/>
                </a:solidFill>
                <a:latin typeface="Calibri" pitchFamily="34" charset="0"/>
                <a:hlinkClick r:id="rId2"/>
              </a:rPr>
              <a:t>Indico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  <a:hlinkClick r:id="rId2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  <a:hlinkClick r:id="rId2"/>
              </a:rPr>
              <a:t>Page</a:t>
            </a:r>
            <a:endParaRPr lang="en-US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6 sessions, 2 ½ days, ~ 85 participants (11-13 March)</a:t>
            </a:r>
            <a:endParaRPr lang="en-US" sz="2000" dirty="0">
              <a:solidFill>
                <a:srgbClr val="002060"/>
              </a:solidFill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MPS experience (2008-2012) and outlook </a:t>
            </a:r>
            <a:r>
              <a:rPr lang="en-US" sz="2000" dirty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>
                <a:solidFill>
                  <a:srgbClr val="062F67"/>
                </a:solidFill>
                <a:latin typeface="Calibri" pitchFamily="34" charset="0"/>
              </a:rPr>
              <a:t>D.Wollmann</a:t>
            </a:r>
            <a:r>
              <a:rPr lang="en-US" sz="2000" dirty="0">
                <a:solidFill>
                  <a:srgbClr val="062F67"/>
                </a:solidFill>
                <a:latin typeface="Calibri" pitchFamily="34" charset="0"/>
              </a:rPr>
              <a:t>)</a:t>
            </a:r>
            <a:endParaRPr lang="en-US" sz="2000" dirty="0" smtClean="0">
              <a:solidFill>
                <a:srgbClr val="062F67"/>
              </a:solidFill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>
                <a:solidFill>
                  <a:srgbClr val="3366FF"/>
                </a:solidFill>
                <a:latin typeface="Calibri" pitchFamily="34" charset="0"/>
              </a:rPr>
              <a:t>Injection and </a:t>
            </a: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LHC beam </a:t>
            </a:r>
            <a:r>
              <a:rPr lang="en-US" sz="2000" dirty="0">
                <a:solidFill>
                  <a:srgbClr val="3366FF"/>
                </a:solidFill>
                <a:latin typeface="Calibri" pitchFamily="34" charset="0"/>
              </a:rPr>
              <a:t>dumping system </a:t>
            </a:r>
            <a:r>
              <a:rPr lang="en-US" sz="2000" dirty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>
                <a:solidFill>
                  <a:srgbClr val="062F67"/>
                </a:solidFill>
                <a:latin typeface="Calibri" pitchFamily="34" charset="0"/>
              </a:rPr>
              <a:t>J.Uythoven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  <a:endParaRPr lang="en-US" sz="2000" dirty="0" smtClean="0">
              <a:solidFill>
                <a:srgbClr val="3366FF"/>
              </a:solidFill>
              <a:latin typeface="Calibri" pitchFamily="34" charset="0"/>
            </a:endParaRP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Beam Diagnostics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B.Dehning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 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Collimation and movable devices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S.Redaelli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Electrical circuit related protection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M.Zerlauth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latin typeface="Calibri" pitchFamily="34" charset="0"/>
              </a:rPr>
              <a:t>Operation after LS1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J.Wenninger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 lvl="1"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0066FF"/>
                </a:solidFill>
                <a:latin typeface="Calibri" pitchFamily="34" charset="0"/>
              </a:rPr>
              <a:t>Summary and discussion 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(</a:t>
            </a:r>
            <a:r>
              <a:rPr lang="en-US" sz="2000" dirty="0" err="1" smtClean="0">
                <a:solidFill>
                  <a:srgbClr val="062F67"/>
                </a:solidFill>
                <a:latin typeface="Calibri" pitchFamily="34" charset="0"/>
              </a:rPr>
              <a:t>R.Schmidt</a:t>
            </a:r>
            <a:r>
              <a:rPr lang="en-US" sz="2000" dirty="0" smtClean="0">
                <a:solidFill>
                  <a:srgbClr val="062F67"/>
                </a:solidFill>
                <a:latin typeface="Calibri" pitchFamily="34" charset="0"/>
              </a:rPr>
              <a:t>)</a:t>
            </a:r>
          </a:p>
          <a:p>
            <a:pPr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Executive summary in LMC (24.April)</a:t>
            </a:r>
          </a:p>
          <a:p>
            <a:pPr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More detailed session summaries in ATS Seminar (today</a:t>
            </a: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</a:p>
          <a:p>
            <a:pPr>
              <a:lnSpc>
                <a:spcPct val="120000"/>
              </a:lnSpc>
              <a:buSzPct val="150000"/>
              <a:buFont typeface="Arial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libri" pitchFamily="34" charset="0"/>
              </a:rPr>
              <a:t>Proceedings (ongoing)</a:t>
            </a:r>
            <a:endParaRPr lang="en-US" sz="20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lvl="1">
              <a:buSzPct val="150000"/>
              <a:buFont typeface="Arial"/>
              <a:buChar char="•"/>
            </a:pPr>
            <a:endParaRPr lang="en-US" sz="2000" dirty="0" smtClean="0">
              <a:solidFill>
                <a:srgbClr val="062F67"/>
              </a:solidFill>
              <a:latin typeface="Calibri" pitchFamily="34" charset="0"/>
            </a:endParaRPr>
          </a:p>
          <a:p>
            <a:pPr lvl="1">
              <a:buSzPct val="150000"/>
              <a:buFont typeface="Arial"/>
              <a:buChar char="•"/>
            </a:pPr>
            <a:endParaRPr lang="en-US" sz="2000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80" y="388290"/>
            <a:ext cx="5814390" cy="68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Session 1 - MPS operational experience (2008 – 2012) and </a:t>
            </a:r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outlook</a:t>
            </a:r>
          </a:p>
          <a:p>
            <a:pPr lvl="1"/>
            <a:r>
              <a:rPr lang="en-GB" sz="1800" dirty="0" smtClean="0"/>
              <a:t>Performance and availability of MPS 2008-2012 (</a:t>
            </a:r>
            <a:r>
              <a:rPr lang="en-GB" sz="1800" dirty="0" err="1" smtClean="0"/>
              <a:t>B.Todd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MPS issues and MP approach concerning operation and MDs (</a:t>
            </a:r>
            <a:r>
              <a:rPr lang="en-GB" sz="1800" dirty="0" err="1" smtClean="0"/>
              <a:t>M.Zerlauth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OP view on handling of MP issues (</a:t>
            </a:r>
            <a:r>
              <a:rPr lang="en-GB" sz="1800" dirty="0" err="1" smtClean="0"/>
              <a:t>G.Papotti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Global vision of MPS after </a:t>
            </a:r>
            <a:r>
              <a:rPr lang="en-GB" sz="1800" dirty="0"/>
              <a:t>LS1 and beyond (</a:t>
            </a:r>
            <a:r>
              <a:rPr lang="en-GB" sz="1800" dirty="0" err="1"/>
              <a:t>R.Schmidt</a:t>
            </a:r>
            <a:r>
              <a:rPr lang="en-GB" sz="1800" dirty="0"/>
              <a:t>) </a:t>
            </a:r>
          </a:p>
          <a:p>
            <a:pPr lvl="1"/>
            <a:endParaRPr lang="en-GB" sz="1800" dirty="0" smtClean="0"/>
          </a:p>
          <a:p>
            <a:r>
              <a:rPr 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Session 5 - </a:t>
            </a:r>
            <a:r>
              <a:rPr 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Electrical</a:t>
            </a:r>
            <a:r>
              <a:rPr 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circuit </a:t>
            </a:r>
            <a:r>
              <a:rPr lang="fr-FR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related</a:t>
            </a:r>
            <a:r>
              <a:rPr lang="fr-F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protection </a:t>
            </a:r>
          </a:p>
          <a:p>
            <a:pPr lvl="1"/>
            <a:r>
              <a:rPr lang="en-GB" sz="1800" dirty="0" smtClean="0"/>
              <a:t>Powering issues (</a:t>
            </a:r>
            <a:r>
              <a:rPr lang="en-GB" sz="1800" dirty="0" err="1" smtClean="0"/>
              <a:t>S.Rowan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Changes in QPS (</a:t>
            </a:r>
            <a:r>
              <a:rPr lang="en-GB" sz="1800" dirty="0" err="1" smtClean="0"/>
              <a:t>R.Denz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Changes in powering interlocks (</a:t>
            </a:r>
            <a:r>
              <a:rPr lang="en-GB" sz="1800" dirty="0" err="1" smtClean="0"/>
              <a:t>I.Romera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Electrical distribution: How to ensure dependable and redundant powering of systems? (</a:t>
            </a:r>
            <a:r>
              <a:rPr lang="en-GB" sz="1800" dirty="0" err="1" smtClean="0"/>
              <a:t>V.Chareyre</a:t>
            </a:r>
            <a:r>
              <a:rPr lang="en-GB" sz="1800" dirty="0" smtClean="0"/>
              <a:t>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2847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Session 1 - MPS operational experience (2008 – 2012) and </a:t>
            </a:r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outlook</a:t>
            </a:r>
          </a:p>
          <a:p>
            <a:pPr lvl="1"/>
            <a:r>
              <a:rPr lang="en-GB" sz="1800" dirty="0" smtClean="0"/>
              <a:t>Performance and availability of MPS 2008-2012 (</a:t>
            </a:r>
            <a:r>
              <a:rPr lang="en-GB" sz="1800" dirty="0" err="1" smtClean="0"/>
              <a:t>B.Todd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MPS issues and MP approach concerning operation and MDs (</a:t>
            </a:r>
            <a:r>
              <a:rPr lang="en-GB" sz="1800" dirty="0" err="1" smtClean="0"/>
              <a:t>M.Zerlauth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OP view on handling of MP issues (</a:t>
            </a:r>
            <a:r>
              <a:rPr lang="en-GB" sz="1800" dirty="0" err="1" smtClean="0"/>
              <a:t>G.Papotti</a:t>
            </a:r>
            <a:r>
              <a:rPr lang="en-GB" sz="1800" dirty="0" smtClean="0"/>
              <a:t>)</a:t>
            </a:r>
          </a:p>
          <a:p>
            <a:pPr lvl="1"/>
            <a:r>
              <a:rPr lang="en-GB" sz="1800" dirty="0" smtClean="0"/>
              <a:t>Global vision of MPS after </a:t>
            </a:r>
            <a:r>
              <a:rPr lang="en-GB" sz="1800" dirty="0"/>
              <a:t>LS1 and beyond (</a:t>
            </a:r>
            <a:r>
              <a:rPr lang="en-GB" sz="1800" dirty="0" err="1"/>
              <a:t>R.Schmidt</a:t>
            </a:r>
            <a:r>
              <a:rPr lang="en-GB" sz="1800" dirty="0"/>
              <a:t>) </a:t>
            </a:r>
          </a:p>
          <a:p>
            <a:pPr lvl="1"/>
            <a:endParaRPr lang="en-GB" sz="1800" dirty="0" smtClean="0"/>
          </a:p>
          <a:p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Session 5 -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Electrical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circuit </a:t>
            </a:r>
            <a:r>
              <a:rPr lang="fr-FR" sz="2400" dirty="0" err="1">
                <a:solidFill>
                  <a:schemeClr val="bg1">
                    <a:lumMod val="75000"/>
                  </a:schemeClr>
                </a:solidFill>
              </a:rPr>
              <a:t>related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</a:rPr>
              <a:t>protection 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Powering issues (</a:t>
            </a:r>
            <a:r>
              <a:rPr lang="en-GB" sz="1800" dirty="0" err="1" smtClean="0">
                <a:solidFill>
                  <a:schemeClr val="bg1">
                    <a:lumMod val="75000"/>
                  </a:schemeClr>
                </a:solidFill>
              </a:rPr>
              <a:t>S.Rowan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Changes in QPS (</a:t>
            </a:r>
            <a:r>
              <a:rPr lang="en-GB" sz="1800" dirty="0" err="1" smtClean="0">
                <a:solidFill>
                  <a:schemeClr val="bg1">
                    <a:lumMod val="75000"/>
                  </a:schemeClr>
                </a:solidFill>
              </a:rPr>
              <a:t>R.Denz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Changes in powering interlocks (</a:t>
            </a:r>
            <a:r>
              <a:rPr lang="en-GB" sz="1800" dirty="0" err="1" smtClean="0">
                <a:solidFill>
                  <a:schemeClr val="bg1">
                    <a:lumMod val="75000"/>
                  </a:schemeClr>
                </a:solidFill>
              </a:rPr>
              <a:t>I.Romera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Electrical distribution: How to ensure dependable and redundant powering of systems? (</a:t>
            </a:r>
            <a:r>
              <a:rPr lang="en-GB" sz="1800" dirty="0" err="1" smtClean="0">
                <a:solidFill>
                  <a:schemeClr val="bg1">
                    <a:lumMod val="75000"/>
                  </a:schemeClr>
                </a:solidFill>
              </a:rPr>
              <a:t>V.Chareyre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  <a:endParaRPr lang="en-GB" sz="1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71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09408"/>
            <a:ext cx="8226854" cy="940443"/>
          </a:xfrm>
        </p:spPr>
        <p:txBody>
          <a:bodyPr>
            <a:noAutofit/>
          </a:bodyPr>
          <a:lstStyle/>
          <a:p>
            <a:r>
              <a:rPr lang="en-US" sz="4000" dirty="0" smtClean="0"/>
              <a:t>3 years of LHC Machine </a:t>
            </a:r>
            <a:r>
              <a:rPr lang="en-US" sz="4000" dirty="0" smtClean="0"/>
              <a:t>Protection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" y="871069"/>
            <a:ext cx="9144000" cy="567369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Some </a:t>
            </a:r>
            <a:r>
              <a:rPr lang="en-US" sz="1800" dirty="0" smtClean="0">
                <a:solidFill>
                  <a:srgbClr val="0066FF"/>
                </a:solidFill>
              </a:rPr>
              <a:t>3499  clean beam dumps performed </a:t>
            </a:r>
            <a:r>
              <a:rPr lang="en-US" sz="1800" dirty="0" smtClean="0"/>
              <a:t>since Oct 2009:</a:t>
            </a:r>
          </a:p>
          <a:p>
            <a:pPr lvl="1"/>
            <a:r>
              <a:rPr lang="en-US" sz="1600" dirty="0" smtClean="0">
                <a:solidFill>
                  <a:srgbClr val="062F67"/>
                </a:solidFill>
              </a:rPr>
              <a:t>1582 beam dumps above 450GeV.</a:t>
            </a:r>
          </a:p>
          <a:p>
            <a:pPr lvl="1"/>
            <a:r>
              <a:rPr lang="en-US" sz="1600" dirty="0" smtClean="0">
                <a:solidFill>
                  <a:srgbClr val="062F67"/>
                </a:solidFill>
              </a:rPr>
              <a:t>In 2012 a majority of dumps with beam energies &gt; 100MJ (reaching max 146MJ).</a:t>
            </a:r>
          </a:p>
          <a:p>
            <a:r>
              <a:rPr lang="en-US" sz="1800" dirty="0" smtClean="0">
                <a:solidFill>
                  <a:srgbClr val="0066FF"/>
                </a:solidFill>
              </a:rPr>
              <a:t>No beam induced magnet quenches </a:t>
            </a:r>
            <a:r>
              <a:rPr lang="en-US" sz="1800" dirty="0" smtClean="0"/>
              <a:t>@3.5/4.0TeV.</a:t>
            </a:r>
          </a:p>
          <a:p>
            <a:r>
              <a:rPr lang="en-US" sz="1800" dirty="0" smtClean="0">
                <a:solidFill>
                  <a:srgbClr val="0066FF"/>
                </a:solidFill>
              </a:rPr>
              <a:t>No serious equipment damaged </a:t>
            </a:r>
            <a:r>
              <a:rPr lang="en-US" sz="1800" dirty="0" smtClean="0"/>
              <a:t>due to beam (excl. </a:t>
            </a:r>
            <a:r>
              <a:rPr lang="en-US" sz="1800" dirty="0"/>
              <a:t>heating, corrector coils of </a:t>
            </a:r>
            <a:r>
              <a:rPr lang="en-US" sz="1800" dirty="0" smtClean="0"/>
              <a:t>RQX.3L2, ALICE detector).</a:t>
            </a:r>
          </a:p>
          <a:p>
            <a:r>
              <a:rPr lang="en-US" sz="1800" dirty="0" smtClean="0"/>
              <a:t>Reasons and MPS response reasonably well documented, analyzed and validated for all beam dumps &gt; 450GeV. </a:t>
            </a:r>
            <a:r>
              <a:rPr lang="en-US" sz="1800" dirty="0" smtClean="0">
                <a:ea typeface="Wingdings"/>
                <a:cs typeface="Wingdings"/>
                <a:sym typeface="Wingdings"/>
              </a:rPr>
              <a:t></a:t>
            </a:r>
            <a:r>
              <a:rPr lang="en-US" sz="1800" dirty="0" smtClean="0"/>
              <a:t>  More </a:t>
            </a:r>
            <a:r>
              <a:rPr lang="en-US" sz="1800" dirty="0"/>
              <a:t>d</a:t>
            </a:r>
            <a:r>
              <a:rPr lang="en-US" sz="1800" dirty="0" smtClean="0"/>
              <a:t>etails see talk from B. Todd 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1749" y="3543471"/>
            <a:ext cx="2981326" cy="2238281"/>
            <a:chOff x="-1" y="3744587"/>
            <a:chExt cx="3764505" cy="2732409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744587"/>
              <a:ext cx="3764505" cy="27324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589862" y="5628014"/>
              <a:ext cx="635162" cy="338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Garamond"/>
                  <a:cs typeface="Garamond"/>
                </a:rPr>
                <a:t>2012</a:t>
              </a:r>
              <a:endParaRPr lang="en-US" sz="1200" dirty="0">
                <a:latin typeface="Garamond"/>
                <a:cs typeface="Garamond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36900" y="3628120"/>
            <a:ext cx="3118968" cy="2251980"/>
            <a:chOff x="3673140" y="3775883"/>
            <a:chExt cx="2967110" cy="215363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3140" y="3775883"/>
              <a:ext cx="2967110" cy="2153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858030" y="5186549"/>
              <a:ext cx="548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Garamond"/>
                  <a:cs typeface="Garamond"/>
                </a:rPr>
                <a:t>2011</a:t>
              </a:r>
              <a:endParaRPr lang="en-US" sz="1200" dirty="0">
                <a:latin typeface="Garamond"/>
                <a:cs typeface="Garamond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55868" y="3628120"/>
            <a:ext cx="2888132" cy="2153632"/>
            <a:chOff x="6614891" y="4613875"/>
            <a:chExt cx="2529109" cy="1835715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4891" y="4613875"/>
              <a:ext cx="2529109" cy="1835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571763" y="5835233"/>
              <a:ext cx="5482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Garamond"/>
                  <a:cs typeface="Garamond"/>
                </a:rPr>
                <a:t>2010</a:t>
              </a:r>
              <a:endParaRPr lang="en-US" sz="1200" dirty="0">
                <a:latin typeface="Garamond"/>
                <a:cs typeface="Garamond"/>
              </a:endParaRPr>
            </a:p>
          </p:txBody>
        </p:sp>
      </p:grp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3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33" y="745971"/>
            <a:ext cx="4093534" cy="5338209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3366FF"/>
                </a:solidFill>
              </a:rPr>
              <a:t>Reliability of the MPS: </a:t>
            </a:r>
            <a:r>
              <a:rPr lang="en-US" sz="1800" dirty="0"/>
              <a:t>12-14% of physics fills aborted due to internal failures (&gt;450GeV).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3366FF"/>
                </a:solidFill>
              </a:rPr>
              <a:t>7 top systems</a:t>
            </a:r>
            <a:r>
              <a:rPr lang="en-US" sz="1800" dirty="0">
                <a:solidFill>
                  <a:srgbClr val="3366FF"/>
                </a:solidFill>
              </a:rPr>
              <a:t>, </a:t>
            </a:r>
            <a:r>
              <a:rPr lang="en-US" sz="1800" dirty="0"/>
              <a:t>&gt;250 </a:t>
            </a:r>
            <a:r>
              <a:rPr lang="en-US" sz="1800" dirty="0" smtClean="0"/>
              <a:t>false positives, </a:t>
            </a:r>
            <a:r>
              <a:rPr lang="en-US" sz="1800" dirty="0"/>
              <a:t>36 failure modes, &gt;400h repairs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r>
              <a:rPr lang="en-US" sz="1800" dirty="0" smtClean="0"/>
              <a:t>&gt;</a:t>
            </a:r>
            <a:r>
              <a:rPr lang="en-US" sz="1800" dirty="0"/>
              <a:t>50% of beam aborts come from 12 </a:t>
            </a:r>
            <a:r>
              <a:rPr lang="en-US" sz="1800" dirty="0" smtClean="0"/>
              <a:t>BIS inputs </a:t>
            </a:r>
            <a:r>
              <a:rPr lang="en-US" sz="1800" dirty="0"/>
              <a:t>(of total 275 inputs), 48% (136) inputs never triggered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>
                <a:solidFill>
                  <a:srgbClr val="3366FF"/>
                </a:solidFill>
              </a:rPr>
              <a:t>BLM </a:t>
            </a:r>
            <a:r>
              <a:rPr lang="en-US" sz="1800" dirty="0" smtClean="0">
                <a:solidFill>
                  <a:srgbClr val="3366FF"/>
                </a:solidFill>
              </a:rPr>
              <a:t>triggered 215 </a:t>
            </a:r>
            <a:r>
              <a:rPr lang="en-US" sz="1800" dirty="0" smtClean="0">
                <a:solidFill>
                  <a:srgbClr val="3366FF"/>
                </a:solidFill>
              </a:rPr>
              <a:t>out of 1090 beam </a:t>
            </a:r>
            <a:r>
              <a:rPr lang="en-US" sz="1800" dirty="0" smtClean="0">
                <a:solidFill>
                  <a:srgbClr val="3366FF"/>
                </a:solidFill>
              </a:rPr>
              <a:t>aborts in 2012</a:t>
            </a:r>
            <a:r>
              <a:rPr lang="en-US" sz="1800" dirty="0" smtClean="0"/>
              <a:t>. </a:t>
            </a:r>
            <a:r>
              <a:rPr lang="en-US" sz="1800" dirty="0" smtClean="0"/>
              <a:t>Can we dump more </a:t>
            </a:r>
            <a:r>
              <a:rPr lang="en-US" sz="1800" dirty="0"/>
              <a:t>d</a:t>
            </a:r>
            <a:r>
              <a:rPr lang="en-US" sz="1800" dirty="0" smtClean="0"/>
              <a:t>irectly on root causes? (Defense chain</a:t>
            </a:r>
            <a:r>
              <a:rPr lang="en-US" sz="1800" dirty="0" smtClean="0"/>
              <a:t>).</a:t>
            </a:r>
          </a:p>
          <a:p>
            <a:endParaRPr lang="en-US" sz="1800" dirty="0" smtClean="0">
              <a:solidFill>
                <a:srgbClr val="3366FF"/>
              </a:solidFill>
            </a:endParaRPr>
          </a:p>
          <a:p>
            <a:endParaRPr lang="en-US" sz="18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179002" y="878427"/>
            <a:ext cx="4699184" cy="3094344"/>
            <a:chOff x="136147" y="1910421"/>
            <a:chExt cx="5198364" cy="37719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147" y="1910421"/>
              <a:ext cx="5198364" cy="377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912593" y="4158152"/>
              <a:ext cx="1181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  <a:latin typeface="Calibri" pitchFamily="34" charset="0"/>
                  <a:cs typeface="Garamond"/>
                </a:rPr>
                <a:t>BLM</a:t>
              </a:r>
              <a:endParaRPr lang="en-GB" dirty="0">
                <a:solidFill>
                  <a:srgbClr val="3366FF"/>
                </a:solidFill>
                <a:latin typeface="Calibri" pitchFamily="34" charset="0"/>
                <a:cs typeface="Garamond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36829" y="2908571"/>
              <a:ext cx="1181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3366FF"/>
                  </a:solidFill>
                  <a:latin typeface="Calibri" pitchFamily="34" charset="0"/>
                  <a:cs typeface="Garamond"/>
                </a:rPr>
                <a:t>QPS</a:t>
              </a:r>
              <a:endParaRPr lang="en-GB" sz="1600" dirty="0">
                <a:solidFill>
                  <a:srgbClr val="3366FF"/>
                </a:solidFill>
                <a:latin typeface="Calibri" pitchFamily="34" charset="0"/>
                <a:cs typeface="Garamond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H="1" flipV="1">
              <a:off x="1516129" y="2729571"/>
              <a:ext cx="609600" cy="304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H="1">
              <a:off x="1363729" y="3203648"/>
              <a:ext cx="762000" cy="44032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H="1">
              <a:off x="1573279" y="3372925"/>
              <a:ext cx="552450" cy="37473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H="1">
              <a:off x="3068704" y="4399705"/>
              <a:ext cx="809625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 flipV="1">
              <a:off x="4125979" y="4504029"/>
              <a:ext cx="219076" cy="42264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4295553" y="4228708"/>
            <a:ext cx="4772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+mn-lt"/>
              </a:rPr>
              <a:t>In all failure cases it takes </a:t>
            </a:r>
            <a:r>
              <a:rPr lang="en-US" dirty="0" smtClean="0">
                <a:solidFill>
                  <a:srgbClr val="062F67"/>
                </a:solidFill>
                <a:latin typeface="+mn-lt"/>
              </a:rPr>
              <a:t>expert help </a:t>
            </a:r>
            <a:r>
              <a:rPr lang="en-US" dirty="0" smtClean="0">
                <a:solidFill>
                  <a:srgbClr val="3366FF"/>
                </a:solidFill>
                <a:latin typeface="+mn-lt"/>
              </a:rPr>
              <a:t>to diagnose the problem.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062F67"/>
                </a:solidFill>
              </a:rPr>
              <a:t>Impact on physics </a:t>
            </a:r>
            <a:r>
              <a:rPr lang="en-US" dirty="0">
                <a:solidFill>
                  <a:srgbClr val="3366FF"/>
                </a:solidFill>
              </a:rPr>
              <a:t>is not clear from </a:t>
            </a:r>
            <a:r>
              <a:rPr lang="en-US" dirty="0" smtClean="0">
                <a:solidFill>
                  <a:srgbClr val="3366FF"/>
                </a:solidFill>
              </a:rPr>
              <a:t>this…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</a:rPr>
              <a:t>Access </a:t>
            </a:r>
            <a:r>
              <a:rPr lang="en-US" dirty="0">
                <a:solidFill>
                  <a:srgbClr val="062F67"/>
                </a:solidFill>
              </a:rPr>
              <a:t>time </a:t>
            </a:r>
            <a:r>
              <a:rPr lang="en-US" dirty="0">
                <a:solidFill>
                  <a:srgbClr val="3366FF"/>
                </a:solidFill>
              </a:rPr>
              <a:t>and call-out-time </a:t>
            </a:r>
            <a:r>
              <a:rPr lang="en-US" dirty="0">
                <a:solidFill>
                  <a:srgbClr val="062F67"/>
                </a:solidFill>
              </a:rPr>
              <a:t>not consistently </a:t>
            </a:r>
            <a:r>
              <a:rPr lang="en-US" dirty="0">
                <a:solidFill>
                  <a:srgbClr val="3366FF"/>
                </a:solidFill>
              </a:rPr>
              <a:t>registered between </a:t>
            </a:r>
            <a:r>
              <a:rPr lang="en-US" dirty="0" smtClean="0">
                <a:solidFill>
                  <a:srgbClr val="3366FF"/>
                </a:solidFill>
              </a:rPr>
              <a:t>systems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3366FF"/>
                </a:solidFill>
              </a:rPr>
              <a:t>Improved fault tracking </a:t>
            </a:r>
            <a:r>
              <a:rPr lang="en-US" dirty="0"/>
              <a:t>required.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3366F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04800" y="-109408"/>
            <a:ext cx="8573386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Dependability of </a:t>
            </a:r>
            <a:r>
              <a:rPr lang="en-US" sz="3600" dirty="0" smtClean="0"/>
              <a:t>LHC </a:t>
            </a:r>
            <a:r>
              <a:rPr lang="en-US" sz="3600" dirty="0" smtClean="0"/>
              <a:t>Machine </a:t>
            </a:r>
            <a:r>
              <a:rPr lang="en-US" sz="3600" dirty="0" smtClean="0"/>
              <a:t>Protection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0690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4" y="55049"/>
            <a:ext cx="8518525" cy="622943"/>
          </a:xfrm>
        </p:spPr>
        <p:txBody>
          <a:bodyPr>
            <a:noAutofit/>
          </a:bodyPr>
          <a:lstStyle/>
          <a:p>
            <a:r>
              <a:rPr lang="en-GB" sz="4200" dirty="0" smtClean="0"/>
              <a:t>Observed MP </a:t>
            </a:r>
            <a:r>
              <a:rPr lang="en-GB" sz="4200" dirty="0" smtClean="0"/>
              <a:t>issues – near misses</a:t>
            </a:r>
            <a:endParaRPr lang="fr-FR" sz="4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9374" y="932635"/>
            <a:ext cx="4873625" cy="483153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r>
              <a:rPr lang="en-US" sz="1600" b="1" kern="0" dirty="0" smtClean="0">
                <a:solidFill>
                  <a:srgbClr val="800000"/>
                </a:solidFill>
              </a:rPr>
              <a:t>LBDS 12V</a:t>
            </a:r>
          </a:p>
          <a:p>
            <a:r>
              <a:rPr lang="en-US" sz="1600" b="1" kern="0" dirty="0" smtClean="0">
                <a:solidFill>
                  <a:srgbClr val="800000"/>
                </a:solidFill>
              </a:rPr>
              <a:t>Quench detection issues on IPQ, 600A EE</a:t>
            </a:r>
          </a:p>
          <a:p>
            <a:r>
              <a:rPr lang="en-US" sz="1600" b="1" kern="0" dirty="0">
                <a:solidFill>
                  <a:srgbClr val="800000"/>
                </a:solidFill>
              </a:rPr>
              <a:t>HTS instrumentation cable on RB.A45</a:t>
            </a:r>
            <a:endParaRPr lang="en-US" sz="1600" b="1" kern="0" dirty="0" smtClean="0">
              <a:solidFill>
                <a:srgbClr val="800000"/>
              </a:solidFill>
            </a:endParaRPr>
          </a:p>
          <a:p>
            <a:r>
              <a:rPr lang="en-US" sz="1600" b="1" kern="0" dirty="0" smtClean="0">
                <a:solidFill>
                  <a:srgbClr val="800000"/>
                </a:solidFill>
              </a:rPr>
              <a:t>TL collimators</a:t>
            </a:r>
          </a:p>
          <a:p>
            <a:r>
              <a:rPr lang="en-US" sz="1600" kern="0" dirty="0" smtClean="0">
                <a:solidFill>
                  <a:srgbClr val="DC6E09"/>
                </a:solidFill>
              </a:rPr>
              <a:t>Injecting H9</a:t>
            </a:r>
          </a:p>
          <a:p>
            <a:r>
              <a:rPr lang="en-US" sz="1600" dirty="0">
                <a:solidFill>
                  <a:srgbClr val="800000"/>
                </a:solidFill>
              </a:rPr>
              <a:t>False collimator settings (2 x TCTV IR2, 2x </a:t>
            </a:r>
            <a:r>
              <a:rPr lang="en-US" sz="1600" dirty="0" smtClean="0">
                <a:solidFill>
                  <a:srgbClr val="800000"/>
                </a:solidFill>
              </a:rPr>
              <a:t>IR3)</a:t>
            </a:r>
          </a:p>
          <a:p>
            <a:r>
              <a:rPr lang="en-US" sz="1600" kern="0" dirty="0" smtClean="0">
                <a:solidFill>
                  <a:srgbClr val="800000"/>
                </a:solidFill>
              </a:rPr>
              <a:t>Roman Pot Controls</a:t>
            </a:r>
          </a:p>
          <a:p>
            <a:r>
              <a:rPr lang="en-US" sz="1600" b="1" kern="0" dirty="0" smtClean="0">
                <a:solidFill>
                  <a:srgbClr val="800000"/>
                </a:solidFill>
              </a:rPr>
              <a:t>BLM High Voltage Cable </a:t>
            </a:r>
          </a:p>
          <a:p>
            <a:r>
              <a:rPr lang="en-US" sz="1600" kern="0" dirty="0">
                <a:solidFill>
                  <a:srgbClr val="DC6E09"/>
                </a:solidFill>
              </a:rPr>
              <a:t>OFSU reference </a:t>
            </a:r>
            <a:r>
              <a:rPr lang="en-US" sz="1600" kern="0" dirty="0" smtClean="0">
                <a:solidFill>
                  <a:srgbClr val="DC6E09"/>
                </a:solidFill>
              </a:rPr>
              <a:t>problems</a:t>
            </a:r>
          </a:p>
          <a:p>
            <a:r>
              <a:rPr lang="en-US" sz="1600" kern="0" dirty="0" smtClean="0">
                <a:solidFill>
                  <a:srgbClr val="800000"/>
                </a:solidFill>
              </a:rPr>
              <a:t>BSRT Mirror</a:t>
            </a:r>
          </a:p>
          <a:p>
            <a:r>
              <a:rPr lang="en-US" sz="1600" dirty="0" smtClean="0">
                <a:solidFill>
                  <a:srgbClr val="DC6E09"/>
                </a:solidFill>
              </a:rPr>
              <a:t>MKI flashovers </a:t>
            </a:r>
          </a:p>
          <a:p>
            <a:r>
              <a:rPr lang="en-US" sz="1600" dirty="0" smtClean="0">
                <a:solidFill>
                  <a:srgbClr val="DC6E09"/>
                </a:solidFill>
              </a:rPr>
              <a:t>QFB </a:t>
            </a:r>
            <a:r>
              <a:rPr lang="en-US" sz="1600" dirty="0">
                <a:solidFill>
                  <a:srgbClr val="DC6E09"/>
                </a:solidFill>
              </a:rPr>
              <a:t>not usable in squeeze </a:t>
            </a:r>
            <a:r>
              <a:rPr lang="en-US" sz="1600" dirty="0" smtClean="0">
                <a:solidFill>
                  <a:srgbClr val="DC6E09"/>
                </a:solidFill>
              </a:rPr>
              <a:t>due to poor signal</a:t>
            </a:r>
          </a:p>
          <a:p>
            <a:r>
              <a:rPr lang="en-US" sz="1600" dirty="0" smtClean="0">
                <a:solidFill>
                  <a:srgbClr val="DC6E09"/>
                </a:solidFill>
              </a:rPr>
              <a:t>Instrumentation </a:t>
            </a:r>
            <a:r>
              <a:rPr lang="en-US" sz="1600" dirty="0">
                <a:solidFill>
                  <a:srgbClr val="DC6E09"/>
                </a:solidFill>
              </a:rPr>
              <a:t>problem </a:t>
            </a:r>
            <a:r>
              <a:rPr lang="en-US" sz="1600" dirty="0" smtClean="0">
                <a:solidFill>
                  <a:srgbClr val="DC6E09"/>
                </a:solidFill>
              </a:rPr>
              <a:t>in triplet L8 after TS2</a:t>
            </a:r>
          </a:p>
          <a:p>
            <a:r>
              <a:rPr lang="en-US" sz="1600" dirty="0" smtClean="0">
                <a:solidFill>
                  <a:srgbClr val="800000"/>
                </a:solidFill>
                <a:ea typeface="ＭＳ Ｐゴシック" charset="0"/>
              </a:rPr>
              <a:t>Loss of redundant protection (60A power permits, </a:t>
            </a:r>
            <a:r>
              <a:rPr lang="en-US" sz="1600" dirty="0" err="1" smtClean="0">
                <a:solidFill>
                  <a:srgbClr val="800000"/>
                </a:solidFill>
                <a:ea typeface="ＭＳ Ｐゴシック" charset="0"/>
              </a:rPr>
              <a:t>LHCb</a:t>
            </a:r>
            <a:r>
              <a:rPr lang="en-US" sz="1600" dirty="0" smtClean="0">
                <a:solidFill>
                  <a:srgbClr val="800000"/>
                </a:solidFill>
                <a:ea typeface="ＭＳ Ｐゴシック" charset="0"/>
              </a:rPr>
              <a:t> dipole , CMS solenoid,…)</a:t>
            </a:r>
          </a:p>
          <a:p>
            <a:r>
              <a:rPr lang="en-US" sz="1600" kern="0" dirty="0" smtClean="0">
                <a:solidFill>
                  <a:srgbClr val="DC6E09"/>
                </a:solidFill>
                <a:ea typeface="ＭＳ Ｐゴシック" charset="0"/>
              </a:rPr>
              <a:t>Collimators not moving in squeeze.</a:t>
            </a:r>
          </a:p>
          <a:p>
            <a:r>
              <a:rPr lang="en-US" sz="1600" kern="0" dirty="0" smtClean="0">
                <a:ea typeface="ＭＳ Ｐゴシック" charset="0"/>
              </a:rPr>
              <a:t>….</a:t>
            </a:r>
            <a:endParaRPr lang="en-US" sz="1600" kern="0" dirty="0" smtClean="0"/>
          </a:p>
          <a:p>
            <a:endParaRPr lang="en-US" sz="1600" kern="0" dirty="0" smtClean="0"/>
          </a:p>
          <a:p>
            <a:endParaRPr lang="en-US" sz="1600" kern="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227916" y="2164323"/>
            <a:ext cx="3662084" cy="205680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From an OP point of view these issues can be classified:</a:t>
            </a:r>
          </a:p>
          <a:p>
            <a:pPr lvl="1"/>
            <a:r>
              <a:rPr lang="en-US" sz="1600" dirty="0" smtClean="0">
                <a:solidFill>
                  <a:srgbClr val="800000"/>
                </a:solidFill>
              </a:rPr>
              <a:t>Failures </a:t>
            </a:r>
            <a:r>
              <a:rPr lang="en-US" sz="1600" b="1" dirty="0" smtClean="0">
                <a:solidFill>
                  <a:srgbClr val="800000"/>
                </a:solidFill>
              </a:rPr>
              <a:t>only</a:t>
            </a:r>
            <a:r>
              <a:rPr lang="en-US" sz="1600" dirty="0" smtClean="0">
                <a:solidFill>
                  <a:srgbClr val="800000"/>
                </a:solidFill>
              </a:rPr>
              <a:t> detectable </a:t>
            </a:r>
            <a:r>
              <a:rPr lang="en-US" sz="1600" b="1" dirty="0" smtClean="0">
                <a:solidFill>
                  <a:srgbClr val="800000"/>
                </a:solidFill>
              </a:rPr>
              <a:t>by experts</a:t>
            </a:r>
            <a:r>
              <a:rPr lang="en-US" sz="1600" dirty="0" smtClean="0">
                <a:solidFill>
                  <a:srgbClr val="800000"/>
                </a:solidFill>
              </a:rPr>
              <a:t>.</a:t>
            </a:r>
          </a:p>
          <a:p>
            <a:pPr lvl="1"/>
            <a:r>
              <a:rPr lang="en-US" sz="1600" dirty="0" smtClean="0">
                <a:solidFill>
                  <a:srgbClr val="DC6E09"/>
                </a:solidFill>
              </a:rPr>
              <a:t>Failures detectable </a:t>
            </a:r>
            <a:r>
              <a:rPr lang="en-US" sz="1600" b="1" dirty="0" smtClean="0">
                <a:solidFill>
                  <a:srgbClr val="DC6E09"/>
                </a:solidFill>
              </a:rPr>
              <a:t>by shift crew</a:t>
            </a:r>
            <a:r>
              <a:rPr lang="en-US" sz="1600" dirty="0" smtClean="0">
                <a:solidFill>
                  <a:srgbClr val="DC6E09"/>
                </a:solidFill>
              </a:rPr>
              <a:t> (after dump / with beam in the machine</a:t>
            </a:r>
            <a:r>
              <a:rPr lang="en-US" sz="1600" dirty="0" smtClean="0">
                <a:solidFill>
                  <a:srgbClr val="DC6E09"/>
                </a:solidFill>
              </a:rPr>
              <a:t>).</a:t>
            </a:r>
            <a:endParaRPr lang="en-US" sz="1600" dirty="0" smtClean="0">
              <a:solidFill>
                <a:srgbClr val="DC6E09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M.Zerlauth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68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animBg="1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3297</TotalTime>
  <Words>2277</Words>
  <Application>Microsoft Office PowerPoint</Application>
  <PresentationFormat>On-screen Show (4:3)</PresentationFormat>
  <Paragraphs>385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CERN(4-3)</vt:lpstr>
      <vt:lpstr>PowerPoint Presentation</vt:lpstr>
      <vt:lpstr>MPP Workshop Summary  11-13 March 2013  Acknowledgements: B.Dehning, S.Redaelli, R.Schmidt, J. Uythoven, J.Wenninger, D.Wollmann, M.Zerlauth in the name of all Workshop participants, especially all speakers! </vt:lpstr>
      <vt:lpstr>Mandate</vt:lpstr>
      <vt:lpstr>Program</vt:lpstr>
      <vt:lpstr>Content</vt:lpstr>
      <vt:lpstr>Content</vt:lpstr>
      <vt:lpstr>3 years of LHC Machine Protection</vt:lpstr>
      <vt:lpstr>Dependability of LHC Machine Protection</vt:lpstr>
      <vt:lpstr>Observed MP issues – near misses</vt:lpstr>
      <vt:lpstr>Outlook to MP organization post LS1</vt:lpstr>
      <vt:lpstr>Damage studies</vt:lpstr>
      <vt:lpstr>Critical failure scenarios today and tomorrow</vt:lpstr>
      <vt:lpstr>Content</vt:lpstr>
      <vt:lpstr>Electrical circuit related protection</vt:lpstr>
      <vt:lpstr>Powering Issues</vt:lpstr>
      <vt:lpstr>Non-conformities in protection</vt:lpstr>
      <vt:lpstr>Changes in QPS</vt:lpstr>
      <vt:lpstr>Changes in QPS</vt:lpstr>
      <vt:lpstr>Changes in QPS in short</vt:lpstr>
      <vt:lpstr>Network Perturbations affecting the LHC (very similar for SPS/PS)</vt:lpstr>
      <vt:lpstr>Sensitivity to electrical perturbations</vt:lpstr>
      <vt:lpstr>Sensitivity to electrical perturbations</vt:lpstr>
      <vt:lpstr>Powering Interlocking</vt:lpstr>
      <vt:lpstr>Redundant Powering for MPS</vt:lpstr>
      <vt:lpstr>Redundant Powering for MPS</vt:lpstr>
      <vt:lpstr>Conclusions</vt:lpstr>
      <vt:lpstr>PowerPoint Presentation</vt:lpstr>
      <vt:lpstr>Machine Developments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Zerlauth</cp:lastModifiedBy>
  <cp:revision>89</cp:revision>
  <cp:lastPrinted>2013-03-25T09:02:29Z</cp:lastPrinted>
  <dcterms:created xsi:type="dcterms:W3CDTF">2012-11-30T11:04:26Z</dcterms:created>
  <dcterms:modified xsi:type="dcterms:W3CDTF">2013-06-13T10:26:48Z</dcterms:modified>
</cp:coreProperties>
</file>