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20" r:id="rId3"/>
    <p:sldId id="425" r:id="rId4"/>
    <p:sldId id="424" r:id="rId5"/>
    <p:sldId id="427" r:id="rId6"/>
    <p:sldId id="428" r:id="rId7"/>
    <p:sldId id="417" r:id="rId8"/>
    <p:sldId id="429" r:id="rId9"/>
    <p:sldId id="430" r:id="rId10"/>
    <p:sldId id="422" r:id="rId11"/>
    <p:sldId id="42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0000"/>
    <a:srgbClr val="00009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23" autoAdjust="0"/>
  </p:normalViewPr>
  <p:slideViewPr>
    <p:cSldViewPr snapToGrid="0" snapToObjects="1">
      <p:cViewPr>
        <p:scale>
          <a:sx n="100" d="100"/>
          <a:sy n="100" d="100"/>
        </p:scale>
        <p:origin x="-1184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8BC7-2C8F-7C4A-88AB-BA5EF4C5EB5E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smtClean="0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L-LHC-ECFA-PGChairs@cern.ch" TargetMode="External"/><Relationship Id="rId4" Type="http://schemas.openxmlformats.org/officeDocument/2006/relationships/hyperlink" Target="mailto:PGMembers-HL-LHC-ECFA@cern.ch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HL-LHC_ECFAWorkshop_SC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5257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ECFA/ECFAHiLumiLH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indico.cern.ch/conferenceDisplay.py?confId=25204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ECFA/ECFAHiLumiLH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95906" y="1013360"/>
            <a:ext cx="8864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ECFA </a:t>
            </a:r>
            <a:r>
              <a:rPr lang="en-US" sz="2800" dirty="0">
                <a:solidFill>
                  <a:srgbClr val="000000"/>
                </a:solidFill>
              </a:rPr>
              <a:t>HL-LHC Experiments </a:t>
            </a:r>
            <a:r>
              <a:rPr lang="en-US" sz="2800" dirty="0" smtClean="0">
                <a:solidFill>
                  <a:srgbClr val="000000"/>
                </a:solidFill>
              </a:rPr>
              <a:t>Workshop Aix-les-</a:t>
            </a:r>
            <a:r>
              <a:rPr lang="en-US" sz="2800" dirty="0" err="1" smtClean="0">
                <a:solidFill>
                  <a:srgbClr val="000000"/>
                </a:solidFill>
              </a:rPr>
              <a:t>Bains</a:t>
            </a:r>
            <a:r>
              <a:rPr lang="en-US" sz="2800" dirty="0" smtClean="0">
                <a:solidFill>
                  <a:srgbClr val="000000"/>
                </a:solidFill>
              </a:rPr>
              <a:t> Oct. 1-3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 June 10</a:t>
            </a:r>
          </a:p>
          <a:p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>
                <a:solidFill>
                  <a:srgbClr val="000090"/>
                </a:solidFill>
              </a:rPr>
              <a:t>Status </a:t>
            </a:r>
            <a:r>
              <a:rPr lang="en-US" sz="2800" dirty="0" smtClean="0">
                <a:solidFill>
                  <a:srgbClr val="000090"/>
                </a:solidFill>
              </a:rPr>
              <a:t>from </a:t>
            </a:r>
            <a:r>
              <a:rPr lang="en-US" sz="2800" dirty="0">
                <a:solidFill>
                  <a:srgbClr val="000090"/>
                </a:solidFill>
              </a:rPr>
              <a:t>Preparatory </a:t>
            </a:r>
            <a:r>
              <a:rPr lang="en-US" sz="2800" dirty="0" smtClean="0">
                <a:solidFill>
                  <a:srgbClr val="000090"/>
                </a:solidFill>
              </a:rPr>
              <a:t>Groups and Discussion of Agenda</a:t>
            </a:r>
            <a:endParaRPr lang="en-US" sz="2800" dirty="0">
              <a:solidFill>
                <a:srgbClr val="000090"/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806" y="3288108"/>
            <a:ext cx="91440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Steering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ommittee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workshop (* Chairs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ALICE: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Giubellino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SpokesPerson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Hannes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Wessels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(Deputy 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ATLAS:  Phil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(Upgrades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D. Charlton (SP),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Beniamino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Girolamo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CMS: Austin Ball 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 and Didier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(Upgrades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J.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Incandela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LHCb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Campana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(SP)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Burkhard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Schmidt (Deputy 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Sergio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Bertolucci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(CERN Dir. Research), Manfred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Krammer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(ECFA Chair), Peter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Jenni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(ATLAS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Michelangelo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Mangano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(LPCC)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Steve Myers (Dir. Accelerators)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Jim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Virdee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(CMS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E</a:t>
            </a:r>
            <a:r>
              <a:rPr lang="en-GB" dirty="0">
                <a:solidFill>
                  <a:srgbClr val="000090"/>
                </a:solidFill>
              </a:rPr>
              <a:t>-mail list of the workshop SC:  </a:t>
            </a:r>
            <a:r>
              <a:rPr lang="en-GB" dirty="0">
                <a:solidFill>
                  <a:srgbClr val="000090"/>
                </a:solidFill>
                <a:hlinkClick r:id="rId2"/>
              </a:rPr>
              <a:t>HL-LHC_ECFAWorkshop_SC@cern.ch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E-</a:t>
            </a:r>
            <a:r>
              <a:rPr lang="en-GB" dirty="0">
                <a:solidFill>
                  <a:srgbClr val="000090"/>
                </a:solidFill>
              </a:rPr>
              <a:t>mail list of the PG chairs: </a:t>
            </a:r>
            <a:r>
              <a:rPr lang="en-GB" dirty="0">
                <a:solidFill>
                  <a:srgbClr val="000090"/>
                </a:solidFill>
                <a:hlinkClick r:id="rId3"/>
              </a:rPr>
              <a:t>HL-LHC-ECFA-PGChairs@</a:t>
            </a:r>
            <a:r>
              <a:rPr lang="en-GB" dirty="0" smtClean="0">
                <a:solidFill>
                  <a:srgbClr val="000090"/>
                </a:solidFill>
                <a:hlinkClick r:id="rId3"/>
              </a:rPr>
              <a:t>cern.ch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>
                <a:solidFill>
                  <a:srgbClr val="000090"/>
                </a:solidFill>
              </a:rPr>
              <a:t>E-mail list of the PG members:  </a:t>
            </a:r>
            <a:r>
              <a:rPr lang="en-GB" dirty="0">
                <a:solidFill>
                  <a:srgbClr val="000090"/>
                </a:solidFill>
                <a:hlinkClick r:id="rId4"/>
              </a:rPr>
              <a:t>PGMembers-HL-LHC-ECFA@cern.ch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56845" y="790514"/>
            <a:ext cx="8059617" cy="5991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Physics goals and performance reach</a:t>
            </a:r>
          </a:p>
          <a:p>
            <a:pPr lvl="2"/>
            <a:r>
              <a:rPr lang="en-US" sz="1600" dirty="0" smtClean="0"/>
              <a:t>CERN Theory: </a:t>
            </a:r>
            <a:r>
              <a:rPr lang="en-US" sz="1600" b="1" dirty="0" err="1" smtClean="0"/>
              <a:t>G.Salam</a:t>
            </a:r>
            <a:r>
              <a:rPr lang="en-US" sz="1600" b="1" dirty="0" smtClean="0"/>
              <a:t>, A. </a:t>
            </a:r>
            <a:r>
              <a:rPr lang="en-US" sz="1600" b="1" dirty="0" err="1" smtClean="0"/>
              <a:t>Weiller</a:t>
            </a:r>
            <a:endParaRPr lang="en-US" sz="1600" b="1" dirty="0" smtClean="0"/>
          </a:p>
          <a:p>
            <a:pPr lvl="2"/>
            <a:r>
              <a:rPr lang="en-US" sz="1600" dirty="0" smtClean="0"/>
              <a:t>ALICE: Peter </a:t>
            </a:r>
            <a:r>
              <a:rPr lang="en-US" sz="1600" dirty="0"/>
              <a:t>Braun </a:t>
            </a:r>
            <a:r>
              <a:rPr lang="en-US" sz="1600" dirty="0" err="1" smtClean="0"/>
              <a:t>Munzinger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Andrea </a:t>
            </a:r>
            <a:r>
              <a:rPr lang="en-US" sz="1600" dirty="0" err="1" smtClean="0"/>
              <a:t>Dainese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Leandro </a:t>
            </a:r>
            <a:r>
              <a:rPr lang="en-US" sz="1600" b="1" dirty="0"/>
              <a:t>Nisati</a:t>
            </a:r>
            <a:r>
              <a:rPr lang="en-US" sz="1600" dirty="0"/>
              <a:t>, Pippa </a:t>
            </a:r>
            <a:r>
              <a:rPr lang="en-US" sz="1600" dirty="0" smtClean="0"/>
              <a:t>Wells, Bill Murray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Chris Hill</a:t>
            </a:r>
            <a:r>
              <a:rPr lang="en-US" sz="1600" dirty="0" smtClean="0"/>
              <a:t>, Markus </a:t>
            </a:r>
            <a:r>
              <a:rPr lang="en-US" sz="1600" dirty="0" err="1"/>
              <a:t>Klute</a:t>
            </a:r>
            <a:r>
              <a:rPr lang="en-US" sz="1600" dirty="0"/>
              <a:t>, </a:t>
            </a:r>
            <a:r>
              <a:rPr lang="en-US" sz="1600" dirty="0" err="1" smtClean="0"/>
              <a:t>Isabell</a:t>
            </a:r>
            <a:r>
              <a:rPr lang="en-US" sz="1600" dirty="0" smtClean="0"/>
              <a:t> </a:t>
            </a:r>
            <a:r>
              <a:rPr lang="en-US" sz="1600" dirty="0" err="1"/>
              <a:t>Melzer-</a:t>
            </a:r>
            <a:r>
              <a:rPr lang="en-US" sz="1600" dirty="0" err="1" smtClean="0"/>
              <a:t>Pellmann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Tim </a:t>
            </a:r>
            <a:r>
              <a:rPr lang="en-US" sz="1600" dirty="0" err="1" smtClean="0"/>
              <a:t>Gershon</a:t>
            </a:r>
            <a:r>
              <a:rPr lang="en-US" sz="1600" dirty="0" smtClean="0"/>
              <a:t>, </a:t>
            </a:r>
            <a:r>
              <a:rPr lang="en-US" sz="1600" dirty="0"/>
              <a:t>Guy Wilkinson</a:t>
            </a:r>
            <a:endParaRPr lang="en-US" sz="1600" dirty="0" smtClean="0"/>
          </a:p>
          <a:p>
            <a:pPr lvl="1"/>
            <a:r>
              <a:rPr lang="en-US" sz="1600" dirty="0"/>
              <a:t>Tracking devices and associated electronics and readout</a:t>
            </a:r>
            <a:endParaRPr lang="en-GB" sz="1600" dirty="0"/>
          </a:p>
          <a:p>
            <a:pPr lvl="2"/>
            <a:r>
              <a:rPr lang="en-US" sz="1600" dirty="0" smtClean="0"/>
              <a:t>ALICE: Vito </a:t>
            </a:r>
            <a:r>
              <a:rPr lang="en-US" sz="1600" dirty="0" err="1" smtClean="0"/>
              <a:t>Manzari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Werner </a:t>
            </a:r>
            <a:r>
              <a:rPr lang="en-US" sz="1600" dirty="0" err="1" smtClean="0"/>
              <a:t>Riegler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Ingrid </a:t>
            </a:r>
            <a:r>
              <a:rPr lang="en-US" sz="1600" b="1" dirty="0" err="1"/>
              <a:t>Gregor</a:t>
            </a:r>
            <a:r>
              <a:rPr lang="en-US" sz="1600" dirty="0"/>
              <a:t>, Didier </a:t>
            </a:r>
            <a:r>
              <a:rPr lang="en-US" sz="1600" dirty="0" err="1"/>
              <a:t>Ferrere</a:t>
            </a:r>
            <a:r>
              <a:rPr lang="en-US" sz="1600" dirty="0"/>
              <a:t>, Craig </a:t>
            </a:r>
            <a:r>
              <a:rPr lang="en-US" sz="1600" dirty="0" err="1"/>
              <a:t>Buttar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err="1" smtClean="0"/>
              <a:t>Duccio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Abbaneo</a:t>
            </a:r>
            <a:r>
              <a:rPr lang="en-US" sz="1600" dirty="0" smtClean="0"/>
              <a:t>, Francois </a:t>
            </a:r>
            <a:r>
              <a:rPr lang="en-US" sz="1600" dirty="0" err="1"/>
              <a:t>Vasey</a:t>
            </a:r>
            <a:r>
              <a:rPr lang="en-US" sz="1600" dirty="0"/>
              <a:t>, </a:t>
            </a:r>
            <a:r>
              <a:rPr lang="en-US" sz="1600" dirty="0" smtClean="0"/>
              <a:t>Stefano </a:t>
            </a:r>
            <a:r>
              <a:rPr lang="en-US" sz="1600" dirty="0" err="1"/>
              <a:t>Mersi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Massimiliano</a:t>
            </a:r>
            <a:r>
              <a:rPr lang="en-US" sz="1600" dirty="0" smtClean="0"/>
              <a:t> </a:t>
            </a:r>
            <a:r>
              <a:rPr lang="en-US" sz="1600" dirty="0"/>
              <a:t>Ferro-</a:t>
            </a:r>
            <a:r>
              <a:rPr lang="en-US" sz="1600" dirty="0" err="1" smtClean="0"/>
              <a:t>Luzzi</a:t>
            </a:r>
            <a:endParaRPr lang="en-US" sz="1600" dirty="0"/>
          </a:p>
          <a:p>
            <a:pPr lvl="1"/>
            <a:r>
              <a:rPr lang="en-US" sz="1600" dirty="0" err="1" smtClean="0"/>
              <a:t>Calorimetry</a:t>
            </a:r>
            <a:r>
              <a:rPr lang="en-US" sz="1600" dirty="0" smtClean="0"/>
              <a:t> and </a:t>
            </a:r>
            <a:r>
              <a:rPr lang="en-US" sz="1600" dirty="0"/>
              <a:t>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David </a:t>
            </a:r>
            <a:r>
              <a:rPr lang="en-US" sz="1600" dirty="0" err="1" smtClean="0"/>
              <a:t>Silvermyr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Francesco </a:t>
            </a:r>
            <a:r>
              <a:rPr lang="en-US" sz="1600" b="1" dirty="0" err="1"/>
              <a:t>Lanni</a:t>
            </a:r>
            <a:r>
              <a:rPr lang="en-US" sz="1600" dirty="0"/>
              <a:t>, Alberto Valero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Marcello </a:t>
            </a:r>
            <a:r>
              <a:rPr lang="en-US" sz="1600" b="1" dirty="0" err="1" smtClean="0"/>
              <a:t>Mannelli</a:t>
            </a:r>
            <a:r>
              <a:rPr lang="en-US" sz="1600" dirty="0" smtClean="0"/>
              <a:t>, Dave </a:t>
            </a:r>
            <a:r>
              <a:rPr lang="en-US" sz="1600" dirty="0"/>
              <a:t>Barney, </a:t>
            </a:r>
            <a:r>
              <a:rPr lang="en-US" sz="1600" dirty="0" err="1" smtClean="0"/>
              <a:t>Pawel</a:t>
            </a:r>
            <a:r>
              <a:rPr lang="en-US" sz="1600" dirty="0" smtClean="0"/>
              <a:t>. </a:t>
            </a:r>
            <a:r>
              <a:rPr lang="en-US" sz="1600" dirty="0"/>
              <a:t>De </a:t>
            </a:r>
            <a:r>
              <a:rPr lang="en-US" sz="1600" dirty="0" err="1" smtClean="0"/>
              <a:t>Barbaro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Frederic </a:t>
            </a:r>
            <a:r>
              <a:rPr lang="en-US" sz="1600" dirty="0" err="1" smtClean="0"/>
              <a:t>Machefert</a:t>
            </a:r>
            <a:endParaRPr lang="en-US" sz="1600" dirty="0"/>
          </a:p>
          <a:p>
            <a:pPr lvl="1"/>
            <a:r>
              <a:rPr lang="en-US" sz="1600" dirty="0" err="1" smtClean="0"/>
              <a:t>Muon</a:t>
            </a:r>
            <a:r>
              <a:rPr lang="en-US" sz="1600" dirty="0" smtClean="0"/>
              <a:t> Systems</a:t>
            </a:r>
            <a:r>
              <a:rPr lang="en-US" sz="1600" dirty="0"/>
              <a:t> and 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Pascal </a:t>
            </a:r>
            <a:r>
              <a:rPr lang="en-US" sz="1600" dirty="0" err="1"/>
              <a:t>Dupieux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Christoph </a:t>
            </a:r>
            <a:r>
              <a:rPr lang="en-US" sz="1600" b="1" dirty="0" err="1"/>
              <a:t>Amelung</a:t>
            </a:r>
            <a:r>
              <a:rPr lang="en-US" sz="1600" dirty="0"/>
              <a:t>, Oliver </a:t>
            </a:r>
            <a:r>
              <a:rPr lang="en-US" sz="1600" dirty="0" err="1" smtClean="0"/>
              <a:t>Kortner</a:t>
            </a:r>
            <a:r>
              <a:rPr lang="en-US" sz="1600" dirty="0" smtClean="0"/>
              <a:t>, </a:t>
            </a:r>
            <a:r>
              <a:rPr lang="en-US" sz="1600" dirty="0"/>
              <a:t>Stefano </a:t>
            </a:r>
            <a:r>
              <a:rPr lang="en-US" sz="1600" dirty="0" err="1"/>
              <a:t>Veneziano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Marcello </a:t>
            </a:r>
            <a:r>
              <a:rPr lang="en-US" sz="1600" b="1" dirty="0" err="1" smtClean="0"/>
              <a:t>Abbrescia</a:t>
            </a:r>
            <a:r>
              <a:rPr lang="en-US" sz="1600" b="1" dirty="0" smtClean="0"/>
              <a:t>,</a:t>
            </a:r>
            <a:r>
              <a:rPr lang="en-US" sz="1600" dirty="0" smtClean="0"/>
              <a:t> Kerstin </a:t>
            </a:r>
            <a:r>
              <a:rPr lang="en-US" sz="1600" dirty="0" err="1" smtClean="0"/>
              <a:t>Hoepfner</a:t>
            </a:r>
            <a:r>
              <a:rPr lang="en-US" sz="1600" dirty="0"/>
              <a:t>, Alexei </a:t>
            </a:r>
            <a:r>
              <a:rPr lang="en-US" sz="1600" dirty="0" err="1"/>
              <a:t>Safonov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Alessandro  </a:t>
            </a:r>
            <a:r>
              <a:rPr lang="en-US" sz="1600" dirty="0" err="1" smtClean="0"/>
              <a:t>Cardini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44751" y="762002"/>
            <a:ext cx="7688388" cy="600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Trigger</a:t>
            </a:r>
            <a:r>
              <a:rPr lang="en-US" sz="1600" dirty="0"/>
              <a:t>/</a:t>
            </a:r>
            <a:r>
              <a:rPr lang="en-US" sz="1600" dirty="0" smtClean="0"/>
              <a:t>DAQ/Offline/Computin</a:t>
            </a:r>
            <a:r>
              <a:rPr lang="en-US" sz="1600" dirty="0"/>
              <a:t>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Pierre </a:t>
            </a:r>
            <a:r>
              <a:rPr lang="en-US" sz="1600" dirty="0" err="1"/>
              <a:t>Vande</a:t>
            </a:r>
            <a:r>
              <a:rPr lang="en-US" sz="1600" dirty="0"/>
              <a:t> </a:t>
            </a:r>
            <a:r>
              <a:rPr lang="en-US" sz="1600" dirty="0" err="1" smtClean="0"/>
              <a:t>Vyvre</a:t>
            </a:r>
            <a:r>
              <a:rPr lang="en-US" sz="1600" dirty="0" smtClean="0"/>
              <a:t>, Thorsten </a:t>
            </a:r>
            <a:r>
              <a:rPr lang="en-US" sz="1600" dirty="0" err="1" smtClean="0"/>
              <a:t>Kollegger</a:t>
            </a:r>
            <a:r>
              <a:rPr lang="en-US" sz="1600" dirty="0" smtClean="0"/>
              <a:t>, </a:t>
            </a:r>
            <a:r>
              <a:rPr lang="en-US" sz="1600" dirty="0" err="1" smtClean="0"/>
              <a:t>Predrag</a:t>
            </a:r>
            <a:r>
              <a:rPr lang="en-US" sz="1600" dirty="0" smtClean="0"/>
              <a:t>  </a:t>
            </a:r>
            <a:r>
              <a:rPr lang="en-US" sz="1600" dirty="0" err="1" smtClean="0"/>
              <a:t>Buncic</a:t>
            </a:r>
            <a:endParaRPr lang="en-US" sz="1600" dirty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David </a:t>
            </a:r>
            <a:r>
              <a:rPr lang="en-US" sz="1600" b="1" dirty="0"/>
              <a:t>Rousseau</a:t>
            </a:r>
            <a:r>
              <a:rPr lang="en-US" sz="1600" dirty="0"/>
              <a:t>, Benedetto </a:t>
            </a:r>
            <a:r>
              <a:rPr lang="en-US" sz="1600" dirty="0" err="1"/>
              <a:t>Gorini</a:t>
            </a:r>
            <a:r>
              <a:rPr lang="en-US" sz="1600" dirty="0"/>
              <a:t>, Nikos </a:t>
            </a:r>
            <a:r>
              <a:rPr lang="en-US" sz="1600" dirty="0" err="1"/>
              <a:t>Konstantinidis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Wesley </a:t>
            </a:r>
            <a:r>
              <a:rPr lang="en-US" sz="1600" b="1" dirty="0"/>
              <a:t>Smith</a:t>
            </a:r>
            <a:r>
              <a:rPr lang="en-US" sz="1600" dirty="0" smtClean="0"/>
              <a:t>, </a:t>
            </a:r>
            <a:r>
              <a:rPr lang="en-US" sz="1600" dirty="0" err="1" smtClean="0"/>
              <a:t>Christoph</a:t>
            </a:r>
            <a:r>
              <a:rPr lang="en-US" sz="1600" dirty="0" smtClean="0"/>
              <a:t> </a:t>
            </a:r>
            <a:r>
              <a:rPr lang="en-US" sz="1600" dirty="0" err="1"/>
              <a:t>Schwick</a:t>
            </a:r>
            <a:r>
              <a:rPr lang="en-US" sz="1600" dirty="0"/>
              <a:t>, </a:t>
            </a:r>
            <a:r>
              <a:rPr lang="en-US" sz="1600" dirty="0" smtClean="0"/>
              <a:t>Ian </a:t>
            </a:r>
            <a:r>
              <a:rPr lang="en-US" sz="1600" dirty="0"/>
              <a:t>Fisk, </a:t>
            </a:r>
            <a:r>
              <a:rPr lang="en-US" sz="1600" dirty="0" smtClean="0"/>
              <a:t>Peter Elmer</a:t>
            </a:r>
          </a:p>
          <a:p>
            <a:pPr lvl="2"/>
            <a:r>
              <a:rPr lang="en-US" sz="1600" dirty="0" err="1"/>
              <a:t>LHCb</a:t>
            </a:r>
            <a:r>
              <a:rPr lang="en-US" sz="1600" dirty="0"/>
              <a:t>: Renaud </a:t>
            </a:r>
            <a:r>
              <a:rPr lang="en-US" sz="1600" dirty="0" err="1" smtClean="0"/>
              <a:t>Legac</a:t>
            </a:r>
            <a:r>
              <a:rPr lang="en-US" sz="1600" dirty="0" smtClean="0"/>
              <a:t>, </a:t>
            </a:r>
            <a:r>
              <a:rPr lang="en-US" sz="1600" dirty="0" err="1"/>
              <a:t>Niko</a:t>
            </a:r>
            <a:r>
              <a:rPr lang="en-US" sz="1600" dirty="0"/>
              <a:t> Neufeld</a:t>
            </a:r>
            <a:endParaRPr lang="en-US" sz="1600" dirty="0" smtClean="0"/>
          </a:p>
          <a:p>
            <a:pPr lvl="1"/>
            <a:r>
              <a:rPr lang="en-US" sz="1600" dirty="0" smtClean="0"/>
              <a:t>Electronics </a:t>
            </a:r>
            <a:r>
              <a:rPr lang="en-GB" sz="1600" dirty="0"/>
              <a:t>and read-out </a:t>
            </a:r>
            <a:r>
              <a:rPr lang="en-GB" sz="1600" dirty="0" smtClean="0"/>
              <a:t>systems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Alex Kluge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Philippe Farthouat</a:t>
            </a:r>
            <a:r>
              <a:rPr lang="en-US" sz="1600" dirty="0"/>
              <a:t>, Maurice </a:t>
            </a:r>
            <a:r>
              <a:rPr lang="en-US" sz="1600" dirty="0" smtClean="0"/>
              <a:t>Garcia</a:t>
            </a:r>
            <a:r>
              <a:rPr lang="en-US" sz="1600" dirty="0"/>
              <a:t>-Sciveres, Tony </a:t>
            </a:r>
            <a:r>
              <a:rPr lang="en-US" sz="1600" dirty="0" smtClean="0"/>
              <a:t>Weidberg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Magnus </a:t>
            </a:r>
            <a:r>
              <a:rPr lang="en-US" sz="1600" b="1" dirty="0"/>
              <a:t>Hansen</a:t>
            </a:r>
            <a:r>
              <a:rPr lang="en-US" sz="1600" dirty="0"/>
              <a:t>, Jorgen Christiansen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Ken Wyllie</a:t>
            </a:r>
            <a:endParaRPr lang="en-US" sz="1600" dirty="0"/>
          </a:p>
          <a:p>
            <a:pPr lvl="1"/>
            <a:r>
              <a:rPr lang="en-US" sz="1600" dirty="0"/>
              <a:t>Long Shutdown constraints and radiation and activation </a:t>
            </a:r>
            <a:r>
              <a:rPr lang="en-US" sz="1600" dirty="0" smtClean="0"/>
              <a:t>effects</a:t>
            </a:r>
          </a:p>
          <a:p>
            <a:pPr lvl="2"/>
            <a:r>
              <a:rPr lang="en-US" sz="1600" dirty="0" smtClean="0"/>
              <a:t>ALICE: </a:t>
            </a:r>
            <a:r>
              <a:rPr lang="en-US" sz="1600" dirty="0"/>
              <a:t>Werner </a:t>
            </a:r>
            <a:r>
              <a:rPr lang="en-US" sz="1600" dirty="0" err="1"/>
              <a:t>Riegler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Olga </a:t>
            </a:r>
            <a:r>
              <a:rPr lang="en-US" sz="1600" b="1" dirty="0" err="1"/>
              <a:t>Beltramello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Wolfram </a:t>
            </a:r>
            <a:r>
              <a:rPr lang="en-US" sz="1600" b="1" dirty="0" err="1"/>
              <a:t>Zeuner</a:t>
            </a:r>
            <a:r>
              <a:rPr lang="en-US" sz="1600" dirty="0"/>
              <a:t>, </a:t>
            </a:r>
            <a:r>
              <a:rPr lang="en-US" sz="1600" dirty="0" smtClean="0"/>
              <a:t>Christoph Schaefer</a:t>
            </a:r>
            <a:endParaRPr lang="en-US" sz="1600" dirty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Rolf Lindner </a:t>
            </a:r>
            <a:endParaRPr lang="en-US" sz="1600" dirty="0" smtClean="0"/>
          </a:p>
          <a:p>
            <a:pPr lvl="1"/>
            <a:r>
              <a:rPr lang="en-US" sz="1600" dirty="0" smtClean="0"/>
              <a:t>Accelerator </a:t>
            </a:r>
            <a:r>
              <a:rPr lang="en-US" sz="1600" dirty="0"/>
              <a:t>and Experiment </a:t>
            </a:r>
            <a:r>
              <a:rPr lang="en-US" sz="1600" dirty="0" smtClean="0"/>
              <a:t>interface</a:t>
            </a:r>
          </a:p>
          <a:p>
            <a:pPr lvl="2"/>
            <a:r>
              <a:rPr lang="en-US" sz="1600" dirty="0"/>
              <a:t>CERN Accelerator: L. Rossi,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ALICE: </a:t>
            </a:r>
            <a:r>
              <a:rPr lang="en-US" sz="1600" dirty="0" err="1" smtClean="0"/>
              <a:t>Hannes</a:t>
            </a:r>
            <a:r>
              <a:rPr lang="en-US" sz="1600" dirty="0" smtClean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Rembser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, Antonio </a:t>
            </a:r>
            <a:r>
              <a:rPr lang="en-US" sz="1600" dirty="0" err="1" smtClean="0"/>
              <a:t>Sbrizzi</a:t>
            </a:r>
            <a:endParaRPr lang="en-US" sz="1600" dirty="0" smtClean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Maria </a:t>
            </a:r>
            <a:r>
              <a:rPr lang="en-US" sz="1600" b="1" dirty="0" err="1"/>
              <a:t>Chamizo</a:t>
            </a:r>
            <a:r>
              <a:rPr lang="en-US" sz="1600" b="1" dirty="0"/>
              <a:t> </a:t>
            </a:r>
            <a:r>
              <a:rPr lang="en-US" sz="1600" b="1" dirty="0" err="1" smtClean="0"/>
              <a:t>Llatas</a:t>
            </a:r>
            <a:r>
              <a:rPr lang="en-US" sz="1600" dirty="0" smtClean="0"/>
              <a:t>, Wolfram </a:t>
            </a:r>
            <a:r>
              <a:rPr lang="en-US" sz="1600" dirty="0" err="1" smtClean="0"/>
              <a:t>Zeuner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Burkhard</a:t>
            </a:r>
            <a:r>
              <a:rPr lang="en-US" sz="1600" dirty="0" smtClean="0"/>
              <a:t> </a:t>
            </a:r>
            <a:r>
              <a:rPr lang="en-US" sz="1600" dirty="0"/>
              <a:t>Schmidt</a:t>
            </a:r>
          </a:p>
          <a:p>
            <a:pPr lvl="2"/>
            <a:endParaRPr lang="en-US" sz="1600" dirty="0"/>
          </a:p>
          <a:p>
            <a:pPr lvl="2"/>
            <a:endParaRPr lang="en-US" sz="1600" dirty="0">
              <a:sym typeface="Wingdings"/>
            </a:endParaRPr>
          </a:p>
          <a:p>
            <a:pPr lvl="3"/>
            <a:endParaRPr lang="en-US" sz="10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1905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Goals and topics for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8474" y="956644"/>
            <a:ext cx="875772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The </a:t>
            </a:r>
            <a:r>
              <a:rPr lang="en-GB" sz="2000" dirty="0" smtClean="0">
                <a:solidFill>
                  <a:srgbClr val="000090"/>
                </a:solidFill>
              </a:rPr>
              <a:t>ECFA HL</a:t>
            </a:r>
            <a:r>
              <a:rPr lang="en-GB" sz="2000" dirty="0">
                <a:solidFill>
                  <a:srgbClr val="000090"/>
                </a:solidFill>
              </a:rPr>
              <a:t>-LHC </a:t>
            </a:r>
            <a:r>
              <a:rPr lang="en-GB" sz="2000" dirty="0" smtClean="0">
                <a:solidFill>
                  <a:srgbClr val="000090"/>
                </a:solidFill>
              </a:rPr>
              <a:t>Experiments Workshop is a </a:t>
            </a:r>
            <a:r>
              <a:rPr lang="en-GB" sz="2000" dirty="0">
                <a:solidFill>
                  <a:srgbClr val="000090"/>
                </a:solidFill>
              </a:rPr>
              <a:t>meeting </a:t>
            </a:r>
            <a:r>
              <a:rPr lang="en-GB" sz="2000" dirty="0" smtClean="0">
                <a:solidFill>
                  <a:srgbClr val="000090"/>
                </a:solidFill>
              </a:rPr>
              <a:t>of the ALICE</a:t>
            </a:r>
            <a:r>
              <a:rPr lang="en-GB" sz="2000" dirty="0">
                <a:solidFill>
                  <a:srgbClr val="000090"/>
                </a:solidFill>
              </a:rPr>
              <a:t>, ATLAS, CMS and </a:t>
            </a:r>
            <a:r>
              <a:rPr lang="en-GB" sz="2000" dirty="0" err="1" smtClean="0">
                <a:solidFill>
                  <a:srgbClr val="000090"/>
                </a:solidFill>
              </a:rPr>
              <a:t>LHCb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collaborations </a:t>
            </a:r>
            <a:r>
              <a:rPr lang="en-GB" sz="2000" b="1" dirty="0" smtClean="0">
                <a:solidFill>
                  <a:srgbClr val="000090"/>
                </a:solidFill>
              </a:rPr>
              <a:t>to develop a common </a:t>
            </a:r>
            <a:r>
              <a:rPr lang="en-GB" sz="2000" b="1" dirty="0">
                <a:solidFill>
                  <a:srgbClr val="000090"/>
                </a:solidFill>
              </a:rPr>
              <a:t>approach </a:t>
            </a:r>
            <a:r>
              <a:rPr lang="en-GB" sz="2000" b="1" dirty="0" smtClean="0">
                <a:solidFill>
                  <a:srgbClr val="000090"/>
                </a:solidFill>
              </a:rPr>
              <a:t>to the HL-LHC program and </a:t>
            </a:r>
            <a:r>
              <a:rPr lang="en-GB" sz="2000" b="1" dirty="0">
                <a:solidFill>
                  <a:srgbClr val="000090"/>
                </a:solidFill>
              </a:rPr>
              <a:t>to identify </a:t>
            </a:r>
            <a:r>
              <a:rPr lang="en-GB" sz="2000" b="1" dirty="0" smtClean="0">
                <a:solidFill>
                  <a:srgbClr val="000090"/>
                </a:solidFill>
              </a:rPr>
              <a:t>synergies </a:t>
            </a:r>
            <a:r>
              <a:rPr lang="en-GB" sz="2000" b="1" dirty="0">
                <a:solidFill>
                  <a:srgbClr val="000090"/>
                </a:solidFill>
              </a:rPr>
              <a:t>and </a:t>
            </a:r>
            <a:r>
              <a:rPr lang="en-GB" sz="2000" b="1" dirty="0" smtClean="0">
                <a:solidFill>
                  <a:srgbClr val="000090"/>
                </a:solidFill>
              </a:rPr>
              <a:t>possible </a:t>
            </a:r>
            <a:r>
              <a:rPr lang="en-GB" sz="2000" b="1" dirty="0">
                <a:solidFill>
                  <a:srgbClr val="000090"/>
                </a:solidFill>
              </a:rPr>
              <a:t>effort to collaborate in areas of common </a:t>
            </a:r>
            <a:r>
              <a:rPr lang="en-GB" sz="2000" b="1" dirty="0" smtClean="0">
                <a:solidFill>
                  <a:srgbClr val="000090"/>
                </a:solidFill>
              </a:rPr>
              <a:t>interest</a:t>
            </a:r>
          </a:p>
          <a:p>
            <a:pPr marL="342900" indent="-342900">
              <a:buFont typeface="Courier New"/>
              <a:buChar char="o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It will address Physics goals, Detector Upgrade requirements and subsequent Technology R&amp;Ds, the following areas have identified for discussion: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BF0000"/>
                </a:solidFill>
              </a:rPr>
              <a:t>Physics </a:t>
            </a:r>
            <a:r>
              <a:rPr lang="en-US" dirty="0">
                <a:solidFill>
                  <a:srgbClr val="BF0000"/>
                </a:solidFill>
              </a:rPr>
              <a:t>goals, theoretical developments and performance reach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Tracking devices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Calorimetry</a:t>
            </a:r>
            <a:r>
              <a:rPr lang="en-US" dirty="0">
                <a:solidFill>
                  <a:srgbClr val="BF0000"/>
                </a:solidFill>
              </a:rPr>
              <a:t>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Muon</a:t>
            </a:r>
            <a:r>
              <a:rPr lang="en-US" dirty="0">
                <a:solidFill>
                  <a:srgbClr val="BF0000"/>
                </a:solidFill>
              </a:rPr>
              <a:t> systems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Trigger/DAQ/Offline/Computing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GB" dirty="0">
                <a:solidFill>
                  <a:srgbClr val="BF0000"/>
                </a:solidFill>
              </a:rPr>
              <a:t>Electronics and read-out systems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Long Shutdown constraints and radiation and activation effects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Accelerator and Experiment </a:t>
            </a:r>
            <a:r>
              <a:rPr lang="en-US" dirty="0" smtClean="0">
                <a:solidFill>
                  <a:srgbClr val="BF0000"/>
                </a:solidFill>
              </a:rPr>
              <a:t>interface</a:t>
            </a:r>
          </a:p>
          <a:p>
            <a:pPr marL="742950" lvl="1" indent="-285750">
              <a:buFont typeface="Lucida Grande"/>
              <a:buChar char="-"/>
            </a:pPr>
            <a:endParaRPr lang="en-US" dirty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Preparatory </a:t>
            </a:r>
            <a:r>
              <a:rPr lang="en-GB" sz="2000" dirty="0" smtClean="0">
                <a:solidFill>
                  <a:srgbClr val="000090"/>
                </a:solidFill>
              </a:rPr>
              <a:t>Groups </a:t>
            </a:r>
            <a:r>
              <a:rPr lang="en-GB" sz="2000" dirty="0">
                <a:solidFill>
                  <a:srgbClr val="000090"/>
                </a:solidFill>
              </a:rPr>
              <a:t>have been formed to identify the key topics to be discussed </a:t>
            </a:r>
            <a:r>
              <a:rPr lang="en-GB" sz="2000" dirty="0" smtClean="0">
                <a:solidFill>
                  <a:srgbClr val="000090"/>
                </a:solidFill>
              </a:rPr>
              <a:t>in each area and </a:t>
            </a:r>
            <a:r>
              <a:rPr lang="en-GB" sz="2000" dirty="0">
                <a:solidFill>
                  <a:srgbClr val="000090"/>
                </a:solidFill>
              </a:rPr>
              <a:t>to organize the session of the workshop. They have two chairs from ATLAS and CMS - and also 2 theorists for the Physics </a:t>
            </a:r>
            <a:r>
              <a:rPr lang="en-GB" sz="2000" dirty="0" smtClean="0">
                <a:solidFill>
                  <a:srgbClr val="000090"/>
                </a:solidFill>
              </a:rPr>
              <a:t>PG</a:t>
            </a:r>
            <a:endParaRPr lang="en-GB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topics to be addressed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42" y="897770"/>
            <a:ext cx="9046958" cy="5724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>
                <a:solidFill>
                  <a:srgbClr val="000090"/>
                </a:solidFill>
              </a:rPr>
              <a:t> </a:t>
            </a:r>
            <a:r>
              <a:rPr lang="en-US" sz="2000" b="1" dirty="0" smtClean="0">
                <a:solidFill>
                  <a:srgbClr val="000090"/>
                </a:solidFill>
              </a:rPr>
              <a:t>First </a:t>
            </a:r>
            <a:r>
              <a:rPr lang="en-GB" sz="2000" b="1" dirty="0">
                <a:solidFill>
                  <a:srgbClr val="000090"/>
                </a:solidFill>
              </a:rPr>
              <a:t>d</a:t>
            </a:r>
            <a:r>
              <a:rPr lang="en-GB" sz="2000" b="1" dirty="0" smtClean="0">
                <a:solidFill>
                  <a:srgbClr val="000090"/>
                </a:solidFill>
              </a:rPr>
              <a:t>iscussion </a:t>
            </a:r>
            <a:r>
              <a:rPr lang="en-GB" sz="2000" b="1" dirty="0">
                <a:solidFill>
                  <a:srgbClr val="000090"/>
                </a:solidFill>
              </a:rPr>
              <a:t>with chairs on PG plans after Kick-off meetings</a:t>
            </a:r>
          </a:p>
          <a:p>
            <a:r>
              <a:rPr lang="en-GB" dirty="0">
                <a:solidFill>
                  <a:srgbClr val="000090"/>
                </a:solidFill>
              </a:rPr>
              <a:t>      </a:t>
            </a:r>
            <a:r>
              <a:rPr lang="en-GB" dirty="0">
                <a:solidFill>
                  <a:srgbClr val="000090"/>
                </a:solidFill>
                <a:hlinkClick r:id="rId2"/>
              </a:rPr>
              <a:t>https://indico.cern.ch/conferenceDisplay.py?confId=252579</a:t>
            </a:r>
            <a:r>
              <a:rPr lang="en-GB" dirty="0">
                <a:solidFill>
                  <a:srgbClr val="000090"/>
                </a:solidFill>
              </a:rPr>
              <a:t> </a:t>
            </a:r>
          </a:p>
          <a:p>
            <a:endParaRPr lang="en-GB" dirty="0"/>
          </a:p>
          <a:p>
            <a:pPr marL="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Accelerator and experiment interface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Address issues </a:t>
            </a:r>
            <a:r>
              <a:rPr lang="en-GB" dirty="0"/>
              <a:t>related to the accelerator modifications </a:t>
            </a:r>
            <a:r>
              <a:rPr lang="en-GB" dirty="0" smtClean="0"/>
              <a:t>at IP regions and </a:t>
            </a:r>
            <a:r>
              <a:rPr lang="en-GB" dirty="0"/>
              <a:t>implication in the experimental areas, </a:t>
            </a:r>
            <a:r>
              <a:rPr lang="en-GB" dirty="0" smtClean="0"/>
              <a:t>including scope of work</a:t>
            </a:r>
          </a:p>
          <a:p>
            <a:pPr marL="285750" indent="-285750">
              <a:buFontTx/>
              <a:buChar char="-"/>
            </a:pPr>
            <a:r>
              <a:rPr lang="en-GB" dirty="0"/>
              <a:t>P</a:t>
            </a:r>
            <a:r>
              <a:rPr lang="en-GB" dirty="0" smtClean="0"/>
              <a:t>ropose common assumptions </a:t>
            </a:r>
            <a:r>
              <a:rPr lang="en-GB" dirty="0"/>
              <a:t>for the beam conditions and the luminous region </a:t>
            </a:r>
            <a:r>
              <a:rPr lang="en-GB" dirty="0" smtClean="0"/>
              <a:t>for simulation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Identify other plausible scenarios for the beam conditions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…</a:t>
            </a:r>
          </a:p>
          <a:p>
            <a:pPr marL="285750" indent="-285750">
              <a:buFontTx/>
              <a:buChar char="-"/>
            </a:pPr>
            <a:endParaRPr lang="en-GB" b="1" dirty="0" smtClean="0"/>
          </a:p>
          <a:p>
            <a:pPr marL="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 </a:t>
            </a:r>
            <a:r>
              <a:rPr lang="en-US" sz="2000" b="1" dirty="0">
                <a:solidFill>
                  <a:srgbClr val="000090"/>
                </a:solidFill>
              </a:rPr>
              <a:t>Long Shutdown constraints and radiation and activation </a:t>
            </a:r>
            <a:r>
              <a:rPr lang="en-US" sz="2000" b="1" dirty="0" smtClean="0">
                <a:solidFill>
                  <a:srgbClr val="000090"/>
                </a:solidFill>
              </a:rPr>
              <a:t>effects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pPr marL="285750" lvl="1" indent="-285750">
              <a:buFontTx/>
              <a:buChar char="-"/>
            </a:pPr>
            <a:r>
              <a:rPr lang="en-GB" dirty="0" smtClean="0"/>
              <a:t>Address issues with</a:t>
            </a:r>
            <a:r>
              <a:rPr lang="en-US" dirty="0" smtClean="0"/>
              <a:t> framework </a:t>
            </a:r>
            <a:r>
              <a:rPr lang="en-US" dirty="0"/>
              <a:t>and software </a:t>
            </a:r>
            <a:r>
              <a:rPr lang="en-US" dirty="0" smtClean="0"/>
              <a:t>for </a:t>
            </a:r>
            <a:r>
              <a:rPr lang="en-US" dirty="0"/>
              <a:t>simulation of beam backgrounds, radiation and activation levels in the experimental areas. </a:t>
            </a:r>
          </a:p>
          <a:p>
            <a:pPr marL="285750" lvl="1" indent="-285750">
              <a:buFontTx/>
              <a:buChar char="-"/>
            </a:pPr>
            <a:r>
              <a:rPr lang="en-US" dirty="0" smtClean="0"/>
              <a:t>Consider impact </a:t>
            </a:r>
            <a:r>
              <a:rPr lang="en-US" dirty="0"/>
              <a:t>of activation on the upgrade activities during the Long Shutdowns, and for maintenance during the HL-LHC operation period. </a:t>
            </a:r>
            <a:endParaRPr lang="en-US" dirty="0" smtClean="0"/>
          </a:p>
          <a:p>
            <a:pPr marL="285750" lvl="1" indent="-285750">
              <a:buFontTx/>
              <a:buChar char="-"/>
            </a:pPr>
            <a:r>
              <a:rPr lang="en-US" dirty="0"/>
              <a:t>E</a:t>
            </a:r>
            <a:r>
              <a:rPr lang="en-US" dirty="0" smtClean="0"/>
              <a:t>valuate </a:t>
            </a:r>
            <a:r>
              <a:rPr lang="en-US" dirty="0"/>
              <a:t>the infrastructure upgrade needs and the length of the shutdowns for the scope of work foreseen by the experiments. </a:t>
            </a:r>
            <a:endParaRPr lang="en-US" dirty="0" smtClean="0"/>
          </a:p>
          <a:p>
            <a:pPr marL="285750" lvl="1" indent="-285750">
              <a:buFontTx/>
              <a:buChar char="-"/>
            </a:pPr>
            <a:r>
              <a:rPr lang="en-US" dirty="0" smtClean="0"/>
              <a:t>Identify areas </a:t>
            </a:r>
            <a:r>
              <a:rPr lang="en-US" dirty="0"/>
              <a:t>of potential common </a:t>
            </a:r>
            <a:r>
              <a:rPr lang="en-US" dirty="0" smtClean="0"/>
              <a:t>developments</a:t>
            </a:r>
            <a:r>
              <a:rPr lang="en-US" dirty="0"/>
              <a:t> </a:t>
            </a:r>
            <a:r>
              <a:rPr lang="en-US" dirty="0" smtClean="0"/>
              <a:t>(remote </a:t>
            </a:r>
            <a:r>
              <a:rPr lang="en-US" dirty="0"/>
              <a:t>handling </a:t>
            </a:r>
            <a:r>
              <a:rPr lang="en-US" dirty="0" smtClean="0"/>
              <a:t>technology, shielding…)</a:t>
            </a:r>
          </a:p>
          <a:p>
            <a:pPr marL="285750" lvl="1" indent="-285750">
              <a:buFontTx/>
              <a:buChar char="-"/>
            </a:pPr>
            <a:r>
              <a:rPr lang="en-US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72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topics to be addressed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9400" y="1039148"/>
            <a:ext cx="8674100" cy="5755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Tracker, Calorimeter and </a:t>
            </a:r>
            <a:r>
              <a:rPr lang="en-GB" sz="2000" b="1" dirty="0" err="1">
                <a:solidFill>
                  <a:srgbClr val="000090"/>
                </a:solidFill>
              </a:rPr>
              <a:t>Muon</a:t>
            </a:r>
            <a:r>
              <a:rPr lang="en-GB" sz="2000" b="1" dirty="0">
                <a:solidFill>
                  <a:srgbClr val="000090"/>
                </a:solidFill>
              </a:rPr>
              <a:t> systems, Trigger/DAQ/Offline/Computing, Electronics and read-out systems</a:t>
            </a:r>
            <a:endParaRPr lang="en-US" sz="2000" b="1" dirty="0"/>
          </a:p>
          <a:p>
            <a:pPr marL="285750" indent="-285750">
              <a:buFontTx/>
              <a:buChar char="-"/>
            </a:pPr>
            <a:r>
              <a:rPr lang="en-GB" dirty="0"/>
              <a:t>Present motivations for upgrades, requirements and </a:t>
            </a:r>
            <a:r>
              <a:rPr lang="en-GB" dirty="0" smtClean="0"/>
              <a:t>concepts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Consider capability of technologies for upgrades - including timeline and costs aspects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Identify critical need for R&amp;Ds - and existing and possible common efforts across experiments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Detectors </a:t>
            </a:r>
            <a:r>
              <a:rPr lang="en-GB" dirty="0"/>
              <a:t>PGs will identify need for common test facilities</a:t>
            </a:r>
          </a:p>
          <a:p>
            <a:pPr marL="285750" indent="-285750">
              <a:buFontTx/>
              <a:buChar char="-"/>
            </a:pPr>
            <a:r>
              <a:rPr lang="en-GB" dirty="0"/>
              <a:t>Electronics PG will address </a:t>
            </a:r>
            <a:r>
              <a:rPr lang="en-GB" dirty="0" smtClean="0"/>
              <a:t>longevity </a:t>
            </a:r>
            <a:r>
              <a:rPr lang="en-GB" dirty="0"/>
              <a:t>of all types of electronic </a:t>
            </a:r>
            <a:r>
              <a:rPr lang="en-GB" dirty="0" smtClean="0"/>
              <a:t>systems and new technology potential (in conjunction with detector PGs)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…</a:t>
            </a:r>
            <a:endParaRPr lang="en-GB" dirty="0"/>
          </a:p>
          <a:p>
            <a:endParaRPr lang="en-US" sz="2000" dirty="0" smtClean="0">
              <a:solidFill>
                <a:srgbClr val="000090"/>
              </a:solidFill>
            </a:endParaRPr>
          </a:p>
          <a:p>
            <a:pPr marL="285750" lvl="1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Physics goals</a:t>
            </a:r>
            <a:r>
              <a:rPr lang="en-US" sz="2000" b="1" dirty="0">
                <a:solidFill>
                  <a:srgbClr val="000090"/>
                </a:solidFill>
              </a:rPr>
              <a:t>, theoretical developments and performance </a:t>
            </a:r>
            <a:r>
              <a:rPr lang="en-US" sz="2000" b="1" dirty="0" smtClean="0">
                <a:solidFill>
                  <a:srgbClr val="000090"/>
                </a:solidFill>
              </a:rPr>
              <a:t>reach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Propose key </a:t>
            </a:r>
            <a:r>
              <a:rPr lang="en-US" dirty="0"/>
              <a:t>physics channels to study the HL-LHC physics reach and to highlight specifications for the detector performance. 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GB" dirty="0"/>
              <a:t>Consider acceptance and statistics/systematics </a:t>
            </a:r>
            <a:r>
              <a:rPr lang="en-GB" dirty="0" smtClean="0"/>
              <a:t>limitations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Explore/harmonize issues related to the event generators and tunes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Propose </a:t>
            </a:r>
            <a:r>
              <a:rPr lang="en-US" dirty="0" smtClean="0"/>
              <a:t>scenarios </a:t>
            </a:r>
            <a:r>
              <a:rPr lang="en-US" dirty="0"/>
              <a:t>for trigger menu </a:t>
            </a:r>
            <a:r>
              <a:rPr lang="en-US" dirty="0" smtClean="0"/>
              <a:t>studies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Present preliminary performance </a:t>
            </a:r>
            <a:r>
              <a:rPr lang="en-US" dirty="0"/>
              <a:t>projections </a:t>
            </a:r>
            <a:r>
              <a:rPr lang="en-US" dirty="0" smtClean="0"/>
              <a:t>simulated </a:t>
            </a:r>
            <a:r>
              <a:rPr lang="en-US" dirty="0"/>
              <a:t>with realistic detector descriptions and beam conditions</a:t>
            </a:r>
            <a:r>
              <a:rPr lang="en-US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0550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meeting with PGs on June 10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794955"/>
            <a:ext cx="905607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Today is a working meeting to develop the workshop agenda</a:t>
            </a:r>
            <a:endParaRPr lang="en-US" sz="2000" b="1" dirty="0" smtClean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Proposed presentations and outline of content - what are the main messages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Status of readiness and work/studies needed from experiments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First discussion of candidate speakers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 uniformity across sessions and possible common topical talks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 questions of general interest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Cost issue: consider cost for R&amp;Ds and model for cost estimates of experiment upgrades -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what are the categories of costs for systems what are the current estimates of common components (not a discussion of overall costs, specific to design goals of experiments)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     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Main TWIKI page for the workshop documentation (thanks to Gavin)</a:t>
            </a:r>
          </a:p>
          <a:p>
            <a:pPr marL="324000"/>
            <a:r>
              <a:rPr lang="en-US" sz="2000" u="sng" dirty="0" smtClean="0">
                <a:hlinkClick r:id="rId2"/>
              </a:rPr>
              <a:t>https</a:t>
            </a:r>
            <a:r>
              <a:rPr lang="en-US" sz="2000" u="sng" dirty="0">
                <a:hlinkClick r:id="rId2"/>
              </a:rPr>
              <a:t>://twiki.cern.ch/twiki/bin/view/ECFA/</a:t>
            </a:r>
            <a:r>
              <a:rPr lang="en-US" sz="2000" u="sng" dirty="0" smtClean="0">
                <a:hlinkClick r:id="rId2"/>
              </a:rPr>
              <a:t>ECFAHiLumiLHC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General information (link to meeting agendas, mailing lists, </a:t>
            </a:r>
            <a:r>
              <a:rPr lang="en-US" sz="2000" dirty="0" err="1" smtClean="0">
                <a:solidFill>
                  <a:srgbClr val="BF0000"/>
                </a:solidFill>
              </a:rPr>
              <a:t>Indico</a:t>
            </a:r>
            <a:r>
              <a:rPr lang="en-US" sz="2000" dirty="0" smtClean="0">
                <a:solidFill>
                  <a:srgbClr val="BF0000"/>
                </a:solidFill>
              </a:rPr>
              <a:t> page…)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Each PG to link dedicated pages with working documentation </a:t>
            </a:r>
          </a:p>
          <a:p>
            <a:pPr marL="742950" lvl="1" indent="-285750">
              <a:buFont typeface="Courier New"/>
              <a:buChar char="o"/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First week of Sept. final meeting of PG and SC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Discuss draft of document on workshop outcome and future steps</a:t>
            </a:r>
          </a:p>
        </p:txBody>
      </p:sp>
    </p:spTree>
    <p:extLst>
      <p:ext uri="{BB962C8B-B14F-4D97-AF65-F5344CB8AC3E}">
        <p14:creationId xmlns:p14="http://schemas.microsoft.com/office/powerpoint/2010/main" val="4233725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Agenda: session scheme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-9769" y="1345391"/>
            <a:ext cx="4835772" cy="5050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Lucida Grande"/>
              <a:buChar char="-"/>
            </a:pPr>
            <a:r>
              <a:rPr lang="en-US" sz="1600" dirty="0" smtClean="0"/>
              <a:t>Tuesday 1 morning 9:20 - 13:00</a:t>
            </a:r>
          </a:p>
          <a:p>
            <a:pPr lvl="2"/>
            <a:r>
              <a:rPr lang="en-US" sz="1400" dirty="0" smtClean="0"/>
              <a:t>Registration 8:30 - 9:30</a:t>
            </a:r>
          </a:p>
          <a:p>
            <a:pPr lvl="2"/>
            <a:r>
              <a:rPr lang="en-US" sz="1400" dirty="0" smtClean="0"/>
              <a:t>Introduction by ECFA 15’</a:t>
            </a:r>
          </a:p>
          <a:p>
            <a:pPr lvl="2"/>
            <a:r>
              <a:rPr lang="en-US" sz="1400" dirty="0" smtClean="0"/>
              <a:t>Introduction by CERN Management 45’</a:t>
            </a:r>
            <a:endParaRPr lang="en-US" sz="1400" dirty="0"/>
          </a:p>
          <a:p>
            <a:pPr lvl="2"/>
            <a:r>
              <a:rPr lang="en-US" sz="1400" dirty="0"/>
              <a:t>Break 30 </a:t>
            </a:r>
            <a:r>
              <a:rPr lang="en-US" sz="1400" dirty="0" smtClean="0"/>
              <a:t>’</a:t>
            </a:r>
          </a:p>
          <a:p>
            <a:pPr lvl="2"/>
            <a:r>
              <a:rPr lang="en-US" sz="1400" dirty="0" smtClean="0"/>
              <a:t>Experiment </a:t>
            </a:r>
            <a:r>
              <a:rPr lang="en-US" sz="1400" dirty="0"/>
              <a:t>Upgrade 2h (4 experiments)</a:t>
            </a:r>
          </a:p>
          <a:p>
            <a:pPr marL="548640" lvl="2" indent="0">
              <a:buNone/>
            </a:pPr>
            <a:endParaRPr lang="en-US" sz="1400" dirty="0" smtClean="0"/>
          </a:p>
          <a:p>
            <a:pPr marL="548640" lvl="2" indent="0">
              <a:buNone/>
            </a:pPr>
            <a:endParaRPr lang="en-US" sz="1400" dirty="0" smtClean="0"/>
          </a:p>
          <a:p>
            <a:pPr lvl="1"/>
            <a:r>
              <a:rPr lang="en-US" sz="1600" dirty="0" smtClean="0"/>
              <a:t>Wednesday 2 morning 9:00 – 13:00</a:t>
            </a:r>
          </a:p>
          <a:p>
            <a:pPr lvl="2"/>
            <a:r>
              <a:rPr lang="en-US" sz="1400" dirty="0"/>
              <a:t>Physics G</a:t>
            </a:r>
            <a:r>
              <a:rPr lang="en-US" sz="1400" dirty="0" smtClean="0"/>
              <a:t>oals, Theoretical </a:t>
            </a:r>
            <a:r>
              <a:rPr lang="en-US" sz="1400" dirty="0"/>
              <a:t>D</a:t>
            </a:r>
            <a:r>
              <a:rPr lang="en-US" sz="1400" dirty="0" smtClean="0"/>
              <a:t>evelopments </a:t>
            </a:r>
            <a:r>
              <a:rPr lang="en-US" sz="1400" dirty="0"/>
              <a:t>and </a:t>
            </a:r>
            <a:r>
              <a:rPr lang="en-US" sz="1400" dirty="0" smtClean="0"/>
              <a:t>Performance </a:t>
            </a:r>
            <a:r>
              <a:rPr lang="en-US" sz="1400" dirty="0"/>
              <a:t>R</a:t>
            </a:r>
            <a:r>
              <a:rPr lang="en-US" sz="1400" dirty="0" smtClean="0"/>
              <a:t>each 1h:30</a:t>
            </a:r>
          </a:p>
          <a:p>
            <a:pPr lvl="2"/>
            <a:r>
              <a:rPr lang="en-GB" sz="1400" dirty="0" smtClean="0"/>
              <a:t>Break 30’</a:t>
            </a:r>
          </a:p>
          <a:p>
            <a:pPr lvl="2"/>
            <a:r>
              <a:rPr lang="en-US" sz="1400" dirty="0"/>
              <a:t>Physics G</a:t>
            </a:r>
            <a:r>
              <a:rPr lang="en-US" sz="1400" dirty="0" smtClean="0"/>
              <a:t>oals, Theoretical </a:t>
            </a:r>
            <a:r>
              <a:rPr lang="en-US" sz="1400" dirty="0"/>
              <a:t>D</a:t>
            </a:r>
            <a:r>
              <a:rPr lang="en-US" sz="1400" dirty="0" smtClean="0"/>
              <a:t>evelopments </a:t>
            </a:r>
            <a:r>
              <a:rPr lang="en-US" sz="1400" dirty="0"/>
              <a:t>and </a:t>
            </a:r>
            <a:r>
              <a:rPr lang="en-US" sz="1400" dirty="0" smtClean="0"/>
              <a:t>Performance </a:t>
            </a:r>
            <a:r>
              <a:rPr lang="en-US" sz="1400" dirty="0"/>
              <a:t>R</a:t>
            </a:r>
            <a:r>
              <a:rPr lang="en-US" sz="1400" dirty="0" smtClean="0"/>
              <a:t>each </a:t>
            </a:r>
            <a:r>
              <a:rPr lang="en-US" sz="1400" dirty="0"/>
              <a:t>1h:</a:t>
            </a:r>
            <a:r>
              <a:rPr lang="en-US" sz="1400" dirty="0" smtClean="0"/>
              <a:t>30</a:t>
            </a:r>
            <a:endParaRPr lang="en-US" sz="1400" dirty="0"/>
          </a:p>
          <a:p>
            <a:pPr lvl="2"/>
            <a:r>
              <a:rPr lang="en-US" sz="1400" dirty="0" smtClean="0"/>
              <a:t>+ 30’</a:t>
            </a:r>
            <a:endParaRPr lang="en-US" sz="1400" dirty="0"/>
          </a:p>
          <a:p>
            <a:pPr marL="548640" lvl="2" indent="0">
              <a:buNone/>
            </a:pPr>
            <a:endParaRPr lang="en-GB" sz="800" dirty="0"/>
          </a:p>
          <a:p>
            <a:pPr marL="548640" lvl="2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Thursday 3 morning 9:00 - 13:00</a:t>
            </a:r>
            <a:endParaRPr lang="en-US" sz="1400" dirty="0" smtClean="0"/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Muon Systems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</a:t>
            </a:r>
            <a:r>
              <a:rPr lang="en-GB" sz="1400" dirty="0">
                <a:solidFill>
                  <a:srgbClr val="800000"/>
                </a:solidFill>
              </a:rPr>
              <a:t>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>
                <a:solidFill>
                  <a:srgbClr val="800000"/>
                </a:solidFill>
              </a:rPr>
              <a:t>Break 30’</a:t>
            </a:r>
            <a:endParaRPr lang="en-US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Trigger/DAQ/Offline/Computing 1h45</a:t>
            </a:r>
            <a:r>
              <a:rPr lang="en-US" sz="1400" dirty="0" smtClean="0">
                <a:solidFill>
                  <a:srgbClr val="800000"/>
                </a:solidFill>
              </a:rPr>
              <a:t>’</a:t>
            </a:r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1333378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Tuesday 1 Afternoon 14:00 - 18:30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Accelerator </a:t>
            </a:r>
            <a:r>
              <a:rPr lang="en-US" sz="1400" dirty="0">
                <a:solidFill>
                  <a:srgbClr val="800000"/>
                </a:solidFill>
              </a:rPr>
              <a:t>and Experiment </a:t>
            </a:r>
            <a:r>
              <a:rPr lang="en-US" sz="1400" dirty="0" smtClean="0">
                <a:solidFill>
                  <a:srgbClr val="800000"/>
                </a:solidFill>
              </a:rPr>
              <a:t>Interface </a:t>
            </a:r>
            <a:r>
              <a:rPr lang="en-US" sz="1400" dirty="0">
                <a:solidFill>
                  <a:srgbClr val="800000"/>
                </a:solidFill>
              </a:rPr>
              <a:t>1h</a:t>
            </a:r>
            <a:r>
              <a:rPr lang="en-US" sz="1400" dirty="0" smtClean="0">
                <a:solidFill>
                  <a:srgbClr val="800000"/>
                </a:solidFill>
              </a:rPr>
              <a:t>:30</a:t>
            </a:r>
            <a:endParaRPr lang="en-US" sz="16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Long Shutdown </a:t>
            </a:r>
            <a:r>
              <a:rPr lang="en-US" sz="1400" dirty="0" smtClean="0">
                <a:solidFill>
                  <a:srgbClr val="800000"/>
                </a:solidFill>
              </a:rPr>
              <a:t>Constraints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Radiation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Activation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ffects </a:t>
            </a:r>
            <a:r>
              <a:rPr lang="en-GB" sz="1400" dirty="0" smtClean="0">
                <a:solidFill>
                  <a:srgbClr val="800000"/>
                </a:solidFill>
              </a:rPr>
              <a:t>1h30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60’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Reception 19:00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7865" y="3354449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Wednesday 2 Afternoon 14:00 - 18:30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Tracker </a:t>
            </a:r>
            <a:r>
              <a:rPr lang="en-US" sz="1400" dirty="0">
                <a:solidFill>
                  <a:srgbClr val="800000"/>
                </a:solidFill>
              </a:rPr>
              <a:t>Systems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2h</a:t>
            </a:r>
            <a:endParaRPr lang="en-GB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err="1">
                <a:solidFill>
                  <a:srgbClr val="800000"/>
                </a:solidFill>
              </a:rPr>
              <a:t>Calorimetry</a:t>
            </a:r>
            <a:r>
              <a:rPr lang="en-US" sz="1400" dirty="0">
                <a:solidFill>
                  <a:srgbClr val="800000"/>
                </a:solidFill>
              </a:rPr>
              <a:t>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2h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Diner 20:00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83730" y="534342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</a:t>
            </a:r>
            <a:r>
              <a:rPr lang="en-US" sz="1600" dirty="0" smtClean="0">
                <a:solidFill>
                  <a:srgbClr val="008000"/>
                </a:solidFill>
              </a:rPr>
              <a:t>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Thursday 3 Afternoon 14:00 - 16:30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Electronics </a:t>
            </a:r>
            <a:r>
              <a:rPr lang="en-GB" sz="1400" dirty="0">
                <a:solidFill>
                  <a:srgbClr val="800000"/>
                </a:solidFill>
              </a:rPr>
              <a:t>and </a:t>
            </a:r>
            <a:r>
              <a:rPr lang="en-GB" sz="1400" dirty="0" smtClean="0">
                <a:solidFill>
                  <a:srgbClr val="800000"/>
                </a:solidFill>
              </a:rPr>
              <a:t>Read-out </a:t>
            </a:r>
            <a:r>
              <a:rPr lang="en-GB" sz="1400" dirty="0">
                <a:solidFill>
                  <a:srgbClr val="800000"/>
                </a:solidFill>
              </a:rPr>
              <a:t>S</a:t>
            </a:r>
            <a:r>
              <a:rPr lang="en-GB" sz="1400" dirty="0" smtClean="0">
                <a:solidFill>
                  <a:srgbClr val="800000"/>
                </a:solidFill>
              </a:rPr>
              <a:t>ystems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dirty="0">
                <a:solidFill>
                  <a:srgbClr val="800000"/>
                </a:solidFill>
              </a:rPr>
              <a:t>1h45</a:t>
            </a:r>
            <a:r>
              <a:rPr lang="en-US" sz="1400" dirty="0" smtClean="0">
                <a:solidFill>
                  <a:srgbClr val="800000"/>
                </a:solidFill>
              </a:rPr>
              <a:t>’</a:t>
            </a:r>
            <a:endParaRPr lang="en-GB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Concluding remarks </a:t>
            </a:r>
            <a:r>
              <a:rPr lang="en-GB" sz="1400" dirty="0">
                <a:solidFill>
                  <a:srgbClr val="800000"/>
                </a:solidFill>
              </a:rPr>
              <a:t>Next </a:t>
            </a:r>
            <a:r>
              <a:rPr lang="en-GB" sz="1400" dirty="0" smtClean="0">
                <a:solidFill>
                  <a:srgbClr val="800000"/>
                </a:solidFill>
              </a:rPr>
              <a:t>Steps </a:t>
            </a:r>
            <a:r>
              <a:rPr lang="en-GB" sz="1400" dirty="0">
                <a:solidFill>
                  <a:srgbClr val="800000"/>
                </a:solidFill>
              </a:rPr>
              <a:t>- </a:t>
            </a:r>
            <a:r>
              <a:rPr lang="en-GB" sz="1400" dirty="0" smtClean="0">
                <a:solidFill>
                  <a:srgbClr val="800000"/>
                </a:solidFill>
              </a:rPr>
              <a:t>Proposed </a:t>
            </a:r>
            <a:r>
              <a:rPr lang="en-GB" sz="1400" dirty="0">
                <a:solidFill>
                  <a:srgbClr val="800000"/>
                </a:solidFill>
              </a:rPr>
              <a:t>F</a:t>
            </a:r>
            <a:r>
              <a:rPr lang="en-GB" sz="1400" dirty="0" smtClean="0">
                <a:solidFill>
                  <a:srgbClr val="800000"/>
                </a:solidFill>
              </a:rPr>
              <a:t>uture </a:t>
            </a:r>
            <a:r>
              <a:rPr lang="en-GB" sz="1400" dirty="0">
                <a:solidFill>
                  <a:srgbClr val="800000"/>
                </a:solidFill>
              </a:rPr>
              <a:t>ECFA Workshops 30</a:t>
            </a:r>
            <a:r>
              <a:rPr lang="en-GB" sz="1400" dirty="0" smtClean="0">
                <a:solidFill>
                  <a:srgbClr val="800000"/>
                </a:solidFill>
              </a:rPr>
              <a:t>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End of the </a:t>
            </a:r>
            <a:r>
              <a:rPr lang="en-GB" sz="1400" dirty="0">
                <a:solidFill>
                  <a:srgbClr val="800000"/>
                </a:solidFill>
              </a:rPr>
              <a:t>W</a:t>
            </a:r>
            <a:r>
              <a:rPr lang="en-GB" sz="1400" dirty="0" smtClean="0">
                <a:solidFill>
                  <a:srgbClr val="800000"/>
                </a:solidFill>
              </a:rPr>
              <a:t>orkshop</a:t>
            </a:r>
            <a:endParaRPr lang="en-GB" sz="1400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98" y="697803"/>
            <a:ext cx="9061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Plenary sessions with few topical  presentations per area common to 4 experiments</a:t>
            </a:r>
            <a:r>
              <a:rPr lang="en-US" sz="2000" dirty="0" smtClean="0">
                <a:solidFill>
                  <a:srgbClr val="000090"/>
                </a:solidFill>
              </a:rPr>
              <a:t> (</a:t>
            </a:r>
            <a:r>
              <a:rPr lang="en-US" sz="2000" dirty="0" err="1" smtClean="0">
                <a:solidFill>
                  <a:srgbClr val="000090"/>
                </a:solidFill>
              </a:rPr>
              <a:t>eg</a:t>
            </a:r>
            <a:r>
              <a:rPr lang="en-US" sz="2000" dirty="0" smtClean="0">
                <a:solidFill>
                  <a:srgbClr val="000090"/>
                </a:solidFill>
              </a:rPr>
              <a:t>. Upgrade motivation requirements and concepts  - Technology R&amp;Ds…)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710" y="3286331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98" y="5214635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6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55" y="1097411"/>
            <a:ext cx="4057356" cy="539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081" y="1146320"/>
            <a:ext cx="484081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Dawn Hudson (CMS) and Connie Potter (ATLAS) are the contact persons</a:t>
            </a:r>
          </a:p>
          <a:p>
            <a:endParaRPr lang="en-US" sz="2000" dirty="0" smtClean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Will open registration this week</a:t>
            </a:r>
            <a:r>
              <a:rPr lang="en-US" sz="2000" dirty="0" smtClean="0">
                <a:solidFill>
                  <a:srgbClr val="000090"/>
                </a:solidFill>
              </a:rPr>
              <a:t>             please check: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err="1"/>
              <a:t>I</a:t>
            </a:r>
            <a:r>
              <a:rPr lang="en-US" sz="2000" dirty="0" err="1" smtClean="0"/>
              <a:t>ndico</a:t>
            </a:r>
            <a:r>
              <a:rPr lang="en-US" sz="2000" dirty="0" smtClean="0"/>
              <a:t> page (under construction)</a:t>
            </a:r>
          </a:p>
          <a:p>
            <a:pPr marL="745200" lvl="1"/>
            <a:r>
              <a:rPr lang="en-US" sz="1600" dirty="0" smtClean="0">
                <a:solidFill>
                  <a:srgbClr val="BF0000"/>
                </a:solidFill>
                <a:hlinkClick r:id="rId3"/>
              </a:rPr>
              <a:t>https</a:t>
            </a:r>
            <a:r>
              <a:rPr lang="en-US" sz="1600" dirty="0">
                <a:solidFill>
                  <a:srgbClr val="BF0000"/>
                </a:solidFill>
                <a:hlinkClick r:id="rId3"/>
              </a:rPr>
              <a:t>://indico.cern.ch/conferenceDisplay.py?confId=</a:t>
            </a:r>
            <a:r>
              <a:rPr lang="en-US" sz="1600" dirty="0" smtClean="0">
                <a:solidFill>
                  <a:srgbClr val="BF0000"/>
                </a:solidFill>
                <a:hlinkClick r:id="rId3"/>
              </a:rPr>
              <a:t>252045</a:t>
            </a:r>
            <a:r>
              <a:rPr lang="en-US" sz="1600" dirty="0" smtClean="0">
                <a:solidFill>
                  <a:srgbClr val="BF0000"/>
                </a:solidFill>
              </a:rPr>
              <a:t>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/>
              <a:t>P</a:t>
            </a:r>
            <a:r>
              <a:rPr lang="en-US" sz="2000" dirty="0" smtClean="0"/>
              <a:t>oster (add </a:t>
            </a:r>
            <a:r>
              <a:rPr lang="en-US" sz="2000" dirty="0" err="1" smtClean="0"/>
              <a:t>Indico</a:t>
            </a:r>
            <a:r>
              <a:rPr lang="en-US" sz="2000" dirty="0" smtClean="0"/>
              <a:t> page bar code…)</a:t>
            </a:r>
          </a:p>
        </p:txBody>
      </p:sp>
      <p:sp>
        <p:nvSpPr>
          <p:cNvPr id="9" name="TextBox 8"/>
          <p:cNvSpPr txBox="1"/>
          <p:nvPr/>
        </p:nvSpPr>
        <p:spPr>
          <a:xfrm rot="244388">
            <a:off x="5174783" y="3499277"/>
            <a:ext cx="3475439" cy="707886"/>
          </a:xfrm>
          <a:prstGeom prst="rect">
            <a:avLst/>
          </a:prstGeom>
          <a:noFill/>
          <a:scene3d>
            <a:camera prst="orthographicFront">
              <a:rot lat="0" lon="0" rev="180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40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 POSTER</a:t>
            </a:r>
          </a:p>
        </p:txBody>
      </p:sp>
    </p:spTree>
    <p:extLst>
      <p:ext uri="{BB962C8B-B14F-4D97-AF65-F5344CB8AC3E}">
        <p14:creationId xmlns:p14="http://schemas.microsoft.com/office/powerpoint/2010/main" val="48669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rom today’s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0800" y="1501254"/>
            <a:ext cx="90560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Agenda scheme proposals (need detailed understanding of session lengths):</a:t>
            </a:r>
            <a:endParaRPr lang="en-US" sz="2000" b="1" dirty="0" smtClean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Tuesday morning: split CERN management presentation in two one dedicated with to </a:t>
            </a:r>
            <a:r>
              <a:rPr lang="en-US" sz="2000" dirty="0">
                <a:solidFill>
                  <a:srgbClr val="000000"/>
                </a:solidFill>
              </a:rPr>
              <a:t>m</a:t>
            </a:r>
            <a:r>
              <a:rPr lang="en-US" sz="2000" dirty="0" smtClean="0">
                <a:solidFill>
                  <a:srgbClr val="000000"/>
                </a:solidFill>
              </a:rPr>
              <a:t>achine upgrade plans/scenarios (proposal from PG8)?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Tuesday afternoon Physics session?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Wednesday morning Acc./Exp. Interface - LS constraints </a:t>
            </a:r>
            <a:r>
              <a:rPr lang="en-US" sz="2000" dirty="0">
                <a:solidFill>
                  <a:srgbClr val="000000"/>
                </a:solidFill>
              </a:rPr>
              <a:t>- Electronics and Read-Out </a:t>
            </a:r>
            <a:r>
              <a:rPr lang="en-US" sz="2000" dirty="0" smtClean="0">
                <a:solidFill>
                  <a:srgbClr val="000000"/>
                </a:solidFill>
              </a:rPr>
              <a:t>system?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Wednesday afternoon and Thursday morning sub-systems and Trigger/DAQ?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Thursday afternoon session only for wrap-up:  few topical summaries and proposals for next steps?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000" dirty="0" smtClean="0"/>
              <a:t>Physics – </a:t>
            </a:r>
            <a:r>
              <a:rPr lang="en-US" sz="2000" dirty="0"/>
              <a:t>LS </a:t>
            </a:r>
            <a:r>
              <a:rPr lang="en-US" sz="2000" dirty="0" smtClean="0"/>
              <a:t>issues (schedule/duration) - Detector R&amp;Ds - Follow-up workshop(s)) </a:t>
            </a:r>
            <a:r>
              <a:rPr lang="en-US" sz="2000" dirty="0" smtClean="0">
                <a:sym typeface="Wingdings"/>
              </a:rPr>
              <a:t> should gain time on topical sessions</a:t>
            </a:r>
            <a:endParaRPr lang="en-US" sz="2000" dirty="0" smtClean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Phil and Didier to prepare agenda implementing proposals and time for presentations and discussions</a:t>
            </a:r>
            <a:endParaRPr lang="en-US" sz="2000" dirty="0"/>
          </a:p>
          <a:p>
            <a:pPr lvl="1"/>
            <a:r>
              <a:rPr lang="en-US" sz="2000" dirty="0" smtClean="0"/>
              <a:t> </a:t>
            </a:r>
            <a:endParaRPr lang="en-US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7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rom today’s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1048955"/>
            <a:ext cx="8724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2000" b="1" dirty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>
                <a:solidFill>
                  <a:srgbClr val="000090"/>
                </a:solidFill>
              </a:rPr>
              <a:t>Populate main TWIKI page for the workshop documentation (thanks to Gavin)</a:t>
            </a:r>
          </a:p>
          <a:p>
            <a:pPr marL="324000"/>
            <a:r>
              <a:rPr lang="en-US" sz="2000" u="sng" dirty="0">
                <a:hlinkClick r:id="rId2"/>
              </a:rPr>
              <a:t>https://twiki.cern.ch/twiki/bin/view/ECFA/ECFAHiLumiLHC</a:t>
            </a:r>
            <a:endParaRPr lang="en-US" sz="2000" dirty="0">
              <a:solidFill>
                <a:srgbClr val="00009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sz="2000" dirty="0">
                <a:solidFill>
                  <a:srgbClr val="BF0000"/>
                </a:solidFill>
              </a:rPr>
              <a:t>Practical information (link to meeting agendas, mailing lists, </a:t>
            </a:r>
            <a:r>
              <a:rPr lang="en-US" sz="2000" dirty="0" err="1">
                <a:solidFill>
                  <a:srgbClr val="BF0000"/>
                </a:solidFill>
              </a:rPr>
              <a:t>Indico</a:t>
            </a:r>
            <a:r>
              <a:rPr lang="en-US" sz="2000" dirty="0">
                <a:solidFill>
                  <a:srgbClr val="BF0000"/>
                </a:solidFill>
              </a:rPr>
              <a:t> page…)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>
                <a:solidFill>
                  <a:srgbClr val="BF0000"/>
                </a:solidFill>
              </a:rPr>
              <a:t>Information of general interest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Example LHC upgrade scenario documents…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>
                <a:solidFill>
                  <a:srgbClr val="BF0000"/>
                </a:solidFill>
              </a:rPr>
              <a:t>Each PG to link dedicated pages with working documentation </a:t>
            </a:r>
            <a:endParaRPr lang="en-US" sz="2000" dirty="0" smtClean="0">
              <a:solidFill>
                <a:srgbClr val="BF0000"/>
              </a:solidFill>
            </a:endParaRPr>
          </a:p>
          <a:p>
            <a:pPr marL="800100" lvl="1" indent="-342900">
              <a:buFont typeface="Lucida Grande"/>
              <a:buChar char="-"/>
            </a:pP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>
                <a:solidFill>
                  <a:srgbClr val="000000"/>
                </a:solidFill>
              </a:rPr>
              <a:t>PG’s provide </a:t>
            </a:r>
            <a:r>
              <a:rPr lang="en-US" sz="2000" b="1" dirty="0" smtClean="0">
                <a:solidFill>
                  <a:srgbClr val="000000"/>
                </a:solidFill>
              </a:rPr>
              <a:t>proposal for speakers by end of June and abstract of presentations </a:t>
            </a:r>
            <a:r>
              <a:rPr lang="en-US" sz="2000" b="1" dirty="0">
                <a:solidFill>
                  <a:srgbClr val="000000"/>
                </a:solidFill>
              </a:rPr>
              <a:t>and </a:t>
            </a:r>
            <a:r>
              <a:rPr lang="en-US" sz="2000" b="1" dirty="0" smtClean="0">
                <a:solidFill>
                  <a:srgbClr val="000000"/>
                </a:solidFill>
              </a:rPr>
              <a:t>by </a:t>
            </a:r>
            <a:r>
              <a:rPr lang="en-US" sz="2000" b="1" dirty="0">
                <a:solidFill>
                  <a:srgbClr val="000000"/>
                </a:solidFill>
              </a:rPr>
              <a:t>mid-July 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marL="285750" indent="-285750">
              <a:buFont typeface="Courier New"/>
              <a:buChar char="o"/>
            </a:pPr>
            <a:endParaRPr lang="en-US" sz="2000" b="1" dirty="0">
              <a:solidFill>
                <a:srgbClr val="000090"/>
              </a:solidFill>
            </a:endParaRPr>
          </a:p>
          <a:p>
            <a:pPr marL="285750" lvl="1" indent="-285750">
              <a:buFont typeface="Courier New"/>
              <a:buChar char="o"/>
            </a:pPr>
            <a:r>
              <a:rPr lang="en-US" sz="2000" b="1" dirty="0">
                <a:solidFill>
                  <a:srgbClr val="000000"/>
                </a:solidFill>
              </a:rPr>
              <a:t>PG’s present draft document on workshop outcome and future steps for discussion first week of Sept.</a:t>
            </a:r>
          </a:p>
          <a:p>
            <a:pPr marL="800100" lvl="1" indent="-342900">
              <a:buFont typeface="Lucida Grande"/>
              <a:buChar char="-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9599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29924</TotalTime>
  <Words>1571</Words>
  <Application>Microsoft Macintosh PowerPoint</Application>
  <PresentationFormat>On-screen Show (4:3)</PresentationFormat>
  <Paragraphs>216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Reminder: Goals and topics for the Workshop</vt:lpstr>
      <vt:lpstr>Discussion of topics to be addressed at the workshop</vt:lpstr>
      <vt:lpstr>Discussion of topics to be addressed at the workshop</vt:lpstr>
      <vt:lpstr>SC meeting with PGs on June 10 </vt:lpstr>
      <vt:lpstr>Agenda: session scheme for discussion</vt:lpstr>
      <vt:lpstr>Workshop organization</vt:lpstr>
      <vt:lpstr>From today’s discussion</vt:lpstr>
      <vt:lpstr>From today’s discussion</vt:lpstr>
      <vt:lpstr>Preparatory Groups: Membership (chairs in bold)</vt:lpstr>
      <vt:lpstr>Preparatory Groups: Membership (chairs in bold)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1591</cp:revision>
  <cp:lastPrinted>2013-01-11T09:56:13Z</cp:lastPrinted>
  <dcterms:created xsi:type="dcterms:W3CDTF">2013-06-02T14:16:36Z</dcterms:created>
  <dcterms:modified xsi:type="dcterms:W3CDTF">2013-06-10T14:43:13Z</dcterms:modified>
</cp:coreProperties>
</file>