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69" r:id="rId2"/>
    <p:sldId id="259" r:id="rId3"/>
    <p:sldId id="295" r:id="rId4"/>
    <p:sldId id="271" r:id="rId5"/>
    <p:sldId id="286" r:id="rId6"/>
    <p:sldId id="287" r:id="rId7"/>
    <p:sldId id="296" r:id="rId8"/>
    <p:sldId id="297" r:id="rId9"/>
    <p:sldId id="277" r:id="rId10"/>
    <p:sldId id="278" r:id="rId11"/>
    <p:sldId id="279" r:id="rId12"/>
    <p:sldId id="302" r:id="rId13"/>
    <p:sldId id="303" r:id="rId14"/>
    <p:sldId id="283" r:id="rId15"/>
    <p:sldId id="284" r:id="rId16"/>
    <p:sldId id="285" r:id="rId17"/>
    <p:sldId id="282" r:id="rId18"/>
    <p:sldId id="289" r:id="rId19"/>
    <p:sldId id="264" r:id="rId20"/>
    <p:sldId id="292" r:id="rId21"/>
    <p:sldId id="293" r:id="rId22"/>
    <p:sldId id="291" r:id="rId23"/>
    <p:sldId id="288" r:id="rId24"/>
    <p:sldId id="298" r:id="rId25"/>
    <p:sldId id="299" r:id="rId26"/>
    <p:sldId id="300" r:id="rId27"/>
    <p:sldId id="301" r:id="rId28"/>
    <p:sldId id="265" r:id="rId29"/>
    <p:sldId id="266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6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6A69ED-C4F7-AD46-BF8B-0161FA6F9612}" type="datetimeFigureOut">
              <a:rPr lang="en-US" smtClean="0"/>
              <a:t>6/10/13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2EA72F-A508-B642-A721-C58B26457B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9002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AA4DFA-1E67-AA46-A096-E7E255492728}" type="datetimeFigureOut">
              <a:rPr lang="en-US" smtClean="0"/>
              <a:t>6/10/13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A3C3CA-7D21-D341-A4D0-CC5295753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0535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AF8B9-4759-024D-AC0D-C5F34EDF7A4B}" type="datetime1">
              <a:rPr lang="en-US" smtClean="0"/>
              <a:t>6/10/13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484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E9DB-6A3A-004F-ABAE-C924651D35CD}" type="datetime1">
              <a:rPr lang="en-US" smtClean="0"/>
              <a:t>6/10/13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013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C5A36-7423-EB4E-86B8-BD4F76CEDCDC}" type="datetime1">
              <a:rPr lang="en-US" smtClean="0"/>
              <a:t>6/10/13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75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8615-4E79-564F-ABD5-D161B3FEEC55}" type="datetime1">
              <a:rPr lang="en-US" smtClean="0"/>
              <a:t>6/10/13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793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BE738-930A-3146-9BD9-977ADD0BD3F1}" type="datetime1">
              <a:rPr lang="en-US" smtClean="0"/>
              <a:t>6/10/13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446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124F-31CC-6840-8D04-5246A70E0356}" type="datetime1">
              <a:rPr lang="en-US" smtClean="0"/>
              <a:t>6/10/13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962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849B-371C-0C4F-87C9-A6B6DF562606}" type="datetime1">
              <a:rPr lang="en-US" smtClean="0"/>
              <a:t>6/10/13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09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DA830-4E88-1943-B9C4-9E6B798538F2}" type="datetime1">
              <a:rPr lang="en-US" smtClean="0"/>
              <a:t>6/10/13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819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ADA89-034D-A646-8B15-154ED8D327F9}" type="datetime1">
              <a:rPr lang="en-US" smtClean="0"/>
              <a:t>6/10/13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013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59AFF-08C2-C644-8BB4-24EA28419C35}" type="datetime1">
              <a:rPr lang="en-US" smtClean="0"/>
              <a:t>6/10/13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759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6C253-9241-984F-81F8-AE51073661E5}" type="datetime1">
              <a:rPr lang="en-US" smtClean="0"/>
              <a:t>6/10/13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329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D424A-9D36-3047-9B5F-6487B3B58387}" type="datetime1">
              <a:rPr lang="en-US" smtClean="0"/>
              <a:t>6/10/13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346DA-528E-5A4D-AC28-B1CC320E2F0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624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Times New Roman"/>
          <a:ea typeface="+mn-ea"/>
          <a:cs typeface="Times New Roman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Times New Roman"/>
          <a:ea typeface="+mn-ea"/>
          <a:cs typeface="Times New Roman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imes New Roman"/>
          <a:ea typeface="+mn-ea"/>
          <a:cs typeface="Times New Roman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Times New Roman"/>
          <a:ea typeface="+mn-ea"/>
          <a:cs typeface="Times New Roman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Times New Roman"/>
          <a:ea typeface="+mn-ea"/>
          <a:cs typeface="Times New Roma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ndico.cern.ch/event/HItownmeeting" TargetMode="External"/><Relationship Id="rId3" Type="http://schemas.openxmlformats.org/officeDocument/2006/relationships/hyperlink" Target="http://indico.cern.ch/getFile.py/access?contribId=16&amp;sessionId=2&amp;resId=0&amp;materialId=slides&amp;confId=182232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ECFA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i="1" dirty="0" smtClean="0"/>
              <a:t>Physics Goals and Performance Reach </a:t>
            </a:r>
            <a:r>
              <a:rPr lang="en-US" dirty="0" smtClean="0"/>
              <a:t>Preparatory Group</a:t>
            </a:r>
            <a:r>
              <a:rPr lang="en-US" dirty="0"/>
              <a:t> </a:t>
            </a:r>
            <a:r>
              <a:rPr lang="en-US" dirty="0" smtClean="0"/>
              <a:t>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99" y="3886199"/>
            <a:ext cx="7984715" cy="230953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P. Braun-</a:t>
            </a:r>
            <a:r>
              <a:rPr lang="en-US" dirty="0" err="1" smtClean="0"/>
              <a:t>Munzinger</a:t>
            </a:r>
            <a:r>
              <a:rPr lang="en-US" dirty="0" smtClean="0"/>
              <a:t>, A. </a:t>
            </a:r>
            <a:r>
              <a:rPr lang="en-US" dirty="0" err="1" smtClean="0"/>
              <a:t>Dainese</a:t>
            </a:r>
            <a:r>
              <a:rPr lang="en-US" dirty="0" smtClean="0"/>
              <a:t>, </a:t>
            </a:r>
            <a:r>
              <a:rPr lang="en-US" b="1" dirty="0" smtClean="0"/>
              <a:t>C. </a:t>
            </a:r>
            <a:r>
              <a:rPr lang="en-US" b="1" dirty="0"/>
              <a:t>H</a:t>
            </a:r>
            <a:r>
              <a:rPr lang="en-US" b="1" dirty="0" smtClean="0"/>
              <a:t>ill</a:t>
            </a:r>
            <a:r>
              <a:rPr lang="en-US" dirty="0" smtClean="0"/>
              <a:t>,  T. </a:t>
            </a:r>
            <a:r>
              <a:rPr lang="en-US" dirty="0" err="1" smtClean="0"/>
              <a:t>Gershon</a:t>
            </a:r>
            <a:r>
              <a:rPr lang="en-US" dirty="0" smtClean="0"/>
              <a:t>, M. </a:t>
            </a:r>
            <a:r>
              <a:rPr lang="en-US" dirty="0" err="1" smtClean="0"/>
              <a:t>Klute</a:t>
            </a:r>
            <a:r>
              <a:rPr lang="en-US" dirty="0" smtClean="0"/>
              <a:t>, I. </a:t>
            </a:r>
            <a:r>
              <a:rPr lang="en-US" dirty="0" err="1" smtClean="0"/>
              <a:t>Melzer-Pellmann</a:t>
            </a:r>
            <a:r>
              <a:rPr lang="en-US" dirty="0" smtClean="0"/>
              <a:t>, B. Murray, </a:t>
            </a:r>
            <a:r>
              <a:rPr lang="en-US" b="1" dirty="0" err="1" smtClean="0"/>
              <a:t>A.Nisati</a:t>
            </a:r>
            <a:r>
              <a:rPr lang="en-US" dirty="0" smtClean="0"/>
              <a:t>, </a:t>
            </a:r>
            <a:r>
              <a:rPr lang="en-US" b="1" dirty="0" smtClean="0"/>
              <a:t>G. Salam</a:t>
            </a:r>
            <a:r>
              <a:rPr lang="en-US" dirty="0" smtClean="0"/>
              <a:t>, </a:t>
            </a:r>
            <a:r>
              <a:rPr lang="en-US" b="1" dirty="0" smtClean="0"/>
              <a:t>A. </a:t>
            </a:r>
            <a:r>
              <a:rPr lang="en-US" b="1" dirty="0" err="1" smtClean="0"/>
              <a:t>Weiler</a:t>
            </a:r>
            <a:r>
              <a:rPr lang="en-US" dirty="0" smtClean="0"/>
              <a:t>, P. Wells, G. Wilkinson</a:t>
            </a:r>
          </a:p>
          <a:p>
            <a:endParaRPr lang="en-US" dirty="0" smtClean="0"/>
          </a:p>
          <a:p>
            <a:r>
              <a:rPr lang="en-US" sz="3800" dirty="0" smtClean="0">
                <a:solidFill>
                  <a:srgbClr val="0000FF"/>
                </a:solidFill>
              </a:rPr>
              <a:t>Plenary meeting, June 10</a:t>
            </a:r>
            <a:r>
              <a:rPr lang="en-US" sz="3800" baseline="30000" dirty="0" smtClean="0">
                <a:solidFill>
                  <a:srgbClr val="0000FF"/>
                </a:solidFill>
              </a:rPr>
              <a:t>th</a:t>
            </a:r>
            <a:r>
              <a:rPr lang="en-US" sz="3800" dirty="0" smtClean="0">
                <a:solidFill>
                  <a:srgbClr val="0000FF"/>
                </a:solidFill>
              </a:rPr>
              <a:t> </a:t>
            </a:r>
            <a:endParaRPr lang="en-US" sz="3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09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Heavy </a:t>
            </a:r>
            <a:r>
              <a:rPr lang="en-US" dirty="0" err="1" smtClean="0"/>
              <a:t>Flavour</a:t>
            </a:r>
            <a:r>
              <a:rPr lang="en-US" dirty="0" smtClean="0"/>
              <a:t> (1)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P</a:t>
            </a:r>
            <a:r>
              <a:rPr lang="en-US" dirty="0" smtClean="0"/>
              <a:t>ropose a talk on HF physics</a:t>
            </a:r>
          </a:p>
          <a:p>
            <a:pPr lvl="1"/>
            <a:r>
              <a:rPr lang="en-US" dirty="0" smtClean="0"/>
              <a:t>Suggest an </a:t>
            </a:r>
            <a:r>
              <a:rPr lang="en-US" dirty="0" err="1" smtClean="0"/>
              <a:t>LHCb</a:t>
            </a:r>
            <a:r>
              <a:rPr lang="en-US" dirty="0" smtClean="0"/>
              <a:t> speaker for this contribution</a:t>
            </a:r>
          </a:p>
          <a:p>
            <a:pPr lvl="1"/>
            <a:r>
              <a:rPr lang="en-US" dirty="0" smtClean="0"/>
              <a:t>Cover b-, c- and </a:t>
            </a:r>
            <a:r>
              <a:rPr lang="en-US" dirty="0" err="1" smtClean="0"/>
              <a:t>τ</a:t>
            </a:r>
            <a:r>
              <a:rPr lang="en-US" dirty="0" smtClean="0"/>
              <a:t>-physics, as well as top FCNC decays and lepton </a:t>
            </a:r>
            <a:r>
              <a:rPr lang="en-US" dirty="0" err="1" smtClean="0"/>
              <a:t>flavour</a:t>
            </a:r>
            <a:r>
              <a:rPr lang="en-US" dirty="0" smtClean="0"/>
              <a:t> violation (e.g. </a:t>
            </a:r>
            <a:r>
              <a:rPr lang="en-US" dirty="0" err="1" smtClean="0"/>
              <a:t>τ</a:t>
            </a:r>
            <a:r>
              <a:rPr lang="en-US" dirty="0" err="1" smtClean="0">
                <a:sym typeface="Wingdings"/>
              </a:rPr>
              <a:t>μμμ</a:t>
            </a:r>
            <a:r>
              <a:rPr lang="en-US" dirty="0" smtClean="0">
                <a:sym typeface="Wingdings"/>
              </a:rPr>
              <a:t>)</a:t>
            </a:r>
          </a:p>
          <a:p>
            <a:pPr lvl="1"/>
            <a:r>
              <a:rPr lang="en-US" dirty="0" smtClean="0">
                <a:sym typeface="Wingdings"/>
              </a:rPr>
              <a:t>Emphasize synergies between LHC and ATLAS/CMS</a:t>
            </a:r>
          </a:p>
          <a:p>
            <a:pPr lvl="1"/>
            <a:r>
              <a:rPr lang="en-US" dirty="0" smtClean="0">
                <a:sym typeface="Wingdings"/>
              </a:rPr>
              <a:t>Focus on HL-LHC era (post LS3), but recall </a:t>
            </a:r>
            <a:r>
              <a:rPr lang="en-US" dirty="0" err="1" smtClean="0">
                <a:sym typeface="Wingdings"/>
              </a:rPr>
              <a:t>LHCb</a:t>
            </a:r>
            <a:r>
              <a:rPr lang="en-US" dirty="0" smtClean="0">
                <a:sym typeface="Wingdings"/>
              </a:rPr>
              <a:t> upgrade physics starts post-LS2</a:t>
            </a:r>
          </a:p>
          <a:p>
            <a:r>
              <a:rPr lang="en-US" dirty="0" smtClean="0">
                <a:sym typeface="Wingdings"/>
              </a:rPr>
              <a:t>Not useful to discuss in terms of L</a:t>
            </a:r>
          </a:p>
          <a:p>
            <a:pPr lvl="1"/>
            <a:r>
              <a:rPr lang="en-US" dirty="0" smtClean="0">
                <a:sym typeface="Wingdings"/>
              </a:rPr>
              <a:t>Consider LHC run period, with certain assumptions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9023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Heavy </a:t>
            </a:r>
            <a:r>
              <a:rPr lang="en-US" dirty="0" err="1" smtClean="0"/>
              <a:t>Flavour</a:t>
            </a:r>
            <a:r>
              <a:rPr lang="en-US" dirty="0" smtClean="0"/>
              <a:t>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55" y="1256219"/>
            <a:ext cx="8903324" cy="524334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ym typeface="Wingdings"/>
              </a:rPr>
              <a:t>Consider performance </a:t>
            </a:r>
            <a:r>
              <a:rPr lang="en-US" dirty="0" err="1" smtClean="0">
                <a:sym typeface="Wingdings"/>
              </a:rPr>
              <a:t>vs</a:t>
            </a:r>
            <a:r>
              <a:rPr lang="en-US" dirty="0" smtClean="0">
                <a:sym typeface="Wingdings"/>
              </a:rPr>
              <a:t> time, for example:</a:t>
            </a:r>
          </a:p>
          <a:p>
            <a:pPr lvl="1"/>
            <a:r>
              <a:rPr lang="en-US" dirty="0" smtClean="0">
                <a:sym typeface="Wingdings"/>
              </a:rPr>
              <a:t>B(B</a:t>
            </a:r>
            <a:r>
              <a:rPr lang="en-US" baseline="30000" dirty="0" smtClean="0">
                <a:sym typeface="Wingdings"/>
              </a:rPr>
              <a:t>0</a:t>
            </a:r>
            <a:r>
              <a:rPr lang="en-US" dirty="0" smtClean="0">
                <a:sym typeface="Wingdings"/>
              </a:rPr>
              <a:t>μ+μ-)/</a:t>
            </a:r>
            <a:r>
              <a:rPr lang="en-US" dirty="0">
                <a:sym typeface="Wingdings"/>
              </a:rPr>
              <a:t>B(</a:t>
            </a:r>
            <a:r>
              <a:rPr lang="en-US" dirty="0" smtClean="0">
                <a:sym typeface="Wingdings"/>
              </a:rPr>
              <a:t>B</a:t>
            </a:r>
            <a:r>
              <a:rPr lang="en-US" baseline="30000" dirty="0" smtClean="0">
                <a:sym typeface="Wingdings"/>
              </a:rPr>
              <a:t>0</a:t>
            </a:r>
            <a:r>
              <a:rPr lang="en-US" baseline="-25000" dirty="0" smtClean="0">
                <a:sym typeface="Wingdings"/>
              </a:rPr>
              <a:t>s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>
                <a:sym typeface="Wingdings"/>
              </a:rPr>
              <a:t>μ+μ-</a:t>
            </a:r>
            <a:r>
              <a:rPr lang="en-US" dirty="0" smtClean="0">
                <a:sym typeface="Wingdings"/>
              </a:rPr>
              <a:t>)		</a:t>
            </a:r>
            <a:r>
              <a:rPr lang="en-US" dirty="0" err="1" smtClean="0">
                <a:sym typeface="Wingdings"/>
              </a:rPr>
              <a:t>LHCb</a:t>
            </a:r>
            <a:r>
              <a:rPr lang="en-US" dirty="0" smtClean="0">
                <a:sym typeface="Wingdings"/>
              </a:rPr>
              <a:t>, ATLAS?, CMS?</a:t>
            </a:r>
          </a:p>
          <a:p>
            <a:pPr lvl="2"/>
            <a:r>
              <a:rPr lang="en-US" dirty="0" smtClean="0">
                <a:sym typeface="Wingdings"/>
              </a:rPr>
              <a:t>Precision SM and MFV test</a:t>
            </a:r>
          </a:p>
          <a:p>
            <a:pPr lvl="1"/>
            <a:r>
              <a:rPr lang="en-US" dirty="0" err="1" smtClean="0">
                <a:sym typeface="Wingdings"/>
              </a:rPr>
              <a:t>Φ</a:t>
            </a:r>
            <a:r>
              <a:rPr lang="en-US" baseline="-25000" dirty="0" err="1" smtClean="0">
                <a:sym typeface="Wingdings"/>
              </a:rPr>
              <a:t>s</a:t>
            </a:r>
            <a:r>
              <a:rPr lang="en-US" dirty="0" smtClean="0">
                <a:sym typeface="Wingdings"/>
              </a:rPr>
              <a:t>(</a:t>
            </a:r>
            <a:r>
              <a:rPr lang="en-US" dirty="0">
                <a:sym typeface="Wingdings"/>
              </a:rPr>
              <a:t>B</a:t>
            </a:r>
            <a:r>
              <a:rPr lang="en-US" baseline="30000" dirty="0">
                <a:sym typeface="Wingdings"/>
              </a:rPr>
              <a:t>0</a:t>
            </a:r>
            <a:r>
              <a:rPr lang="en-US" baseline="-25000" dirty="0">
                <a:sym typeface="Wingdings"/>
              </a:rPr>
              <a:t>s</a:t>
            </a:r>
            <a:r>
              <a:rPr lang="en-US" dirty="0" smtClean="0">
                <a:sym typeface="Wingdings"/>
              </a:rPr>
              <a:t>ΦΦ)						</a:t>
            </a:r>
            <a:r>
              <a:rPr lang="en-US" dirty="0" err="1" smtClean="0">
                <a:sym typeface="Wingdings"/>
              </a:rPr>
              <a:t>LHCb</a:t>
            </a:r>
            <a:endParaRPr lang="en-US" dirty="0" smtClean="0">
              <a:sym typeface="Wingdings"/>
            </a:endParaRPr>
          </a:p>
          <a:p>
            <a:pPr lvl="2"/>
            <a:r>
              <a:rPr lang="en-US" dirty="0" smtClean="0">
                <a:sym typeface="Wingdings"/>
              </a:rPr>
              <a:t>Search for New Physics causing CP violation in loops</a:t>
            </a:r>
          </a:p>
          <a:p>
            <a:pPr lvl="1"/>
            <a:r>
              <a:rPr lang="en-US" dirty="0" smtClean="0">
                <a:sym typeface="Wingdings"/>
              </a:rPr>
              <a:t>CKM angle </a:t>
            </a:r>
            <a:r>
              <a:rPr lang="en-US" dirty="0" err="1" smtClean="0">
                <a:sym typeface="Wingdings"/>
              </a:rPr>
              <a:t>γ</a:t>
            </a:r>
            <a:r>
              <a:rPr lang="en-US" dirty="0" smtClean="0">
                <a:sym typeface="Wingdings"/>
              </a:rPr>
              <a:t>						</a:t>
            </a:r>
            <a:r>
              <a:rPr lang="en-US" dirty="0" err="1" smtClean="0">
                <a:sym typeface="Wingdings"/>
              </a:rPr>
              <a:t>LHCb</a:t>
            </a:r>
            <a:r>
              <a:rPr lang="en-US" dirty="0" smtClean="0">
                <a:sym typeface="Wingdings"/>
              </a:rPr>
              <a:t> (Belle2)</a:t>
            </a:r>
          </a:p>
          <a:p>
            <a:pPr lvl="2"/>
            <a:r>
              <a:rPr lang="en-US" dirty="0" smtClean="0">
                <a:sym typeface="Wingdings"/>
              </a:rPr>
              <a:t>Crucial input for CKM fits</a:t>
            </a:r>
          </a:p>
          <a:p>
            <a:pPr lvl="1"/>
            <a:r>
              <a:rPr lang="en-US" dirty="0" smtClean="0">
                <a:sym typeface="Wingdings"/>
              </a:rPr>
              <a:t>A</a:t>
            </a:r>
            <a:r>
              <a:rPr lang="en-US" baseline="-25000" dirty="0" smtClean="0">
                <a:sym typeface="Wingdings"/>
              </a:rPr>
              <a:t>Γ</a:t>
            </a:r>
            <a:r>
              <a:rPr lang="en-US" dirty="0" smtClean="0">
                <a:sym typeface="Wingdings"/>
              </a:rPr>
              <a:t>(D0K+K-, π+π-)				</a:t>
            </a:r>
            <a:r>
              <a:rPr lang="en-US" dirty="0" err="1" smtClean="0">
                <a:sym typeface="Wingdings"/>
              </a:rPr>
              <a:t>LHCb</a:t>
            </a:r>
            <a:r>
              <a:rPr lang="en-US" dirty="0" smtClean="0">
                <a:sym typeface="Wingdings"/>
              </a:rPr>
              <a:t> (Belle2) </a:t>
            </a:r>
          </a:p>
          <a:p>
            <a:pPr lvl="2"/>
            <a:r>
              <a:rPr lang="en-US" dirty="0" smtClean="0">
                <a:sym typeface="Wingdings"/>
              </a:rPr>
              <a:t>Search for CP violation in charm mixing – SM null test</a:t>
            </a:r>
          </a:p>
          <a:p>
            <a:pPr lvl="1"/>
            <a:r>
              <a:rPr lang="el-GR" dirty="0" smtClean="0">
                <a:sym typeface="Wingdings"/>
              </a:rPr>
              <a:t>τμμμ</a:t>
            </a:r>
            <a:r>
              <a:rPr lang="en-US" dirty="0" smtClean="0">
                <a:sym typeface="Wingdings"/>
              </a:rPr>
              <a:t>								</a:t>
            </a:r>
            <a:r>
              <a:rPr lang="en-US" dirty="0" err="1">
                <a:sym typeface="Wingdings"/>
              </a:rPr>
              <a:t>LHCb</a:t>
            </a:r>
            <a:r>
              <a:rPr lang="en-US" dirty="0">
                <a:sym typeface="Wingdings"/>
              </a:rPr>
              <a:t> (Belle2) </a:t>
            </a:r>
            <a:r>
              <a:rPr lang="en-US" dirty="0" smtClean="0">
                <a:sym typeface="Wingdings"/>
              </a:rPr>
              <a:t>- CMS? </a:t>
            </a:r>
          </a:p>
          <a:p>
            <a:pPr lvl="2"/>
            <a:r>
              <a:rPr lang="en-US" dirty="0" smtClean="0">
                <a:sym typeface="Wingdings"/>
              </a:rPr>
              <a:t>Not much new expected before October, perhaps another illustrative channel would be better</a:t>
            </a:r>
          </a:p>
          <a:p>
            <a:pPr lvl="2"/>
            <a:r>
              <a:rPr lang="en-US" dirty="0" smtClean="0">
                <a:sym typeface="Wingdings"/>
              </a:rPr>
              <a:t>Lepton </a:t>
            </a:r>
            <a:r>
              <a:rPr lang="en-US" dirty="0" err="1" smtClean="0">
                <a:sym typeface="Wingdings"/>
              </a:rPr>
              <a:t>flavour</a:t>
            </a:r>
            <a:r>
              <a:rPr lang="en-US" dirty="0" smtClean="0">
                <a:sym typeface="Wingdings"/>
              </a:rPr>
              <a:t> violation</a:t>
            </a:r>
            <a:endParaRPr lang="en-US" dirty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t</a:t>
            </a:r>
            <a:r>
              <a:rPr lang="el-GR" dirty="0" smtClean="0">
                <a:sym typeface="Wingdings"/>
              </a:rPr>
              <a:t></a:t>
            </a:r>
            <a:r>
              <a:rPr lang="en-US" dirty="0" err="1" smtClean="0">
                <a:sym typeface="Wingdings"/>
              </a:rPr>
              <a:t>cX</a:t>
            </a:r>
            <a:r>
              <a:rPr lang="en-US" dirty="0" smtClean="0">
                <a:sym typeface="Wingdings"/>
              </a:rPr>
              <a:t>(X=</a:t>
            </a:r>
            <a:r>
              <a:rPr lang="en-US" dirty="0" err="1" smtClean="0">
                <a:sym typeface="Wingdings"/>
              </a:rPr>
              <a:t>γ</a:t>
            </a:r>
            <a:r>
              <a:rPr lang="en-US" dirty="0" smtClean="0">
                <a:sym typeface="Wingdings"/>
              </a:rPr>
              <a:t>, </a:t>
            </a:r>
            <a:r>
              <a:rPr lang="en-US" dirty="0" err="1" smtClean="0">
                <a:sym typeface="Wingdings"/>
              </a:rPr>
              <a:t>μμ</a:t>
            </a:r>
            <a:r>
              <a:rPr lang="en-US" dirty="0" smtClean="0">
                <a:sym typeface="Wingdings"/>
              </a:rPr>
              <a:t>, </a:t>
            </a:r>
            <a:r>
              <a:rPr lang="en-US" dirty="0" err="1" smtClean="0">
                <a:sym typeface="Wingdings"/>
              </a:rPr>
              <a:t>ee</a:t>
            </a:r>
            <a:r>
              <a:rPr lang="en-US" dirty="0" smtClean="0">
                <a:sym typeface="Wingdings"/>
              </a:rPr>
              <a:t>, …)					ATLAS, CMS?</a:t>
            </a:r>
          </a:p>
          <a:p>
            <a:pPr lvl="2"/>
            <a:r>
              <a:rPr lang="en-US" dirty="0" smtClean="0">
                <a:sym typeface="Wingdings"/>
              </a:rPr>
              <a:t>FCNC top decays – SM null test</a:t>
            </a:r>
          </a:p>
          <a:p>
            <a:pPr lvl="1"/>
            <a:endParaRPr lang="en-US" dirty="0" smtClean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8851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503"/>
            <a:ext cx="8229600" cy="922271"/>
          </a:xfrm>
        </p:spPr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Heavy Ion </a:t>
            </a:r>
            <a:r>
              <a:rPr lang="en-US" dirty="0" smtClean="0">
                <a:latin typeface="Times New Roman"/>
                <a:cs typeface="Times New Roman"/>
              </a:rPr>
              <a:t>physics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33794"/>
            <a:ext cx="9144000" cy="5738326"/>
          </a:xfrm>
        </p:spPr>
        <p:txBody>
          <a:bodyPr>
            <a:normAutofit/>
          </a:bodyPr>
          <a:lstStyle/>
          <a:p>
            <a:r>
              <a:rPr lang="en-US" b="1" dirty="0">
                <a:latin typeface="Times New Roman"/>
                <a:cs typeface="Times New Roman"/>
              </a:rPr>
              <a:t>Propose a talk on HI physics </a:t>
            </a:r>
            <a:r>
              <a:rPr lang="en-US" b="1" dirty="0" smtClean="0">
                <a:latin typeface="Times New Roman"/>
                <a:cs typeface="Times New Roman"/>
              </a:rPr>
              <a:t>goals </a:t>
            </a:r>
            <a:r>
              <a:rPr lang="en-US" b="1" dirty="0">
                <a:latin typeface="Times New Roman"/>
                <a:cs typeface="Times New Roman"/>
              </a:rPr>
              <a:t>for </a:t>
            </a:r>
            <a:r>
              <a:rPr lang="en-US" b="1" dirty="0" smtClean="0">
                <a:latin typeface="Times New Roman"/>
                <a:cs typeface="Times New Roman"/>
              </a:rPr>
              <a:t>RUN3+4 (after LS3)</a:t>
            </a:r>
          </a:p>
          <a:p>
            <a:pPr lvl="1"/>
            <a:r>
              <a:rPr lang="en-US" dirty="0">
                <a:latin typeface="Times New Roman"/>
                <a:cs typeface="Times New Roman"/>
              </a:rPr>
              <a:t>Suggest an ALICE speaker for such a </a:t>
            </a:r>
            <a:r>
              <a:rPr lang="en-US" dirty="0" smtClean="0">
                <a:latin typeface="Times New Roman"/>
                <a:cs typeface="Times New Roman"/>
              </a:rPr>
              <a:t>report</a:t>
            </a:r>
            <a:endParaRPr lang="en-US" b="1" dirty="0">
              <a:latin typeface="Times New Roman"/>
              <a:ea typeface="ヒラギノ角ゴ ProN W6" charset="0"/>
              <a:cs typeface="Times New Roman"/>
            </a:endParaRP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Encourage </a:t>
            </a:r>
            <a:r>
              <a:rPr lang="en-US" dirty="0">
                <a:latin typeface="Times New Roman"/>
                <a:cs typeface="Times New Roman"/>
              </a:rPr>
              <a:t>synergy between ALICE and ATLAS+</a:t>
            </a:r>
            <a:r>
              <a:rPr lang="en-US" dirty="0" smtClean="0">
                <a:latin typeface="Times New Roman"/>
                <a:cs typeface="Times New Roman"/>
              </a:rPr>
              <a:t>CMS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Contact already established, will continue in prep for October</a:t>
            </a:r>
          </a:p>
          <a:p>
            <a:pPr>
              <a:spcBef>
                <a:spcPts val="363"/>
              </a:spcBef>
              <a:defRPr/>
            </a:pPr>
            <a:r>
              <a:rPr lang="en-US" b="1" dirty="0" smtClean="0">
                <a:ea typeface="ヒラギノ角ゴ ProN W6" charset="0"/>
              </a:rPr>
              <a:t>LHC: ion runs with increased luminosity</a:t>
            </a:r>
            <a:endParaRPr lang="en-US" b="1" baseline="-25000" dirty="0" smtClean="0">
              <a:ea typeface="ヒラギノ角ゴ ProN W6" charset="0"/>
            </a:endParaRPr>
          </a:p>
          <a:p>
            <a:pPr lvl="1">
              <a:spcBef>
                <a:spcPts val="363"/>
              </a:spcBef>
              <a:defRPr/>
            </a:pPr>
            <a:r>
              <a:rPr lang="en-US" dirty="0" smtClean="0">
                <a:latin typeface="Times New Roman"/>
                <a:ea typeface="ヒラギノ角ゴ ProN W6" charset="0"/>
                <a:cs typeface="Times New Roman"/>
              </a:rPr>
              <a:t>ALICE target: integrate 10 nb</a:t>
            </a:r>
            <a:r>
              <a:rPr lang="en-US" baseline="30000" dirty="0" smtClean="0">
                <a:latin typeface="Times New Roman"/>
                <a:ea typeface="ヒラギノ角ゴ ProN W6" charset="0"/>
                <a:cs typeface="Times New Roman"/>
              </a:rPr>
              <a:t>-1</a:t>
            </a:r>
            <a:r>
              <a:rPr lang="en-US" dirty="0" smtClean="0">
                <a:latin typeface="Times New Roman"/>
                <a:ea typeface="ヒラギノ角ゴ ProN W6" charset="0"/>
                <a:cs typeface="Times New Roman"/>
              </a:rPr>
              <a:t> after LS2; </a:t>
            </a:r>
            <a:r>
              <a:rPr lang="en-US" dirty="0" err="1" smtClean="0">
                <a:latin typeface="Times New Roman"/>
                <a:ea typeface="ヒラギノ角ゴ ProN W6" charset="0"/>
                <a:cs typeface="Times New Roman"/>
              </a:rPr>
              <a:t>pp</a:t>
            </a:r>
            <a:r>
              <a:rPr lang="en-US" dirty="0" smtClean="0">
                <a:latin typeface="Times New Roman"/>
                <a:ea typeface="ヒラギノ角ゴ ProN W6" charset="0"/>
                <a:cs typeface="Times New Roman"/>
              </a:rPr>
              <a:t> reference at the same energy as </a:t>
            </a:r>
            <a:r>
              <a:rPr lang="en-US" dirty="0" err="1" smtClean="0">
                <a:latin typeface="Times New Roman"/>
                <a:ea typeface="ヒラギノ角ゴ ProN W6" charset="0"/>
                <a:cs typeface="Times New Roman"/>
              </a:rPr>
              <a:t>Pb-Pb</a:t>
            </a:r>
            <a:r>
              <a:rPr lang="en-US" dirty="0" smtClean="0">
                <a:latin typeface="Times New Roman"/>
                <a:ea typeface="ヒラギノ角ゴ ProN W6" charset="0"/>
                <a:cs typeface="Times New Roman"/>
              </a:rPr>
              <a:t>; at least one p-</a:t>
            </a:r>
            <a:r>
              <a:rPr lang="en-US" dirty="0" err="1" smtClean="0">
                <a:latin typeface="Times New Roman"/>
                <a:ea typeface="ヒラギノ角ゴ ProN W6" charset="0"/>
                <a:cs typeface="Times New Roman"/>
              </a:rPr>
              <a:t>Pb</a:t>
            </a:r>
            <a:r>
              <a:rPr lang="en-US" dirty="0" smtClean="0">
                <a:latin typeface="Times New Roman"/>
                <a:ea typeface="ヒラギノ角ゴ ProN W6" charset="0"/>
                <a:cs typeface="Times New Roman"/>
              </a:rPr>
              <a:t> run</a:t>
            </a:r>
            <a:endParaRPr lang="en-US" dirty="0">
              <a:latin typeface="Times New Roman"/>
              <a:ea typeface="ヒラギノ角ゴ ProN W6" charset="0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9662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503"/>
            <a:ext cx="8229600" cy="922271"/>
          </a:xfrm>
        </p:spPr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Heavy Ion </a:t>
            </a:r>
            <a:r>
              <a:rPr lang="en-US" dirty="0" smtClean="0">
                <a:latin typeface="Times New Roman"/>
                <a:cs typeface="Times New Roman"/>
              </a:rPr>
              <a:t>physics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33794"/>
            <a:ext cx="9144000" cy="5738326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363"/>
              </a:spcBef>
              <a:defRPr/>
            </a:pPr>
            <a:r>
              <a:rPr lang="en-US" b="1" dirty="0" smtClean="0">
                <a:latin typeface="Times New Roman"/>
                <a:cs typeface="Times New Roman"/>
              </a:rPr>
              <a:t>Main physics items </a:t>
            </a:r>
            <a:r>
              <a:rPr lang="en-US" b="1" dirty="0">
                <a:latin typeface="Times New Roman"/>
                <a:cs typeface="Times New Roman"/>
              </a:rPr>
              <a:t>in the proposed report</a:t>
            </a:r>
            <a:r>
              <a:rPr lang="en-US" b="1" dirty="0" smtClean="0">
                <a:latin typeface="Times New Roman"/>
                <a:cs typeface="Times New Roman"/>
              </a:rPr>
              <a:t>:</a:t>
            </a:r>
          </a:p>
          <a:p>
            <a:pPr lvl="1">
              <a:spcBef>
                <a:spcPts val="363"/>
              </a:spcBef>
              <a:defRPr/>
            </a:pPr>
            <a:r>
              <a:rPr lang="en-US" b="1" dirty="0">
                <a:latin typeface="Times New Roman"/>
                <a:ea typeface="ＭＳ Ｐゴシック" charset="0"/>
                <a:cs typeface="Times New Roman"/>
              </a:rPr>
              <a:t>Low-</a:t>
            </a:r>
            <a:r>
              <a:rPr lang="en-US" b="1" dirty="0" err="1">
                <a:latin typeface="Times New Roman"/>
                <a:ea typeface="ＭＳ Ｐゴシック" charset="0"/>
                <a:cs typeface="Times New Roman"/>
              </a:rPr>
              <a:t>p</a:t>
            </a:r>
            <a:r>
              <a:rPr lang="en-US" b="1" baseline="-25000" dirty="0" err="1">
                <a:latin typeface="Times New Roman"/>
                <a:ea typeface="ＭＳ Ｐゴシック" charset="0"/>
                <a:cs typeface="Times New Roman"/>
              </a:rPr>
              <a:t>T</a:t>
            </a:r>
            <a:r>
              <a:rPr lang="en-US" b="1" dirty="0">
                <a:latin typeface="Times New Roman"/>
                <a:ea typeface="ＭＳ Ｐゴシック" charset="0"/>
                <a:cs typeface="Times New Roman"/>
              </a:rPr>
              <a:t> heavy </a:t>
            </a:r>
            <a:r>
              <a:rPr lang="en-US" b="1" dirty="0" err="1">
                <a:latin typeface="Times New Roman"/>
                <a:ea typeface="ＭＳ Ｐゴシック" charset="0"/>
                <a:cs typeface="Times New Roman"/>
              </a:rPr>
              <a:t>flavour</a:t>
            </a:r>
            <a:r>
              <a:rPr lang="en-US" b="1" dirty="0">
                <a:latin typeface="Times New Roman"/>
                <a:ea typeface="ＭＳ Ｐゴシック" charset="0"/>
                <a:cs typeface="Times New Roman"/>
              </a:rPr>
              <a:t> and </a:t>
            </a:r>
            <a:r>
              <a:rPr lang="en-US" b="1" dirty="0" err="1">
                <a:latin typeface="Times New Roman"/>
                <a:ea typeface="ＭＳ Ｐゴシック" charset="0"/>
                <a:cs typeface="Times New Roman"/>
              </a:rPr>
              <a:t>charmonium</a:t>
            </a:r>
            <a:r>
              <a:rPr lang="en-US" b="1" dirty="0">
                <a:latin typeface="Times New Roman"/>
                <a:ea typeface="ＭＳ Ｐゴシック" charset="0"/>
                <a:cs typeface="Times New Roman"/>
              </a:rPr>
              <a:t> production + flow </a:t>
            </a:r>
            <a:r>
              <a:rPr lang="en-US" b="1" dirty="0" smtClean="0">
                <a:latin typeface="Times New Roman"/>
                <a:ea typeface="ＭＳ Ｐゴシック" charset="0"/>
                <a:cs typeface="Times New Roman"/>
              </a:rPr>
              <a:t>(mainly ALICE)</a:t>
            </a:r>
            <a:endParaRPr lang="en-US" b="1" dirty="0" smtClean="0">
              <a:latin typeface="Times New Roman"/>
              <a:cs typeface="Times New Roman"/>
            </a:endParaRPr>
          </a:p>
          <a:p>
            <a:pPr lvl="2">
              <a:spcBef>
                <a:spcPts val="363"/>
              </a:spcBef>
              <a:defRPr/>
            </a:pPr>
            <a:r>
              <a:rPr lang="en-US" dirty="0" smtClean="0">
                <a:latin typeface="Times New Roman"/>
                <a:cs typeface="Times New Roman"/>
              </a:rPr>
              <a:t>Heavy </a:t>
            </a:r>
            <a:r>
              <a:rPr lang="en-US" dirty="0">
                <a:latin typeface="Times New Roman"/>
                <a:cs typeface="Times New Roman"/>
              </a:rPr>
              <a:t>quark diffusion in in QGP ( -&gt; equation of state); heavy quark </a:t>
            </a:r>
            <a:r>
              <a:rPr lang="en-US" dirty="0" err="1">
                <a:latin typeface="Times New Roman"/>
                <a:cs typeface="Times New Roman"/>
              </a:rPr>
              <a:t>thermalization</a:t>
            </a:r>
            <a:r>
              <a:rPr lang="en-US" dirty="0">
                <a:latin typeface="Times New Roman"/>
                <a:cs typeface="Times New Roman"/>
              </a:rPr>
              <a:t> and in-medium </a:t>
            </a:r>
            <a:r>
              <a:rPr lang="en-US" dirty="0" err="1" smtClean="0">
                <a:latin typeface="Times New Roman"/>
                <a:cs typeface="Times New Roman"/>
              </a:rPr>
              <a:t>hadronization</a:t>
            </a:r>
            <a:endParaRPr lang="en-US" dirty="0" smtClean="0">
              <a:latin typeface="Times New Roman"/>
              <a:cs typeface="Times New Roman"/>
            </a:endParaRPr>
          </a:p>
          <a:p>
            <a:pPr lvl="2">
              <a:spcBef>
                <a:spcPts val="363"/>
              </a:spcBef>
              <a:defRPr/>
            </a:pPr>
            <a:r>
              <a:rPr lang="en-US" dirty="0">
                <a:latin typeface="Times New Roman"/>
                <a:cs typeface="Times New Roman"/>
              </a:rPr>
              <a:t>Important to measure precisely (few % level) the J/</a:t>
            </a:r>
            <a:r>
              <a:rPr lang="en-US" dirty="0" err="1">
                <a:latin typeface="Times New Roman"/>
                <a:cs typeface="Times New Roman"/>
              </a:rPr>
              <a:t>ψ</a:t>
            </a:r>
            <a:r>
              <a:rPr lang="en-US" dirty="0">
                <a:latin typeface="Times New Roman"/>
                <a:cs typeface="Times New Roman"/>
              </a:rPr>
              <a:t> and </a:t>
            </a:r>
            <a:r>
              <a:rPr lang="en-US" dirty="0" err="1">
                <a:latin typeface="Times New Roman"/>
                <a:cs typeface="Times New Roman"/>
              </a:rPr>
              <a:t>ψ</a:t>
            </a:r>
            <a:r>
              <a:rPr lang="ja-JP" altLang="en-US" dirty="0">
                <a:latin typeface="Times New Roman"/>
                <a:cs typeface="Times New Roman"/>
              </a:rPr>
              <a:t>’</a:t>
            </a:r>
            <a:r>
              <a:rPr lang="en-US" dirty="0">
                <a:latin typeface="Times New Roman"/>
                <a:cs typeface="Times New Roman"/>
              </a:rPr>
              <a:t> production down to zero </a:t>
            </a:r>
            <a:r>
              <a:rPr lang="en-US" dirty="0" err="1">
                <a:latin typeface="Times New Roman"/>
                <a:cs typeface="Times New Roman"/>
              </a:rPr>
              <a:t>p</a:t>
            </a:r>
            <a:r>
              <a:rPr lang="en-US" baseline="-6000" dirty="0" err="1">
                <a:latin typeface="Times New Roman"/>
                <a:cs typeface="Times New Roman"/>
              </a:rPr>
              <a:t>T</a:t>
            </a:r>
            <a:r>
              <a:rPr lang="en-US" dirty="0">
                <a:latin typeface="Times New Roman"/>
                <a:cs typeface="Times New Roman"/>
              </a:rPr>
              <a:t>, and to perform this as a function of </a:t>
            </a:r>
            <a:r>
              <a:rPr lang="en-US" dirty="0" err="1" smtClean="0">
                <a:latin typeface="Times New Roman"/>
                <a:cs typeface="Times New Roman"/>
              </a:rPr>
              <a:t>η</a:t>
            </a:r>
            <a:endParaRPr lang="en-US" b="1" dirty="0" smtClean="0">
              <a:latin typeface="Times New Roman"/>
              <a:cs typeface="Times New Roman"/>
            </a:endParaRPr>
          </a:p>
          <a:p>
            <a:pPr lvl="1">
              <a:spcBef>
                <a:spcPts val="363"/>
              </a:spcBef>
              <a:defRPr/>
            </a:pPr>
            <a:r>
              <a:rPr lang="en-US" b="1" dirty="0" smtClean="0">
                <a:latin typeface="Times New Roman"/>
                <a:cs typeface="Times New Roman"/>
              </a:rPr>
              <a:t>Precise multi-differential Upsilon </a:t>
            </a:r>
            <a:r>
              <a:rPr lang="en-US" b="1" dirty="0">
                <a:latin typeface="Times New Roman"/>
                <a:cs typeface="Times New Roman"/>
              </a:rPr>
              <a:t>family </a:t>
            </a:r>
            <a:r>
              <a:rPr lang="en-US" b="1" dirty="0" smtClean="0">
                <a:latin typeface="Times New Roman"/>
                <a:cs typeface="Times New Roman"/>
              </a:rPr>
              <a:t>measurements (ATLAS, CMS and ALICE)</a:t>
            </a:r>
          </a:p>
          <a:p>
            <a:pPr lvl="1">
              <a:spcBef>
                <a:spcPts val="363"/>
              </a:spcBef>
              <a:defRPr/>
            </a:pPr>
            <a:r>
              <a:rPr lang="en-US" b="1" dirty="0" smtClean="0">
                <a:latin typeface="Times New Roman"/>
                <a:cs typeface="Times New Roman"/>
              </a:rPr>
              <a:t>Low</a:t>
            </a:r>
            <a:r>
              <a:rPr lang="en-US" b="1" dirty="0">
                <a:latin typeface="Times New Roman"/>
                <a:cs typeface="Times New Roman"/>
              </a:rPr>
              <a:t>-mass </a:t>
            </a:r>
            <a:r>
              <a:rPr lang="en-US" b="1" dirty="0" smtClean="0">
                <a:latin typeface="Times New Roman"/>
                <a:cs typeface="Times New Roman"/>
              </a:rPr>
              <a:t>and low-</a:t>
            </a:r>
            <a:r>
              <a:rPr lang="en-US" b="1" dirty="0" err="1" smtClean="0">
                <a:latin typeface="Times New Roman"/>
                <a:cs typeface="Times New Roman"/>
              </a:rPr>
              <a:t>p</a:t>
            </a:r>
            <a:r>
              <a:rPr lang="en-US" b="1" baseline="-25000" dirty="0" err="1" smtClean="0">
                <a:latin typeface="Times New Roman"/>
                <a:cs typeface="Times New Roman"/>
              </a:rPr>
              <a:t>T</a:t>
            </a:r>
            <a:r>
              <a:rPr lang="en-US" b="1" dirty="0" smtClean="0">
                <a:latin typeface="Times New Roman"/>
                <a:cs typeface="Times New Roman"/>
              </a:rPr>
              <a:t> </a:t>
            </a:r>
            <a:r>
              <a:rPr lang="en-US" b="1" dirty="0" err="1" smtClean="0">
                <a:latin typeface="Times New Roman"/>
                <a:cs typeface="Times New Roman"/>
              </a:rPr>
              <a:t>dileptons</a:t>
            </a:r>
            <a:r>
              <a:rPr lang="en-US" b="1" dirty="0" smtClean="0">
                <a:latin typeface="Times New Roman"/>
                <a:cs typeface="Times New Roman"/>
              </a:rPr>
              <a:t>, </a:t>
            </a:r>
            <a:r>
              <a:rPr lang="en-US" b="1" dirty="0" err="1" smtClean="0">
                <a:latin typeface="Times New Roman"/>
                <a:cs typeface="Times New Roman"/>
              </a:rPr>
              <a:t>ρ</a:t>
            </a:r>
            <a:r>
              <a:rPr lang="en-US" b="1" dirty="0" smtClean="0">
                <a:latin typeface="Times New Roman"/>
                <a:cs typeface="Times New Roman"/>
              </a:rPr>
              <a:t>, </a:t>
            </a:r>
            <a:r>
              <a:rPr lang="en-US" b="1" dirty="0" err="1" smtClean="0">
                <a:latin typeface="Times New Roman"/>
                <a:cs typeface="Times New Roman"/>
              </a:rPr>
              <a:t>ω</a:t>
            </a:r>
            <a:r>
              <a:rPr lang="en-US" b="1" dirty="0" smtClean="0">
                <a:latin typeface="Times New Roman"/>
                <a:cs typeface="Times New Roman"/>
              </a:rPr>
              <a:t>, continuum (ALICE)</a:t>
            </a:r>
          </a:p>
          <a:p>
            <a:pPr lvl="2">
              <a:spcBef>
                <a:spcPts val="363"/>
              </a:spcBef>
              <a:defRPr/>
            </a:pPr>
            <a:r>
              <a:rPr lang="en-US" dirty="0">
                <a:latin typeface="Times New Roman"/>
                <a:cs typeface="Times New Roman"/>
              </a:rPr>
              <a:t>photons from QGP, </a:t>
            </a:r>
            <a:r>
              <a:rPr lang="en-US" dirty="0" err="1">
                <a:latin typeface="Times New Roman"/>
                <a:cs typeface="Times New Roman"/>
              </a:rPr>
              <a:t>γ</a:t>
            </a:r>
            <a:r>
              <a:rPr lang="en-US" dirty="0">
                <a:latin typeface="Times New Roman"/>
                <a:cs typeface="Times New Roman"/>
              </a:rPr>
              <a:t> to </a:t>
            </a:r>
            <a:r>
              <a:rPr lang="en-US" dirty="0" err="1">
                <a:latin typeface="Times New Roman"/>
                <a:cs typeface="Times New Roman"/>
              </a:rPr>
              <a:t>e</a:t>
            </a:r>
            <a:r>
              <a:rPr lang="en-US" baseline="32000" dirty="0" err="1">
                <a:latin typeface="Times New Roman"/>
                <a:cs typeface="Times New Roman"/>
              </a:rPr>
              <a:t>+</a:t>
            </a:r>
            <a:r>
              <a:rPr lang="en-US" dirty="0" err="1">
                <a:latin typeface="Times New Roman"/>
                <a:cs typeface="Times New Roman"/>
              </a:rPr>
              <a:t>e</a:t>
            </a:r>
            <a:r>
              <a:rPr lang="en-US" baseline="32000" dirty="0">
                <a:latin typeface="Times New Roman"/>
                <a:cs typeface="Times New Roman"/>
              </a:rPr>
              <a:t>-</a:t>
            </a:r>
            <a:r>
              <a:rPr lang="en-US" dirty="0">
                <a:latin typeface="Times New Roman"/>
                <a:cs typeface="Times New Roman"/>
              </a:rPr>
              <a:t>, map temperature during system evolution</a:t>
            </a:r>
          </a:p>
          <a:p>
            <a:pPr lvl="2">
              <a:spcBef>
                <a:spcPts val="363"/>
              </a:spcBef>
              <a:defRPr/>
            </a:pPr>
            <a:r>
              <a:rPr lang="en-US" dirty="0">
                <a:latin typeface="Times New Roman"/>
                <a:cs typeface="Times New Roman"/>
              </a:rPr>
              <a:t>Modification of </a:t>
            </a:r>
            <a:r>
              <a:rPr lang="en-US" dirty="0" err="1">
                <a:latin typeface="Times New Roman"/>
                <a:cs typeface="Times New Roman"/>
              </a:rPr>
              <a:t>ρ</a:t>
            </a:r>
            <a:r>
              <a:rPr lang="en-US" dirty="0">
                <a:latin typeface="Times New Roman"/>
                <a:cs typeface="Times New Roman"/>
              </a:rPr>
              <a:t> spectral function (</a:t>
            </a:r>
            <a:r>
              <a:rPr lang="en-US" dirty="0" err="1">
                <a:latin typeface="Times New Roman"/>
                <a:cs typeface="Times New Roman"/>
              </a:rPr>
              <a:t>ρ</a:t>
            </a:r>
            <a:r>
              <a:rPr lang="en-US" dirty="0">
                <a:latin typeface="Times New Roman"/>
                <a:cs typeface="Times New Roman"/>
              </a:rPr>
              <a:t> to </a:t>
            </a:r>
            <a:r>
              <a:rPr lang="en-US" dirty="0" err="1">
                <a:latin typeface="Times New Roman"/>
                <a:cs typeface="Times New Roman"/>
              </a:rPr>
              <a:t>e</a:t>
            </a:r>
            <a:r>
              <a:rPr lang="en-US" baseline="32000" dirty="0" err="1">
                <a:latin typeface="Times New Roman"/>
                <a:cs typeface="Times New Roman"/>
              </a:rPr>
              <a:t>+</a:t>
            </a:r>
            <a:r>
              <a:rPr lang="en-US" dirty="0" err="1">
                <a:latin typeface="Times New Roman"/>
                <a:cs typeface="Times New Roman"/>
              </a:rPr>
              <a:t>e</a:t>
            </a:r>
            <a:r>
              <a:rPr lang="en-US" baseline="32000" dirty="0">
                <a:latin typeface="Times New Roman"/>
                <a:cs typeface="Times New Roman"/>
              </a:rPr>
              <a:t>-</a:t>
            </a:r>
            <a:r>
              <a:rPr lang="en-US" dirty="0">
                <a:latin typeface="Times New Roman"/>
                <a:cs typeface="Times New Roman"/>
              </a:rPr>
              <a:t>) -&gt; chiral symmetry </a:t>
            </a:r>
            <a:r>
              <a:rPr lang="en-US" dirty="0" smtClean="0">
                <a:latin typeface="Times New Roman"/>
                <a:cs typeface="Times New Roman"/>
              </a:rPr>
              <a:t>restoration</a:t>
            </a:r>
            <a:endParaRPr lang="en-US" b="1" dirty="0" smtClean="0">
              <a:latin typeface="Times New Roman"/>
              <a:cs typeface="Times New Roman"/>
            </a:endParaRPr>
          </a:p>
          <a:p>
            <a:pPr lvl="1">
              <a:spcBef>
                <a:spcPts val="363"/>
              </a:spcBef>
              <a:defRPr/>
            </a:pPr>
            <a:r>
              <a:rPr lang="en-US" b="1" dirty="0" smtClean="0">
                <a:latin typeface="Times New Roman"/>
                <a:cs typeface="Times New Roman"/>
              </a:rPr>
              <a:t>Jet physics</a:t>
            </a:r>
          </a:p>
          <a:p>
            <a:pPr lvl="2">
              <a:spcBef>
                <a:spcPts val="363"/>
              </a:spcBef>
              <a:defRPr/>
            </a:pPr>
            <a:r>
              <a:rPr lang="en-US" dirty="0" err="1" smtClean="0">
                <a:latin typeface="Times New Roman"/>
                <a:cs typeface="Times New Roman"/>
              </a:rPr>
              <a:t>flavour</a:t>
            </a:r>
            <a:r>
              <a:rPr lang="en-US" dirty="0" smtClean="0">
                <a:latin typeface="Times New Roman"/>
                <a:cs typeface="Times New Roman"/>
              </a:rPr>
              <a:t> dependent in-medium fragmentation functions (ALICE ATLAS and CMS), differential jet, b-jet, di-jet, </a:t>
            </a:r>
            <a:r>
              <a:rPr lang="en-US" dirty="0" err="1" smtClean="0">
                <a:latin typeface="Times New Roman"/>
                <a:cs typeface="Times New Roman"/>
              </a:rPr>
              <a:t>γ</a:t>
            </a:r>
            <a:r>
              <a:rPr lang="en-US" dirty="0" smtClean="0">
                <a:latin typeface="Times New Roman"/>
                <a:cs typeface="Times New Roman"/>
              </a:rPr>
              <a:t>/Z-jet measurements at high-</a:t>
            </a:r>
            <a:r>
              <a:rPr lang="en-US" dirty="0" err="1" smtClean="0">
                <a:latin typeface="Times New Roman"/>
                <a:cs typeface="Times New Roman"/>
              </a:rPr>
              <a:t>pT</a:t>
            </a:r>
            <a:r>
              <a:rPr lang="en-US" dirty="0" smtClean="0">
                <a:latin typeface="Times New Roman"/>
                <a:cs typeface="Times New Roman"/>
              </a:rPr>
              <a:t> (mainly ATLAS and CMS)</a:t>
            </a:r>
            <a:endParaRPr lang="en-US" b="1" dirty="0">
              <a:latin typeface="Times New Roman"/>
              <a:ea typeface="ヒラギノ角ゴ ProN W6" charset="0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3839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Strategy to meet the ECFA Workshop deadline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2127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following discussion concerns the physics </a:t>
            </a:r>
            <a:r>
              <a:rPr lang="en-US" dirty="0" err="1" smtClean="0"/>
              <a:t>programme</a:t>
            </a:r>
            <a:r>
              <a:rPr lang="en-US" dirty="0" smtClean="0"/>
              <a:t> of Higgs boson(s) and BSM physics by ATLAS and CMS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Perform physics studies by means of </a:t>
            </a:r>
            <a:r>
              <a:rPr lang="en-US" b="1" dirty="0" smtClean="0"/>
              <a:t>fast</a:t>
            </a:r>
            <a:r>
              <a:rPr lang="en-US" dirty="0" smtClean="0"/>
              <a:t> and </a:t>
            </a:r>
            <a:r>
              <a:rPr lang="en-US" b="1" dirty="0" smtClean="0"/>
              <a:t>full</a:t>
            </a:r>
            <a:r>
              <a:rPr lang="en-US" dirty="0" smtClean="0"/>
              <a:t> simulation of events at √s=14 </a:t>
            </a:r>
            <a:r>
              <a:rPr lang="en-US" dirty="0" err="1" smtClean="0"/>
              <a:t>TeV</a:t>
            </a:r>
            <a:r>
              <a:rPr lang="en-US" dirty="0" smtClean="0"/>
              <a:t>, L=5×10</a:t>
            </a:r>
            <a:r>
              <a:rPr lang="en-US" baseline="30000" dirty="0" smtClean="0"/>
              <a:t>34</a:t>
            </a:r>
            <a:r>
              <a:rPr lang="en-US" dirty="0" smtClean="0"/>
              <a:t> cm</a:t>
            </a:r>
            <a:r>
              <a:rPr lang="en-US" baseline="30000" dirty="0" smtClean="0"/>
              <a:t>-2</a:t>
            </a:r>
            <a:r>
              <a:rPr lang="en-US" dirty="0" smtClean="0"/>
              <a:t> s</a:t>
            </a:r>
            <a:r>
              <a:rPr lang="en-US" baseline="30000" dirty="0" smtClean="0"/>
              <a:t>-1</a:t>
            </a:r>
            <a:r>
              <a:rPr lang="en-US" dirty="0" smtClean="0"/>
              <a:t>, </a:t>
            </a:r>
            <a:r>
              <a:rPr lang="en-US" dirty="0" smtClean="0">
                <a:sym typeface="Wingdings"/>
              </a:rPr>
              <a:t> μ ~ 140 events/</a:t>
            </a:r>
            <a:r>
              <a:rPr lang="en-US" dirty="0" err="1" smtClean="0">
                <a:sym typeface="Wingdings"/>
              </a:rPr>
              <a:t>bunchX</a:t>
            </a:r>
            <a:endParaRPr lang="en-US" dirty="0" smtClean="0">
              <a:sym typeface="Wingdings"/>
            </a:endParaRPr>
          </a:p>
          <a:p>
            <a:pPr marL="914400" lvl="1" indent="-514350"/>
            <a:r>
              <a:rPr lang="en-US" dirty="0" smtClean="0">
                <a:sym typeface="Wingdings"/>
              </a:rPr>
              <a:t>Discuss and agree on: a) value of mu for simulation studies and b) interaction length along the z-coordinate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Fast simulation: simulate all (or the most important ones) physics processes of interest for ECFA HL-LHC using fast simulation procedures</a:t>
            </a:r>
          </a:p>
          <a:p>
            <a:pPr lvl="1"/>
            <a:r>
              <a:rPr lang="en-US" dirty="0" smtClean="0"/>
              <a:t>ATLAS: approach based on </a:t>
            </a:r>
            <a:r>
              <a:rPr lang="en-US" i="1" dirty="0" smtClean="0"/>
              <a:t>MC particle-level</a:t>
            </a:r>
            <a:r>
              <a:rPr lang="en-US" dirty="0" smtClean="0"/>
              <a:t> simulations, smeared by efficiency/rejection/resolution functions of the type used for European Strategy revised by physics performance studies based on full simulation</a:t>
            </a:r>
          </a:p>
          <a:p>
            <a:pPr lvl="1"/>
            <a:r>
              <a:rPr lang="en-US" dirty="0" smtClean="0"/>
              <a:t>CMS: MC events processed through </a:t>
            </a:r>
            <a:r>
              <a:rPr lang="en-US" dirty="0" smtClean="0"/>
              <a:t>both </a:t>
            </a:r>
            <a:r>
              <a:rPr lang="en-US" dirty="0" smtClean="0"/>
              <a:t>parametric simulations like </a:t>
            </a:r>
            <a:r>
              <a:rPr lang="en-US" smtClean="0"/>
              <a:t>ATLAS and </a:t>
            </a:r>
            <a:r>
              <a:rPr lang="en-US" smtClean="0"/>
              <a:t>fast </a:t>
            </a:r>
            <a:r>
              <a:rPr lang="en-US" dirty="0" smtClean="0"/>
              <a:t>simulation of the CMS detector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4456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Strategy to meet the ECFA Workshop deadline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Full event simulation and reconstruction: this is challenging, but also very important to show in a few channels simulated in detail in the ATLAS/CMS upgraded detectors, and reconstructed with dedicated algorithms</a:t>
            </a:r>
          </a:p>
          <a:p>
            <a:pPr lvl="1"/>
            <a:r>
              <a:rPr lang="en-US" dirty="0" smtClean="0"/>
              <a:t>We’re discussing to choose a few channels among those listed in the next slide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Compare channels studied in fast and full simulation, to further “validate” the outcome from fast simulation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3444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channel(s) for full simulation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21275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sym typeface="Wingdings"/>
              </a:rPr>
              <a:t>Due to </a:t>
            </a:r>
            <a:r>
              <a:rPr lang="en-US" dirty="0" smtClean="0">
                <a:sym typeface="Wingdings"/>
              </a:rPr>
              <a:t>practical &amp; physics </a:t>
            </a:r>
            <a:r>
              <a:rPr lang="en-US" dirty="0">
                <a:sym typeface="Wingdings"/>
              </a:rPr>
              <a:t>considerations, </a:t>
            </a:r>
            <a:r>
              <a:rPr lang="en-US" dirty="0" smtClean="0">
                <a:sym typeface="Wingdings"/>
              </a:rPr>
              <a:t>top priority is </a:t>
            </a:r>
            <a:endParaRPr lang="en-US" b="1" dirty="0" smtClean="0"/>
          </a:p>
          <a:p>
            <a:pPr lvl="1"/>
            <a:r>
              <a:rPr lang="en-US" b="1" dirty="0" smtClean="0"/>
              <a:t>Higgs </a:t>
            </a:r>
            <a:r>
              <a:rPr lang="en-US" b="1" dirty="0"/>
              <a:t>self-coupling: </a:t>
            </a:r>
            <a:r>
              <a:rPr lang="en-US" b="1" dirty="0">
                <a:solidFill>
                  <a:srgbClr val="3366FF"/>
                </a:solidFill>
              </a:rPr>
              <a:t>HH</a:t>
            </a:r>
            <a:r>
              <a:rPr lang="en-US" b="1" dirty="0">
                <a:solidFill>
                  <a:srgbClr val="3366FF"/>
                </a:solidFill>
                <a:sym typeface="Wingdings"/>
              </a:rPr>
              <a:t> bb </a:t>
            </a:r>
            <a:r>
              <a:rPr lang="en-US" b="1" dirty="0" err="1" smtClean="0">
                <a:solidFill>
                  <a:srgbClr val="3366FF"/>
                </a:solidFill>
                <a:sym typeface="Wingdings"/>
              </a:rPr>
              <a:t>γγ</a:t>
            </a:r>
            <a:endParaRPr lang="en-US" b="1" dirty="0">
              <a:solidFill>
                <a:srgbClr val="3366FF"/>
              </a:solidFill>
              <a:sym typeface="Wingdings"/>
            </a:endParaRPr>
          </a:p>
          <a:p>
            <a:r>
              <a:rPr lang="en-US" dirty="0" smtClean="0">
                <a:sym typeface="Wingdings"/>
              </a:rPr>
              <a:t>Other high priorities, consider as time/resources allow:</a:t>
            </a:r>
          </a:p>
          <a:p>
            <a:pPr lvl="1"/>
            <a:r>
              <a:rPr lang="en-US" b="1" dirty="0" smtClean="0">
                <a:sym typeface="Wingdings"/>
              </a:rPr>
              <a:t>Rare </a:t>
            </a:r>
            <a:r>
              <a:rPr lang="en-US" b="1" dirty="0">
                <a:sym typeface="Wingdings"/>
              </a:rPr>
              <a:t>Higgs boson decays: </a:t>
            </a:r>
            <a:r>
              <a:rPr lang="en-US" b="1" dirty="0" err="1">
                <a:sym typeface="Wingdings"/>
              </a:rPr>
              <a:t>Hμ</a:t>
            </a:r>
            <a:r>
              <a:rPr lang="en-US" b="1" baseline="30000" dirty="0" err="1">
                <a:sym typeface="Wingdings"/>
              </a:rPr>
              <a:t>+</a:t>
            </a:r>
            <a:r>
              <a:rPr lang="en-US" b="1" dirty="0" err="1">
                <a:sym typeface="Wingdings"/>
              </a:rPr>
              <a:t>μ</a:t>
            </a:r>
            <a:r>
              <a:rPr lang="en-US" b="1" baseline="30000" dirty="0">
                <a:sym typeface="Wingdings"/>
              </a:rPr>
              <a:t>−</a:t>
            </a:r>
            <a:r>
              <a:rPr lang="en-US" b="1" dirty="0">
                <a:sym typeface="Wingdings"/>
              </a:rPr>
              <a:t>; </a:t>
            </a:r>
            <a:r>
              <a:rPr lang="en-US" b="1" dirty="0" err="1">
                <a:sym typeface="Wingdings"/>
              </a:rPr>
              <a:t>HZγ</a:t>
            </a:r>
            <a:endParaRPr lang="en-US" b="1" dirty="0">
              <a:sym typeface="Wingdings"/>
            </a:endParaRPr>
          </a:p>
          <a:p>
            <a:pPr lvl="1"/>
            <a:r>
              <a:rPr lang="en-US" b="1" dirty="0"/>
              <a:t>Higgs processes: VBF H</a:t>
            </a:r>
            <a:r>
              <a:rPr lang="en-US" b="1" dirty="0">
                <a:sym typeface="Wingdings"/>
              </a:rPr>
              <a:t> </a:t>
            </a:r>
            <a:r>
              <a:rPr lang="en-US" b="1" dirty="0" err="1">
                <a:sym typeface="Wingdings"/>
              </a:rPr>
              <a:t>ττ</a:t>
            </a:r>
            <a:endParaRPr lang="en-US" b="1" dirty="0">
              <a:sym typeface="Wingdings"/>
            </a:endParaRPr>
          </a:p>
          <a:p>
            <a:pPr lvl="1"/>
            <a:r>
              <a:rPr lang="en-US" b="1" dirty="0">
                <a:sym typeface="Wingdings"/>
              </a:rPr>
              <a:t>Vector Boson </a:t>
            </a:r>
            <a:r>
              <a:rPr lang="en-US" b="1" dirty="0" smtClean="0">
                <a:sym typeface="Wingdings"/>
              </a:rPr>
              <a:t>Scattering; examples: </a:t>
            </a:r>
          </a:p>
          <a:p>
            <a:pPr lvl="1"/>
            <a:r>
              <a:rPr lang="en-US" b="1" dirty="0" err="1" smtClean="0">
                <a:sym typeface="Wingdings"/>
              </a:rPr>
              <a:t>pp</a:t>
            </a:r>
            <a:r>
              <a:rPr lang="en-US" b="1" dirty="0" err="1">
                <a:sym typeface="Wingdings"/>
              </a:rPr>
              <a:t>WW</a:t>
            </a:r>
            <a:r>
              <a:rPr lang="en-US" b="1" dirty="0" err="1" smtClean="0">
                <a:sym typeface="Wingdings"/>
              </a:rPr>
              <a:t>lnln</a:t>
            </a:r>
            <a:r>
              <a:rPr lang="en-US" b="1" dirty="0" smtClean="0">
                <a:sym typeface="Wingdings"/>
              </a:rPr>
              <a:t> </a:t>
            </a:r>
            <a:r>
              <a:rPr lang="en-US" b="1" dirty="0" err="1" smtClean="0">
                <a:sym typeface="Wingdings"/>
              </a:rPr>
              <a:t>qq</a:t>
            </a:r>
            <a:r>
              <a:rPr lang="en-US" b="1" dirty="0">
                <a:sym typeface="Wingdings"/>
              </a:rPr>
              <a:t>; </a:t>
            </a:r>
            <a:r>
              <a:rPr lang="en-US" b="1" dirty="0" smtClean="0">
                <a:sym typeface="Wingdings"/>
              </a:rPr>
              <a:t> </a:t>
            </a:r>
          </a:p>
          <a:p>
            <a:pPr lvl="1"/>
            <a:r>
              <a:rPr lang="en-US" b="1" dirty="0" smtClean="0">
                <a:sym typeface="Wingdings"/>
              </a:rPr>
              <a:t>pp</a:t>
            </a:r>
            <a:r>
              <a:rPr lang="en-US" b="1" dirty="0">
                <a:sym typeface="Wingdings"/>
              </a:rPr>
              <a:t>ZZ</a:t>
            </a:r>
            <a:r>
              <a:rPr lang="en-US" b="1" dirty="0" smtClean="0">
                <a:sym typeface="Wingdings"/>
              </a:rPr>
              <a:t>4l </a:t>
            </a:r>
            <a:r>
              <a:rPr lang="en-US" b="1" dirty="0" err="1" smtClean="0">
                <a:sym typeface="Wingdings"/>
              </a:rPr>
              <a:t>qq</a:t>
            </a:r>
            <a:r>
              <a:rPr lang="en-US" b="1" dirty="0" smtClean="0">
                <a:sym typeface="Wingdings"/>
              </a:rPr>
              <a:t> </a:t>
            </a:r>
            <a:endParaRPr lang="en-US" b="1" dirty="0">
              <a:sym typeface="Wingdings"/>
            </a:endParaRPr>
          </a:p>
          <a:p>
            <a:pPr lvl="1"/>
            <a:r>
              <a:rPr lang="en-US" b="1" dirty="0" smtClean="0">
                <a:sym typeface="Wingdings"/>
              </a:rPr>
              <a:t>A </a:t>
            </a:r>
            <a:r>
              <a:rPr lang="en-US" b="1" dirty="0">
                <a:sym typeface="Wingdings"/>
              </a:rPr>
              <a:t>few channels from </a:t>
            </a:r>
            <a:r>
              <a:rPr lang="en-US" b="1" dirty="0" smtClean="0">
                <a:sym typeface="Wingdings"/>
              </a:rPr>
              <a:t>BSM</a:t>
            </a:r>
          </a:p>
          <a:p>
            <a:r>
              <a:rPr lang="en-US" dirty="0">
                <a:sym typeface="Wingdings"/>
              </a:rPr>
              <a:t>S</a:t>
            </a:r>
            <a:r>
              <a:rPr lang="en-US" dirty="0" smtClean="0">
                <a:sym typeface="Wingdings"/>
              </a:rPr>
              <a:t>tudies not done in full </a:t>
            </a:r>
            <a:r>
              <a:rPr lang="en-US" dirty="0" err="1" smtClean="0">
                <a:sym typeface="Wingdings"/>
              </a:rPr>
              <a:t>sim</a:t>
            </a:r>
            <a:r>
              <a:rPr lang="en-US" dirty="0" smtClean="0">
                <a:sym typeface="Wingdings"/>
              </a:rPr>
              <a:t> should be done with parametric MC and/or fast </a:t>
            </a:r>
            <a:r>
              <a:rPr lang="en-US" dirty="0" err="1" smtClean="0">
                <a:sym typeface="Wingdings"/>
              </a:rPr>
              <a:t>sim</a:t>
            </a:r>
            <a:r>
              <a:rPr lang="en-US" dirty="0" smtClean="0">
                <a:sym typeface="Wingdings"/>
              </a:rPr>
              <a:t> covering as many as possible of those enumerated in this talk </a:t>
            </a:r>
          </a:p>
          <a:p>
            <a:pPr lvl="1"/>
            <a:r>
              <a:rPr lang="en-US" dirty="0" smtClean="0">
                <a:sym typeface="Wingdings"/>
              </a:rPr>
              <a:t>By at least one of CMS/ATLAS (if not both)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229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469" y="144768"/>
            <a:ext cx="8788630" cy="79320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Status and availability of the required material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17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16469" y="1054066"/>
            <a:ext cx="8629886" cy="560256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European Strategy documents submitted by ATLAS and CMS</a:t>
            </a:r>
          </a:p>
          <a:p>
            <a:pPr lvl="1"/>
            <a:r>
              <a:rPr lang="en-US" dirty="0" smtClean="0"/>
              <a:t>The MC samples and the </a:t>
            </a:r>
            <a:r>
              <a:rPr lang="en-US" i="1" dirty="0" smtClean="0"/>
              <a:t>ES smearing functions </a:t>
            </a:r>
            <a:r>
              <a:rPr lang="en-US" dirty="0" smtClean="0"/>
              <a:t>used by ATLAS</a:t>
            </a:r>
          </a:p>
          <a:p>
            <a:pPr lvl="2"/>
            <a:r>
              <a:rPr lang="en-US" dirty="0" smtClean="0"/>
              <a:t>Similar parametric MC currently being produced by CMS</a:t>
            </a:r>
          </a:p>
          <a:p>
            <a:pPr lvl="1"/>
            <a:r>
              <a:rPr lang="en-US" dirty="0"/>
              <a:t>The “backup” public documents on ES </a:t>
            </a:r>
            <a:r>
              <a:rPr lang="en-US" dirty="0" smtClean="0"/>
              <a:t>studies</a:t>
            </a:r>
          </a:p>
          <a:p>
            <a:pPr lvl="1"/>
            <a:r>
              <a:rPr lang="en-US" dirty="0" smtClean="0"/>
              <a:t>The procedure used by CMS for projecting current data/MC results to HL-LHC</a:t>
            </a:r>
          </a:p>
          <a:p>
            <a:r>
              <a:rPr lang="en-US" dirty="0" smtClean="0"/>
              <a:t>The HI &amp; HF studies submitted for European Strategy</a:t>
            </a:r>
          </a:p>
          <a:p>
            <a:r>
              <a:rPr lang="en-US" dirty="0" smtClean="0"/>
              <a:t>ALICE/ATLAS/CMS/</a:t>
            </a:r>
            <a:r>
              <a:rPr lang="en-US" dirty="0" err="1" smtClean="0"/>
              <a:t>LHCb</a:t>
            </a:r>
            <a:r>
              <a:rPr lang="en-US" dirty="0" smtClean="0"/>
              <a:t> Upgrade documents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ATLAS:</a:t>
            </a:r>
          </a:p>
          <a:p>
            <a:pPr lvl="1"/>
            <a:r>
              <a:rPr lang="en-US" dirty="0" smtClean="0"/>
              <a:t>Useful info on trigger rates @ 7x10</a:t>
            </a:r>
            <a:r>
              <a:rPr lang="en-US" baseline="30000" dirty="0" smtClean="0"/>
              <a:t>34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Very useful information on ITK performance</a:t>
            </a:r>
          </a:p>
          <a:p>
            <a:pPr lvl="2"/>
            <a:r>
              <a:rPr lang="en-US" dirty="0" smtClean="0"/>
              <a:t>Transverse momentum resolution as a function of (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err="1" smtClean="0"/>
              <a:t>,η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Efficiencies as a function of </a:t>
            </a:r>
            <a:r>
              <a:rPr lang="en-US" dirty="0" err="1" smtClean="0"/>
              <a:t>fucntion</a:t>
            </a:r>
            <a:r>
              <a:rPr lang="en-US" dirty="0" smtClean="0"/>
              <a:t> of </a:t>
            </a:r>
            <a:r>
              <a:rPr lang="en-US" dirty="0"/>
              <a:t>(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, </a:t>
            </a:r>
            <a:r>
              <a:rPr lang="en-US" dirty="0" err="1"/>
              <a:t>η</a:t>
            </a:r>
            <a:r>
              <a:rPr lang="en-US" dirty="0"/>
              <a:t>) </a:t>
            </a:r>
            <a:r>
              <a:rPr lang="en-US" dirty="0" smtClean="0"/>
              <a:t>with pile-up. </a:t>
            </a:r>
            <a:r>
              <a:rPr lang="en-US" dirty="0"/>
              <a:t>F</a:t>
            </a:r>
            <a:r>
              <a:rPr lang="en-US" dirty="0" smtClean="0"/>
              <a:t>or </a:t>
            </a:r>
            <a:r>
              <a:rPr lang="en-US" dirty="0" err="1" smtClean="0"/>
              <a:t>muons</a:t>
            </a:r>
            <a:r>
              <a:rPr lang="en-US" dirty="0" smtClean="0"/>
              <a:t> </a:t>
            </a:r>
            <a:r>
              <a:rPr lang="en-US" dirty="0" err="1" smtClean="0"/>
              <a:t>pions</a:t>
            </a:r>
            <a:r>
              <a:rPr lang="en-US" dirty="0" smtClean="0"/>
              <a:t> and electrons</a:t>
            </a:r>
          </a:p>
          <a:p>
            <a:pPr lvl="2"/>
            <a:r>
              <a:rPr lang="en-US" dirty="0" smtClean="0"/>
              <a:t>B-tagging with pile-up.</a:t>
            </a:r>
          </a:p>
          <a:p>
            <a:pPr lvl="1"/>
            <a:r>
              <a:rPr lang="en-US" dirty="0" smtClean="0"/>
              <a:t>CMS: Technical Proposal for the Upgrade through 2020</a:t>
            </a:r>
          </a:p>
          <a:p>
            <a:pPr lvl="1"/>
            <a:r>
              <a:rPr lang="en-US" dirty="0" err="1" smtClean="0"/>
              <a:t>LHCb</a:t>
            </a:r>
            <a:r>
              <a:rPr lang="en-US" dirty="0" smtClean="0"/>
              <a:t>: </a:t>
            </a:r>
            <a:r>
              <a:rPr lang="en-US" dirty="0" err="1" smtClean="0"/>
              <a:t>arXiv</a:t>
            </a:r>
            <a:r>
              <a:rPr lang="en-US" dirty="0" smtClean="0"/>
              <a:t>: </a:t>
            </a:r>
            <a:r>
              <a:rPr lang="en-US" dirty="0"/>
              <a:t>Implications of </a:t>
            </a:r>
            <a:r>
              <a:rPr lang="en-US" dirty="0" err="1"/>
              <a:t>LHCb</a:t>
            </a:r>
            <a:r>
              <a:rPr lang="en-US" dirty="0"/>
              <a:t> measurements and future </a:t>
            </a:r>
            <a:r>
              <a:rPr lang="en-US" dirty="0" smtClean="0"/>
              <a:t>prospects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Recent effort (ongoing) for Snowmass</a:t>
            </a:r>
          </a:p>
        </p:txBody>
      </p:sp>
    </p:spTree>
    <p:extLst>
      <p:ext uri="{BB962C8B-B14F-4D97-AF65-F5344CB8AC3E}">
        <p14:creationId xmlns:p14="http://schemas.microsoft.com/office/powerpoint/2010/main" val="42924641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Review ES smearing functions with available new results from Upgrade and Snowmass efforts</a:t>
            </a:r>
          </a:p>
          <a:p>
            <a:r>
              <a:rPr lang="en-US" dirty="0" smtClean="0"/>
              <a:t>Review ES strategy findings with the more info available after Cracow</a:t>
            </a:r>
          </a:p>
          <a:p>
            <a:r>
              <a:rPr lang="en-US" dirty="0" smtClean="0"/>
              <a:t>Follow closely ongoing activity on Snowmass preparation</a:t>
            </a:r>
          </a:p>
          <a:p>
            <a:r>
              <a:rPr lang="en-US" dirty="0" smtClean="0"/>
              <a:t>Follow closely ATLAS and CMS progresses on full simulation work at HL-LHC</a:t>
            </a:r>
          </a:p>
          <a:p>
            <a:r>
              <a:rPr lang="en-US" dirty="0" smtClean="0"/>
              <a:t>Plan meetings of the PG for next months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0632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59367"/>
            <a:ext cx="8229600" cy="1143000"/>
          </a:xfrm>
        </p:spPr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830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7328"/>
            <a:ext cx="8229600" cy="995236"/>
          </a:xfrm>
        </p:spPr>
        <p:txBody>
          <a:bodyPr>
            <a:noAutofit/>
          </a:bodyPr>
          <a:lstStyle/>
          <a:p>
            <a:r>
              <a:rPr lang="en-US" sz="3600" dirty="0" smtClean="0"/>
              <a:t>Proposed Agenda &amp; “Theory &amp; Physics Goals…” session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9109"/>
            <a:ext cx="8391502" cy="5342365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Introduction – 5’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Theory overview - physics case for HL-LHC 25’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Higgs boson precision measurements and VBS 35’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New Physics searches: SUSY, </a:t>
            </a:r>
            <a:r>
              <a:rPr lang="en-US" dirty="0" err="1" smtClean="0"/>
              <a:t>ExtraDimensions</a:t>
            </a:r>
            <a:r>
              <a:rPr lang="en-US" dirty="0" smtClean="0"/>
              <a:t>, </a:t>
            </a:r>
            <a:r>
              <a:rPr lang="en-US" dirty="0" err="1" smtClean="0"/>
              <a:t>etc</a:t>
            </a:r>
            <a:r>
              <a:rPr lang="en-US" dirty="0" smtClean="0"/>
              <a:t>; 35’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Requirements for Trigger, Detector and Physics objects performance 25’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Heavy </a:t>
            </a:r>
            <a:r>
              <a:rPr lang="en-US" dirty="0" err="1" smtClean="0"/>
              <a:t>Flavour</a:t>
            </a:r>
            <a:r>
              <a:rPr lang="en-US" dirty="0" smtClean="0"/>
              <a:t> [</a:t>
            </a:r>
            <a:r>
              <a:rPr lang="en-US" dirty="0" err="1" smtClean="0"/>
              <a:t>LHCb</a:t>
            </a:r>
            <a:r>
              <a:rPr lang="en-US" dirty="0" smtClean="0"/>
              <a:t> speaker] 25’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Heavy Ion [ALICE speaker] 25’</a:t>
            </a:r>
          </a:p>
          <a:p>
            <a:endParaRPr lang="en-US" dirty="0"/>
          </a:p>
          <a:p>
            <a:r>
              <a:rPr lang="en-US" dirty="0" smtClean="0"/>
              <a:t>Theory considerations relevant for HL-LHC are presented in each talk (except 5)</a:t>
            </a:r>
          </a:p>
          <a:p>
            <a:r>
              <a:rPr lang="en-US" dirty="0" smtClean="0"/>
              <a:t>The </a:t>
            </a:r>
            <a:r>
              <a:rPr lang="en-US" dirty="0"/>
              <a:t>I</a:t>
            </a:r>
            <a:r>
              <a:rPr lang="en-US" dirty="0" smtClean="0"/>
              <a:t>ntroduction is a talk that presents the structure of the session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833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976313"/>
            <a:ext cx="8893175" cy="5424487"/>
          </a:xfrm>
        </p:spPr>
        <p:txBody>
          <a:bodyPr>
            <a:normAutofit fontScale="92500"/>
          </a:bodyPr>
          <a:lstStyle/>
          <a:p>
            <a:pPr marL="0" indent="0">
              <a:buFontTx/>
              <a:buNone/>
              <a:defRPr/>
            </a:pPr>
            <a:r>
              <a:rPr lang="en-US" sz="2000" dirty="0" smtClean="0"/>
              <a:t>Three main physics topics that are unique of the upgraded ALICE detector:</a:t>
            </a:r>
            <a:endParaRPr lang="en-US" sz="1200" dirty="0" smtClean="0"/>
          </a:p>
          <a:p>
            <a:pPr marL="457200" indent="-457200">
              <a:buFont typeface="+mj-lt"/>
              <a:buAutoNum type="arabicPeriod"/>
              <a:defRPr/>
            </a:pPr>
            <a:r>
              <a:rPr lang="en-US" b="1" dirty="0" smtClean="0">
                <a:solidFill>
                  <a:srgbClr val="FF0000"/>
                </a:solidFill>
              </a:rPr>
              <a:t>Heavy-</a:t>
            </a:r>
            <a:r>
              <a:rPr lang="en-US" b="1" dirty="0" err="1" smtClean="0">
                <a:solidFill>
                  <a:srgbClr val="FF0000"/>
                </a:solidFill>
              </a:rPr>
              <a:t>flavour</a:t>
            </a:r>
            <a:r>
              <a:rPr lang="en-US" b="1" dirty="0" smtClean="0">
                <a:solidFill>
                  <a:srgbClr val="FF0000"/>
                </a:solidFill>
              </a:rPr>
              <a:t> transport parameters in the QGP</a:t>
            </a:r>
            <a:endParaRPr lang="en-US" b="1" dirty="0" smtClean="0"/>
          </a:p>
          <a:p>
            <a:pPr lvl="1">
              <a:defRPr/>
            </a:pPr>
            <a:r>
              <a:rPr lang="en-US" sz="1800" dirty="0" smtClean="0"/>
              <a:t>Heavy-quark diffusion coefficient (</a:t>
            </a:r>
            <a:r>
              <a:rPr lang="en-US" sz="1800" dirty="0" smtClean="0">
                <a:sym typeface="Wingdings"/>
              </a:rPr>
              <a:t> </a:t>
            </a:r>
            <a:r>
              <a:rPr lang="en-US" sz="1800" dirty="0" smtClean="0"/>
              <a:t>QGP equation of state, viscosity of the QGP fluid)</a:t>
            </a:r>
            <a:endParaRPr lang="en-US" sz="1800" baseline="-25000" dirty="0" smtClean="0"/>
          </a:p>
          <a:p>
            <a:pPr lvl="1">
              <a:defRPr/>
            </a:pPr>
            <a:r>
              <a:rPr lang="en-US" sz="1800" dirty="0" smtClean="0"/>
              <a:t>Heavy-quark </a:t>
            </a:r>
            <a:r>
              <a:rPr lang="en-US" sz="1800" dirty="0" err="1" smtClean="0"/>
              <a:t>thermalization</a:t>
            </a:r>
            <a:r>
              <a:rPr lang="en-US" sz="1800" dirty="0" smtClean="0"/>
              <a:t> and </a:t>
            </a:r>
            <a:r>
              <a:rPr lang="en-US" sz="1800" dirty="0" err="1" smtClean="0"/>
              <a:t>hadronization</a:t>
            </a:r>
            <a:r>
              <a:rPr lang="en-US" sz="1800" dirty="0" smtClean="0"/>
              <a:t> </a:t>
            </a:r>
            <a:r>
              <a:rPr lang="en-US" sz="1800" dirty="0" smtClean="0">
                <a:sym typeface="Wingdings"/>
              </a:rPr>
              <a:t>in the QGP</a:t>
            </a:r>
            <a:endParaRPr lang="en-US" sz="1800" dirty="0" smtClean="0"/>
          </a:p>
          <a:p>
            <a:pPr lvl="1">
              <a:defRPr/>
            </a:pPr>
            <a:r>
              <a:rPr lang="en-US" sz="1800" dirty="0" smtClean="0"/>
              <a:t>Mass dependence of </a:t>
            </a:r>
            <a:r>
              <a:rPr lang="en-US" sz="1800" dirty="0" err="1" smtClean="0"/>
              <a:t>parton</a:t>
            </a:r>
            <a:r>
              <a:rPr lang="en-US" sz="1800" dirty="0" smtClean="0"/>
              <a:t> energy loss in QGP medium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b="1" dirty="0" smtClean="0">
                <a:solidFill>
                  <a:srgbClr val="FF0000"/>
                </a:solidFill>
              </a:rPr>
              <a:t>Low-mass </a:t>
            </a:r>
            <a:r>
              <a:rPr lang="en-US" b="1" dirty="0" err="1" smtClean="0">
                <a:solidFill>
                  <a:srgbClr val="FF0000"/>
                </a:solidFill>
              </a:rPr>
              <a:t>dielectrons</a:t>
            </a:r>
            <a:r>
              <a:rPr lang="en-US" b="1" dirty="0" smtClean="0">
                <a:solidFill>
                  <a:srgbClr val="FF0000"/>
                </a:solidFill>
              </a:rPr>
              <a:t>: thermal photons and vector mesons from the QGP </a:t>
            </a:r>
          </a:p>
          <a:p>
            <a:pPr lvl="1">
              <a:defRPr/>
            </a:pPr>
            <a:r>
              <a:rPr lang="en-US" sz="1800" dirty="0" smtClean="0"/>
              <a:t>Photons from the QGP (</a:t>
            </a:r>
            <a:r>
              <a:rPr lang="en-US" sz="1800" dirty="0" err="1" smtClean="0">
                <a:latin typeface="Symbol" charset="2"/>
                <a:cs typeface="Symbol" charset="2"/>
              </a:rPr>
              <a:t>g</a:t>
            </a:r>
            <a:r>
              <a:rPr lang="en-US" sz="1800" dirty="0" err="1" smtClean="0">
                <a:sym typeface="Wingdings"/>
              </a:rPr>
              <a:t>e</a:t>
            </a:r>
            <a:r>
              <a:rPr lang="en-US" sz="1800" baseline="30000" dirty="0" err="1" smtClean="0">
                <a:sym typeface="Wingdings"/>
              </a:rPr>
              <a:t>+</a:t>
            </a:r>
            <a:r>
              <a:rPr lang="en-US" sz="1800" dirty="0" err="1" smtClean="0">
                <a:sym typeface="Wingdings"/>
              </a:rPr>
              <a:t>e</a:t>
            </a:r>
            <a:r>
              <a:rPr lang="en-US" sz="1800" baseline="30000" dirty="0">
                <a:sym typeface="Wingdings"/>
              </a:rPr>
              <a:t>-</a:t>
            </a:r>
            <a:r>
              <a:rPr lang="en-US" sz="1800" dirty="0" smtClean="0"/>
              <a:t>) </a:t>
            </a:r>
            <a:r>
              <a:rPr lang="en-US" sz="1800" dirty="0" smtClean="0">
                <a:sym typeface="Wingdings"/>
              </a:rPr>
              <a:t> map temperature during system evolution</a:t>
            </a:r>
            <a:endParaRPr lang="en-US" sz="1800" dirty="0" smtClean="0"/>
          </a:p>
          <a:p>
            <a:pPr lvl="1">
              <a:defRPr/>
            </a:pPr>
            <a:r>
              <a:rPr lang="en-US" sz="1800" dirty="0" smtClean="0"/>
              <a:t>Modification of </a:t>
            </a:r>
            <a:r>
              <a:rPr lang="en-US" sz="1800" dirty="0" smtClean="0">
                <a:latin typeface="Symbol" charset="2"/>
                <a:cs typeface="Symbol" charset="2"/>
              </a:rPr>
              <a:t>r</a:t>
            </a:r>
            <a:r>
              <a:rPr lang="en-US" sz="1800" dirty="0" smtClean="0"/>
              <a:t> </a:t>
            </a:r>
            <a:r>
              <a:rPr lang="en-US" sz="1800" dirty="0"/>
              <a:t>spectral function</a:t>
            </a:r>
            <a:r>
              <a:rPr lang="en-US" sz="1800" dirty="0" smtClean="0"/>
              <a:t> (</a:t>
            </a:r>
            <a:r>
              <a:rPr lang="en-US" sz="1800" dirty="0" err="1" smtClean="0">
                <a:latin typeface="Symbol" charset="2"/>
                <a:cs typeface="Symbol" charset="2"/>
              </a:rPr>
              <a:t>r</a:t>
            </a:r>
            <a:r>
              <a:rPr lang="en-US" sz="1800" dirty="0" err="1" smtClean="0">
                <a:sym typeface="Wingdings"/>
              </a:rPr>
              <a:t></a:t>
            </a:r>
            <a:r>
              <a:rPr lang="en-US" sz="1800" dirty="0" err="1">
                <a:sym typeface="Wingdings"/>
              </a:rPr>
              <a:t>e</a:t>
            </a:r>
            <a:r>
              <a:rPr lang="en-US" sz="1800" baseline="30000" dirty="0" err="1">
                <a:sym typeface="Wingdings"/>
              </a:rPr>
              <a:t>+</a:t>
            </a:r>
            <a:r>
              <a:rPr lang="en-US" sz="1800" dirty="0" err="1">
                <a:sym typeface="Wingdings"/>
              </a:rPr>
              <a:t>e</a:t>
            </a:r>
            <a:r>
              <a:rPr lang="en-US" sz="1800" baseline="30000" dirty="0">
                <a:sym typeface="Wingdings"/>
              </a:rPr>
              <a:t>-</a:t>
            </a:r>
            <a:r>
              <a:rPr lang="en-US" sz="1800" dirty="0" smtClean="0"/>
              <a:t>) </a:t>
            </a:r>
            <a:r>
              <a:rPr lang="en-US" sz="1800" dirty="0" smtClean="0">
                <a:sym typeface="Wingdings"/>
              </a:rPr>
              <a:t> </a:t>
            </a:r>
            <a:r>
              <a:rPr lang="en-US" sz="1800" dirty="0">
                <a:sym typeface="Wingdings"/>
              </a:rPr>
              <a:t>c</a:t>
            </a:r>
            <a:r>
              <a:rPr lang="en-US" sz="1800" dirty="0" smtClean="0"/>
              <a:t>hiral symmetry restoration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b="1" dirty="0" err="1" smtClean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Charmonia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 (J/</a:t>
            </a:r>
            <a:r>
              <a:rPr lang="en-US" b="1" dirty="0" smtClean="0">
                <a:solidFill>
                  <a:srgbClr val="FF0000"/>
                </a:solidFill>
                <a:latin typeface="Symbol" charset="2"/>
                <a:ea typeface="ＭＳ Ｐゴシック" charset="0"/>
                <a:cs typeface="Symbol" charset="2"/>
              </a:rPr>
              <a:t>y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 and </a:t>
            </a:r>
            <a:r>
              <a:rPr lang="en-US" b="1" dirty="0" smtClean="0">
                <a:solidFill>
                  <a:srgbClr val="FF0000"/>
                </a:solidFill>
                <a:latin typeface="Symbol" charset="2"/>
                <a:ea typeface="ＭＳ Ｐゴシック" charset="0"/>
                <a:cs typeface="Symbol" charset="2"/>
              </a:rPr>
              <a:t>y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’) down to zero </a:t>
            </a:r>
            <a:r>
              <a:rPr lang="en-US" b="1" i="1" dirty="0" err="1" smtClean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p</a:t>
            </a:r>
            <a:r>
              <a:rPr lang="en-US" b="1" baseline="-25000" dirty="0" err="1" smtClean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T</a:t>
            </a:r>
            <a:endParaRPr lang="en-US" b="1" baseline="-25000" dirty="0" smtClean="0">
              <a:solidFill>
                <a:srgbClr val="FF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lvl="1">
              <a:defRPr/>
            </a:pPr>
            <a:r>
              <a:rPr lang="en-US" sz="1800" dirty="0" smtClean="0">
                <a:latin typeface="Arial" charset="0"/>
                <a:ea typeface="ＭＳ Ｐゴシック" charset="0"/>
              </a:rPr>
              <a:t>Only the comparison of the two states can shed light on the suppression/regeneration mechanism</a:t>
            </a:r>
          </a:p>
          <a:p>
            <a:pPr lvl="1">
              <a:defRPr/>
            </a:pPr>
            <a:r>
              <a:rPr lang="en-US" sz="1800" dirty="0" smtClean="0">
                <a:latin typeface="Arial" charset="0"/>
                <a:ea typeface="ＭＳ Ｐゴシック" charset="0"/>
              </a:rPr>
              <a:t>Study QGP-density dependence with measurements at central and forward rapidity</a:t>
            </a:r>
          </a:p>
        </p:txBody>
      </p:sp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Gill Sans Light" charset="0"/>
                <a:ea typeface="ＭＳ Ｐゴシック" charset="0"/>
              </a:rPr>
              <a:t>ALICE Goals after LS2</a:t>
            </a:r>
          </a:p>
        </p:txBody>
      </p:sp>
      <p:sp>
        <p:nvSpPr>
          <p:cNvPr id="19459" name="Footer Placeholder 2"/>
          <p:cNvSpPr>
            <a:spLocks noGrp="1"/>
          </p:cNvSpPr>
          <p:nvPr>
            <p:ph type="ftr" sz="quarter" idx="10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0">
                <a:solidFill>
                  <a:schemeClr val="bg1"/>
                </a:solidFill>
                <a:latin typeface="Gill Sans" charset="0"/>
                <a:cs typeface="Gill Sans" charset="0"/>
              </a:rPr>
              <a:t>10.06.2013                                                     ALICE + ATLAS/CMS HI</a:t>
            </a:r>
          </a:p>
        </p:txBody>
      </p:sp>
      <p:sp>
        <p:nvSpPr>
          <p:cNvPr id="19460" name="Slide Number Placeholder 28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CF12D97-78E0-B14A-8735-90FBB571D422}" type="slidenum">
              <a:rPr lang="en-US" sz="1600" b="0">
                <a:solidFill>
                  <a:schemeClr val="bg1"/>
                </a:solidFill>
                <a:latin typeface="Gill Sans" charset="0"/>
                <a:cs typeface="Gill Sans" charset="0"/>
              </a:rPr>
              <a:pPr eaLnBrk="1" hangingPunct="1"/>
              <a:t>20</a:t>
            </a:fld>
            <a:endParaRPr lang="en-US" sz="1600" b="0">
              <a:solidFill>
                <a:schemeClr val="bg1"/>
              </a:solidFill>
              <a:latin typeface="Gill Sans" charset="0"/>
              <a:cs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141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Gill Sans Light" charset="0"/>
                <a:ea typeface="ＭＳ Ｐゴシック" charset="0"/>
              </a:rPr>
              <a:t>ATLAS and CMS HI Goals after LS2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Precision and multi-differential Y measurements</a:t>
            </a:r>
          </a:p>
          <a:p>
            <a:pPr lvl="1"/>
            <a:r>
              <a:rPr lang="en-US">
                <a:latin typeface="Arial" charset="0"/>
                <a:ea typeface="ＭＳ Ｐゴシック" charset="0"/>
              </a:rPr>
              <a:t>Onset and dependences of quarkonium suppression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Multi-differential studies of b quark energy loss</a:t>
            </a:r>
          </a:p>
          <a:p>
            <a:pPr lvl="1"/>
            <a:r>
              <a:rPr lang="en-US">
                <a:latin typeface="Arial" charset="0"/>
                <a:ea typeface="ＭＳ Ｐゴシック" charset="0"/>
              </a:rPr>
              <a:t>b-tagged di-jets, </a:t>
            </a:r>
            <a:r>
              <a:rPr lang="en-US" b="1">
                <a:latin typeface="Arial" charset="0"/>
                <a:ea typeface="ＭＳ Ｐゴシック" charset="0"/>
              </a:rPr>
              <a:t>γ/Z-b </a:t>
            </a:r>
            <a:r>
              <a:rPr lang="en-US">
                <a:latin typeface="Arial" charset="0"/>
                <a:ea typeface="ＭＳ Ｐゴシック" charset="0"/>
              </a:rPr>
              <a:t>jet </a:t>
            </a:r>
          </a:p>
          <a:p>
            <a:pPr lvl="1"/>
            <a:r>
              <a:rPr lang="en-US">
                <a:latin typeface="Arial" charset="0"/>
                <a:ea typeface="ＭＳ Ｐゴシック" charset="0"/>
              </a:rPr>
              <a:t>Z ➝ bbar 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Precision measurement of multi-differential medium-modified fragmentation functions</a:t>
            </a:r>
          </a:p>
          <a:p>
            <a:pPr lvl="1"/>
            <a:r>
              <a:rPr lang="en-US" b="1">
                <a:latin typeface="Arial" charset="0"/>
                <a:ea typeface="ＭＳ Ｐゴシック" charset="0"/>
              </a:rPr>
              <a:t>Δφ-dependent γ-jet, </a:t>
            </a:r>
            <a:r>
              <a:rPr lang="en-US">
                <a:latin typeface="Arial" charset="0"/>
                <a:ea typeface="ＭＳ Ｐゴシック" charset="0"/>
              </a:rPr>
              <a:t>Z-jet </a:t>
            </a:r>
          </a:p>
          <a:p>
            <a:pPr lvl="1"/>
            <a:r>
              <a:rPr lang="en-US" b="1">
                <a:latin typeface="Arial" charset="0"/>
                <a:ea typeface="ＭＳ Ｐゴシック" charset="0"/>
              </a:rPr>
              <a:t>γ-jet, </a:t>
            </a:r>
            <a:r>
              <a:rPr lang="en-US">
                <a:latin typeface="Arial" charset="0"/>
                <a:ea typeface="ＭＳ Ｐゴシック" charset="0"/>
              </a:rPr>
              <a:t>Z-jet fragmentation @ high z </a:t>
            </a:r>
          </a:p>
          <a:p>
            <a:pPr lvl="1"/>
            <a:r>
              <a:rPr lang="en-US" b="1">
                <a:latin typeface="Arial" charset="0"/>
                <a:ea typeface="ＭＳ Ｐゴシック" charset="0"/>
              </a:rPr>
              <a:t>γ/Z- </a:t>
            </a:r>
            <a:r>
              <a:rPr lang="en-US">
                <a:latin typeface="Arial" charset="0"/>
                <a:ea typeface="ＭＳ Ｐゴシック" charset="0"/>
              </a:rPr>
              <a:t>multijet </a:t>
            </a:r>
          </a:p>
          <a:p>
            <a:pPr lvl="1"/>
            <a:r>
              <a:rPr lang="en-US">
                <a:latin typeface="Arial" charset="0"/>
                <a:ea typeface="ＭＳ Ｐゴシック" charset="0"/>
              </a:rPr>
              <a:t>fragmentation photons </a:t>
            </a:r>
          </a:p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483" name="TextBox 5"/>
          <p:cNvSpPr txBox="1">
            <a:spLocks noChangeArrowheads="1"/>
          </p:cNvSpPr>
          <p:nvPr/>
        </p:nvSpPr>
        <p:spPr bwMode="auto">
          <a:xfrm>
            <a:off x="3200400" y="6091238"/>
            <a:ext cx="5965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0000FF"/>
                </a:solidFill>
              </a:rPr>
              <a:t>B. Cole, G. Roland, HI Town Meeting, June 2012</a:t>
            </a:r>
          </a:p>
        </p:txBody>
      </p:sp>
      <p:pic>
        <p:nvPicPr>
          <p:cNvPr id="2048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0"/>
            <a:ext cx="1130301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8613" y="-30163"/>
            <a:ext cx="1219200" cy="1219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Footer Placeholder 3"/>
          <p:cNvSpPr>
            <a:spLocks noGrp="1"/>
          </p:cNvSpPr>
          <p:nvPr>
            <p:ph type="ftr" sz="quarter" idx="10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0">
                <a:solidFill>
                  <a:schemeClr val="bg1"/>
                </a:solidFill>
                <a:latin typeface="Gill Sans" charset="0"/>
                <a:cs typeface="Gill Sans" charset="0"/>
              </a:rPr>
              <a:t>10.06.2013                                                     ALICE + ATLAS/CMS HI</a:t>
            </a:r>
          </a:p>
        </p:txBody>
      </p:sp>
      <p:sp>
        <p:nvSpPr>
          <p:cNvPr id="2048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F62A99B-8C8A-254A-9094-BDB8C6287660}" type="slidenum">
              <a:rPr lang="en-US" sz="1600" b="0">
                <a:solidFill>
                  <a:schemeClr val="bg1"/>
                </a:solidFill>
                <a:latin typeface="Gill Sans" charset="0"/>
                <a:cs typeface="Gill Sans" charset="0"/>
              </a:rPr>
              <a:pPr eaLnBrk="1" hangingPunct="1"/>
              <a:t>21</a:t>
            </a:fld>
            <a:endParaRPr lang="en-US" sz="1600" b="0">
              <a:solidFill>
                <a:schemeClr val="bg1"/>
              </a:solidFill>
              <a:latin typeface="Gill Sans" charset="0"/>
              <a:cs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811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charset="0"/>
              </a:rPr>
              <a:t>HI - Available </a:t>
            </a:r>
            <a:r>
              <a:rPr lang="en-US" dirty="0">
                <a:ea typeface="ＭＳ Ｐゴシック" charset="0"/>
              </a:rPr>
              <a:t>Documents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457200" y="1285633"/>
            <a:ext cx="8229600" cy="5435841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ea typeface="ＭＳ Ｐゴシック" charset="0"/>
              </a:rPr>
              <a:t>ALICE Upgrade LOI: CERN-LHCC-2012-012</a:t>
            </a:r>
          </a:p>
          <a:p>
            <a:pPr lvl="1"/>
            <a:r>
              <a:rPr lang="en-US" dirty="0">
                <a:ea typeface="ＭＳ Ｐゴシック" charset="0"/>
              </a:rPr>
              <a:t>Addendum in preparation (</a:t>
            </a:r>
            <a:r>
              <a:rPr lang="en-US" dirty="0" err="1">
                <a:ea typeface="ＭＳ Ｐゴシック" charset="0"/>
              </a:rPr>
              <a:t>Muon</a:t>
            </a:r>
            <a:r>
              <a:rPr lang="en-US" dirty="0">
                <a:ea typeface="ＭＳ Ｐゴシック" charset="0"/>
              </a:rPr>
              <a:t> Forward Tracker)</a:t>
            </a:r>
          </a:p>
          <a:p>
            <a:r>
              <a:rPr lang="en-US" dirty="0">
                <a:ea typeface="ＭＳ Ｐゴシック" charset="0"/>
              </a:rPr>
              <a:t>ALICE Inner Tracking System Upgrade CDR: CERN-LHCC-2012-013</a:t>
            </a:r>
          </a:p>
          <a:p>
            <a:pPr lvl="1"/>
            <a:r>
              <a:rPr lang="en-US" dirty="0">
                <a:ea typeface="ＭＳ Ｐゴシック" charset="0"/>
              </a:rPr>
              <a:t>TDR in preparation</a:t>
            </a:r>
          </a:p>
          <a:p>
            <a:pPr lvl="1"/>
            <a:endParaRPr lang="en-US" dirty="0">
              <a:ea typeface="ＭＳ Ｐゴシック" charset="0"/>
            </a:endParaRPr>
          </a:p>
          <a:p>
            <a:r>
              <a:rPr lang="en-US" dirty="0">
                <a:ea typeface="ＭＳ Ｐゴシック" charset="0"/>
              </a:rPr>
              <a:t>Presentations at the Heavy Ion Town Meeting (June 2012):</a:t>
            </a:r>
          </a:p>
          <a:p>
            <a:pPr lvl="1"/>
            <a:r>
              <a:rPr lang="en-US" dirty="0">
                <a:ea typeface="ＭＳ Ｐゴシック" charset="0"/>
                <a:hlinkClick r:id="rId2"/>
              </a:rPr>
              <a:t>http://indico.cern.ch/event/HItownmeeting</a:t>
            </a:r>
            <a:endParaRPr lang="en-US" dirty="0">
              <a:ea typeface="ＭＳ Ｐゴシック" charset="0"/>
            </a:endParaRPr>
          </a:p>
          <a:p>
            <a:r>
              <a:rPr lang="en-US" dirty="0">
                <a:ea typeface="ＭＳ Ｐゴシック" charset="0"/>
              </a:rPr>
              <a:t>Inputs by ALICE, ATLAS, CMS to the ESPG meeting Cracow (Sep 2012)</a:t>
            </a:r>
          </a:p>
          <a:p>
            <a:pPr lvl="1"/>
            <a:r>
              <a:rPr lang="it-IT" dirty="0">
                <a:ea typeface="ＭＳ Ｐゴシック" charset="0"/>
                <a:hlinkClick r:id="rId3"/>
              </a:rPr>
              <a:t>http://indico.cern.ch/confId=182232</a:t>
            </a:r>
            <a:endParaRPr lang="it-IT" dirty="0">
              <a:ea typeface="ＭＳ Ｐゴシック" charset="0"/>
            </a:endParaRPr>
          </a:p>
          <a:p>
            <a:pPr lvl="1"/>
            <a:r>
              <a:rPr lang="it-IT" dirty="0">
                <a:ea typeface="ＭＳ Ｐゴシック" charset="0"/>
              </a:rPr>
              <a:t>HI community </a:t>
            </a:r>
            <a:r>
              <a:rPr lang="it-IT" dirty="0" err="1">
                <a:ea typeface="ＭＳ Ｐゴシック" charset="0"/>
              </a:rPr>
              <a:t>presentation</a:t>
            </a:r>
            <a:r>
              <a:rPr lang="it-IT" dirty="0">
                <a:ea typeface="ＭＳ Ｐゴシック" charset="0"/>
              </a:rPr>
              <a:t> (H. </a:t>
            </a:r>
            <a:r>
              <a:rPr lang="it-IT" dirty="0" err="1">
                <a:ea typeface="ＭＳ Ｐゴシック" charset="0"/>
              </a:rPr>
              <a:t>Appelshaeueser</a:t>
            </a:r>
            <a:r>
              <a:rPr lang="it-IT" dirty="0">
                <a:ea typeface="ＭＳ Ｐゴシック" charset="0"/>
              </a:rPr>
              <a:t>)</a:t>
            </a:r>
            <a:r>
              <a:rPr lang="it-IT" dirty="0">
                <a:ea typeface="ＭＳ Ｐゴシック" charset="0"/>
                <a:hlinkClick r:id="rId3"/>
              </a:rPr>
              <a:t>http://indico.cern.ch/getFile.py/access?contribId=16&amp;sessionId=2&amp;resId=0&amp;materialId=slides&amp;confId=182232</a:t>
            </a:r>
            <a:endParaRPr lang="it-IT" dirty="0">
              <a:ea typeface="ＭＳ Ｐゴシック" charset="0"/>
            </a:endParaRPr>
          </a:p>
          <a:p>
            <a:endParaRPr lang="en-US" dirty="0">
              <a:ea typeface="ＭＳ Ｐゴシック" charset="0"/>
            </a:endParaRPr>
          </a:p>
          <a:p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Footer Placeholder 3"/>
          <p:cNvSpPr>
            <a:spLocks noGrp="1"/>
          </p:cNvSpPr>
          <p:nvPr>
            <p:ph type="ftr" sz="quarter" idx="10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0">
                <a:solidFill>
                  <a:schemeClr val="bg1"/>
                </a:solidFill>
                <a:latin typeface="Gill Sans Light" charset="0"/>
                <a:cs typeface="Gill Sans Light" charset="0"/>
              </a:rPr>
              <a:t>10.06.2013                                                     ALICE + ATLAS/CMS HI</a:t>
            </a:r>
          </a:p>
        </p:txBody>
      </p:sp>
      <p:sp>
        <p:nvSpPr>
          <p:cNvPr id="1843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275E42A-15ED-9B47-804A-DE2E7EC193AE}" type="slidenum">
              <a:rPr lang="en-US" sz="1600" b="0">
                <a:solidFill>
                  <a:schemeClr val="bg1"/>
                </a:solidFill>
                <a:latin typeface="Gill Sans Light" charset="0"/>
                <a:cs typeface="Gill Sans Light" charset="0"/>
              </a:rPr>
              <a:pPr eaLnBrk="1" hangingPunct="1"/>
              <a:t>22</a:t>
            </a:fld>
            <a:endParaRPr lang="en-US" sz="1600" b="0">
              <a:solidFill>
                <a:schemeClr val="bg1"/>
              </a:solidFill>
              <a:latin typeface="Gill Sans Light" charset="0"/>
              <a:cs typeface="Gill Sans Light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8153400" y="0"/>
            <a:ext cx="990600" cy="1143000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965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err="1">
                <a:latin typeface="Gill Sans Light" charset="0"/>
                <a:ea typeface="ＭＳ Ｐゴシック" charset="0"/>
              </a:rPr>
              <a:t>pp</a:t>
            </a:r>
            <a:r>
              <a:rPr lang="en-US" dirty="0">
                <a:latin typeface="Gill Sans Light" charset="0"/>
                <a:ea typeface="ＭＳ Ｐゴシック" charset="0"/>
              </a:rPr>
              <a:t> reference: L</a:t>
            </a:r>
            <a:r>
              <a:rPr lang="en-US" baseline="-25000" dirty="0">
                <a:latin typeface="Gill Sans Light" charset="0"/>
                <a:ea typeface="ＭＳ Ｐゴシック" charset="0"/>
              </a:rPr>
              <a:t>int</a:t>
            </a:r>
            <a:r>
              <a:rPr lang="en-US" dirty="0">
                <a:latin typeface="Gill Sans Light" charset="0"/>
                <a:ea typeface="ＭＳ Ｐゴシック" charset="0"/>
              </a:rPr>
              <a:t> and √s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10600" cy="5181600"/>
          </a:xfrm>
        </p:spPr>
        <p:txBody>
          <a:bodyPr/>
          <a:lstStyle/>
          <a:p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ALICE LOI: assessment of </a:t>
            </a:r>
            <a:r>
              <a:rPr lang="en-US" sz="2000" dirty="0" err="1">
                <a:latin typeface="Arial" charset="0"/>
                <a:ea typeface="ＭＳ Ｐゴシック" charset="0"/>
                <a:cs typeface="ＭＳ Ｐゴシック" charset="0"/>
              </a:rPr>
              <a:t>pp</a:t>
            </a: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 reference for low-</a:t>
            </a:r>
            <a:r>
              <a:rPr lang="en-US" sz="2000" dirty="0" err="1">
                <a:latin typeface="Arial" charset="0"/>
                <a:ea typeface="ＭＳ Ｐゴシック" charset="0"/>
                <a:cs typeface="ＭＳ Ｐゴシック" charset="0"/>
              </a:rPr>
              <a:t>p</a:t>
            </a:r>
            <a:r>
              <a:rPr lang="en-US" sz="2000" baseline="-25000" dirty="0" err="1">
                <a:latin typeface="Arial" charset="0"/>
                <a:ea typeface="ＭＳ Ｐゴシック" charset="0"/>
                <a:cs typeface="ＭＳ Ｐゴシック" charset="0"/>
              </a:rPr>
              <a:t>T</a:t>
            </a: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, low S/B measurements: charm mesons and baryons, </a:t>
            </a:r>
            <a:r>
              <a:rPr lang="en-US" sz="2000" dirty="0" err="1">
                <a:latin typeface="Arial" charset="0"/>
                <a:ea typeface="ＭＳ Ｐゴシック" charset="0"/>
                <a:cs typeface="ＭＳ Ｐゴシック" charset="0"/>
              </a:rPr>
              <a:t>charmonium</a:t>
            </a:r>
            <a:endParaRPr lang="en-US" sz="20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Statistical error on </a:t>
            </a:r>
            <a:r>
              <a:rPr lang="en-US" sz="2000" dirty="0" err="1">
                <a:latin typeface="Arial" charset="0"/>
                <a:ea typeface="ＭＳ Ｐゴシック" charset="0"/>
                <a:cs typeface="ＭＳ Ｐゴシック" charset="0"/>
              </a:rPr>
              <a:t>pp</a:t>
            </a: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 reference should be negligible </a:t>
            </a:r>
            <a:r>
              <a:rPr lang="en-US" sz="2000" dirty="0" err="1">
                <a:latin typeface="Arial" charset="0"/>
                <a:ea typeface="ＭＳ Ｐゴシック" charset="0"/>
                <a:cs typeface="ＭＳ Ｐゴシック" charset="0"/>
              </a:rPr>
              <a:t>wrt</a:t>
            </a: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000" dirty="0" err="1">
                <a:latin typeface="Arial" charset="0"/>
                <a:ea typeface="ＭＳ Ｐゴシック" charset="0"/>
                <a:cs typeface="ＭＳ Ｐゴシック" charset="0"/>
              </a:rPr>
              <a:t>Pb-Pb</a:t>
            </a: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 (e.g. √2 times smaller) </a:t>
            </a: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 </a:t>
            </a:r>
            <a:r>
              <a:rPr lang="en-US" sz="2000" dirty="0" err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N</a:t>
            </a:r>
            <a:r>
              <a:rPr lang="en-US" sz="2000" baseline="-25000" dirty="0" err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pp</a:t>
            </a:r>
            <a:r>
              <a:rPr lang="en-US" sz="20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=2 </a:t>
            </a:r>
            <a:r>
              <a:rPr lang="en-US" sz="2000" dirty="0" err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N</a:t>
            </a:r>
            <a:r>
              <a:rPr lang="en-US" sz="2000" baseline="-25000" dirty="0" err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PbPb</a:t>
            </a:r>
            <a:r>
              <a:rPr lang="en-US" sz="2000" baseline="-250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[(</a:t>
            </a:r>
            <a:r>
              <a:rPr lang="en-US" sz="2000" dirty="0" err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Signif</a:t>
            </a:r>
            <a:r>
              <a:rPr lang="en-US" sz="20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/</a:t>
            </a:r>
            <a:r>
              <a:rPr lang="en-US" sz="2000" dirty="0" err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ev</a:t>
            </a:r>
            <a:r>
              <a:rPr lang="en-US" sz="20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)</a:t>
            </a:r>
            <a:r>
              <a:rPr lang="en-US" sz="2000" baseline="-25000" dirty="0" err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PbPb</a:t>
            </a:r>
            <a:r>
              <a:rPr lang="en-US" sz="20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/(</a:t>
            </a:r>
            <a:r>
              <a:rPr lang="en-US" sz="2000" dirty="0" err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Signif</a:t>
            </a:r>
            <a:r>
              <a:rPr lang="en-US" sz="20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/</a:t>
            </a:r>
            <a:r>
              <a:rPr lang="en-US" sz="2000" dirty="0" err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ev</a:t>
            </a:r>
            <a:r>
              <a:rPr lang="en-US" sz="20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)</a:t>
            </a:r>
            <a:r>
              <a:rPr lang="en-US" sz="2000" baseline="-25000" dirty="0" err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pp</a:t>
            </a:r>
            <a:r>
              <a:rPr lang="en-US" sz="20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]</a:t>
            </a:r>
            <a:r>
              <a:rPr lang="en-US" sz="2000" baseline="300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2</a:t>
            </a:r>
          </a:p>
        </p:txBody>
      </p:sp>
      <p:sp>
        <p:nvSpPr>
          <p:cNvPr id="79877" name="Content Placeholder 2"/>
          <p:cNvSpPr txBox="1">
            <a:spLocks/>
          </p:cNvSpPr>
          <p:nvPr/>
        </p:nvSpPr>
        <p:spPr bwMode="auto">
          <a:xfrm>
            <a:off x="352425" y="2286000"/>
            <a:ext cx="88392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SzPct val="80000"/>
              <a:buFontTx/>
              <a:buBlip>
                <a:blip r:embed="rId2"/>
              </a:buBlip>
              <a:defRPr/>
            </a:pPr>
            <a:r>
              <a:rPr lang="en-US" sz="2000" b="0" dirty="0" smtClean="0">
                <a:sym typeface="Wingdings" charset="0"/>
              </a:rPr>
              <a:t>For </a:t>
            </a:r>
            <a:r>
              <a:rPr lang="en-US" sz="2000" b="0" dirty="0" err="1" smtClean="0"/>
              <a:t>L</a:t>
            </a:r>
            <a:r>
              <a:rPr lang="en-US" sz="2000" b="0" baseline="-25000" dirty="0" err="1" smtClean="0"/>
              <a:t>int</a:t>
            </a:r>
            <a:r>
              <a:rPr lang="en-US" sz="2000" b="0" baseline="30000" dirty="0" err="1" smtClean="0"/>
              <a:t>PbPb</a:t>
            </a:r>
            <a:r>
              <a:rPr lang="en-US" sz="2000" b="0" dirty="0" smtClean="0"/>
              <a:t>=10/</a:t>
            </a:r>
            <a:r>
              <a:rPr lang="en-US" sz="2000" b="0" dirty="0" err="1" smtClean="0"/>
              <a:t>nb</a:t>
            </a:r>
            <a:r>
              <a:rPr lang="en-US" sz="2000" b="0" dirty="0" smtClean="0"/>
              <a:t>:</a:t>
            </a:r>
          </a:p>
          <a:p>
            <a:pPr lvl="1">
              <a:spcBef>
                <a:spcPct val="20000"/>
              </a:spcBef>
              <a:buSzPct val="80000"/>
              <a:buFontTx/>
              <a:buBlip>
                <a:blip r:embed="rId2"/>
              </a:buBlip>
              <a:defRPr/>
            </a:pPr>
            <a:r>
              <a:rPr lang="en-US" sz="2000" b="0" dirty="0" smtClean="0">
                <a:sym typeface="Wingdings" charset="0"/>
              </a:rPr>
              <a:t>D</a:t>
            </a:r>
            <a:r>
              <a:rPr lang="en-US" sz="2000" b="0" baseline="30000" dirty="0" smtClean="0">
                <a:sym typeface="Wingdings" charset="0"/>
              </a:rPr>
              <a:t>0 </a:t>
            </a:r>
            <a:r>
              <a:rPr lang="en-US" sz="2000" b="0" dirty="0" smtClean="0">
                <a:sym typeface="Wingdings" charset="0"/>
              </a:rPr>
              <a:t>  </a:t>
            </a:r>
            <a:r>
              <a:rPr lang="en-US" sz="2000" dirty="0" err="1" smtClean="0">
                <a:sym typeface="Wingdings" charset="0"/>
              </a:rPr>
              <a:t>L</a:t>
            </a:r>
            <a:r>
              <a:rPr lang="en-US" sz="2000" baseline="-25000" dirty="0" err="1" smtClean="0">
                <a:sym typeface="Wingdings" charset="0"/>
              </a:rPr>
              <a:t>int</a:t>
            </a:r>
            <a:r>
              <a:rPr lang="en-US" sz="2000" baseline="30000" dirty="0" err="1" smtClean="0">
                <a:sym typeface="Wingdings" charset="0"/>
              </a:rPr>
              <a:t>pp</a:t>
            </a:r>
            <a:r>
              <a:rPr lang="en-US" sz="2000" baseline="30000" dirty="0" smtClean="0">
                <a:sym typeface="Wingdings" charset="0"/>
              </a:rPr>
              <a:t> </a:t>
            </a:r>
            <a:r>
              <a:rPr lang="en-US" sz="2000" dirty="0" smtClean="0">
                <a:sym typeface="Wingdings" charset="0"/>
              </a:rPr>
              <a:t>~ 6/</a:t>
            </a:r>
            <a:r>
              <a:rPr lang="en-US" sz="2000" dirty="0" err="1" smtClean="0">
                <a:sym typeface="Wingdings" charset="0"/>
              </a:rPr>
              <a:t>pb</a:t>
            </a:r>
            <a:r>
              <a:rPr lang="en-US" sz="2000" b="0" dirty="0" smtClean="0">
                <a:sym typeface="Wingdings" charset="0"/>
              </a:rPr>
              <a:t>  (4x10</a:t>
            </a:r>
            <a:r>
              <a:rPr lang="en-US" sz="2000" b="0" baseline="30000" dirty="0" smtClean="0">
                <a:sym typeface="Wingdings" charset="0"/>
              </a:rPr>
              <a:t>11</a:t>
            </a:r>
            <a:r>
              <a:rPr lang="en-US" sz="2000" b="0" dirty="0" smtClean="0">
                <a:sym typeface="Wingdings" charset="0"/>
              </a:rPr>
              <a:t> events)</a:t>
            </a:r>
            <a:endParaRPr lang="en-US" sz="1400" b="0" dirty="0" smtClean="0">
              <a:sym typeface="Wingdings" charset="0"/>
            </a:endParaRPr>
          </a:p>
          <a:p>
            <a:pPr lvl="2"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lang="en-US" sz="1400" b="0" dirty="0" smtClean="0">
                <a:sym typeface="Wingdings" charset="0"/>
              </a:rPr>
              <a:t>Valid also for D-from-B measurement</a:t>
            </a:r>
            <a:endParaRPr lang="en-US" sz="2000" b="0" dirty="0" smtClean="0">
              <a:sym typeface="Wingdings" charset="0"/>
            </a:endParaRPr>
          </a:p>
          <a:p>
            <a:pPr lvl="1">
              <a:spcBef>
                <a:spcPct val="20000"/>
              </a:spcBef>
              <a:buSzPct val="80000"/>
              <a:buFontTx/>
              <a:buBlip>
                <a:blip r:embed="rId2"/>
              </a:buBlip>
              <a:defRPr/>
            </a:pPr>
            <a:r>
              <a:rPr lang="en-US" sz="2000" b="0" dirty="0" smtClean="0">
                <a:latin typeface="+mn-lt"/>
                <a:cs typeface="Symbol" charset="0"/>
                <a:sym typeface="Wingdings" charset="0"/>
              </a:rPr>
              <a:t>J</a:t>
            </a:r>
            <a:r>
              <a:rPr lang="en-US" sz="2000" b="0" dirty="0" smtClean="0">
                <a:latin typeface="Symbol" charset="0"/>
                <a:cs typeface="Symbol" charset="0"/>
                <a:sym typeface="Wingdings" charset="0"/>
              </a:rPr>
              <a:t>/y, </a:t>
            </a:r>
            <a:r>
              <a:rPr lang="en-US" sz="2000" b="0" dirty="0" err="1" smtClean="0">
                <a:latin typeface="Symbol" charset="0"/>
                <a:cs typeface="Symbol" charset="0"/>
                <a:sym typeface="Wingdings" charset="0"/>
              </a:rPr>
              <a:t>L</a:t>
            </a:r>
            <a:r>
              <a:rPr lang="en-US" sz="2000" b="0" baseline="-25000" dirty="0" err="1" smtClean="0">
                <a:sym typeface="Wingdings" charset="0"/>
              </a:rPr>
              <a:t>c</a:t>
            </a:r>
            <a:r>
              <a:rPr lang="en-US" sz="2000" b="0" dirty="0" smtClean="0">
                <a:sym typeface="Wingdings" charset="0"/>
              </a:rPr>
              <a:t>  </a:t>
            </a:r>
            <a:r>
              <a:rPr lang="en-US" sz="2000" dirty="0" err="1" smtClean="0">
                <a:sym typeface="Wingdings" charset="0"/>
              </a:rPr>
              <a:t>L</a:t>
            </a:r>
            <a:r>
              <a:rPr lang="en-US" sz="2000" baseline="-25000" dirty="0" err="1" smtClean="0">
                <a:sym typeface="Wingdings" charset="0"/>
              </a:rPr>
              <a:t>int</a:t>
            </a:r>
            <a:r>
              <a:rPr lang="en-US" sz="2000" baseline="30000" dirty="0" err="1" smtClean="0">
                <a:sym typeface="Wingdings" charset="0"/>
              </a:rPr>
              <a:t>pp</a:t>
            </a:r>
            <a:r>
              <a:rPr lang="en-US" sz="2000" baseline="30000" dirty="0" smtClean="0">
                <a:sym typeface="Wingdings" charset="0"/>
              </a:rPr>
              <a:t> </a:t>
            </a:r>
            <a:r>
              <a:rPr lang="en-US" sz="2000" dirty="0" smtClean="0">
                <a:sym typeface="Wingdings" charset="0"/>
              </a:rPr>
              <a:t>~ 0.6/</a:t>
            </a:r>
            <a:r>
              <a:rPr lang="en-US" sz="2000" dirty="0" err="1" smtClean="0">
                <a:sym typeface="Wingdings" charset="0"/>
              </a:rPr>
              <a:t>pb</a:t>
            </a:r>
            <a:endParaRPr lang="en-US" sz="2000" dirty="0" smtClean="0">
              <a:sym typeface="Wingdings" charset="0"/>
            </a:endParaRPr>
          </a:p>
          <a:p>
            <a:pPr>
              <a:spcBef>
                <a:spcPct val="20000"/>
              </a:spcBef>
              <a:buSzPct val="80000"/>
              <a:buFontTx/>
              <a:buBlip>
                <a:blip r:embed="rId2"/>
              </a:buBlip>
              <a:defRPr/>
            </a:pPr>
            <a:r>
              <a:rPr lang="en-US" sz="2000" b="0" dirty="0" smtClean="0">
                <a:sym typeface="Wingdings" charset="0"/>
              </a:rPr>
              <a:t>Reference scaling from 14 to 5.5 </a:t>
            </a:r>
            <a:r>
              <a:rPr lang="en-US" sz="2000" b="0" dirty="0" err="1" smtClean="0">
                <a:sym typeface="Wingdings" charset="0"/>
              </a:rPr>
              <a:t>TeV</a:t>
            </a:r>
            <a:r>
              <a:rPr lang="en-US" sz="2000" b="0" dirty="0" smtClean="0">
                <a:sym typeface="Wingdings" charset="0"/>
              </a:rPr>
              <a:t> with </a:t>
            </a:r>
            <a:r>
              <a:rPr lang="en-US" sz="2000" b="0" dirty="0" err="1" smtClean="0">
                <a:sym typeface="Wingdings" charset="0"/>
              </a:rPr>
              <a:t>pQCD</a:t>
            </a:r>
            <a:r>
              <a:rPr lang="en-US" sz="2000" b="0" dirty="0" smtClean="0">
                <a:sym typeface="Wingdings" charset="0"/>
              </a:rPr>
              <a:t> introduces a large systematic error for low-</a:t>
            </a:r>
            <a:r>
              <a:rPr lang="en-US" sz="2000" b="0" dirty="0" err="1" smtClean="0">
                <a:sym typeface="Wingdings" charset="0"/>
              </a:rPr>
              <a:t>p</a:t>
            </a:r>
            <a:r>
              <a:rPr lang="en-US" sz="2000" b="0" baseline="-25000" dirty="0" err="1" smtClean="0">
                <a:sym typeface="Wingdings" charset="0"/>
              </a:rPr>
              <a:t>T</a:t>
            </a:r>
            <a:r>
              <a:rPr lang="en-US" sz="2000" b="0" dirty="0" smtClean="0">
                <a:sym typeface="Wingdings" charset="0"/>
              </a:rPr>
              <a:t> charm</a:t>
            </a:r>
          </a:p>
        </p:txBody>
      </p:sp>
      <p:sp>
        <p:nvSpPr>
          <p:cNvPr id="22532" name="TextBox 1"/>
          <p:cNvSpPr txBox="1">
            <a:spLocks noChangeArrowheads="1"/>
          </p:cNvSpPr>
          <p:nvPr/>
        </p:nvSpPr>
        <p:spPr bwMode="auto">
          <a:xfrm>
            <a:off x="6962775" y="2514600"/>
            <a:ext cx="210502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/>
              <a:t>~1 month </a:t>
            </a:r>
          </a:p>
          <a:p>
            <a:pPr algn="ctr" eaLnBrk="1" hangingPunct="1"/>
            <a:r>
              <a:rPr lang="en-US" sz="2000"/>
              <a:t>at ~100 kHz</a:t>
            </a:r>
          </a:p>
        </p:txBody>
      </p:sp>
      <p:pic>
        <p:nvPicPr>
          <p:cNvPr id="22533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479925"/>
            <a:ext cx="2930525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TextBox 9"/>
          <p:cNvSpPr txBox="1">
            <a:spLocks noChangeArrowheads="1"/>
          </p:cNvSpPr>
          <p:nvPr/>
        </p:nvSpPr>
        <p:spPr bwMode="auto">
          <a:xfrm>
            <a:off x="2057400" y="4800600"/>
            <a:ext cx="16700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0">
                <a:solidFill>
                  <a:srgbClr val="FF0000"/>
                </a:solidFill>
              </a:rPr>
              <a:t>50% unc. </a:t>
            </a:r>
          </a:p>
          <a:p>
            <a:pPr eaLnBrk="1" hangingPunct="1"/>
            <a:r>
              <a:rPr lang="en-US" sz="1800" b="0">
                <a:solidFill>
                  <a:srgbClr val="FF0000"/>
                </a:solidFill>
              </a:rPr>
              <a:t>below 2 GeV/c</a:t>
            </a:r>
          </a:p>
        </p:txBody>
      </p:sp>
      <p:sp>
        <p:nvSpPr>
          <p:cNvPr id="22535" name="TextBox 1"/>
          <p:cNvSpPr txBox="1">
            <a:spLocks noChangeArrowheads="1"/>
          </p:cNvSpPr>
          <p:nvPr/>
        </p:nvSpPr>
        <p:spPr bwMode="auto">
          <a:xfrm>
            <a:off x="6962775" y="4854575"/>
            <a:ext cx="2105025" cy="1016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/>
              <a:t>Need ~1-month</a:t>
            </a:r>
          </a:p>
          <a:p>
            <a:pPr algn="ctr" eaLnBrk="1" hangingPunct="1"/>
            <a:r>
              <a:rPr lang="en-US" sz="2000"/>
              <a:t>pp run at √s=5.5 TeV</a:t>
            </a:r>
          </a:p>
        </p:txBody>
      </p:sp>
      <p:sp>
        <p:nvSpPr>
          <p:cNvPr id="22536" name="TextBox 1"/>
          <p:cNvSpPr txBox="1">
            <a:spLocks noChangeArrowheads="1"/>
          </p:cNvSpPr>
          <p:nvPr/>
        </p:nvSpPr>
        <p:spPr bwMode="auto">
          <a:xfrm>
            <a:off x="3505200" y="5878513"/>
            <a:ext cx="920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0"/>
              <a:t>FONLL</a:t>
            </a:r>
          </a:p>
        </p:txBody>
      </p:sp>
      <p:sp>
        <p:nvSpPr>
          <p:cNvPr id="22537" name="Footer Placeholder 3"/>
          <p:cNvSpPr>
            <a:spLocks noGrp="1"/>
          </p:cNvSpPr>
          <p:nvPr>
            <p:ph type="ftr" sz="quarter" idx="10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0">
                <a:solidFill>
                  <a:schemeClr val="bg1"/>
                </a:solidFill>
                <a:latin typeface="Gill Sans" charset="0"/>
                <a:cs typeface="Gill Sans" charset="0"/>
              </a:rPr>
              <a:t>10.06.2013                                                     ALICE + ATLAS/CMS HI</a:t>
            </a:r>
          </a:p>
        </p:txBody>
      </p:sp>
      <p:sp>
        <p:nvSpPr>
          <p:cNvPr id="2253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3B66328-B405-6046-BF94-0716236DB2AE}" type="slidenum">
              <a:rPr lang="en-US" sz="1600" b="0">
                <a:solidFill>
                  <a:schemeClr val="bg1"/>
                </a:solidFill>
                <a:latin typeface="Gill Sans" charset="0"/>
                <a:cs typeface="Gill Sans" charset="0"/>
              </a:rPr>
              <a:pPr eaLnBrk="1" hangingPunct="1"/>
              <a:t>23</a:t>
            </a:fld>
            <a:endParaRPr lang="en-US" sz="1600" b="0">
              <a:solidFill>
                <a:schemeClr val="bg1"/>
              </a:solidFill>
              <a:latin typeface="Gill Sans" charset="0"/>
              <a:cs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9773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400"/>
            <a:ext cx="9144000" cy="680643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7680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0177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6607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0177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9050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FCNC (CMS)</a:t>
            </a:r>
            <a:endParaRPr lang="en-US" dirty="0"/>
          </a:p>
        </p:txBody>
      </p:sp>
      <p:pic>
        <p:nvPicPr>
          <p:cNvPr id="5" name="Content Placeholder 4" descr="PastedGraphic-1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84" r="1186" b="3700"/>
          <a:stretch/>
        </p:blipFill>
        <p:spPr>
          <a:xfrm>
            <a:off x="457200" y="1417638"/>
            <a:ext cx="8132049" cy="493871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6800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130" y="105833"/>
            <a:ext cx="7955980" cy="33504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210" y="3454602"/>
            <a:ext cx="7327927" cy="323971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629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20800"/>
            <a:ext cx="9144000" cy="420011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893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/>
        </p:nvSpPr>
        <p:spPr>
          <a:xfrm>
            <a:off x="267200" y="91351"/>
            <a:ext cx="8678999" cy="63930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-GB" sz="3000" b="1" dirty="0"/>
              <a:t>Theory Overview</a:t>
            </a:r>
          </a:p>
          <a:p>
            <a:pPr marL="457200" lvl="0" indent="-317500" rtl="0">
              <a:buClr>
                <a:srgbClr val="000000"/>
              </a:buClr>
              <a:buSzPct val="77777"/>
              <a:buFont typeface="Arial"/>
              <a:buChar char="•"/>
            </a:pPr>
            <a:r>
              <a:rPr lang="en-GB" sz="2800" dirty="0">
                <a:latin typeface="Times New Roman"/>
                <a:cs typeface="Times New Roman"/>
              </a:rPr>
              <a:t>Intro</a:t>
            </a:r>
          </a:p>
          <a:p>
            <a:pPr marL="914400" lvl="1" indent="-317500" rtl="0">
              <a:buClr>
                <a:srgbClr val="000000"/>
              </a:buClr>
              <a:buSzPct val="58333"/>
              <a:buFont typeface="Courier New"/>
              <a:buChar char="o"/>
            </a:pPr>
            <a:r>
              <a:rPr lang="en-GB" sz="2200" dirty="0">
                <a:latin typeface="Times New Roman"/>
                <a:cs typeface="Times New Roman"/>
              </a:rPr>
              <a:t>E.g. </a:t>
            </a:r>
            <a:r>
              <a:rPr lang="en-GB" sz="2200" dirty="0" err="1">
                <a:latin typeface="Times New Roman"/>
                <a:cs typeface="Times New Roman"/>
              </a:rPr>
              <a:t>parton</a:t>
            </a:r>
            <a:r>
              <a:rPr lang="en-GB" sz="2200" dirty="0">
                <a:latin typeface="Times New Roman"/>
                <a:cs typeface="Times New Roman"/>
              </a:rPr>
              <a:t> </a:t>
            </a:r>
            <a:r>
              <a:rPr lang="en-GB" sz="2200" dirty="0" err="1">
                <a:latin typeface="Times New Roman"/>
                <a:cs typeface="Times New Roman"/>
              </a:rPr>
              <a:t>lumis</a:t>
            </a:r>
            <a:r>
              <a:rPr lang="en-GB" sz="2200" dirty="0">
                <a:latin typeface="Times New Roman"/>
                <a:cs typeface="Times New Roman"/>
              </a:rPr>
              <a:t> &amp; gain in reach from 300 → </a:t>
            </a:r>
            <a:r>
              <a:rPr lang="en-GB" sz="2200" dirty="0" smtClean="0">
                <a:latin typeface="Times New Roman"/>
                <a:cs typeface="Times New Roman"/>
              </a:rPr>
              <a:t>3000 fb</a:t>
            </a:r>
            <a:r>
              <a:rPr lang="en-GB" sz="2200" baseline="30000" dirty="0">
                <a:latin typeface="Times New Roman"/>
                <a:cs typeface="Times New Roman"/>
              </a:rPr>
              <a:t>-1</a:t>
            </a:r>
          </a:p>
          <a:p>
            <a:pPr marL="457200" lvl="0" indent="-317500" rtl="0">
              <a:buClr>
                <a:srgbClr val="000000"/>
              </a:buClr>
              <a:buSzPct val="77777"/>
              <a:buFont typeface="Arial"/>
              <a:buChar char="•"/>
            </a:pPr>
            <a:r>
              <a:rPr lang="en-GB" sz="2800" dirty="0">
                <a:latin typeface="Times New Roman"/>
                <a:cs typeface="Times New Roman"/>
              </a:rPr>
              <a:t>Higgs measurements: </a:t>
            </a:r>
          </a:p>
          <a:p>
            <a:pPr marL="914400" lvl="1" indent="-317500" rtl="0">
              <a:buClr>
                <a:srgbClr val="000000"/>
              </a:buClr>
              <a:buSzPct val="58333"/>
              <a:buFont typeface="Courier New"/>
              <a:buChar char="o"/>
            </a:pPr>
            <a:r>
              <a:rPr lang="en-GB" sz="2200" dirty="0" smtClean="0">
                <a:latin typeface="Times New Roman"/>
                <a:cs typeface="Times New Roman"/>
              </a:rPr>
              <a:t>Indirect probe of new physics most relevant for the hierarchy problem: energy reach at HL?</a:t>
            </a:r>
          </a:p>
          <a:p>
            <a:pPr marL="914400" lvl="1" indent="-317500" rtl="0">
              <a:buClr>
                <a:srgbClr val="000000"/>
              </a:buClr>
              <a:buSzPct val="58333"/>
              <a:buFont typeface="Courier New"/>
              <a:buChar char="o"/>
            </a:pPr>
            <a:r>
              <a:rPr lang="en-GB" sz="2200" dirty="0" err="1" smtClean="0">
                <a:latin typeface="Times New Roman"/>
                <a:cs typeface="Times New Roman"/>
              </a:rPr>
              <a:t>ttH</a:t>
            </a:r>
            <a:r>
              <a:rPr lang="en-GB" sz="2200" dirty="0" smtClean="0">
                <a:latin typeface="Times New Roman"/>
                <a:cs typeface="Times New Roman"/>
              </a:rPr>
              <a:t> production processes and </a:t>
            </a:r>
            <a:r>
              <a:rPr lang="en-GB" sz="2200" dirty="0" err="1">
                <a:latin typeface="Times New Roman"/>
                <a:cs typeface="Times New Roman"/>
              </a:rPr>
              <a:t>H→</a:t>
            </a:r>
            <a:r>
              <a:rPr lang="en-GB" sz="2200" dirty="0" err="1" smtClean="0">
                <a:latin typeface="Times New Roman"/>
                <a:cs typeface="Times New Roman"/>
              </a:rPr>
              <a:t>Zγ</a:t>
            </a:r>
            <a:r>
              <a:rPr lang="en-GB" sz="2200" dirty="0" smtClean="0">
                <a:latin typeface="Times New Roman"/>
                <a:cs typeface="Times New Roman"/>
              </a:rPr>
              <a:t> final states: </a:t>
            </a:r>
            <a:r>
              <a:rPr lang="en-GB" sz="2200" dirty="0">
                <a:latin typeface="Times New Roman"/>
                <a:cs typeface="Times New Roman"/>
              </a:rPr>
              <a:t>lift </a:t>
            </a:r>
            <a:r>
              <a:rPr lang="en-GB" sz="2200" dirty="0" smtClean="0">
                <a:latin typeface="Times New Roman"/>
                <a:cs typeface="Times New Roman"/>
              </a:rPr>
              <a:t>BSM degeneracies</a:t>
            </a:r>
            <a:r>
              <a:rPr lang="en-GB" sz="2200" dirty="0">
                <a:latin typeface="Times New Roman"/>
                <a:cs typeface="Times New Roman"/>
              </a:rPr>
              <a:t>; </a:t>
            </a:r>
            <a:r>
              <a:rPr lang="en-GB" sz="2200" dirty="0" err="1">
                <a:latin typeface="Times New Roman"/>
                <a:cs typeface="Times New Roman"/>
              </a:rPr>
              <a:t>H→μμ</a:t>
            </a:r>
            <a:r>
              <a:rPr lang="en-GB" sz="2200" dirty="0">
                <a:latin typeface="Times New Roman"/>
                <a:cs typeface="Times New Roman"/>
              </a:rPr>
              <a:t>: test 2nd gen' </a:t>
            </a:r>
          </a:p>
          <a:p>
            <a:pPr marL="914400" lvl="1" indent="-317500" rtl="0">
              <a:buClr>
                <a:srgbClr val="000000"/>
              </a:buClr>
              <a:buSzPct val="58333"/>
              <a:buFont typeface="Courier New"/>
              <a:buChar char="o"/>
            </a:pPr>
            <a:r>
              <a:rPr lang="en-GB" sz="2200" dirty="0" smtClean="0">
                <a:latin typeface="Times New Roman"/>
                <a:cs typeface="Times New Roman"/>
              </a:rPr>
              <a:t>p </a:t>
            </a:r>
            <a:r>
              <a:rPr lang="en-GB" sz="2200" dirty="0">
                <a:latin typeface="Times New Roman"/>
                <a:cs typeface="Times New Roman"/>
              </a:rPr>
              <a:t>p → HH: self-coupling, composite Higgs </a:t>
            </a:r>
          </a:p>
          <a:p>
            <a:pPr marL="914400" lvl="1" indent="-317500" rtl="0">
              <a:buClr>
                <a:srgbClr val="000000"/>
              </a:buClr>
              <a:buSzPct val="58333"/>
              <a:buFont typeface="Courier New"/>
              <a:buChar char="o"/>
            </a:pPr>
            <a:r>
              <a:rPr lang="en-GB" sz="2200" dirty="0">
                <a:latin typeface="Times New Roman"/>
                <a:cs typeface="Times New Roman"/>
              </a:rPr>
              <a:t>Does the Higgs fully </a:t>
            </a:r>
            <a:r>
              <a:rPr lang="en-GB" sz="2200" dirty="0" err="1">
                <a:latin typeface="Times New Roman"/>
                <a:cs typeface="Times New Roman"/>
              </a:rPr>
              <a:t>unitarize</a:t>
            </a:r>
            <a:r>
              <a:rPr lang="en-GB" sz="2200" dirty="0">
                <a:latin typeface="Times New Roman"/>
                <a:cs typeface="Times New Roman"/>
              </a:rPr>
              <a:t> </a:t>
            </a:r>
            <a:r>
              <a:rPr lang="en-GB" sz="2200" i="1" dirty="0">
                <a:latin typeface="Times New Roman"/>
                <a:cs typeface="Times New Roman"/>
              </a:rPr>
              <a:t>W</a:t>
            </a:r>
            <a:r>
              <a:rPr lang="en-GB" sz="2200" i="1" baseline="-25000" dirty="0">
                <a:latin typeface="Times New Roman"/>
                <a:cs typeface="Times New Roman"/>
              </a:rPr>
              <a:t>L</a:t>
            </a:r>
            <a:r>
              <a:rPr lang="en-GB" sz="2200" i="1" dirty="0">
                <a:latin typeface="Times New Roman"/>
                <a:cs typeface="Times New Roman"/>
              </a:rPr>
              <a:t>W</a:t>
            </a:r>
            <a:r>
              <a:rPr lang="en-GB" sz="2200" i="1" baseline="-25000" dirty="0">
                <a:latin typeface="Times New Roman"/>
                <a:cs typeface="Times New Roman"/>
              </a:rPr>
              <a:t>L</a:t>
            </a:r>
            <a:r>
              <a:rPr lang="en-GB" sz="2200" dirty="0">
                <a:latin typeface="Times New Roman"/>
                <a:cs typeface="Times New Roman"/>
              </a:rPr>
              <a:t> scattering?</a:t>
            </a:r>
          </a:p>
          <a:p>
            <a:pPr marL="457200" lvl="0" indent="-317500" rtl="0">
              <a:buClr>
                <a:srgbClr val="000000"/>
              </a:buClr>
              <a:buSzPct val="77777"/>
              <a:buFont typeface="Arial"/>
              <a:buChar char="•"/>
            </a:pPr>
            <a:r>
              <a:rPr lang="en-GB" sz="2800" dirty="0">
                <a:latin typeface="Times New Roman"/>
                <a:cs typeface="Times New Roman"/>
              </a:rPr>
              <a:t>BSM: </a:t>
            </a:r>
          </a:p>
          <a:p>
            <a:pPr marL="914400" lvl="1" indent="-317500" rtl="0">
              <a:buClr>
                <a:srgbClr val="000000"/>
              </a:buClr>
              <a:buSzPct val="58333"/>
              <a:buFont typeface="Courier New"/>
              <a:buChar char="o"/>
            </a:pPr>
            <a:r>
              <a:rPr lang="en-GB" sz="2200" dirty="0">
                <a:latin typeface="Times New Roman"/>
                <a:cs typeface="Times New Roman"/>
              </a:rPr>
              <a:t>Reach for EW cross-sections, 3rd </a:t>
            </a:r>
            <a:r>
              <a:rPr lang="en-GB" sz="2200" dirty="0" smtClean="0">
                <a:latin typeface="Times New Roman"/>
                <a:cs typeface="Times New Roman"/>
              </a:rPr>
              <a:t>gen’ NP (also non-</a:t>
            </a:r>
            <a:r>
              <a:rPr lang="en-GB" sz="2200" dirty="0" err="1" smtClean="0">
                <a:latin typeface="Times New Roman"/>
                <a:cs typeface="Times New Roman"/>
              </a:rPr>
              <a:t>susy</a:t>
            </a:r>
            <a:r>
              <a:rPr lang="en-GB" sz="2200" dirty="0" smtClean="0">
                <a:latin typeface="Times New Roman"/>
                <a:cs typeface="Times New Roman"/>
              </a:rPr>
              <a:t>)</a:t>
            </a:r>
            <a:endParaRPr lang="en-GB" sz="2200" dirty="0">
              <a:latin typeface="Times New Roman"/>
              <a:cs typeface="Times New Roman"/>
            </a:endParaRPr>
          </a:p>
          <a:p>
            <a:pPr marL="914400" lvl="1" indent="-317500" rtl="0">
              <a:buClr>
                <a:srgbClr val="000000"/>
              </a:buClr>
              <a:buSzPct val="58333"/>
              <a:buFont typeface="Courier New"/>
              <a:buChar char="o"/>
            </a:pPr>
            <a:r>
              <a:rPr lang="en-GB" sz="2200" dirty="0" err="1">
                <a:latin typeface="Times New Roman"/>
                <a:cs typeface="Times New Roman"/>
              </a:rPr>
              <a:t>t</a:t>
            </a:r>
            <a:r>
              <a:rPr lang="en-GB" sz="2200" u="sng" dirty="0" err="1">
                <a:latin typeface="Times New Roman"/>
                <a:cs typeface="Times New Roman"/>
              </a:rPr>
              <a:t>t</a:t>
            </a:r>
            <a:r>
              <a:rPr lang="en-GB" sz="2200" dirty="0">
                <a:latin typeface="Times New Roman"/>
                <a:cs typeface="Times New Roman"/>
              </a:rPr>
              <a:t>-Resonances, VV resonances, </a:t>
            </a:r>
            <a:r>
              <a:rPr lang="en-GB" sz="2200" dirty="0" smtClean="0">
                <a:latin typeface="Times New Roman"/>
                <a:cs typeface="Times New Roman"/>
              </a:rPr>
              <a:t> Dark Matter searches</a:t>
            </a:r>
            <a:endParaRPr lang="en-GB" sz="2200" dirty="0">
              <a:latin typeface="Times New Roman"/>
              <a:cs typeface="Times New Roman"/>
            </a:endParaRPr>
          </a:p>
          <a:p>
            <a:pPr marL="457200" lvl="0" indent="-317500" rtl="0">
              <a:buClr>
                <a:srgbClr val="000000"/>
              </a:buClr>
              <a:buSzPct val="77777"/>
              <a:buFont typeface="Arial"/>
              <a:buChar char="•"/>
            </a:pPr>
            <a:r>
              <a:rPr lang="en-GB" sz="2800" dirty="0">
                <a:latin typeface="Times New Roman"/>
                <a:cs typeface="Times New Roman"/>
              </a:rPr>
              <a:t>SM</a:t>
            </a:r>
          </a:p>
          <a:p>
            <a:pPr marL="914400" lvl="1" indent="-317500" rtl="0">
              <a:buClr>
                <a:srgbClr val="000000"/>
              </a:buClr>
              <a:buSzPct val="58333"/>
              <a:buFont typeface="Courier New"/>
              <a:buChar char="o"/>
            </a:pPr>
            <a:r>
              <a:rPr lang="en-GB" sz="2200" dirty="0">
                <a:latin typeface="Times New Roman"/>
                <a:cs typeface="Times New Roman"/>
              </a:rPr>
              <a:t>SM measurements needed in order to get max benefit from HL (both in Higgs precision studies &amp; BSM)</a:t>
            </a:r>
          </a:p>
          <a:p>
            <a:pPr marL="914400" lvl="1" indent="-317500" rtl="0">
              <a:buClr>
                <a:srgbClr val="000000"/>
              </a:buClr>
              <a:buSzPct val="58333"/>
              <a:buFont typeface="Courier New"/>
              <a:buChar char="o"/>
            </a:pPr>
            <a:r>
              <a:rPr lang="en-GB" sz="2200" dirty="0">
                <a:latin typeface="Times New Roman"/>
                <a:cs typeface="Times New Roman"/>
              </a:rPr>
              <a:t>Prospects for improved precision in theory </a:t>
            </a:r>
            <a:r>
              <a:rPr lang="en-GB" sz="2200" dirty="0" smtClean="0">
                <a:latin typeface="Times New Roman"/>
                <a:cs typeface="Times New Roman"/>
              </a:rPr>
              <a:t>calculations (included PDF improvements with LHC data) </a:t>
            </a:r>
            <a:endParaRPr lang="en-GB" sz="2200" dirty="0">
              <a:latin typeface="Times New Roman"/>
              <a:cs typeface="Times New Roman"/>
            </a:endParaRP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713758637"/>
      </p:ext>
    </p:extLst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&amp; VBS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fontScale="85000" lnSpcReduction="20000"/>
          </a:bodyPr>
          <a:lstStyle/>
          <a:p>
            <a:r>
              <a:rPr lang="en-US" sz="3600" b="1" dirty="0" smtClean="0"/>
              <a:t>Higgs couplings </a:t>
            </a:r>
            <a:endParaRPr lang="en-US" sz="3600" b="1" dirty="0"/>
          </a:p>
          <a:p>
            <a:pPr lvl="1"/>
            <a:r>
              <a:rPr lang="en-US" dirty="0" smtClean="0"/>
              <a:t>Study different SM Higgs boson processes to investigate production mechanisms (</a:t>
            </a:r>
            <a:r>
              <a:rPr lang="en-US" dirty="0" err="1" smtClean="0"/>
              <a:t>ggF</a:t>
            </a:r>
            <a:r>
              <a:rPr lang="en-US" dirty="0" smtClean="0"/>
              <a:t>, VBF, VH, </a:t>
            </a:r>
            <a:r>
              <a:rPr lang="en-US" dirty="0" err="1" smtClean="0"/>
              <a:t>ttH</a:t>
            </a:r>
            <a:r>
              <a:rPr lang="en-US" dirty="0" smtClean="0"/>
              <a:t>, </a:t>
            </a:r>
            <a:r>
              <a:rPr lang="en-US" dirty="0" err="1" smtClean="0"/>
              <a:t>bbH</a:t>
            </a:r>
            <a:r>
              <a:rPr lang="en-US" dirty="0" smtClean="0"/>
              <a:t>, </a:t>
            </a:r>
            <a:r>
              <a:rPr lang="en-US" dirty="0" err="1" smtClean="0"/>
              <a:t>etc</a:t>
            </a:r>
            <a:r>
              <a:rPr lang="en-US" dirty="0" smtClean="0"/>
              <a:t>) and decay final states (</a:t>
            </a:r>
            <a:r>
              <a:rPr lang="en-US" dirty="0" err="1" smtClean="0"/>
              <a:t>γγ,ZZ</a:t>
            </a:r>
            <a:r>
              <a:rPr lang="en-US" dirty="0" smtClean="0"/>
              <a:t>*</a:t>
            </a:r>
            <a:r>
              <a:rPr lang="en-US" dirty="0" smtClean="0">
                <a:sym typeface="Wingdings"/>
              </a:rPr>
              <a:t>,WW</a:t>
            </a:r>
            <a:r>
              <a:rPr lang="en-US" dirty="0">
                <a:sym typeface="Wingdings"/>
              </a:rPr>
              <a:t>*</a:t>
            </a:r>
            <a:r>
              <a:rPr lang="en-US" dirty="0" smtClean="0">
                <a:sym typeface="Wingdings"/>
              </a:rPr>
              <a:t>,</a:t>
            </a:r>
            <a:r>
              <a:rPr lang="en-US" dirty="0" err="1" smtClean="0">
                <a:sym typeface="Wingdings"/>
              </a:rPr>
              <a:t>ττ,bb</a:t>
            </a:r>
            <a:r>
              <a:rPr lang="en-US" dirty="0" smtClean="0">
                <a:sym typeface="Wingdings"/>
              </a:rPr>
              <a:t>,…)</a:t>
            </a:r>
          </a:p>
          <a:p>
            <a:pPr lvl="1"/>
            <a:r>
              <a:rPr lang="en-US" dirty="0" smtClean="0"/>
              <a:t>Study signal strengths</a:t>
            </a:r>
          </a:p>
          <a:p>
            <a:pPr lvl="1"/>
            <a:r>
              <a:rPr lang="en-US" dirty="0" smtClean="0"/>
              <a:t>Study couplings in two </a:t>
            </a:r>
            <a:r>
              <a:rPr lang="en-US" dirty="0" err="1" smtClean="0"/>
              <a:t>scenarii</a:t>
            </a:r>
            <a:r>
              <a:rPr lang="en-US" dirty="0" smtClean="0"/>
              <a:t>: a) coupling ratio: this allows model independent analyses; b) assuming no BSM contribution to loops and Higgs boson natural width</a:t>
            </a:r>
          </a:p>
          <a:p>
            <a:pPr lvl="1"/>
            <a:r>
              <a:rPr lang="en-US" dirty="0" smtClean="0"/>
              <a:t>Reinterpretation of these results with BSM models?</a:t>
            </a:r>
          </a:p>
          <a:p>
            <a:r>
              <a:rPr lang="en-US" dirty="0" smtClean="0"/>
              <a:t>Should include SM measurements to reduce theory uncertainty on Higgs boson predictions, e.g. constrain PDFs using LHC data</a:t>
            </a:r>
          </a:p>
          <a:p>
            <a:r>
              <a:rPr lang="en-US" dirty="0" smtClean="0"/>
              <a:t>includes rare decays: </a:t>
            </a:r>
            <a:r>
              <a:rPr lang="en-US" dirty="0" err="1" smtClean="0"/>
              <a:t>H</a:t>
            </a:r>
            <a:r>
              <a:rPr lang="en-US" dirty="0" err="1" smtClean="0">
                <a:sym typeface="Wingdings"/>
              </a:rPr>
              <a:t>μμ</a:t>
            </a:r>
            <a:r>
              <a:rPr lang="en-US" dirty="0" smtClean="0">
                <a:sym typeface="Wingdings"/>
              </a:rPr>
              <a:t>, </a:t>
            </a:r>
            <a:r>
              <a:rPr lang="en-US" dirty="0" err="1" smtClean="0">
                <a:sym typeface="Wingdings"/>
              </a:rPr>
              <a:t>HZγ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818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&amp; VBS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7715"/>
            <a:ext cx="8229600" cy="5324781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Higgs </a:t>
            </a:r>
            <a:r>
              <a:rPr lang="en-US" b="1" dirty="0" err="1" smtClean="0"/>
              <a:t>selfcoupling</a:t>
            </a:r>
            <a:endParaRPr lang="en-US" b="1" dirty="0" smtClean="0"/>
          </a:p>
          <a:p>
            <a:pPr lvl="1"/>
            <a:r>
              <a:rPr lang="en-US" dirty="0" smtClean="0"/>
              <a:t>Revisit </a:t>
            </a:r>
            <a:r>
              <a:rPr lang="en-US" dirty="0" err="1" smtClean="0">
                <a:solidFill>
                  <a:srgbClr val="0000FF"/>
                </a:solidFill>
              </a:rPr>
              <a:t>HH</a:t>
            </a:r>
            <a:r>
              <a:rPr lang="en-US" dirty="0" err="1" smtClean="0">
                <a:solidFill>
                  <a:srgbClr val="0000FF"/>
                </a:solidFill>
                <a:sym typeface="Wingdings"/>
              </a:rPr>
              <a:t>bbγγ</a:t>
            </a:r>
            <a:endParaRPr lang="en-US" dirty="0" smtClean="0">
              <a:solidFill>
                <a:srgbClr val="0000FF"/>
              </a:solidFill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Explore new channels: </a:t>
            </a:r>
            <a:r>
              <a:rPr lang="en-US" dirty="0" err="1" smtClean="0">
                <a:sym typeface="Wingdings"/>
              </a:rPr>
              <a:t>HHbbττ</a:t>
            </a:r>
            <a:endParaRPr lang="en-US" dirty="0" smtClean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HH is probably </a:t>
            </a:r>
            <a:r>
              <a:rPr lang="en-US" u="sng" dirty="0" smtClean="0">
                <a:sym typeface="Wingdings"/>
              </a:rPr>
              <a:t>the challenge</a:t>
            </a:r>
            <a:r>
              <a:rPr lang="en-US" dirty="0" smtClean="0">
                <a:sym typeface="Wingdings"/>
              </a:rPr>
              <a:t> at HL-LHC: will need to explore many channels, each individually with weak sensitivity, that combined together should provide the ultimate HL-LHC performance on this study; too early for October 2013, develop this in detail for the mid term future</a:t>
            </a:r>
          </a:p>
          <a:p>
            <a:pPr lvl="2"/>
            <a:r>
              <a:rPr lang="en-US" dirty="0" smtClean="0">
                <a:sym typeface="Wingdings"/>
              </a:rPr>
              <a:t>All combinations can add – need to prioritize</a:t>
            </a:r>
          </a:p>
          <a:p>
            <a:pPr lvl="1"/>
            <a:r>
              <a:rPr lang="en-US" dirty="0" smtClean="0">
                <a:sym typeface="Wingdings"/>
              </a:rPr>
              <a:t>Establishing link on this activity with the LHC Higgs XS WG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566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&amp; VBS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Higgs CP violation studies</a:t>
            </a:r>
          </a:p>
          <a:p>
            <a:pPr lvl="1"/>
            <a:r>
              <a:rPr lang="en-US" dirty="0" smtClean="0"/>
              <a:t>Probe the presence of CP-odd components in Higgs boson decays</a:t>
            </a:r>
          </a:p>
          <a:p>
            <a:r>
              <a:rPr lang="en-US" dirty="0" smtClean="0"/>
              <a:t>VBS: sensitivity studies to detect non-SM contribution from VV invariant mass analysis</a:t>
            </a:r>
          </a:p>
          <a:p>
            <a:pPr lvl="1"/>
            <a:r>
              <a:rPr lang="en-US" dirty="0" smtClean="0"/>
              <a:t>Replies to the question: is the recently discovered Higgs boson the only mechanism that regularizes the VV scattering cross-section? </a:t>
            </a:r>
            <a:r>
              <a:rPr lang="en-US" dirty="0" smtClean="0">
                <a:sym typeface="Wingdings"/>
              </a:rPr>
              <a:t> Study the VV mass (transverse mass) spectrum, and look for deviations from SM</a:t>
            </a:r>
          </a:p>
          <a:p>
            <a:pPr lvl="1"/>
            <a:r>
              <a:rPr lang="en-US" dirty="0" smtClean="0">
                <a:sym typeface="Wingdings"/>
              </a:rPr>
              <a:t>This process could be seen as part of BSM studies (in discussion)</a:t>
            </a:r>
            <a:endParaRPr lang="en-US" dirty="0" smtClean="0"/>
          </a:p>
          <a:p>
            <a:pPr lvl="1"/>
            <a:r>
              <a:rPr lang="en-US" dirty="0" smtClean="0"/>
              <a:t>Example: VBS WW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lnln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qq</a:t>
            </a:r>
            <a:r>
              <a:rPr lang="en-US" dirty="0" smtClean="0">
                <a:sym typeface="Wingdings"/>
              </a:rPr>
              <a:t> , </a:t>
            </a:r>
            <a:r>
              <a:rPr lang="en-US" dirty="0" err="1" smtClean="0">
                <a:sym typeface="Wingdings"/>
              </a:rPr>
              <a:t>lnqq</a:t>
            </a:r>
            <a:r>
              <a:rPr lang="en-US" dirty="0" smtClean="0">
                <a:sym typeface="Wingdings"/>
              </a:rPr>
              <a:t>; ZZ </a:t>
            </a:r>
            <a:r>
              <a:rPr lang="en-US" dirty="0" err="1" smtClean="0">
                <a:sym typeface="Wingdings"/>
              </a:rPr>
              <a:t>qq</a:t>
            </a:r>
            <a:r>
              <a:rPr lang="en-US" dirty="0" smtClean="0">
                <a:sym typeface="Wingdings"/>
              </a:rPr>
              <a:t>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179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BSM searches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0837"/>
            <a:ext cx="8229600" cy="541063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000" dirty="0" smtClean="0"/>
              <a:t>Some ideas based on ES studies:</a:t>
            </a:r>
          </a:p>
          <a:p>
            <a:r>
              <a:rPr lang="en-US" sz="3000" dirty="0" smtClean="0"/>
              <a:t>Third generation </a:t>
            </a:r>
            <a:r>
              <a:rPr lang="en-US" sz="3000" dirty="0" err="1" smtClean="0"/>
              <a:t>squark</a:t>
            </a:r>
            <a:r>
              <a:rPr lang="en-US" sz="3000" dirty="0" smtClean="0"/>
              <a:t> searches</a:t>
            </a:r>
          </a:p>
          <a:p>
            <a:r>
              <a:rPr lang="en-US" sz="3000" dirty="0" smtClean="0"/>
              <a:t>Electroweak </a:t>
            </a:r>
            <a:r>
              <a:rPr lang="en-US" sz="3000" dirty="0" err="1" smtClean="0"/>
              <a:t>gaugino</a:t>
            </a:r>
            <a:r>
              <a:rPr lang="en-US" sz="3000" dirty="0" smtClean="0"/>
              <a:t> searches</a:t>
            </a:r>
          </a:p>
          <a:p>
            <a:r>
              <a:rPr lang="en-US" sz="3000" dirty="0" smtClean="0"/>
              <a:t>(</a:t>
            </a:r>
            <a:r>
              <a:rPr lang="en-US" sz="3000" dirty="0" err="1" smtClean="0"/>
              <a:t>Squark</a:t>
            </a:r>
            <a:r>
              <a:rPr lang="en-US" sz="3000" dirty="0" smtClean="0"/>
              <a:t> and </a:t>
            </a:r>
            <a:r>
              <a:rPr lang="en-US" sz="3000" dirty="0" err="1" smtClean="0"/>
              <a:t>gluino</a:t>
            </a:r>
            <a:r>
              <a:rPr lang="en-US" sz="3000" dirty="0" smtClean="0"/>
              <a:t> searches)</a:t>
            </a:r>
          </a:p>
          <a:p>
            <a:r>
              <a:rPr lang="en-US" sz="3000" dirty="0" smtClean="0"/>
              <a:t>Study how well we can measure model parameters in HL-LHC if SUSY will be discovered at LHC (300 fb</a:t>
            </a:r>
            <a:r>
              <a:rPr lang="en-US" sz="3000" baseline="30000" dirty="0" smtClean="0"/>
              <a:t>-1</a:t>
            </a:r>
            <a:r>
              <a:rPr lang="en-US" sz="3000" dirty="0" smtClean="0"/>
              <a:t>)</a:t>
            </a:r>
          </a:p>
          <a:p>
            <a:pPr lvl="1"/>
            <a:r>
              <a:rPr lang="en-US" sz="2600" dirty="0" smtClean="0"/>
              <a:t>“normal” </a:t>
            </a:r>
            <a:r>
              <a:rPr lang="en-US" sz="2600" dirty="0" err="1" smtClean="0"/>
              <a:t>susy</a:t>
            </a:r>
            <a:r>
              <a:rPr lang="en-US" sz="2600" dirty="0" smtClean="0"/>
              <a:t> particle spectrum</a:t>
            </a:r>
          </a:p>
          <a:p>
            <a:pPr lvl="1"/>
            <a:r>
              <a:rPr lang="en-US" sz="2600" dirty="0" smtClean="0"/>
              <a:t>“compressed” spectrum </a:t>
            </a:r>
          </a:p>
          <a:p>
            <a:endParaRPr lang="en-US" sz="3000" dirty="0"/>
          </a:p>
          <a:p>
            <a:r>
              <a:rPr lang="en-US" sz="3000" dirty="0" smtClean="0"/>
              <a:t>Difficult </a:t>
            </a:r>
            <a:r>
              <a:rPr lang="en-US" sz="3000" dirty="0" err="1" smtClean="0"/>
              <a:t>susy</a:t>
            </a:r>
            <a:r>
              <a:rPr lang="en-US" sz="3000" dirty="0" smtClean="0"/>
              <a:t> benchmarks (degeneracies)</a:t>
            </a:r>
          </a:p>
          <a:p>
            <a:r>
              <a:rPr lang="en-US" sz="3000" dirty="0" smtClean="0"/>
              <a:t>Heavy resonance decays to </a:t>
            </a:r>
            <a:r>
              <a:rPr lang="en-US" sz="3000" dirty="0" err="1" smtClean="0"/>
              <a:t>ttbar</a:t>
            </a:r>
            <a:r>
              <a:rPr lang="en-US" sz="3000" dirty="0" smtClean="0"/>
              <a:t>, VV, leptons, …</a:t>
            </a:r>
          </a:p>
          <a:p>
            <a:r>
              <a:rPr lang="en-US" sz="3000" dirty="0" smtClean="0"/>
              <a:t>Top partners (Q = 5/3, 2/3, 1/3</a:t>
            </a:r>
            <a:r>
              <a:rPr lang="en-US" sz="3000" dirty="0" smtClean="0"/>
              <a:t>)</a:t>
            </a:r>
          </a:p>
          <a:p>
            <a:r>
              <a:rPr lang="en-US" sz="3000" dirty="0" err="1" smtClean="0"/>
              <a:t>Monojet</a:t>
            </a:r>
            <a:r>
              <a:rPr lang="en-US" sz="3000" dirty="0" smtClean="0"/>
              <a:t> + MET (dark matter)</a:t>
            </a:r>
            <a:endParaRPr lang="en-US" sz="3000" dirty="0" smtClean="0"/>
          </a:p>
          <a:p>
            <a:r>
              <a:rPr lang="en-US" sz="3000" dirty="0" smtClean="0"/>
              <a:t>Vector Boson Scattering (see comments in previous slide)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858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24" y="3012681"/>
            <a:ext cx="4427984" cy="28846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1870" y="2996952"/>
            <a:ext cx="4452129" cy="2900329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2555776" y="5229200"/>
            <a:ext cx="1224136" cy="288032"/>
          </a:xfrm>
          <a:prstGeom prst="ellipse">
            <a:avLst/>
          </a:prstGeom>
          <a:solidFill>
            <a:schemeClr val="accent1">
              <a:alpha val="5000"/>
            </a:schemeClr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rgbClr val="003399"/>
              </a:solidFill>
              <a:effectLst/>
              <a:latin typeface="Tahoma" charset="0"/>
              <a:ea typeface="ＭＳ Ｐゴシック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7164288" y="5229200"/>
            <a:ext cx="1224136" cy="288032"/>
          </a:xfrm>
          <a:prstGeom prst="ellipse">
            <a:avLst/>
          </a:prstGeom>
          <a:solidFill>
            <a:schemeClr val="accent1">
              <a:alpha val="5000"/>
            </a:schemeClr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rgbClr val="003399"/>
              </a:solidFill>
              <a:effectLst/>
              <a:latin typeface="Tahoma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SUSY benchmark models for ECFA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051223"/>
            <a:ext cx="8178800" cy="529287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Main idea:</a:t>
            </a:r>
          </a:p>
          <a:p>
            <a:pPr lvl="1"/>
            <a:r>
              <a:rPr lang="en-US" dirty="0" smtClean="0"/>
              <a:t>How well can we study with 3000fb</a:t>
            </a:r>
            <a:r>
              <a:rPr lang="en-US" baseline="30000" dirty="0" smtClean="0"/>
              <a:t>-1</a:t>
            </a:r>
            <a:r>
              <a:rPr lang="en-US" dirty="0" smtClean="0"/>
              <a:t> SUSY discovered with 300fb</a:t>
            </a:r>
            <a:r>
              <a:rPr lang="en-US" baseline="30000" dirty="0"/>
              <a:t>-1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Propose 3 full </a:t>
            </a:r>
            <a:r>
              <a:rPr lang="en-US" dirty="0" err="1" smtClean="0"/>
              <a:t>pMSSM</a:t>
            </a:r>
            <a:r>
              <a:rPr lang="en-US" dirty="0" smtClean="0"/>
              <a:t> models – similar spectra, but different </a:t>
            </a:r>
            <a:r>
              <a:rPr lang="en-US" dirty="0" err="1" smtClean="0"/>
              <a:t>behaviour</a:t>
            </a:r>
            <a:endParaRPr lang="en-US" dirty="0" smtClean="0"/>
          </a:p>
          <a:p>
            <a:pPr lvl="1"/>
            <a:r>
              <a:rPr lang="en-US" dirty="0" smtClean="0"/>
              <a:t>Main features:</a:t>
            </a:r>
          </a:p>
          <a:p>
            <a:pPr marL="914400" lvl="2" indent="0">
              <a:buNone/>
            </a:pPr>
            <a:r>
              <a:rPr lang="en-US" dirty="0" smtClean="0"/>
              <a:t>Degenerate </a:t>
            </a:r>
            <a:r>
              <a:rPr lang="en-US" dirty="0" err="1" smtClean="0"/>
              <a:t>Higgsinos</a:t>
            </a:r>
            <a:r>
              <a:rPr lang="en-US" dirty="0" smtClean="0"/>
              <a:t>	Light stops/</a:t>
            </a:r>
            <a:r>
              <a:rPr lang="en-US" dirty="0" err="1" smtClean="0"/>
              <a:t>sbottoms</a:t>
            </a:r>
            <a:r>
              <a:rPr lang="en-US" dirty="0" smtClean="0"/>
              <a:t> 	Light </a:t>
            </a:r>
            <a:r>
              <a:rPr lang="en-US" dirty="0" err="1" smtClean="0"/>
              <a:t>gluinos</a:t>
            </a:r>
            <a:endParaRPr lang="en-US" dirty="0" smtClean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 smtClean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 smtClean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 smtClean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 smtClean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 smtClean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 smtClean="0"/>
          </a:p>
          <a:p>
            <a:pPr marL="914400" lvl="2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model with higher 1</a:t>
            </a:r>
            <a:r>
              <a:rPr lang="en-US" baseline="30000" dirty="0" smtClean="0"/>
              <a:t>st</a:t>
            </a:r>
            <a:r>
              <a:rPr lang="en-US" dirty="0" smtClean="0"/>
              <a:t> and 2</a:t>
            </a:r>
            <a:r>
              <a:rPr lang="en-US" baseline="30000" dirty="0" smtClean="0"/>
              <a:t>nd</a:t>
            </a:r>
            <a:r>
              <a:rPr lang="en-US" dirty="0" smtClean="0"/>
              <a:t> generation </a:t>
            </a:r>
            <a:r>
              <a:rPr lang="en-US" dirty="0" err="1" smtClean="0"/>
              <a:t>squark</a:t>
            </a:r>
            <a:r>
              <a:rPr lang="en-US" dirty="0" smtClean="0"/>
              <a:t> masses to come…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B403370-76D2-4D44-BF5D-DDE54CB4CCD7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sp>
        <p:nvSpPr>
          <p:cNvPr id="12" name="Oval 11"/>
          <p:cNvSpPr/>
          <p:nvPr/>
        </p:nvSpPr>
        <p:spPr bwMode="auto">
          <a:xfrm>
            <a:off x="3779912" y="5229200"/>
            <a:ext cx="864096" cy="288032"/>
          </a:xfrm>
          <a:prstGeom prst="ellipse">
            <a:avLst/>
          </a:prstGeom>
          <a:solidFill>
            <a:schemeClr val="accent1">
              <a:alpha val="5000"/>
            </a:schemeClr>
          </a:solidFill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rgbClr val="003399"/>
              </a:solidFill>
              <a:effectLst/>
              <a:latin typeface="Tahoma" charset="0"/>
              <a:ea typeface="ＭＳ Ｐゴシック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8311654" y="4869160"/>
            <a:ext cx="864096" cy="288032"/>
          </a:xfrm>
          <a:prstGeom prst="ellipse">
            <a:avLst/>
          </a:prstGeom>
          <a:solidFill>
            <a:schemeClr val="accent1">
              <a:alpha val="5000"/>
            </a:schemeClr>
          </a:solidFill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rgbClr val="003399"/>
              </a:solidFill>
              <a:effectLst/>
              <a:latin typeface="Tahoma" charset="0"/>
              <a:ea typeface="ＭＳ Ｐゴシック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3563888" y="4149080"/>
            <a:ext cx="864096" cy="288032"/>
          </a:xfrm>
          <a:prstGeom prst="ellipse">
            <a:avLst/>
          </a:prstGeom>
          <a:solidFill>
            <a:schemeClr val="accent1">
              <a:alpha val="5000"/>
            </a:schemeClr>
          </a:solidFill>
          <a:ln w="38100" cap="flat" cmpd="sng" algn="ctr">
            <a:solidFill>
              <a:srgbClr val="06417C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rgbClr val="003399"/>
              </a:solidFill>
              <a:effectLst/>
              <a:latin typeface="Tahoma" charset="0"/>
              <a:ea typeface="ＭＳ Ｐゴシック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8063880" y="4077072"/>
            <a:ext cx="864096" cy="288032"/>
          </a:xfrm>
          <a:prstGeom prst="ellipse">
            <a:avLst/>
          </a:prstGeom>
          <a:solidFill>
            <a:schemeClr val="accent1">
              <a:alpha val="5000"/>
            </a:schemeClr>
          </a:solidFill>
          <a:ln w="38100" cap="flat" cmpd="sng" algn="ctr">
            <a:solidFill>
              <a:srgbClr val="06417C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rgbClr val="003399"/>
              </a:solidFill>
              <a:effectLst/>
              <a:latin typeface="Tahoma" charset="0"/>
              <a:ea typeface="ＭＳ Ｐゴシック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>
            <a:off x="2843808" y="2852936"/>
            <a:ext cx="144016" cy="2376264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5052500" y="2852936"/>
            <a:ext cx="3263916" cy="2016224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" name="Straight Arrow Connector 22"/>
          <p:cNvCxnSpPr/>
          <p:nvPr/>
        </p:nvCxnSpPr>
        <p:spPr bwMode="auto">
          <a:xfrm flipH="1">
            <a:off x="4427984" y="2852936"/>
            <a:ext cx="624516" cy="2376264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/>
          <p:nvPr/>
        </p:nvCxnSpPr>
        <p:spPr bwMode="auto">
          <a:xfrm>
            <a:off x="2843808" y="2852936"/>
            <a:ext cx="4536504" cy="2304256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7" name="Straight Arrow Connector 26"/>
          <p:cNvCxnSpPr/>
          <p:nvPr/>
        </p:nvCxnSpPr>
        <p:spPr bwMode="auto">
          <a:xfrm flipH="1">
            <a:off x="4427984" y="2852936"/>
            <a:ext cx="2331441" cy="1368152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rgbClr val="06417C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9" name="Straight Arrow Connector 28"/>
          <p:cNvCxnSpPr/>
          <p:nvPr/>
        </p:nvCxnSpPr>
        <p:spPr bwMode="auto">
          <a:xfrm>
            <a:off x="6759425" y="2852936"/>
            <a:ext cx="1628999" cy="1152128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rgbClr val="06417C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" name="TextBox 4"/>
          <p:cNvSpPr txBox="1"/>
          <p:nvPr/>
        </p:nvSpPr>
        <p:spPr>
          <a:xfrm>
            <a:off x="1191667" y="6344096"/>
            <a:ext cx="2728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SLHA files available already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644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Requirements </a:t>
            </a:r>
            <a:r>
              <a:rPr lang="en-US" dirty="0" smtClean="0"/>
              <a:t>for </a:t>
            </a:r>
            <a:r>
              <a:rPr lang="en-US" dirty="0"/>
              <a:t>Trigger, Detector and Physics objects performance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This talk should collect and present in a comprehensive manner the main requests to trigger and detector systems based on the physics analyses that will be presented in the session</a:t>
            </a:r>
          </a:p>
          <a:p>
            <a:r>
              <a:rPr lang="en-US" dirty="0" smtClean="0"/>
              <a:t>Items that we would like to see:</a:t>
            </a:r>
          </a:p>
          <a:p>
            <a:pPr lvl="1"/>
            <a:r>
              <a:rPr lang="en-US" dirty="0" smtClean="0"/>
              <a:t>Eta coverage for the tracking system</a:t>
            </a:r>
          </a:p>
          <a:p>
            <a:pPr lvl="1"/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/E</a:t>
            </a:r>
            <a:r>
              <a:rPr lang="en-US" baseline="-25000" dirty="0" smtClean="0"/>
              <a:t>T</a:t>
            </a:r>
            <a:r>
              <a:rPr lang="en-US" dirty="0" smtClean="0"/>
              <a:t> thresholds for lepton triggers, jet and MET triggers; eta coverage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opological/multi-object triggers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346DA-528E-5A4D-AC28-B1CC320E2F0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009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1681</TotalTime>
  <Words>2324</Words>
  <Application>Microsoft Macintosh PowerPoint</Application>
  <PresentationFormat>On-screen Show (4:3)</PresentationFormat>
  <Paragraphs>263</Paragraphs>
  <Slides>29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ECFA  Physics Goals and Performance Reach Preparatory Group report</vt:lpstr>
      <vt:lpstr>Proposed Agenda &amp; “Theory &amp; Physics Goals…” session</vt:lpstr>
      <vt:lpstr>PowerPoint Presentation</vt:lpstr>
      <vt:lpstr>Higgs &amp; VBS</vt:lpstr>
      <vt:lpstr>Higgs &amp; VBS</vt:lpstr>
      <vt:lpstr>Higgs &amp; VBS</vt:lpstr>
      <vt:lpstr>BSM searches</vt:lpstr>
      <vt:lpstr>SUSY benchmark models for ECFA</vt:lpstr>
      <vt:lpstr>Requirements for Trigger, Detector and Physics objects performance</vt:lpstr>
      <vt:lpstr>Heavy Flavour (1) </vt:lpstr>
      <vt:lpstr>Heavy Flavour (2)</vt:lpstr>
      <vt:lpstr>Heavy Ion physics - 1</vt:lpstr>
      <vt:lpstr>Heavy Ion physics - 2</vt:lpstr>
      <vt:lpstr>Strategy to meet the ECFA Workshop deadline (1)</vt:lpstr>
      <vt:lpstr>Strategy to meet the ECFA Workshop deadline (2)</vt:lpstr>
      <vt:lpstr>Possible channel(s) for full simulation </vt:lpstr>
      <vt:lpstr>Status and availability of the required material</vt:lpstr>
      <vt:lpstr>Next steps</vt:lpstr>
      <vt:lpstr>appendix</vt:lpstr>
      <vt:lpstr>ALICE Goals after LS2</vt:lpstr>
      <vt:lpstr>ATLAS and CMS HI Goals after LS2</vt:lpstr>
      <vt:lpstr>HI - Available Documents</vt:lpstr>
      <vt:lpstr>pp reference: Lint and √s</vt:lpstr>
      <vt:lpstr>PowerPoint Presentation</vt:lpstr>
      <vt:lpstr>PowerPoint Presentation</vt:lpstr>
      <vt:lpstr>PowerPoint Presentation</vt:lpstr>
      <vt:lpstr>Top FCNC (CMS)</vt:lpstr>
      <vt:lpstr>PowerPoint Presentation</vt:lpstr>
      <vt:lpstr>PowerPoint Presentation</vt:lpstr>
    </vt:vector>
  </TitlesOfParts>
  <Company>Istituto Nazionale di Fisica Nucleare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Aleandro Nisati</dc:creator>
  <cp:lastModifiedBy>Christopher  Hill</cp:lastModifiedBy>
  <cp:revision>109</cp:revision>
  <cp:lastPrinted>2013-06-06T07:53:57Z</cp:lastPrinted>
  <dcterms:created xsi:type="dcterms:W3CDTF">2013-05-29T21:15:09Z</dcterms:created>
  <dcterms:modified xsi:type="dcterms:W3CDTF">2013-06-10T11:25:19Z</dcterms:modified>
</cp:coreProperties>
</file>