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8" r:id="rId11"/>
    <p:sldId id="269" r:id="rId12"/>
    <p:sldId id="270" r:id="rId13"/>
    <p:sldId id="265" r:id="rId14"/>
    <p:sldId id="266" r:id="rId15"/>
    <p:sldId id="267" r:id="rId16"/>
    <p:sldId id="271" r:id="rId1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9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198DD-0F2B-467D-B1BA-1B20A9169FBF}" type="datetimeFigureOut">
              <a:rPr lang="it-IT" smtClean="0"/>
              <a:pPr/>
              <a:t>10/06/2013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EDF289-BBC5-4C98-B4FB-454B127890C8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E0AB57-A235-426A-98E8-69C65C17C998}" type="datetime1">
              <a:rPr lang="it-IT" smtClean="0"/>
              <a:pPr/>
              <a:t>10/06/2013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0A396E-4170-450E-9A98-F481CA4F8D2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2" name="Rettangolo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ttangolo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ttangolo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ttangolo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ttangolo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56" name="Rettangolo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ttangolo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ttangolo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ttangolo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2C4023-8556-46BF-A0C9-D979567C3E31}" type="datetime1">
              <a:rPr lang="it-IT" smtClean="0"/>
              <a:pPr/>
              <a:t>10/06/2013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0A396E-4170-450E-9A98-F481CA4F8D2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B752D2-E4C4-4161-AAD6-559B23000867}" type="datetime1">
              <a:rPr lang="it-IT" smtClean="0"/>
              <a:pPr/>
              <a:t>10/06/2013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0A396E-4170-450E-9A98-F481CA4F8D2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80200A-3908-449C-BA9F-FE36A05CB416}" type="datetime1">
              <a:rPr lang="it-IT" smtClean="0"/>
              <a:pPr/>
              <a:t>10/06/2013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0A396E-4170-450E-9A98-F481CA4F8D2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igura a mano libera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igura a mano libera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igura a mano libera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igura a mano libera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igura a mano libera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igura a mano libera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igura a mano libera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igura a mano libera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igura a mano libera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igura a mano libera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igura a mano libera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igura a mano libera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igura a mano libera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igura a mano libera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igura a mano libera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27F04E-E153-4E70-9B1D-F0B041F38AA1}" type="datetime1">
              <a:rPr lang="it-IT" smtClean="0"/>
              <a:pPr/>
              <a:t>10/06/2013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0A396E-4170-450E-9A98-F481CA4F8D2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ttangolo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ttangolo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ttangolo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1DE2C9-6301-4F32-A9E9-1FADB6428997}" type="datetime1">
              <a:rPr lang="it-IT" smtClean="0"/>
              <a:pPr/>
              <a:t>10/06/2013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0A396E-4170-450E-9A98-F481CA4F8D2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tangolo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F5A41-E696-4B31-8778-51D6A0F8EB3A}" type="datetime1">
              <a:rPr lang="it-IT" smtClean="0"/>
              <a:pPr/>
              <a:t>10/06/2013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0A396E-4170-450E-9A98-F481CA4F8D2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6" name="Rettangolo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ttangolo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ttangolo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ttangolo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ttangolo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ttangolo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ttangolo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ttangolo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904FC-4821-4F00-A257-48F386A56333}" type="datetime1">
              <a:rPr lang="it-IT" smtClean="0"/>
              <a:pPr/>
              <a:t>10/06/2013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0A396E-4170-450E-9A98-F481CA4F8D2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3AD89-3397-45E4-B915-31099CFA38CB}" type="datetime1">
              <a:rPr lang="it-IT" smtClean="0"/>
              <a:pPr/>
              <a:t>10/06/2013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0A396E-4170-450E-9A98-F481CA4F8D2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DFE550-5611-4DF2-B225-670C273E4904}" type="datetime1">
              <a:rPr lang="it-IT" smtClean="0"/>
              <a:pPr/>
              <a:t>10/06/2013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0A396E-4170-450E-9A98-F481CA4F8D2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ttore 1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uppo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ttore 1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it-IT" smtClean="0"/>
              <a:t>Fare clic sull'icona per inserire un'immagine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grpSp>
        <p:nvGrpSpPr>
          <p:cNvPr id="14" name="Gruppo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ttore 1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o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ttore 1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B555CED-B10E-4A97-AE11-B0946E9A5943}" type="datetime1">
              <a:rPr lang="it-IT" smtClean="0"/>
              <a:pPr/>
              <a:t>10/06/2013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00A396E-4170-450E-9A98-F481CA4F8D2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ttangolo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ttangolo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ttangolo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ttangolo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5944567-EB46-4670-A0DF-800E6257C551}" type="datetime1">
              <a:rPr lang="it-IT" smtClean="0"/>
              <a:pPr/>
              <a:t>10/06/2013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00A396E-4170-450E-9A98-F481CA4F8D2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 smtClean="0"/>
              <a:t>Muon</a:t>
            </a:r>
            <a:r>
              <a:rPr lang="it-IT" dirty="0" smtClean="0"/>
              <a:t> </a:t>
            </a:r>
            <a:r>
              <a:rPr lang="it-IT" dirty="0" err="1" smtClean="0"/>
              <a:t>systems</a:t>
            </a:r>
            <a:r>
              <a:rPr lang="it-IT" dirty="0" smtClean="0"/>
              <a:t> and </a:t>
            </a:r>
            <a:r>
              <a:rPr lang="it-IT" dirty="0" err="1" smtClean="0"/>
              <a:t>associated</a:t>
            </a:r>
            <a:r>
              <a:rPr lang="it-IT" dirty="0" smtClean="0"/>
              <a:t> </a:t>
            </a:r>
            <a:r>
              <a:rPr lang="it-IT" dirty="0" err="1" smtClean="0"/>
              <a:t>electronics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P. </a:t>
            </a:r>
            <a:r>
              <a:rPr lang="it-IT" dirty="0" err="1" smtClean="0"/>
              <a:t>Dupieux</a:t>
            </a:r>
            <a:r>
              <a:rPr lang="it-IT" dirty="0" smtClean="0"/>
              <a:t> (ALICE), A. Cardini (</a:t>
            </a:r>
            <a:r>
              <a:rPr lang="it-IT" dirty="0" err="1" smtClean="0"/>
              <a:t>LHCb</a:t>
            </a:r>
            <a:r>
              <a:rPr lang="it-IT" dirty="0" smtClean="0"/>
              <a:t>)</a:t>
            </a:r>
          </a:p>
          <a:p>
            <a:r>
              <a:rPr lang="it-IT" dirty="0" smtClean="0"/>
              <a:t>M. </a:t>
            </a:r>
            <a:r>
              <a:rPr lang="it-IT" dirty="0" err="1" smtClean="0"/>
              <a:t>Abbrescia</a:t>
            </a:r>
            <a:r>
              <a:rPr lang="it-IT" dirty="0" smtClean="0"/>
              <a:t>, K. </a:t>
            </a:r>
            <a:r>
              <a:rPr lang="it-IT" dirty="0" err="1" smtClean="0"/>
              <a:t>Hoepfner</a:t>
            </a:r>
            <a:r>
              <a:rPr lang="it-IT" dirty="0" smtClean="0"/>
              <a:t>, A. </a:t>
            </a:r>
            <a:r>
              <a:rPr lang="it-IT" dirty="0" err="1" smtClean="0"/>
              <a:t>Safonov</a:t>
            </a:r>
            <a:r>
              <a:rPr lang="it-IT" dirty="0" smtClean="0"/>
              <a:t> (CMS)</a:t>
            </a:r>
          </a:p>
          <a:p>
            <a:r>
              <a:rPr lang="it-IT" dirty="0" err="1" smtClean="0"/>
              <a:t>Ch</a:t>
            </a:r>
            <a:r>
              <a:rPr lang="it-IT" dirty="0" smtClean="0"/>
              <a:t>. </a:t>
            </a:r>
            <a:r>
              <a:rPr lang="it-IT" dirty="0" err="1" smtClean="0"/>
              <a:t>Amelung</a:t>
            </a:r>
            <a:r>
              <a:rPr lang="it-IT" dirty="0" smtClean="0"/>
              <a:t>, O. </a:t>
            </a:r>
            <a:r>
              <a:rPr lang="it-IT" dirty="0" err="1" smtClean="0"/>
              <a:t>Kortner</a:t>
            </a:r>
            <a:r>
              <a:rPr lang="it-IT" dirty="0" smtClean="0"/>
              <a:t>, S. Veneziano (ATLAS)</a:t>
            </a:r>
          </a:p>
          <a:p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4t meeting with the HL-LHC Steering Committee</a:t>
            </a:r>
            <a:endParaRPr lang="it-IT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978080" cy="914400"/>
          </a:xfrm>
        </p:spPr>
        <p:txBody>
          <a:bodyPr/>
          <a:lstStyle/>
          <a:p>
            <a:r>
              <a:rPr lang="it-IT" dirty="0" smtClean="0"/>
              <a:t>CMS@theme1 - </a:t>
            </a:r>
            <a:r>
              <a:rPr lang="it-IT" dirty="0" err="1" smtClean="0"/>
              <a:t>Physics</a:t>
            </a:r>
            <a:r>
              <a:rPr lang="it-IT" dirty="0" smtClean="0"/>
              <a:t> </a:t>
            </a:r>
            <a:r>
              <a:rPr lang="it-IT" dirty="0" err="1" smtClean="0"/>
              <a:t>context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55576" y="1783560"/>
            <a:ext cx="8136904" cy="4572000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offline coverage and trigger performance critical independent of physics; e.g. sensitivity to H couplings measurements strongly depends on channels with µ:</a:t>
            </a:r>
            <a:endParaRPr lang="it-IT" dirty="0" smtClean="0"/>
          </a:p>
          <a:p>
            <a:pPr lvl="1"/>
            <a:r>
              <a:rPr lang="en-US" dirty="0" smtClean="0"/>
              <a:t>H-&gt; </a:t>
            </a:r>
            <a:r>
              <a:rPr lang="el-GR" dirty="0" smtClean="0"/>
              <a:t>ττ</a:t>
            </a:r>
            <a:r>
              <a:rPr lang="en-US" dirty="0" smtClean="0"/>
              <a:t>-&gt; µ +X is key for measuring coupling to fermions </a:t>
            </a:r>
            <a:endParaRPr lang="it-IT" dirty="0" smtClean="0"/>
          </a:p>
          <a:p>
            <a:pPr lvl="1"/>
            <a:r>
              <a:rPr lang="en-US" dirty="0" smtClean="0"/>
              <a:t>H-&gt;ZZ-&gt;4µ or 2µ+X is key for coupling to vector bosons</a:t>
            </a:r>
            <a:endParaRPr lang="it-IT" dirty="0" smtClean="0"/>
          </a:p>
          <a:p>
            <a:pPr lvl="1"/>
            <a:r>
              <a:rPr lang="en-US" dirty="0" smtClean="0"/>
              <a:t>H-&gt;2 µ will be measurable at high luminosity giving new insight on </a:t>
            </a:r>
            <a:r>
              <a:rPr lang="en-US" dirty="0" err="1" smtClean="0"/>
              <a:t>fermion</a:t>
            </a:r>
            <a:r>
              <a:rPr lang="en-US" dirty="0" smtClean="0"/>
              <a:t> coupling</a:t>
            </a:r>
          </a:p>
          <a:p>
            <a:pPr lvl="1"/>
            <a:endParaRPr lang="en-US" dirty="0" smtClean="0"/>
          </a:p>
          <a:p>
            <a:r>
              <a:rPr lang="en-US" sz="3200" dirty="0" smtClean="0"/>
              <a:t>Substantial gains in LHC reach, if </a:t>
            </a:r>
            <a:r>
              <a:rPr lang="en-US" sz="3200" dirty="0" err="1" smtClean="0"/>
              <a:t>iCMS</a:t>
            </a:r>
            <a:r>
              <a:rPr lang="en-US" sz="3200" dirty="0" smtClean="0"/>
              <a:t> to extend </a:t>
            </a:r>
            <a:r>
              <a:rPr lang="en-US" sz="3200" dirty="0" err="1" smtClean="0"/>
              <a:t>muon</a:t>
            </a:r>
            <a:r>
              <a:rPr lang="en-US" sz="3200" dirty="0" smtClean="0"/>
              <a:t> system and possibly triggering capabilities beyond current η=2.4</a:t>
            </a:r>
            <a:endParaRPr lang="it-IT" sz="3200" dirty="0" smtClean="0"/>
          </a:p>
          <a:p>
            <a:pPr lvl="1"/>
            <a:r>
              <a:rPr lang="en-US" sz="2800" dirty="0" smtClean="0"/>
              <a:t> A substantial challenge as </a:t>
            </a:r>
            <a:r>
              <a:rPr lang="en-US" sz="2800" u="sng" dirty="0" smtClean="0"/>
              <a:t>even maintaining the current envelope may not be easy</a:t>
            </a:r>
            <a:r>
              <a:rPr lang="en-US" sz="2800" dirty="0" smtClean="0"/>
              <a:t>, given very high rates and limitations arising from complex magnetic field configuration, material.</a:t>
            </a:r>
            <a:endParaRPr lang="it-IT" sz="2800" dirty="0" smtClean="0"/>
          </a:p>
          <a:p>
            <a:pPr lvl="1"/>
            <a:r>
              <a:rPr lang="en-US" sz="2800" dirty="0" smtClean="0"/>
              <a:t>Particularly strong motivation for </a:t>
            </a:r>
            <a:r>
              <a:rPr lang="en-US" sz="2800" u="sng" dirty="0" smtClean="0"/>
              <a:t>going forward if inner tracking capabilities are extended simultaneously </a:t>
            </a:r>
            <a:r>
              <a:rPr lang="en-US" sz="2800" dirty="0" smtClean="0"/>
              <a:t>(being considered by CMS)</a:t>
            </a:r>
            <a:endParaRPr lang="en-US" dirty="0" smtClean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396E-4170-450E-9A98-F481CA4F8D26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82352"/>
            <a:ext cx="7772400" cy="914400"/>
          </a:xfrm>
        </p:spPr>
        <p:txBody>
          <a:bodyPr/>
          <a:lstStyle/>
          <a:p>
            <a:r>
              <a:rPr lang="it-IT" dirty="0" smtClean="0"/>
              <a:t>CMS@theme2 - </a:t>
            </a:r>
            <a:r>
              <a:rPr lang="it-IT" dirty="0" err="1" smtClean="0"/>
              <a:t>Scenarios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moving</a:t>
            </a:r>
            <a:r>
              <a:rPr lang="it-IT" dirty="0" smtClean="0"/>
              <a:t> </a:t>
            </a:r>
            <a:r>
              <a:rPr lang="it-IT" dirty="0" err="1" smtClean="0"/>
              <a:t>forward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A 2-prong strategy being pursued:</a:t>
            </a:r>
            <a:endParaRPr lang="it-IT" dirty="0" smtClean="0"/>
          </a:p>
          <a:p>
            <a:r>
              <a:rPr lang="en-US" dirty="0" smtClean="0"/>
              <a:t>Work to ensure maintaining the current µ offline and triggering envelope, provide strengthening as required</a:t>
            </a:r>
            <a:endParaRPr lang="it-IT" dirty="0" smtClean="0"/>
          </a:p>
          <a:p>
            <a:pPr lvl="1"/>
            <a:r>
              <a:rPr lang="en-US" dirty="0" smtClean="0"/>
              <a:t>Very likely that we will find that it will be necessary as a third of µ coverage 1.6&lt;</a:t>
            </a:r>
            <a:r>
              <a:rPr lang="el-GR" dirty="0" smtClean="0"/>
              <a:t>η</a:t>
            </a:r>
            <a:r>
              <a:rPr lang="en-US" dirty="0" smtClean="0"/>
              <a:t>&lt;2.4 is in potential jeopardy due to rate increases and trigger bandwidth limitations</a:t>
            </a:r>
          </a:p>
          <a:p>
            <a:r>
              <a:rPr lang="en-US" dirty="0" smtClean="0"/>
              <a:t>A thorough cost-benefit analysis of scenarios extending into the region of up to η=3.5-4.0</a:t>
            </a:r>
          </a:p>
          <a:p>
            <a:pPr lvl="1"/>
            <a:r>
              <a:rPr lang="en-US" dirty="0" smtClean="0"/>
              <a:t>Physics gains substantial, but challenges can be very significant</a:t>
            </a:r>
            <a:endParaRPr lang="it-IT" dirty="0" smtClean="0"/>
          </a:p>
          <a:p>
            <a:pPr lvl="1"/>
            <a:r>
              <a:rPr lang="en-US" dirty="0" smtClean="0"/>
              <a:t>The outcome will depend on other sub-system’s plans, especially tracking, but also the calorimeter</a:t>
            </a:r>
            <a:endParaRPr lang="it-IT" dirty="0" smtClean="0"/>
          </a:p>
          <a:p>
            <a:pPr lvl="1"/>
            <a:r>
              <a:rPr lang="en-US" dirty="0" smtClean="0"/>
              <a:t>New technologies capable of withstanding high rates are considered (GEM, MPGD, </a:t>
            </a:r>
            <a:r>
              <a:rPr lang="en-US" dirty="0" err="1" smtClean="0"/>
              <a:t>iRPC</a:t>
            </a:r>
            <a:r>
              <a:rPr lang="en-US" dirty="0" smtClean="0"/>
              <a:t>) including new ideas, e.g. imaging calorimeter with µ tagging</a:t>
            </a:r>
          </a:p>
          <a:p>
            <a:r>
              <a:rPr lang="en-US" dirty="0" smtClean="0"/>
              <a:t>Simulation will be critical to provide the full picture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396E-4170-450E-9A98-F481CA4F8D26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914400"/>
          </a:xfrm>
        </p:spPr>
        <p:txBody>
          <a:bodyPr/>
          <a:lstStyle/>
          <a:p>
            <a:r>
              <a:rPr lang="it-IT" dirty="0" smtClean="0"/>
              <a:t>CMS#theme1 - </a:t>
            </a:r>
            <a:r>
              <a:rPr lang="it-IT" dirty="0" err="1" smtClean="0"/>
              <a:t>Challenges</a:t>
            </a:r>
            <a:r>
              <a:rPr lang="it-IT" dirty="0" smtClean="0"/>
              <a:t> in more </a:t>
            </a:r>
            <a:r>
              <a:rPr lang="it-IT" dirty="0" err="1" smtClean="0"/>
              <a:t>detail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dirty="0" err="1" smtClean="0"/>
              <a:t>Maintaining</a:t>
            </a:r>
            <a:r>
              <a:rPr lang="it-IT" dirty="0" smtClean="0"/>
              <a:t> </a:t>
            </a:r>
            <a:r>
              <a:rPr lang="it-IT" dirty="0" err="1" smtClean="0"/>
              <a:t>current</a:t>
            </a:r>
            <a:r>
              <a:rPr lang="it-IT" dirty="0" smtClean="0"/>
              <a:t> </a:t>
            </a:r>
            <a:r>
              <a:rPr lang="it-IT" dirty="0" err="1" smtClean="0"/>
              <a:t>envelope</a:t>
            </a:r>
            <a:r>
              <a:rPr lang="it-IT" dirty="0" smtClean="0"/>
              <a:t>:</a:t>
            </a:r>
          </a:p>
          <a:p>
            <a:pPr lvl="1"/>
            <a:r>
              <a:rPr lang="en-US" dirty="0" smtClean="0"/>
              <a:t>All the original complexities for the forward region stay in place: magnetic field, large material budget, high background rates, triggering challenges, shielding concerns given the space constraints</a:t>
            </a:r>
            <a:endParaRPr lang="it-IT" dirty="0" smtClean="0"/>
          </a:p>
          <a:p>
            <a:pPr lvl="1"/>
            <a:r>
              <a:rPr lang="en-US" dirty="0" smtClean="0"/>
              <a:t>Rate increase further complicates these old challenges, but also bring new ones (aging)</a:t>
            </a:r>
          </a:p>
          <a:p>
            <a:r>
              <a:rPr lang="en-US" dirty="0" smtClean="0"/>
              <a:t>Enhanced coverage options beyond η=2.4 and up to η=4.0:</a:t>
            </a:r>
            <a:endParaRPr lang="it-IT" dirty="0" smtClean="0"/>
          </a:p>
          <a:p>
            <a:pPr lvl="1"/>
            <a:r>
              <a:rPr lang="en-US" dirty="0" smtClean="0"/>
              <a:t>New ideas in the context of physics enhancements due to better triggering, resolution and efficiency, including the broader context of the related detector systems (tracking, </a:t>
            </a:r>
            <a:r>
              <a:rPr lang="en-US" dirty="0" err="1" smtClean="0"/>
              <a:t>calorimetry</a:t>
            </a:r>
            <a:r>
              <a:rPr lang="en-US" dirty="0" smtClean="0"/>
              <a:t>)</a:t>
            </a:r>
          </a:p>
          <a:p>
            <a:r>
              <a:rPr lang="en-US" sz="3200" dirty="0" smtClean="0"/>
              <a:t>Detector technology choices at very forward region driven by high rates and aging.</a:t>
            </a:r>
            <a:endParaRPr lang="it-IT" sz="3600" dirty="0" smtClean="0"/>
          </a:p>
          <a:p>
            <a:pPr lvl="1"/>
            <a:r>
              <a:rPr lang="en-US" sz="2800" dirty="0" smtClean="0"/>
              <a:t>Post-Phase-2: 10s of kHz/cm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in the region η=1.6-2.4.</a:t>
            </a:r>
            <a:endParaRPr lang="it-IT" sz="3200" dirty="0" smtClean="0"/>
          </a:p>
          <a:p>
            <a:pPr lvl="1"/>
            <a:r>
              <a:rPr lang="en-US" sz="2800" dirty="0" smtClean="0"/>
              <a:t>Expect a further rate increase, perhaps up to an order of magnitude on the high eta edge? Even higher abilities to withstand aging needed</a:t>
            </a:r>
            <a:endParaRPr lang="it-IT" sz="3200" dirty="0" smtClean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396E-4170-450E-9A98-F481CA4F8D26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ALICE@theme#1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plans of the ALICE </a:t>
            </a:r>
            <a:r>
              <a:rPr lang="en-US" dirty="0" err="1" smtClean="0"/>
              <a:t>muon</a:t>
            </a:r>
            <a:r>
              <a:rPr lang="en-US" dirty="0" smtClean="0"/>
              <a:t> system (MS) upgrades are limited (as compared to CMS/ATLAS ones) because the constraints on the luminosity are much less important</a:t>
            </a:r>
          </a:p>
          <a:p>
            <a:r>
              <a:rPr lang="en-US" dirty="0" smtClean="0"/>
              <a:t>ALICE MS upgrades are fully scheduled to be installed during the LS2, nothing foreseen for LS3.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Operating conditions and requirements. ALICE operating conditions after LS2: </a:t>
            </a:r>
          </a:p>
          <a:p>
            <a:pPr lvl="1"/>
            <a:r>
              <a:rPr lang="en-US" dirty="0" err="1" smtClean="0"/>
              <a:t>PbPb</a:t>
            </a:r>
            <a:r>
              <a:rPr lang="en-US" dirty="0" smtClean="0"/>
              <a:t> 100 kHz (MAX collision rate) =&gt; L~10^28 /cm/s (the constraints in pp are expected to be less)</a:t>
            </a:r>
          </a:p>
          <a:p>
            <a:pPr lvl="1"/>
            <a:r>
              <a:rPr lang="en-US" dirty="0" smtClean="0"/>
              <a:t>One order of magnitude above the MS present design.</a:t>
            </a:r>
          </a:p>
          <a:p>
            <a:pPr lvl="1"/>
            <a:r>
              <a:rPr lang="en-US" dirty="0" smtClean="0"/>
              <a:t>Total integrated luminosity in </a:t>
            </a:r>
            <a:r>
              <a:rPr lang="en-US" dirty="0" err="1" smtClean="0"/>
              <a:t>PbPb</a:t>
            </a:r>
            <a:r>
              <a:rPr lang="en-US" dirty="0" smtClean="0"/>
              <a:t> ~10 nb-1 (goal)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396E-4170-450E-9A98-F481CA4F8D26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ALICE@theme#2-3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Detector upgrades </a:t>
            </a:r>
          </a:p>
          <a:p>
            <a:pPr lvl="1"/>
            <a:r>
              <a:rPr lang="en-US" dirty="0" smtClean="0"/>
              <a:t>Existing MS:  Angular coverage: 2-9 degrees (one arm only)</a:t>
            </a:r>
          </a:p>
          <a:p>
            <a:pPr lvl="1"/>
            <a:r>
              <a:rPr lang="en-US" dirty="0" err="1" smtClean="0"/>
              <a:t>Muon</a:t>
            </a:r>
            <a:r>
              <a:rPr lang="en-US" dirty="0" smtClean="0"/>
              <a:t> </a:t>
            </a:r>
            <a:r>
              <a:rPr lang="en-US" dirty="0" err="1" smtClean="0"/>
              <a:t>Traking</a:t>
            </a:r>
            <a:r>
              <a:rPr lang="en-US" dirty="0" smtClean="0"/>
              <a:t>, 10 planes of cathode pad/strip chambers, 1 </a:t>
            </a:r>
            <a:r>
              <a:rPr lang="en-US" dirty="0" err="1" smtClean="0"/>
              <a:t>Mch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Muon</a:t>
            </a:r>
            <a:r>
              <a:rPr lang="en-US" dirty="0" smtClean="0"/>
              <a:t> Trigger, 4 planes of single gap RPCs, 20 </a:t>
            </a:r>
            <a:r>
              <a:rPr lang="en-US" dirty="0" err="1" smtClean="0"/>
              <a:t>Kch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Upgrade Plans:  No modification of the existing detectors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Electronics upgrades </a:t>
            </a:r>
          </a:p>
          <a:p>
            <a:pPr lvl="1"/>
            <a:r>
              <a:rPr lang="en-US" dirty="0" smtClean="0"/>
              <a:t>Replacement of the readout electronics of the </a:t>
            </a:r>
            <a:r>
              <a:rPr lang="en-US" dirty="0" err="1" smtClean="0"/>
              <a:t>Muon</a:t>
            </a:r>
            <a:r>
              <a:rPr lang="en-US" dirty="0" smtClean="0"/>
              <a:t> Tracking and </a:t>
            </a:r>
            <a:r>
              <a:rPr lang="en-US" dirty="0" err="1" smtClean="0"/>
              <a:t>Muon</a:t>
            </a:r>
            <a:r>
              <a:rPr lang="en-US" dirty="0" smtClean="0"/>
              <a:t> Trigger, towards a dead time free readout =&gt; ALICE CRU (Common Readout Units) </a:t>
            </a:r>
          </a:p>
          <a:p>
            <a:pPr lvl="1"/>
            <a:r>
              <a:rPr lang="en-US" dirty="0" smtClean="0"/>
              <a:t>Replacement of the very FE of the </a:t>
            </a:r>
            <a:r>
              <a:rPr lang="en-US" dirty="0" err="1" smtClean="0"/>
              <a:t>Muon</a:t>
            </a:r>
            <a:r>
              <a:rPr lang="en-US" dirty="0" smtClean="0"/>
              <a:t> Tracking =&gt; based on ongoing </a:t>
            </a:r>
            <a:r>
              <a:rPr lang="en-US" dirty="0" err="1" smtClean="0"/>
              <a:t>developements</a:t>
            </a:r>
            <a:r>
              <a:rPr lang="en-US" dirty="0" smtClean="0"/>
              <a:t> of the S-ALTRO chip essentially </a:t>
            </a:r>
          </a:p>
          <a:p>
            <a:pPr lvl="1"/>
            <a:r>
              <a:rPr lang="en-US" dirty="0" smtClean="0"/>
              <a:t>Replacement of the very FE of the </a:t>
            </a:r>
            <a:r>
              <a:rPr lang="en-US" dirty="0" err="1" smtClean="0"/>
              <a:t>Muon</a:t>
            </a:r>
            <a:r>
              <a:rPr lang="en-US" dirty="0" smtClean="0"/>
              <a:t> Trigger =&gt; very FE with amplification (it is not the case </a:t>
            </a:r>
            <a:r>
              <a:rPr lang="en-US" dirty="0" err="1" smtClean="0"/>
              <a:t>presentely</a:t>
            </a:r>
            <a:r>
              <a:rPr lang="en-US" dirty="0" smtClean="0"/>
              <a:t>) for operation in genuine avalanche mode (like CMS/ATLAS RPCs)  in order to limit the RPC aging =&gt; new ASIC (FEERIC) being </a:t>
            </a:r>
            <a:r>
              <a:rPr lang="en-US" dirty="0" err="1" smtClean="0"/>
              <a:t>developped</a:t>
            </a:r>
            <a:r>
              <a:rPr lang="en-US" dirty="0" smtClean="0"/>
              <a:t> 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396E-4170-450E-9A98-F481CA4F8D26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8050088" cy="914400"/>
          </a:xfrm>
        </p:spPr>
        <p:txBody>
          <a:bodyPr/>
          <a:lstStyle/>
          <a:p>
            <a:r>
              <a:rPr lang="it-IT" dirty="0" err="1" smtClean="0"/>
              <a:t>LHCb@themes</a:t>
            </a:r>
            <a:r>
              <a:rPr lang="it-IT" dirty="0" smtClean="0"/>
              <a:t> 1-2-3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14400" y="1340768"/>
            <a:ext cx="7772400" cy="489654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Upgrade taking place in LS2, like ALICE</a:t>
            </a:r>
          </a:p>
          <a:p>
            <a:r>
              <a:rPr lang="en-US" dirty="0" smtClean="0"/>
              <a:t>Operating conditions and requirements</a:t>
            </a:r>
          </a:p>
          <a:p>
            <a:pPr lvl="1"/>
            <a:r>
              <a:rPr lang="en-US" dirty="0" smtClean="0"/>
              <a:t>After LS2 we will be operating at 2 x 1o</a:t>
            </a:r>
            <a:r>
              <a:rPr lang="en-US" baseline="30000" dirty="0" smtClean="0"/>
              <a:t>33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-s-1, which is x10 </a:t>
            </a:r>
            <a:r>
              <a:rPr lang="en-US" dirty="0" err="1" smtClean="0"/>
              <a:t>w.r.t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smtClean="0"/>
              <a:t>current design, but only x5 </a:t>
            </a:r>
            <a:r>
              <a:rPr lang="en-US" dirty="0" err="1" smtClean="0"/>
              <a:t>w.r.t</a:t>
            </a:r>
            <a:r>
              <a:rPr lang="en-US" dirty="0" smtClean="0"/>
              <a:t>. to current data taking conditions</a:t>
            </a:r>
            <a:br>
              <a:rPr lang="en-US" dirty="0" smtClean="0"/>
            </a:br>
            <a:r>
              <a:rPr lang="en-US" dirty="0" smtClean="0"/>
              <a:t>Plan is to acquire 50 fb-1 in 10 years.</a:t>
            </a:r>
          </a:p>
          <a:p>
            <a:r>
              <a:rPr lang="en-US" dirty="0" err="1" smtClean="0"/>
              <a:t>Muon</a:t>
            </a:r>
            <a:r>
              <a:rPr lang="en-US" dirty="0" smtClean="0"/>
              <a:t> chambers for the upgrades</a:t>
            </a:r>
          </a:p>
          <a:p>
            <a:pPr lvl="1"/>
            <a:r>
              <a:rPr lang="en-US" dirty="0" smtClean="0"/>
              <a:t>Only minor modifications of the existing </a:t>
            </a:r>
            <a:r>
              <a:rPr lang="en-US" dirty="0" err="1" smtClean="0"/>
              <a:t>muon</a:t>
            </a:r>
            <a:r>
              <a:rPr lang="en-US" dirty="0" smtClean="0"/>
              <a:t> detector (but probably </a:t>
            </a:r>
            <a:br>
              <a:rPr lang="en-US" dirty="0" smtClean="0"/>
            </a:br>
            <a:r>
              <a:rPr lang="en-US" dirty="0" smtClean="0"/>
              <a:t>only between LS2 and LS3): some highly irradiated detectors ( MHz/cm2)  will be replaced with triple-GEM detectors with pad </a:t>
            </a:r>
            <a:r>
              <a:rPr lang="en-US" dirty="0" err="1" smtClean="0"/>
              <a:t>reaodut</a:t>
            </a:r>
            <a:endParaRPr lang="en-US" dirty="0" smtClean="0"/>
          </a:p>
          <a:p>
            <a:r>
              <a:rPr lang="en-US" dirty="0" smtClean="0"/>
              <a:t>Electronics upgrade - This is the main goal of our upgrade:</a:t>
            </a:r>
          </a:p>
          <a:p>
            <a:pPr lvl="1"/>
            <a:r>
              <a:rPr lang="en-US" dirty="0" smtClean="0"/>
              <a:t>new common readout boards for 40 MHz readout</a:t>
            </a:r>
          </a:p>
          <a:p>
            <a:pPr lvl="1"/>
            <a:r>
              <a:rPr lang="en-US" dirty="0" smtClean="0"/>
              <a:t>new </a:t>
            </a:r>
            <a:r>
              <a:rPr lang="en-US" dirty="0" err="1" smtClean="0"/>
              <a:t>muon</a:t>
            </a:r>
            <a:r>
              <a:rPr lang="en-US" dirty="0" smtClean="0"/>
              <a:t> off detector electronics boards</a:t>
            </a:r>
          </a:p>
          <a:p>
            <a:pPr lvl="1"/>
            <a:r>
              <a:rPr lang="en-US" dirty="0" smtClean="0"/>
              <a:t>low level </a:t>
            </a:r>
            <a:r>
              <a:rPr lang="en-US" dirty="0" err="1" smtClean="0"/>
              <a:t>muon</a:t>
            </a:r>
            <a:r>
              <a:rPr lang="en-US" dirty="0" smtClean="0"/>
              <a:t> trigger at 40 MHz used just after LS2, and eventually </a:t>
            </a:r>
            <a:br>
              <a:rPr lang="en-US" dirty="0" smtClean="0"/>
            </a:br>
            <a:r>
              <a:rPr lang="en-US" dirty="0" smtClean="0"/>
              <a:t>we will go to NO low level trigger and processing of ALL events by high </a:t>
            </a:r>
            <a:br>
              <a:rPr lang="en-US" dirty="0" smtClean="0"/>
            </a:br>
            <a:r>
              <a:rPr lang="en-US" dirty="0" smtClean="0"/>
              <a:t>level trigger with a super PC farm</a:t>
            </a:r>
          </a:p>
          <a:p>
            <a:pPr lvl="1"/>
            <a:r>
              <a:rPr lang="en-US" dirty="0" smtClean="0"/>
              <a:t>new electronics for </a:t>
            </a:r>
            <a:r>
              <a:rPr lang="en-US" dirty="0" err="1" smtClean="0"/>
              <a:t>muon</a:t>
            </a:r>
            <a:r>
              <a:rPr lang="en-US" dirty="0" smtClean="0"/>
              <a:t> control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396E-4170-450E-9A98-F481CA4F8D26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Things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do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Decide </a:t>
            </a:r>
            <a:r>
              <a:rPr lang="it-IT" dirty="0" err="1" smtClean="0"/>
              <a:t>if</a:t>
            </a:r>
            <a:r>
              <a:rPr lang="it-IT" dirty="0" smtClean="0"/>
              <a:t> </a:t>
            </a:r>
            <a:r>
              <a:rPr lang="it-IT" dirty="0" err="1" smtClean="0"/>
              <a:t>split</a:t>
            </a:r>
            <a:r>
              <a:rPr lang="it-IT" dirty="0" smtClean="0"/>
              <a:t> theme#2 </a:t>
            </a:r>
            <a:r>
              <a:rPr lang="it-IT" dirty="0" err="1" smtClean="0"/>
              <a:t>into</a:t>
            </a:r>
            <a:r>
              <a:rPr lang="it-IT" dirty="0" smtClean="0"/>
              <a:t>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talks</a:t>
            </a:r>
            <a:endParaRPr lang="it-IT" dirty="0" smtClean="0"/>
          </a:p>
          <a:p>
            <a:r>
              <a:rPr lang="it-IT" dirty="0" err="1" smtClean="0"/>
              <a:t>Better</a:t>
            </a:r>
            <a:r>
              <a:rPr lang="it-IT" dirty="0" smtClean="0"/>
              <a:t> </a:t>
            </a:r>
            <a:r>
              <a:rPr lang="it-IT" dirty="0" err="1" smtClean="0"/>
              <a:t>define</a:t>
            </a:r>
            <a:r>
              <a:rPr lang="it-IT" dirty="0" smtClean="0"/>
              <a:t> </a:t>
            </a:r>
            <a:r>
              <a:rPr lang="it-IT" dirty="0" err="1" smtClean="0"/>
              <a:t>talks</a:t>
            </a:r>
            <a:r>
              <a:rPr lang="it-IT" dirty="0" smtClean="0"/>
              <a:t> </a:t>
            </a:r>
            <a:r>
              <a:rPr lang="it-IT" dirty="0" err="1" smtClean="0"/>
              <a:t>from</a:t>
            </a:r>
            <a:r>
              <a:rPr lang="it-IT" dirty="0" smtClean="0"/>
              <a:t> #2 on (talk #1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quite</a:t>
            </a:r>
            <a:r>
              <a:rPr lang="it-IT" dirty="0" smtClean="0"/>
              <a:t> </a:t>
            </a:r>
            <a:r>
              <a:rPr lang="it-IT" dirty="0" err="1" smtClean="0"/>
              <a:t>well</a:t>
            </a:r>
            <a:r>
              <a:rPr lang="it-IT" dirty="0" smtClean="0"/>
              <a:t> </a:t>
            </a:r>
            <a:r>
              <a:rPr lang="it-IT" dirty="0" err="1" smtClean="0"/>
              <a:t>defined</a:t>
            </a:r>
            <a:r>
              <a:rPr lang="it-IT" dirty="0" smtClean="0"/>
              <a:t>)</a:t>
            </a:r>
          </a:p>
          <a:p>
            <a:r>
              <a:rPr lang="it-IT" dirty="0" smtClean="0"/>
              <a:t>Decide </a:t>
            </a:r>
            <a:r>
              <a:rPr lang="it-IT" dirty="0" err="1" smtClean="0"/>
              <a:t>speakers</a:t>
            </a:r>
            <a:r>
              <a:rPr lang="it-IT" dirty="0" smtClean="0"/>
              <a:t> and allocate </a:t>
            </a:r>
            <a:r>
              <a:rPr lang="it-IT" dirty="0" err="1" smtClean="0"/>
              <a:t>talks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396E-4170-450E-9A98-F481CA4F8D26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Preliminary</a:t>
            </a:r>
            <a:r>
              <a:rPr lang="it-IT" dirty="0" smtClean="0"/>
              <a:t> </a:t>
            </a:r>
            <a:r>
              <a:rPr lang="it-IT" dirty="0" err="1" smtClean="0"/>
              <a:t>issues</a:t>
            </a:r>
            <a:r>
              <a:rPr lang="it-IT" dirty="0" smtClean="0"/>
              <a:t> #1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Defined</a:t>
            </a:r>
            <a:r>
              <a:rPr lang="it-IT" dirty="0" smtClean="0"/>
              <a:t> </a:t>
            </a:r>
            <a:r>
              <a:rPr lang="it-IT" dirty="0" err="1" smtClean="0"/>
              <a:t>three</a:t>
            </a:r>
            <a:r>
              <a:rPr lang="it-IT" dirty="0" smtClean="0"/>
              <a:t> </a:t>
            </a:r>
            <a:r>
              <a:rPr lang="it-IT" dirty="0" err="1" smtClean="0"/>
              <a:t>main</a:t>
            </a:r>
            <a:r>
              <a:rPr lang="it-IT" dirty="0" smtClean="0"/>
              <a:t> “</a:t>
            </a:r>
            <a:r>
              <a:rPr lang="it-IT" dirty="0" err="1" smtClean="0"/>
              <a:t>themes</a:t>
            </a:r>
            <a:r>
              <a:rPr lang="it-IT" dirty="0" smtClean="0"/>
              <a:t>” :</a:t>
            </a:r>
          </a:p>
          <a:p>
            <a:pPr lvl="1"/>
            <a:r>
              <a:rPr lang="it-IT" dirty="0" smtClean="0"/>
              <a:t>New </a:t>
            </a:r>
            <a:r>
              <a:rPr lang="it-IT" dirty="0" err="1" smtClean="0"/>
              <a:t>running</a:t>
            </a:r>
            <a:r>
              <a:rPr lang="it-IT" dirty="0" smtClean="0"/>
              <a:t> </a:t>
            </a:r>
            <a:r>
              <a:rPr lang="it-IT" dirty="0" err="1" smtClean="0"/>
              <a:t>conditions</a:t>
            </a:r>
            <a:r>
              <a:rPr lang="it-IT" dirty="0" smtClean="0"/>
              <a:t> </a:t>
            </a:r>
            <a:r>
              <a:rPr lang="en-US" dirty="0" smtClean="0"/>
              <a:t>and new requirements from physics, </a:t>
            </a:r>
            <a:r>
              <a:rPr lang="it-IT" dirty="0" err="1" smtClean="0"/>
              <a:t>consequences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muon</a:t>
            </a:r>
            <a:r>
              <a:rPr lang="it-IT" dirty="0" smtClean="0"/>
              <a:t> detection</a:t>
            </a:r>
          </a:p>
          <a:p>
            <a:pPr lvl="1"/>
            <a:r>
              <a:rPr lang="it-IT" sz="2800" dirty="0" smtClean="0"/>
              <a:t>System </a:t>
            </a:r>
            <a:r>
              <a:rPr lang="it-IT" sz="2800" dirty="0" err="1" smtClean="0"/>
              <a:t>longevity</a:t>
            </a:r>
            <a:r>
              <a:rPr lang="it-IT" sz="2800" dirty="0" smtClean="0"/>
              <a:t>, </a:t>
            </a:r>
            <a:r>
              <a:rPr lang="it-IT" sz="2800" dirty="0" err="1" smtClean="0"/>
              <a:t>upgrades</a:t>
            </a:r>
            <a:r>
              <a:rPr lang="it-IT" sz="2800" dirty="0" smtClean="0"/>
              <a:t> </a:t>
            </a:r>
            <a:r>
              <a:rPr lang="it-IT" sz="2800" dirty="0" err="1" smtClean="0"/>
              <a:t>foreseen</a:t>
            </a:r>
            <a:r>
              <a:rPr lang="it-IT" sz="2800" dirty="0" smtClean="0"/>
              <a:t>,</a:t>
            </a:r>
            <a:r>
              <a:rPr lang="it-IT" sz="2800" dirty="0" err="1" smtClean="0"/>
              <a:t>new</a:t>
            </a:r>
            <a:r>
              <a:rPr lang="it-IT" sz="2800" dirty="0" smtClean="0"/>
              <a:t> </a:t>
            </a:r>
            <a:r>
              <a:rPr lang="it-IT" sz="2800" dirty="0" err="1" smtClean="0"/>
              <a:t>detectors</a:t>
            </a:r>
            <a:r>
              <a:rPr lang="it-IT" sz="2800" dirty="0" smtClean="0"/>
              <a:t> and </a:t>
            </a:r>
            <a:r>
              <a:rPr lang="it-IT" sz="2800" dirty="0" err="1" smtClean="0"/>
              <a:t>R&amp;D</a:t>
            </a:r>
            <a:endParaRPr lang="it-IT" sz="2800" dirty="0" smtClean="0"/>
          </a:p>
          <a:p>
            <a:pPr lvl="1"/>
            <a:r>
              <a:rPr lang="it-IT" sz="2800" dirty="0" err="1" smtClean="0"/>
              <a:t>Electronics</a:t>
            </a:r>
            <a:r>
              <a:rPr lang="it-IT" sz="2800" dirty="0" smtClean="0"/>
              <a:t> (</a:t>
            </a:r>
            <a:r>
              <a:rPr lang="it-IT" sz="2800" dirty="0" err="1" smtClean="0"/>
              <a:t>front-end</a:t>
            </a:r>
            <a:r>
              <a:rPr lang="it-IT" sz="2800" dirty="0" smtClean="0"/>
              <a:t> and trigger),</a:t>
            </a:r>
            <a:r>
              <a:rPr lang="it-IT" sz="2800" dirty="0" err="1" smtClean="0"/>
              <a:t>trigger</a:t>
            </a:r>
            <a:r>
              <a:rPr lang="it-IT" sz="2800" dirty="0" smtClean="0"/>
              <a:t> </a:t>
            </a:r>
            <a:r>
              <a:rPr lang="it-IT" sz="2800" dirty="0" err="1" smtClean="0"/>
              <a:t>algorithms</a:t>
            </a:r>
            <a:r>
              <a:rPr lang="it-IT" sz="2800" dirty="0" smtClean="0"/>
              <a:t>, </a:t>
            </a:r>
            <a:r>
              <a:rPr lang="it-IT" sz="2800" dirty="0" err="1" smtClean="0"/>
              <a:t>alignment</a:t>
            </a:r>
            <a:endParaRPr lang="it-IT" sz="2800" dirty="0" smtClean="0"/>
          </a:p>
          <a:p>
            <a:pPr lvl="1"/>
            <a:endParaRPr lang="it-IT" sz="2800" dirty="0" smtClean="0"/>
          </a:p>
          <a:p>
            <a:pPr lvl="1"/>
            <a:endParaRPr lang="it-IT" dirty="0" smtClean="0"/>
          </a:p>
          <a:p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396E-4170-450E-9A98-F481CA4F8D26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Preliminary</a:t>
            </a:r>
            <a:r>
              <a:rPr lang="it-IT" dirty="0" smtClean="0"/>
              <a:t> </a:t>
            </a:r>
            <a:r>
              <a:rPr lang="it-IT" dirty="0" err="1" smtClean="0"/>
              <a:t>issues</a:t>
            </a:r>
            <a:r>
              <a:rPr lang="it-IT" dirty="0" smtClean="0"/>
              <a:t> #2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err="1" smtClean="0"/>
              <a:t>Thinking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splitting</a:t>
            </a:r>
            <a:r>
              <a:rPr lang="it-IT" dirty="0" smtClean="0"/>
              <a:t> </a:t>
            </a:r>
            <a:r>
              <a:rPr lang="it-IT" dirty="0" err="1" smtClean="0"/>
              <a:t>theme</a:t>
            </a:r>
            <a:r>
              <a:rPr lang="it-IT" dirty="0" smtClean="0"/>
              <a:t> #2 in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talks</a:t>
            </a:r>
            <a:r>
              <a:rPr lang="it-IT" dirty="0" smtClean="0"/>
              <a:t>:</a:t>
            </a:r>
          </a:p>
          <a:p>
            <a:pPr lvl="1"/>
            <a:r>
              <a:rPr lang="it-IT" dirty="0" smtClean="0"/>
              <a:t>2a. </a:t>
            </a:r>
            <a:r>
              <a:rPr lang="it-IT" dirty="0" err="1" smtClean="0"/>
              <a:t>Longevity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</a:t>
            </a:r>
            <a:r>
              <a:rPr lang="it-IT" dirty="0" err="1" smtClean="0"/>
              <a:t>muon</a:t>
            </a:r>
            <a:r>
              <a:rPr lang="it-IT" dirty="0" smtClean="0"/>
              <a:t> </a:t>
            </a:r>
            <a:r>
              <a:rPr lang="it-IT" dirty="0" err="1" smtClean="0"/>
              <a:t>systems</a:t>
            </a:r>
            <a:endParaRPr lang="it-IT" dirty="0" smtClean="0"/>
          </a:p>
          <a:p>
            <a:pPr lvl="1"/>
            <a:r>
              <a:rPr lang="it-IT" dirty="0" smtClean="0"/>
              <a:t>2b. </a:t>
            </a:r>
            <a:r>
              <a:rPr lang="it-IT" dirty="0" err="1" smtClean="0"/>
              <a:t>Upgrades</a:t>
            </a:r>
            <a:r>
              <a:rPr lang="it-IT" dirty="0" smtClean="0"/>
              <a:t> and </a:t>
            </a:r>
            <a:r>
              <a:rPr lang="it-IT" dirty="0" err="1" smtClean="0"/>
              <a:t>new</a:t>
            </a:r>
            <a:r>
              <a:rPr lang="it-IT" dirty="0" smtClean="0"/>
              <a:t> </a:t>
            </a:r>
            <a:r>
              <a:rPr lang="it-IT" dirty="0" err="1" smtClean="0"/>
              <a:t>detectors</a:t>
            </a:r>
            <a:r>
              <a:rPr lang="it-IT" dirty="0" smtClean="0"/>
              <a:t> </a:t>
            </a:r>
            <a:r>
              <a:rPr lang="it-IT" dirty="0" err="1" smtClean="0"/>
              <a:t>R&amp;D</a:t>
            </a:r>
            <a:endParaRPr lang="it-IT" dirty="0" smtClean="0"/>
          </a:p>
          <a:p>
            <a:r>
              <a:rPr lang="it-IT" dirty="0" err="1" smtClean="0"/>
              <a:t>Agreed</a:t>
            </a:r>
            <a:r>
              <a:rPr lang="it-IT" dirty="0" smtClean="0"/>
              <a:t> </a:t>
            </a:r>
            <a:r>
              <a:rPr lang="it-IT" dirty="0" err="1" smtClean="0"/>
              <a:t>with</a:t>
            </a:r>
            <a:r>
              <a:rPr lang="it-IT" dirty="0" smtClean="0"/>
              <a:t> the </a:t>
            </a:r>
            <a:r>
              <a:rPr lang="it-IT" dirty="0" err="1" smtClean="0"/>
              <a:t>Tracker</a:t>
            </a:r>
            <a:r>
              <a:rPr lang="it-IT" dirty="0" smtClean="0"/>
              <a:t> PG </a:t>
            </a:r>
            <a:r>
              <a:rPr lang="it-IT" dirty="0" err="1" smtClean="0"/>
              <a:t>that</a:t>
            </a:r>
            <a:r>
              <a:rPr lang="it-IT" dirty="0" smtClean="0"/>
              <a:t> MPGD </a:t>
            </a:r>
            <a:r>
              <a:rPr lang="it-IT" dirty="0" err="1" smtClean="0"/>
              <a:t>technologies</a:t>
            </a:r>
            <a:r>
              <a:rPr lang="it-IT" dirty="0" smtClean="0"/>
              <a:t> </a:t>
            </a:r>
            <a:r>
              <a:rPr lang="it-IT" dirty="0" smtClean="0"/>
              <a:t>– </a:t>
            </a:r>
            <a:r>
              <a:rPr lang="it-IT" dirty="0" err="1" smtClean="0"/>
              <a:t>of</a:t>
            </a:r>
            <a:r>
              <a:rPr lang="it-IT" dirty="0" smtClean="0"/>
              <a:t> interest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both</a:t>
            </a:r>
            <a:r>
              <a:rPr lang="it-IT" dirty="0" smtClean="0"/>
              <a:t> </a:t>
            </a:r>
            <a:r>
              <a:rPr lang="it-IT" dirty="0" err="1" smtClean="0"/>
              <a:t>communities</a:t>
            </a:r>
            <a:r>
              <a:rPr lang="it-IT" dirty="0" smtClean="0"/>
              <a:t>  - </a:t>
            </a:r>
            <a:r>
              <a:rPr lang="it-IT" dirty="0" err="1" smtClean="0"/>
              <a:t>will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dealt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it-IT" dirty="0" smtClean="0"/>
          </a:p>
          <a:p>
            <a:r>
              <a:rPr lang="it-IT" dirty="0" err="1" smtClean="0"/>
              <a:t>Dicussion</a:t>
            </a:r>
            <a:r>
              <a:rPr lang="it-IT" dirty="0" smtClean="0"/>
              <a:t> on </a:t>
            </a:r>
            <a:r>
              <a:rPr lang="it-IT" dirty="0" err="1" smtClean="0"/>
              <a:t>potential</a:t>
            </a:r>
            <a:r>
              <a:rPr lang="it-IT" dirty="0" smtClean="0"/>
              <a:t> </a:t>
            </a:r>
            <a:r>
              <a:rPr lang="it-IT" dirty="0" err="1" smtClean="0"/>
              <a:t>speakers</a:t>
            </a:r>
            <a:r>
              <a:rPr lang="it-IT" dirty="0" smtClean="0"/>
              <a:t> just </a:t>
            </a:r>
            <a:r>
              <a:rPr lang="it-IT" dirty="0" err="1" smtClean="0"/>
              <a:t>started</a:t>
            </a:r>
            <a:endParaRPr lang="it-IT" dirty="0" smtClean="0"/>
          </a:p>
          <a:p>
            <a:pPr lvl="1"/>
            <a:r>
              <a:rPr lang="it-IT" dirty="0" smtClean="0"/>
              <a:t>Premature </a:t>
            </a:r>
            <a:r>
              <a:rPr lang="it-IT" dirty="0" err="1" smtClean="0"/>
              <a:t>to</a:t>
            </a:r>
            <a:r>
              <a:rPr lang="it-IT" dirty="0" smtClean="0"/>
              <a:t> propose </a:t>
            </a:r>
            <a:r>
              <a:rPr lang="it-IT" dirty="0" err="1" smtClean="0"/>
              <a:t>names</a:t>
            </a:r>
            <a:r>
              <a:rPr lang="it-IT" dirty="0" smtClean="0"/>
              <a:t> – </a:t>
            </a:r>
            <a:r>
              <a:rPr lang="it-IT" dirty="0" err="1" smtClean="0"/>
              <a:t>will</a:t>
            </a:r>
            <a:r>
              <a:rPr lang="it-IT" dirty="0" smtClean="0"/>
              <a:t> do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before</a:t>
            </a:r>
            <a:r>
              <a:rPr lang="it-IT" dirty="0" smtClean="0"/>
              <a:t> the end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June</a:t>
            </a:r>
            <a:endParaRPr lang="it-IT" dirty="0" smtClean="0"/>
          </a:p>
          <a:p>
            <a:r>
              <a:rPr lang="it-IT" dirty="0" err="1" smtClean="0"/>
              <a:t>Discussion</a:t>
            </a:r>
            <a:r>
              <a:rPr lang="it-IT" dirty="0" smtClean="0"/>
              <a:t> on talk </a:t>
            </a:r>
            <a:r>
              <a:rPr lang="it-IT" dirty="0" err="1" smtClean="0"/>
              <a:t>duration</a:t>
            </a:r>
            <a:r>
              <a:rPr lang="it-IT" dirty="0" smtClean="0"/>
              <a:t> just </a:t>
            </a:r>
            <a:r>
              <a:rPr lang="it-IT" dirty="0" err="1" smtClean="0"/>
              <a:t>started</a:t>
            </a:r>
            <a:r>
              <a:rPr lang="it-IT" dirty="0" smtClean="0"/>
              <a:t> (</a:t>
            </a:r>
            <a:r>
              <a:rPr lang="it-IT" dirty="0" err="1" smtClean="0"/>
              <a:t>depend</a:t>
            </a:r>
            <a:r>
              <a:rPr lang="it-IT" dirty="0" smtClean="0"/>
              <a:t> on </a:t>
            </a:r>
            <a:r>
              <a:rPr lang="it-IT" dirty="0" err="1" smtClean="0"/>
              <a:t>split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theme#2)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396E-4170-450E-9A98-F481CA4F8D26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M. </a:t>
            </a:r>
            <a:r>
              <a:rPr lang="it-IT" dirty="0" err="1" smtClean="0"/>
              <a:t>Abbrescia</a:t>
            </a:r>
            <a:r>
              <a:rPr lang="it-IT" dirty="0" smtClean="0"/>
              <a:t>                                                                    </a:t>
            </a:r>
            <a:r>
              <a:rPr lang="it-IT" dirty="0" err="1" smtClean="0"/>
              <a:t>Muon</a:t>
            </a:r>
            <a:r>
              <a:rPr lang="it-IT" dirty="0" smtClean="0"/>
              <a:t> System </a:t>
            </a:r>
            <a:r>
              <a:rPr lang="it-IT" dirty="0" err="1" smtClean="0"/>
              <a:t>Preparatory</a:t>
            </a:r>
            <a:r>
              <a:rPr lang="it-IT" dirty="0" smtClean="0"/>
              <a:t> Group</a:t>
            </a:r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Theme</a:t>
            </a:r>
            <a:r>
              <a:rPr lang="it-IT" dirty="0" smtClean="0"/>
              <a:t> (talk) #1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sz="3100" dirty="0" smtClean="0"/>
              <a:t>New </a:t>
            </a:r>
            <a:r>
              <a:rPr lang="it-IT" sz="3100" dirty="0" err="1" smtClean="0"/>
              <a:t>running</a:t>
            </a:r>
            <a:r>
              <a:rPr lang="it-IT" sz="3100" dirty="0" smtClean="0"/>
              <a:t> </a:t>
            </a:r>
            <a:r>
              <a:rPr lang="it-IT" sz="3100" dirty="0" err="1" smtClean="0"/>
              <a:t>conditions</a:t>
            </a:r>
            <a:r>
              <a:rPr lang="it-IT" sz="3100" dirty="0" smtClean="0"/>
              <a:t> </a:t>
            </a:r>
            <a:r>
              <a:rPr lang="en-US" sz="3100" dirty="0" smtClean="0"/>
              <a:t>and new requirements from physics, </a:t>
            </a:r>
            <a:r>
              <a:rPr lang="it-IT" sz="3100" dirty="0" err="1" smtClean="0"/>
              <a:t>consequences</a:t>
            </a:r>
            <a:r>
              <a:rPr lang="it-IT" sz="3100" dirty="0" smtClean="0"/>
              <a:t> </a:t>
            </a:r>
            <a:r>
              <a:rPr lang="it-IT" sz="3100" dirty="0" err="1" smtClean="0"/>
              <a:t>for</a:t>
            </a:r>
            <a:r>
              <a:rPr lang="it-IT" sz="3100" dirty="0" smtClean="0"/>
              <a:t> </a:t>
            </a:r>
            <a:r>
              <a:rPr lang="it-IT" sz="3100" dirty="0" err="1" smtClean="0"/>
              <a:t>muon</a:t>
            </a:r>
            <a:r>
              <a:rPr lang="it-IT" sz="3100" dirty="0" smtClean="0"/>
              <a:t> detection</a:t>
            </a:r>
          </a:p>
          <a:p>
            <a:r>
              <a:rPr lang="en-US" sz="3100" dirty="0" smtClean="0"/>
              <a:t>focus on </a:t>
            </a:r>
            <a:r>
              <a:rPr lang="en-US" sz="3100" dirty="0" err="1" smtClean="0"/>
              <a:t>muon</a:t>
            </a:r>
            <a:r>
              <a:rPr lang="en-US" sz="3100" dirty="0" smtClean="0"/>
              <a:t> detectors requirements from operating conditions after LS2 and the HL-LHC physics program</a:t>
            </a:r>
          </a:p>
          <a:p>
            <a:pPr lvl="1"/>
            <a:r>
              <a:rPr lang="en-US" dirty="0" smtClean="0"/>
              <a:t>final integrated luminosity and accumulated radiation, increased instantaneous luminosity, pile-up, etc.</a:t>
            </a:r>
          </a:p>
          <a:p>
            <a:pPr lvl="1"/>
            <a:r>
              <a:rPr lang="en-US" dirty="0" smtClean="0"/>
              <a:t>predictions for correlated (beam-induced) and uncorrelated (cavern) background</a:t>
            </a:r>
          </a:p>
          <a:p>
            <a:pPr lvl="1"/>
            <a:r>
              <a:rPr lang="en-US" dirty="0" smtClean="0"/>
              <a:t>consequences for detector functioning, required time resolution, and off-line track reconstruction</a:t>
            </a:r>
          </a:p>
          <a:p>
            <a:pPr lvl="1"/>
            <a:r>
              <a:rPr lang="en-US" dirty="0" smtClean="0"/>
              <a:t>adequacy or deficiencies of the existing systems performance (extrapolated), and potential improvements</a:t>
            </a:r>
          </a:p>
          <a:p>
            <a:pPr lvl="1"/>
            <a:r>
              <a:rPr lang="it-IT" dirty="0" err="1" smtClean="0"/>
              <a:t>new</a:t>
            </a:r>
            <a:r>
              <a:rPr lang="it-IT" dirty="0" smtClean="0"/>
              <a:t>/</a:t>
            </a:r>
            <a:r>
              <a:rPr lang="it-IT" dirty="0" err="1" smtClean="0"/>
              <a:t>better</a:t>
            </a:r>
            <a:r>
              <a:rPr lang="it-IT" dirty="0" smtClean="0"/>
              <a:t> </a:t>
            </a:r>
            <a:r>
              <a:rPr lang="it-IT" dirty="0" err="1" smtClean="0"/>
              <a:t>signal</a:t>
            </a:r>
            <a:r>
              <a:rPr lang="it-IT" dirty="0" smtClean="0"/>
              <a:t>/</a:t>
            </a:r>
            <a:r>
              <a:rPr lang="it-IT" dirty="0" err="1" smtClean="0"/>
              <a:t>track</a:t>
            </a:r>
            <a:r>
              <a:rPr lang="it-IT" dirty="0" smtClean="0"/>
              <a:t> </a:t>
            </a:r>
            <a:r>
              <a:rPr lang="it-IT" dirty="0" err="1" smtClean="0"/>
              <a:t>reconstruction</a:t>
            </a:r>
            <a:r>
              <a:rPr lang="it-IT" dirty="0" smtClean="0"/>
              <a:t> </a:t>
            </a:r>
            <a:r>
              <a:rPr lang="it-IT" dirty="0" err="1" smtClean="0"/>
              <a:t>algorithms</a:t>
            </a:r>
            <a:r>
              <a:rPr lang="it-IT" dirty="0" smtClean="0"/>
              <a:t> </a:t>
            </a:r>
            <a:r>
              <a:rPr lang="it-IT" dirty="0" err="1" smtClean="0"/>
              <a:t>possible</a:t>
            </a:r>
            <a:r>
              <a:rPr lang="it-IT" dirty="0" smtClean="0"/>
              <a:t> </a:t>
            </a:r>
            <a:r>
              <a:rPr lang="it-IT" dirty="0" err="1" smtClean="0"/>
              <a:t>with</a:t>
            </a:r>
            <a:r>
              <a:rPr lang="it-IT" dirty="0" smtClean="0"/>
              <a:t> </a:t>
            </a:r>
            <a:r>
              <a:rPr lang="it-IT" dirty="0" err="1" smtClean="0"/>
              <a:t>improved</a:t>
            </a:r>
            <a:r>
              <a:rPr lang="it-IT" dirty="0" smtClean="0"/>
              <a:t> </a:t>
            </a:r>
            <a:r>
              <a:rPr lang="it-IT" dirty="0" err="1" smtClean="0"/>
              <a:t>detectors</a:t>
            </a:r>
            <a:endParaRPr lang="it-IT" dirty="0" smtClean="0"/>
          </a:p>
          <a:p>
            <a:pPr>
              <a:buNone/>
            </a:pPr>
            <a:endParaRPr lang="it-IT" dirty="0" smtClean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396E-4170-450E-9A98-F481CA4F8D26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Theme</a:t>
            </a:r>
            <a:r>
              <a:rPr lang="it-IT" dirty="0" smtClean="0"/>
              <a:t> #2 – </a:t>
            </a:r>
            <a:r>
              <a:rPr lang="it-IT" dirty="0" err="1" smtClean="0"/>
              <a:t>one</a:t>
            </a:r>
            <a:r>
              <a:rPr lang="it-IT" dirty="0" smtClean="0"/>
              <a:t> or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talks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/>
              <a:t>System </a:t>
            </a:r>
            <a:r>
              <a:rPr lang="it-IT" dirty="0" err="1" smtClean="0"/>
              <a:t>longevity</a:t>
            </a:r>
            <a:r>
              <a:rPr lang="it-IT" dirty="0" smtClean="0"/>
              <a:t>, </a:t>
            </a:r>
            <a:r>
              <a:rPr lang="it-IT" dirty="0" err="1" smtClean="0"/>
              <a:t>upgrades</a:t>
            </a:r>
            <a:r>
              <a:rPr lang="it-IT" dirty="0" smtClean="0"/>
              <a:t> </a:t>
            </a:r>
            <a:r>
              <a:rPr lang="it-IT" dirty="0" err="1" smtClean="0"/>
              <a:t>foreseen</a:t>
            </a:r>
            <a:r>
              <a:rPr lang="it-IT" dirty="0" smtClean="0"/>
              <a:t>, </a:t>
            </a:r>
            <a:r>
              <a:rPr lang="it-IT" dirty="0" err="1" smtClean="0"/>
              <a:t>new</a:t>
            </a:r>
            <a:r>
              <a:rPr lang="it-IT" dirty="0" smtClean="0"/>
              <a:t> </a:t>
            </a:r>
            <a:r>
              <a:rPr lang="it-IT" dirty="0" err="1" smtClean="0"/>
              <a:t>detectors</a:t>
            </a:r>
            <a:r>
              <a:rPr lang="it-IT" dirty="0" smtClean="0"/>
              <a:t> and relative </a:t>
            </a:r>
            <a:r>
              <a:rPr lang="it-IT" dirty="0" err="1" smtClean="0"/>
              <a:t>R&amp;D</a:t>
            </a:r>
            <a:endParaRPr lang="it-IT" dirty="0" smtClean="0"/>
          </a:p>
          <a:p>
            <a:r>
              <a:rPr lang="en-US" dirty="0" smtClean="0"/>
              <a:t>System longevity of the </a:t>
            </a:r>
            <a:r>
              <a:rPr lang="en-US" dirty="0" err="1" smtClean="0"/>
              <a:t>muon</a:t>
            </a:r>
            <a:r>
              <a:rPr lang="en-US" dirty="0" smtClean="0"/>
              <a:t> systems (talk 2a?)</a:t>
            </a:r>
          </a:p>
          <a:p>
            <a:pPr lvl="1"/>
            <a:r>
              <a:rPr lang="en-US" dirty="0" err="1" smtClean="0"/>
              <a:t>Muon</a:t>
            </a:r>
            <a:r>
              <a:rPr lang="en-US" dirty="0" smtClean="0"/>
              <a:t> detector problems after LS2, actions to keep the performance stable, possible improvements using new detectors</a:t>
            </a:r>
            <a:endParaRPr lang="it-IT" dirty="0" smtClean="0"/>
          </a:p>
          <a:p>
            <a:pPr lvl="1"/>
            <a:r>
              <a:rPr lang="en-US" dirty="0" smtClean="0"/>
              <a:t>Chambers reaching rate limits, high occupancy, high dead time;</a:t>
            </a:r>
          </a:p>
          <a:p>
            <a:pPr lvl="1"/>
            <a:r>
              <a:rPr lang="en-US" dirty="0" smtClean="0"/>
              <a:t>Chambers aging due to radiation or accumulated charge</a:t>
            </a:r>
          </a:p>
          <a:p>
            <a:r>
              <a:rPr lang="en-US" dirty="0" smtClean="0"/>
              <a:t>Upgrades with new detectors (talk 2b?)</a:t>
            </a:r>
          </a:p>
          <a:p>
            <a:pPr lvl="1"/>
            <a:r>
              <a:rPr lang="en-US" dirty="0" smtClean="0"/>
              <a:t>Replacing old detectors by new ones</a:t>
            </a:r>
          </a:p>
          <a:p>
            <a:pPr lvl="1"/>
            <a:r>
              <a:rPr lang="en-US" dirty="0" smtClean="0"/>
              <a:t>Extending </a:t>
            </a:r>
            <a:r>
              <a:rPr lang="en-US" dirty="0" err="1" smtClean="0"/>
              <a:t>muon</a:t>
            </a:r>
            <a:r>
              <a:rPr lang="en-US" dirty="0" smtClean="0"/>
              <a:t> system coverage with new detectors</a:t>
            </a:r>
          </a:p>
          <a:p>
            <a:pPr lvl="1"/>
            <a:r>
              <a:rPr lang="en-US" dirty="0" smtClean="0"/>
              <a:t>R&amp;D for new detector types </a:t>
            </a:r>
            <a:r>
              <a:rPr lang="en-US" u="sng" dirty="0" smtClean="0"/>
              <a:t>(including MPGD) </a:t>
            </a:r>
            <a:endParaRPr lang="it-IT" u="sng" dirty="0" smtClean="0"/>
          </a:p>
          <a:p>
            <a:pPr lvl="1"/>
            <a:r>
              <a:rPr lang="en-US" dirty="0" smtClean="0"/>
              <a:t>Experimental facilities needed for this R&amp;D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396E-4170-450E-9A98-F481CA4F8D26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Theme</a:t>
            </a:r>
            <a:r>
              <a:rPr lang="it-IT" dirty="0" smtClean="0"/>
              <a:t> #3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dirty="0" err="1" smtClean="0"/>
              <a:t>Electronics</a:t>
            </a:r>
            <a:r>
              <a:rPr lang="it-IT" dirty="0" smtClean="0"/>
              <a:t> (</a:t>
            </a:r>
            <a:r>
              <a:rPr lang="it-IT" dirty="0" err="1" smtClean="0"/>
              <a:t>front-end</a:t>
            </a:r>
            <a:r>
              <a:rPr lang="it-IT" dirty="0" smtClean="0"/>
              <a:t> and trigger), </a:t>
            </a:r>
            <a:r>
              <a:rPr lang="it-IT" dirty="0" err="1" smtClean="0"/>
              <a:t>alignment</a:t>
            </a:r>
            <a:endParaRPr lang="it-IT" dirty="0" smtClean="0"/>
          </a:p>
          <a:p>
            <a:r>
              <a:rPr lang="en-US" dirty="0" smtClean="0"/>
              <a:t>effect of increased radiation and higher collision rates on front-end electronics and trigger systems</a:t>
            </a:r>
          </a:p>
          <a:p>
            <a:pPr lvl="1"/>
            <a:r>
              <a:rPr lang="it-IT" dirty="0" err="1" smtClean="0"/>
              <a:t>radiation</a:t>
            </a:r>
            <a:r>
              <a:rPr lang="it-IT" dirty="0" smtClean="0"/>
              <a:t> </a:t>
            </a:r>
            <a:r>
              <a:rPr lang="it-IT" dirty="0" err="1" smtClean="0"/>
              <a:t>damage</a:t>
            </a:r>
            <a:r>
              <a:rPr lang="it-IT" dirty="0" smtClean="0"/>
              <a:t>, </a:t>
            </a:r>
            <a:r>
              <a:rPr lang="it-IT" dirty="0" err="1" smtClean="0"/>
              <a:t>single-event</a:t>
            </a:r>
            <a:r>
              <a:rPr lang="it-IT" dirty="0" smtClean="0"/>
              <a:t> </a:t>
            </a:r>
            <a:r>
              <a:rPr lang="it-IT" dirty="0" err="1" smtClean="0"/>
              <a:t>upsets</a:t>
            </a:r>
            <a:endParaRPr lang="it-IT" dirty="0" smtClean="0"/>
          </a:p>
          <a:p>
            <a:pPr lvl="1"/>
            <a:r>
              <a:rPr lang="it-IT" dirty="0" err="1" smtClean="0"/>
              <a:t>readout</a:t>
            </a:r>
            <a:r>
              <a:rPr lang="it-IT" dirty="0" smtClean="0"/>
              <a:t> </a:t>
            </a:r>
            <a:r>
              <a:rPr lang="it-IT" dirty="0" err="1" smtClean="0"/>
              <a:t>electronics</a:t>
            </a:r>
            <a:r>
              <a:rPr lang="it-IT" dirty="0" smtClean="0"/>
              <a:t> </a:t>
            </a:r>
            <a:r>
              <a:rPr lang="it-IT" dirty="0" err="1" smtClean="0"/>
              <a:t>bandwidth</a:t>
            </a:r>
            <a:r>
              <a:rPr lang="it-IT" dirty="0" smtClean="0"/>
              <a:t> </a:t>
            </a:r>
            <a:r>
              <a:rPr lang="it-IT" dirty="0" err="1" smtClean="0"/>
              <a:t>limitations</a:t>
            </a:r>
            <a:endParaRPr lang="it-IT" dirty="0" smtClean="0"/>
          </a:p>
          <a:p>
            <a:pPr lvl="1"/>
            <a:r>
              <a:rPr lang="en-US" dirty="0" smtClean="0"/>
              <a:t>electronics upgrades</a:t>
            </a:r>
            <a:endParaRPr lang="it-IT" dirty="0" smtClean="0"/>
          </a:p>
          <a:p>
            <a:pPr lvl="1"/>
            <a:r>
              <a:rPr lang="en-US" dirty="0" smtClean="0"/>
              <a:t>trigger performance, sharpness of trigger threshold, purity</a:t>
            </a:r>
          </a:p>
          <a:p>
            <a:pPr lvl="1"/>
            <a:r>
              <a:rPr lang="en-US" dirty="0" smtClean="0"/>
              <a:t>hitting maximum allowed trigger rates</a:t>
            </a:r>
          </a:p>
          <a:p>
            <a:pPr lvl="1"/>
            <a:r>
              <a:rPr lang="en-US" dirty="0" smtClean="0"/>
              <a:t>increasing the complexity of low-level trigger algorithms – requiring increased trigger latency</a:t>
            </a:r>
          </a:p>
          <a:p>
            <a:pPr lvl="1"/>
            <a:r>
              <a:rPr lang="en-US" dirty="0" smtClean="0"/>
              <a:t>alignment – optical systems and alignment-using-tracks</a:t>
            </a:r>
          </a:p>
          <a:p>
            <a:pPr lvl="1"/>
            <a:r>
              <a:rPr lang="en-US" dirty="0" smtClean="0"/>
              <a:t>radiation damage to sensor electronics 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396E-4170-450E-9A98-F481CA4F8D26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ATLAS@theme#1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62880" y="1783560"/>
            <a:ext cx="82296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 Basic goals of ATLAS:</a:t>
            </a:r>
          </a:p>
          <a:p>
            <a:pPr lvl="1"/>
            <a:r>
              <a:rPr lang="en-US" dirty="0" smtClean="0"/>
              <a:t>Keep </a:t>
            </a:r>
            <a:r>
              <a:rPr lang="en-US" dirty="0" err="1" smtClean="0"/>
              <a:t>muon</a:t>
            </a:r>
            <a:r>
              <a:rPr lang="en-US" dirty="0" smtClean="0"/>
              <a:t> detection efficiency and momentum resolution at the existing level</a:t>
            </a:r>
          </a:p>
          <a:p>
            <a:pPr lvl="1"/>
            <a:r>
              <a:rPr lang="en-US" dirty="0" smtClean="0"/>
              <a:t>Keep </a:t>
            </a:r>
            <a:r>
              <a:rPr lang="en-US" dirty="0" err="1" smtClean="0"/>
              <a:t>muon</a:t>
            </a:r>
            <a:r>
              <a:rPr lang="en-US" dirty="0" smtClean="0"/>
              <a:t> trigger rates at acceptable level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Assumptions for run IV (after LS3):</a:t>
            </a:r>
          </a:p>
          <a:p>
            <a:pPr lvl="1"/>
            <a:r>
              <a:rPr lang="en-US" dirty="0" smtClean="0"/>
              <a:t>&lt;L&gt;=5x10</a:t>
            </a:r>
            <a:r>
              <a:rPr lang="en-US" baseline="30000" dirty="0" smtClean="0"/>
              <a:t>34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, </a:t>
            </a:r>
            <a:r>
              <a:rPr lang="en-US" dirty="0" err="1" smtClean="0"/>
              <a:t>L</a:t>
            </a:r>
            <a:r>
              <a:rPr lang="en-US" baseline="-25000" dirty="0" err="1" smtClean="0"/>
              <a:t>peak</a:t>
            </a:r>
            <a:r>
              <a:rPr lang="en-US" dirty="0" smtClean="0"/>
              <a:t>=7x10</a:t>
            </a:r>
            <a:r>
              <a:rPr lang="en-US" baseline="30000" dirty="0" smtClean="0"/>
              <a:t>34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endParaRPr lang="en-US" dirty="0" smtClean="0"/>
          </a:p>
          <a:p>
            <a:pPr lvl="1"/>
            <a:r>
              <a:rPr lang="en-US" dirty="0" smtClean="0"/>
              <a:t>Up to 200 pile-up events (with a safety factor of ~1.5)</a:t>
            </a:r>
          </a:p>
          <a:p>
            <a:pPr lvl="1"/>
            <a:r>
              <a:rPr lang="en-US" dirty="0" smtClean="0"/>
              <a:t>Plan to accumulate 3000 fb</a:t>
            </a:r>
            <a:r>
              <a:rPr lang="en-US" baseline="30000" dirty="0" smtClean="0"/>
              <a:t>-1</a:t>
            </a:r>
            <a:r>
              <a:rPr lang="en-US" dirty="0" smtClean="0"/>
              <a:t> of pp collision data.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396E-4170-450E-9A98-F481CA4F8D26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ATLAS@theme#1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Implications of these operating parameters:</a:t>
            </a:r>
          </a:p>
          <a:p>
            <a:pPr lvl="1"/>
            <a:r>
              <a:rPr lang="en-US" dirty="0" smtClean="0"/>
              <a:t>High cavern background:</a:t>
            </a:r>
          </a:p>
          <a:p>
            <a:pPr lvl="2"/>
            <a:r>
              <a:rPr lang="en-US" dirty="0" smtClean="0"/>
              <a:t>Highest expected rates in the Small Wheels (innermost </a:t>
            </a:r>
            <a:r>
              <a:rPr lang="en-US" dirty="0" err="1" smtClean="0"/>
              <a:t>endcap</a:t>
            </a:r>
            <a:r>
              <a:rPr lang="en-US" dirty="0" smtClean="0"/>
              <a:t> wheel, 7m from IP): 15 kHz/cm</a:t>
            </a:r>
            <a:r>
              <a:rPr lang="en-US" baseline="30000" dirty="0" smtClean="0"/>
              <a:t>2</a:t>
            </a:r>
            <a:r>
              <a:rPr lang="en-US" dirty="0" smtClean="0"/>
              <a:t> (r=100 cm from beam line), 100% occupancy in the MDT chambers, and too high for CSC chambers too.</a:t>
            </a:r>
          </a:p>
          <a:p>
            <a:pPr lvl="2"/>
            <a:r>
              <a:rPr lang="en-US" dirty="0" smtClean="0"/>
              <a:t>For comparison, highest rates in the Big Wheels (middle </a:t>
            </a:r>
            <a:r>
              <a:rPr lang="en-US" dirty="0" err="1" smtClean="0"/>
              <a:t>endcap</a:t>
            </a:r>
            <a:r>
              <a:rPr lang="en-US" dirty="0" smtClean="0"/>
              <a:t> wheel, 14m from IP): ~250 Hz/cm</a:t>
            </a:r>
            <a:r>
              <a:rPr lang="en-US" baseline="30000" dirty="0" smtClean="0"/>
              <a:t>2</a:t>
            </a:r>
            <a:r>
              <a:rPr lang="en-US" dirty="0" smtClean="0"/>
              <a:t>, corresponding to ~10% occupancy in the MDT chambers.</a:t>
            </a:r>
          </a:p>
          <a:p>
            <a:pPr lvl="1"/>
            <a:r>
              <a:rPr lang="en-US" dirty="0" smtClean="0"/>
              <a:t>Present level 1 trigger rates would be as high as 140 kHz for single </a:t>
            </a:r>
            <a:r>
              <a:rPr lang="en-US" dirty="0" err="1" smtClean="0"/>
              <a:t>muon</a:t>
            </a:r>
            <a:r>
              <a:rPr lang="en-US" dirty="0" smtClean="0"/>
              <a:t> trigger with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&gt;20 </a:t>
            </a:r>
            <a:r>
              <a:rPr lang="en-US" dirty="0" err="1" smtClean="0"/>
              <a:t>GeV</a:t>
            </a:r>
            <a:r>
              <a:rPr lang="en-US" dirty="0" smtClean="0"/>
              <a:t> at the HL-LHC peak luminosity.</a:t>
            </a:r>
          </a:p>
          <a:p>
            <a:pPr lvl="1"/>
            <a:r>
              <a:rPr lang="en-US" dirty="0" smtClean="0"/>
              <a:t>Frequent buffer overflows of the MDT front-end electronics expected, due to a high trigger rate at high occupancy. </a:t>
            </a:r>
            <a:br>
              <a:rPr lang="en-US" dirty="0" smtClean="0"/>
            </a:b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396E-4170-450E-9A98-F481CA4F8D26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ATLAS@theme#1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Present upgrade plans  - the two major ones:</a:t>
            </a:r>
          </a:p>
          <a:p>
            <a:pPr lvl="1"/>
            <a:r>
              <a:rPr lang="en-US" dirty="0" smtClean="0"/>
              <a:t>Small Wheels will be replaced in phase-1 upgrade by New Small Wheels (NSW), using </a:t>
            </a:r>
            <a:r>
              <a:rPr lang="en-US" dirty="0" err="1" smtClean="0"/>
              <a:t>sTGC</a:t>
            </a:r>
            <a:r>
              <a:rPr lang="en-US" dirty="0" smtClean="0"/>
              <a:t> and </a:t>
            </a:r>
            <a:r>
              <a:rPr lang="en-US" dirty="0" err="1" smtClean="0"/>
              <a:t>Micromegas</a:t>
            </a:r>
            <a:r>
              <a:rPr lang="en-US" dirty="0" smtClean="0"/>
              <a:t> chambers. NSW is designed to be able to continue to operate under HL-LHC operating conditions, i.e. until the end of the lifetime of ATLAS.</a:t>
            </a:r>
          </a:p>
          <a:p>
            <a:pPr lvl="1"/>
            <a:r>
              <a:rPr lang="en-US" dirty="0" smtClean="0"/>
              <a:t>Redesign of the complete level 0/1 </a:t>
            </a:r>
            <a:r>
              <a:rPr lang="en-US" dirty="0" err="1" smtClean="0"/>
              <a:t>muon</a:t>
            </a:r>
            <a:r>
              <a:rPr lang="en-US" dirty="0" smtClean="0"/>
              <a:t> trigger, which entails replacing a large fraction of the electronics chain of precision and trigger chambers.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Abbrescia                                                                    Muon System Preparatory Group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396E-4170-450E-9A98-F481CA4F8D26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112</TotalTime>
  <Words>1345</Words>
  <Application>Microsoft Office PowerPoint</Application>
  <PresentationFormat>Presentazione su schermo (4:3)</PresentationFormat>
  <Paragraphs>159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7" baseType="lpstr">
      <vt:lpstr>Metro</vt:lpstr>
      <vt:lpstr>Muon systems and associated electronics</vt:lpstr>
      <vt:lpstr>Preliminary issues #1</vt:lpstr>
      <vt:lpstr>Preliminary issues #2</vt:lpstr>
      <vt:lpstr>Theme (talk) #1</vt:lpstr>
      <vt:lpstr>Theme #2 – one or two talks</vt:lpstr>
      <vt:lpstr>Theme #3</vt:lpstr>
      <vt:lpstr>ATLAS@theme#1</vt:lpstr>
      <vt:lpstr>ATLAS@theme#1</vt:lpstr>
      <vt:lpstr>ATLAS@theme#1</vt:lpstr>
      <vt:lpstr>CMS@theme1 - Physics context</vt:lpstr>
      <vt:lpstr>CMS@theme2 - Scenarios for moving forward</vt:lpstr>
      <vt:lpstr>CMS#theme1 - Challenges in more detail</vt:lpstr>
      <vt:lpstr>ALICE@theme#1</vt:lpstr>
      <vt:lpstr>ALICE@theme#2-3</vt:lpstr>
      <vt:lpstr>LHCb@themes 1-2-3</vt:lpstr>
      <vt:lpstr>Things to do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Muon systems and associated electronics</dc:title>
  <dc:creator> </dc:creator>
  <cp:lastModifiedBy> </cp:lastModifiedBy>
  <cp:revision>9</cp:revision>
  <dcterms:created xsi:type="dcterms:W3CDTF">2013-06-08T08:43:33Z</dcterms:created>
  <dcterms:modified xsi:type="dcterms:W3CDTF">2013-06-10T11:09:34Z</dcterms:modified>
</cp:coreProperties>
</file>