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5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5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6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3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1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6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0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C839-C38B-AE41-B105-F254557D6BE6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9AA9-6769-9B4E-8F64-74C21404E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3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8195" y="181444"/>
            <a:ext cx="8945805" cy="667655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000"/>
              </a:spcAft>
            </a:pPr>
            <a:r>
              <a:rPr lang="en-US" sz="2400" b="1" dirty="0" smtClean="0">
                <a:latin typeface="Arial"/>
                <a:ea typeface="Cambria"/>
                <a:cs typeface="Arial"/>
              </a:rPr>
              <a:t>ECFA Preparatory Group </a:t>
            </a:r>
            <a:br>
              <a:rPr lang="en-US" sz="2400" b="1" dirty="0" smtClean="0">
                <a:latin typeface="Arial"/>
                <a:ea typeface="Cambria"/>
                <a:cs typeface="Arial"/>
              </a:rPr>
            </a:br>
            <a:r>
              <a:rPr lang="en-US" sz="2400" b="1" dirty="0" smtClean="0">
                <a:latin typeface="Arial"/>
                <a:ea typeface="Cambria"/>
                <a:cs typeface="Arial"/>
              </a:rPr>
              <a:t>"Shutdown constraints and radiation and activation effects”. </a:t>
            </a:r>
            <a:br>
              <a:rPr lang="en-US" sz="2400" b="1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600" b="1" dirty="0" smtClean="0">
                <a:latin typeface="Arial"/>
                <a:ea typeface="Cambria"/>
                <a:cs typeface="Arial"/>
              </a:rPr>
              <a:t>O.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Beltramello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G.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Corti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B. Di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Girolamo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R. Lindner, W.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Riegler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C. Schaeffer, W. Zeuner </a:t>
            </a:r>
          </a:p>
          <a:p>
            <a:pPr>
              <a:spcAft>
                <a:spcPts val="1000"/>
              </a:spcAft>
            </a:pPr>
            <a:r>
              <a:rPr lang="en-US" sz="16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600" b="1" dirty="0" smtClean="0">
                <a:latin typeface="Arial"/>
                <a:ea typeface="Cambria"/>
                <a:cs typeface="Arial"/>
              </a:rPr>
            </a:br>
            <a:r>
              <a:rPr lang="en-US" sz="16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600" b="1" dirty="0" smtClean="0">
                <a:latin typeface="Arial"/>
                <a:ea typeface="Cambria"/>
                <a:cs typeface="Arial"/>
              </a:rPr>
            </a:br>
            <a:endParaRPr lang="en-US" sz="1600" b="1" dirty="0" smtClean="0">
              <a:latin typeface="Arial"/>
              <a:ea typeface="Cambria"/>
              <a:cs typeface="Arial"/>
            </a:endParaRPr>
          </a:p>
          <a:p>
            <a:pPr>
              <a:spcAft>
                <a:spcPts val="1000"/>
              </a:spcAft>
            </a:pPr>
            <a:endParaRPr lang="en-US" sz="1600" b="1" dirty="0">
              <a:latin typeface="Arial"/>
              <a:ea typeface="Cambria"/>
              <a:cs typeface="Arial"/>
            </a:endParaRPr>
          </a:p>
          <a:p>
            <a:pPr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Disclaimer</a:t>
            </a:r>
          </a:p>
          <a:p>
            <a:pPr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Due to unsolvable scheduling conflicts and unavailability of key members </a:t>
            </a:r>
          </a:p>
          <a:p>
            <a:pPr>
              <a:spcAft>
                <a:spcPts val="1000"/>
              </a:spcAft>
            </a:pPr>
            <a:r>
              <a:rPr lang="en-US" sz="1800" b="1" dirty="0">
                <a:latin typeface="Arial"/>
                <a:ea typeface="Cambria"/>
                <a:cs typeface="Arial"/>
              </a:rPr>
              <a:t>n</a:t>
            </a:r>
            <a:r>
              <a:rPr lang="en-US" sz="1800" b="1" dirty="0" smtClean="0">
                <a:latin typeface="Arial"/>
                <a:ea typeface="Cambria"/>
                <a:cs typeface="Arial"/>
              </a:rPr>
              <a:t>o preparatory  group meeting took place after May 22 </a:t>
            </a:r>
          </a:p>
          <a:p>
            <a:pPr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This will</a:t>
            </a:r>
            <a:r>
              <a:rPr lang="en-US" sz="1800" dirty="0">
                <a:latin typeface="Arial"/>
                <a:ea typeface="Cambria"/>
                <a:cs typeface="Arial"/>
              </a:rPr>
              <a:t> </a:t>
            </a:r>
            <a:r>
              <a:rPr lang="en-US" sz="1800" b="1" dirty="0" smtClean="0">
                <a:latin typeface="Arial"/>
                <a:ea typeface="Cambria"/>
                <a:cs typeface="Arial"/>
              </a:rPr>
              <a:t>be made up leeway as soon as </a:t>
            </a:r>
            <a:r>
              <a:rPr lang="en-US" sz="1800" b="1" dirty="0" smtClean="0">
                <a:latin typeface="Arial"/>
                <a:ea typeface="Cambria"/>
                <a:cs typeface="Arial"/>
              </a:rPr>
              <a:t>possible</a:t>
            </a:r>
          </a:p>
          <a:p>
            <a:pPr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We will keep the steering committee informed</a:t>
            </a:r>
            <a:r>
              <a:rPr lang="en-US" sz="1800" b="1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sz="1800" b="1" dirty="0" smtClean="0">
                <a:latin typeface="Times New Roman"/>
                <a:ea typeface="Cambria"/>
                <a:cs typeface="Times New Roman"/>
              </a:rPr>
            </a:br>
            <a:endParaRPr lang="fr-CA" sz="1800" b="1" dirty="0"/>
          </a:p>
        </p:txBody>
      </p:sp>
    </p:spTree>
    <p:extLst>
      <p:ext uri="{BB962C8B-B14F-4D97-AF65-F5344CB8AC3E}">
        <p14:creationId xmlns:p14="http://schemas.microsoft.com/office/powerpoint/2010/main" val="2260728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7081" y="1116988"/>
            <a:ext cx="518603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areas of work for the preparatory group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Radiation Protection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Upgrades of infrastructure and safety systems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Optimized planning for experiments and machine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93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8802" y="554208"/>
            <a:ext cx="2754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Radiation Protection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53481" y="1284300"/>
            <a:ext cx="7595875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LS3 CERN will enter be a new domain concerning radiation hazards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activation levels in forward region and close to </a:t>
            </a:r>
            <a:r>
              <a:rPr lang="en-US" dirty="0" err="1" smtClean="0"/>
              <a:t>bp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Risk of contamination by activated fluids and dust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 experiments have to be prepared to be operated and maintained</a:t>
            </a:r>
          </a:p>
          <a:p>
            <a:r>
              <a:rPr lang="en-US" dirty="0"/>
              <a:t> </a:t>
            </a:r>
            <a:r>
              <a:rPr lang="en-US" dirty="0" smtClean="0"/>
              <a:t>    under extreme radiation conditions for many years</a:t>
            </a:r>
          </a:p>
          <a:p>
            <a:endParaRPr lang="en-US" dirty="0"/>
          </a:p>
          <a:p>
            <a:r>
              <a:rPr lang="en-US" dirty="0" smtClean="0"/>
              <a:t>For a safe execution of LS3 detailed calculations for all experiments are needed</a:t>
            </a:r>
          </a:p>
          <a:p>
            <a:r>
              <a:rPr lang="en-US" dirty="0" smtClean="0"/>
              <a:t>A general picture exists that needs to be detailed in due time.</a:t>
            </a:r>
          </a:p>
          <a:p>
            <a:r>
              <a:rPr lang="en-US" dirty="0" smtClean="0"/>
              <a:t>Procedures have to be adapted, some new equipment will be needed.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832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786" y="1050983"/>
            <a:ext cx="8349829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O</a:t>
            </a:r>
            <a:r>
              <a:rPr lang="en-US" dirty="0" smtClean="0"/>
              <a:t>peration after LS3 will be a completely different story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 understand the scale of the problem calculations are needed NOW.</a:t>
            </a:r>
          </a:p>
          <a:p>
            <a:r>
              <a:rPr lang="en-US" dirty="0"/>
              <a:t> </a:t>
            </a:r>
            <a:r>
              <a:rPr lang="en-US" dirty="0" smtClean="0"/>
              <a:t>     They are needed to asses: </a:t>
            </a:r>
          </a:p>
          <a:p>
            <a:r>
              <a:rPr lang="en-US" dirty="0"/>
              <a:t> </a:t>
            </a:r>
            <a:r>
              <a:rPr lang="en-US" dirty="0" smtClean="0"/>
              <a:t>          Access conditions</a:t>
            </a:r>
          </a:p>
          <a:p>
            <a:r>
              <a:rPr lang="en-US" dirty="0"/>
              <a:t> </a:t>
            </a:r>
            <a:r>
              <a:rPr lang="en-US" dirty="0" smtClean="0"/>
              <a:t>          Required cooling times</a:t>
            </a:r>
          </a:p>
          <a:p>
            <a:r>
              <a:rPr lang="en-US" dirty="0"/>
              <a:t> </a:t>
            </a:r>
            <a:r>
              <a:rPr lang="en-US" dirty="0" smtClean="0"/>
              <a:t>          Possible air activation</a:t>
            </a:r>
          </a:p>
          <a:p>
            <a:r>
              <a:rPr lang="en-US" dirty="0"/>
              <a:t> </a:t>
            </a:r>
            <a:r>
              <a:rPr lang="en-US" dirty="0" smtClean="0"/>
              <a:t>          Radiation zoning </a:t>
            </a:r>
          </a:p>
          <a:p>
            <a:r>
              <a:rPr lang="en-US" dirty="0"/>
              <a:t> </a:t>
            </a:r>
            <a:r>
              <a:rPr lang="en-US" dirty="0" smtClean="0"/>
              <a:t>          Expected contamination risk, </a:t>
            </a:r>
          </a:p>
          <a:p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/>
              <a:t>P</a:t>
            </a:r>
            <a:r>
              <a:rPr lang="en-US" dirty="0" smtClean="0"/>
              <a:t>ossible working times</a:t>
            </a:r>
          </a:p>
          <a:p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/>
              <a:t>P</a:t>
            </a:r>
            <a:r>
              <a:rPr lang="en-US" dirty="0" smtClean="0"/>
              <a:t>ersonal protection</a:t>
            </a:r>
          </a:p>
          <a:p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/>
              <a:t>N</a:t>
            </a:r>
            <a:r>
              <a:rPr lang="en-US" dirty="0" smtClean="0"/>
              <a:t>ecessary level of </a:t>
            </a:r>
            <a:r>
              <a:rPr lang="en-US" dirty="0" err="1" smtClean="0"/>
              <a:t>dosimetry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     Necessary changes on the infrastructure:  HVAC, cooling, systems, gas systems</a:t>
            </a:r>
          </a:p>
          <a:p>
            <a:r>
              <a:rPr lang="en-US" dirty="0"/>
              <a:t> </a:t>
            </a:r>
            <a:r>
              <a:rPr lang="en-US" dirty="0" smtClean="0"/>
              <a:t>          Adaption of procedure – ALARA level II &amp; III 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our workshop session we should try to discuss (first and prelim.)  ideas how working under these conditions could look like</a:t>
            </a:r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208802" y="409908"/>
            <a:ext cx="2754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Radiation Protection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097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2106" y="337752"/>
            <a:ext cx="5970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Upgrades of Infrastructure and Safety Systems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22581" y="1082273"/>
            <a:ext cx="7817915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Around LS3 many of the infrastructure at the experimental sites will reach</a:t>
            </a:r>
          </a:p>
          <a:p>
            <a:r>
              <a:rPr lang="en-US" dirty="0" smtClean="0"/>
              <a:t>their end of lifetime or have to be adapted to the changing operation conditions</a:t>
            </a:r>
          </a:p>
          <a:p>
            <a:endParaRPr lang="en-US" dirty="0"/>
          </a:p>
          <a:p>
            <a:r>
              <a:rPr lang="en-US" dirty="0" smtClean="0"/>
              <a:t>The new operation conditions at HL-LHC might require new infrastructure</a:t>
            </a:r>
          </a:p>
          <a:p>
            <a:r>
              <a:rPr lang="en-US" dirty="0"/>
              <a:t> </a:t>
            </a:r>
            <a:r>
              <a:rPr lang="en-US" dirty="0" smtClean="0"/>
              <a:t>       HVAC incl. air filtering</a:t>
            </a:r>
          </a:p>
          <a:p>
            <a:r>
              <a:rPr lang="en-US" dirty="0"/>
              <a:t> </a:t>
            </a:r>
            <a:r>
              <a:rPr lang="en-US" dirty="0" smtClean="0"/>
              <a:t>       Cooling</a:t>
            </a:r>
          </a:p>
          <a:p>
            <a:r>
              <a:rPr lang="en-US" dirty="0"/>
              <a:t> </a:t>
            </a:r>
            <a:r>
              <a:rPr lang="en-US" dirty="0" smtClean="0"/>
              <a:t>       Gas systems</a:t>
            </a:r>
          </a:p>
          <a:p>
            <a:r>
              <a:rPr lang="en-US" dirty="0"/>
              <a:t> </a:t>
            </a:r>
            <a:r>
              <a:rPr lang="en-US" dirty="0" smtClean="0"/>
              <a:t>       Relocation of radiation sensitive equipment</a:t>
            </a:r>
          </a:p>
          <a:p>
            <a:r>
              <a:rPr lang="en-US" dirty="0"/>
              <a:t> </a:t>
            </a:r>
            <a:r>
              <a:rPr lang="en-US" dirty="0" smtClean="0"/>
              <a:t>       Additional shielding of particular areas  e.g. shafts, elevators, service rooms…</a:t>
            </a:r>
          </a:p>
          <a:p>
            <a:r>
              <a:rPr lang="en-US" dirty="0"/>
              <a:t> </a:t>
            </a:r>
            <a:r>
              <a:rPr lang="en-US" dirty="0" smtClean="0"/>
              <a:t>       Addition/replacement of safety systems – e.g. sniffers, smoke detectors, </a:t>
            </a:r>
          </a:p>
          <a:p>
            <a:r>
              <a:rPr lang="en-US" dirty="0"/>
              <a:t> </a:t>
            </a:r>
            <a:r>
              <a:rPr lang="en-US" dirty="0" smtClean="0"/>
              <a:t>       automatic fire extinguishers….</a:t>
            </a:r>
          </a:p>
          <a:p>
            <a:r>
              <a:rPr lang="en-US" dirty="0" smtClean="0"/>
              <a:t>        Access system upgrades with included dosimeter reading </a:t>
            </a:r>
          </a:p>
          <a:p>
            <a:r>
              <a:rPr lang="en-US" dirty="0"/>
              <a:t> </a:t>
            </a:r>
            <a:r>
              <a:rPr lang="en-US" dirty="0" smtClean="0"/>
              <a:t>       Radioactive storage and waste zones</a:t>
            </a:r>
          </a:p>
          <a:p>
            <a:r>
              <a:rPr lang="en-US" dirty="0"/>
              <a:t> </a:t>
            </a:r>
            <a:r>
              <a:rPr lang="en-US" dirty="0" smtClean="0"/>
              <a:t>       Workshops for activated material</a:t>
            </a:r>
          </a:p>
          <a:p>
            <a:r>
              <a:rPr lang="en-US" dirty="0"/>
              <a:t> </a:t>
            </a:r>
            <a:r>
              <a:rPr lang="en-US" dirty="0" smtClean="0"/>
              <a:t>       ….</a:t>
            </a:r>
          </a:p>
          <a:p>
            <a:endParaRPr lang="en-US" dirty="0" smtClean="0"/>
          </a:p>
          <a:p>
            <a:r>
              <a:rPr lang="en-US" dirty="0" smtClean="0"/>
              <a:t>In our session of the workshop we should discuss identified changes and how</a:t>
            </a:r>
          </a:p>
          <a:p>
            <a:r>
              <a:rPr lang="en-US" dirty="0"/>
              <a:t>t</a:t>
            </a:r>
            <a:r>
              <a:rPr lang="en-US" dirty="0" smtClean="0"/>
              <a:t>hey will impact LS3 and later operation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7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3010" y="407028"/>
            <a:ext cx="6267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Optimized Planning for the Experiments and LHC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5095" y="1139994"/>
            <a:ext cx="7930614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preliminary information available it appears clear that LS3 will by orders</a:t>
            </a:r>
          </a:p>
          <a:p>
            <a:r>
              <a:rPr lang="en-US" dirty="0"/>
              <a:t>o</a:t>
            </a:r>
            <a:r>
              <a:rPr lang="en-US" dirty="0" smtClean="0"/>
              <a:t>f magnitude more complex than any previous shutdown. </a:t>
            </a:r>
          </a:p>
          <a:p>
            <a:endParaRPr lang="en-US" dirty="0"/>
          </a:p>
          <a:p>
            <a:r>
              <a:rPr lang="en-US" dirty="0" smtClean="0"/>
              <a:t>For an optimized and coherent scheduling of LS3 activities long shutdowns</a:t>
            </a:r>
          </a:p>
          <a:p>
            <a:r>
              <a:rPr lang="en-US" dirty="0" smtClean="0"/>
              <a:t>beyond LS3 should be started included into the long term planning</a:t>
            </a:r>
          </a:p>
          <a:p>
            <a:endParaRPr lang="en-US" dirty="0"/>
          </a:p>
          <a:p>
            <a:r>
              <a:rPr lang="en-US" dirty="0" smtClean="0"/>
              <a:t>Typically the experiments plan their activities according to physics needs</a:t>
            </a:r>
          </a:p>
          <a:p>
            <a:r>
              <a:rPr lang="en-US" dirty="0"/>
              <a:t>l</a:t>
            </a:r>
            <a:r>
              <a:rPr lang="en-US" dirty="0" smtClean="0"/>
              <a:t>ongevity of components, ALARA considerations and funding availability</a:t>
            </a:r>
          </a:p>
          <a:p>
            <a:endParaRPr lang="en-US" dirty="0"/>
          </a:p>
          <a:p>
            <a:r>
              <a:rPr lang="en-US" dirty="0" smtClean="0"/>
              <a:t>To understand the different needs the main drivers of LS3 from the different</a:t>
            </a:r>
          </a:p>
          <a:p>
            <a:r>
              <a:rPr lang="en-US" dirty="0" smtClean="0"/>
              <a:t>experiments should be discussed.</a:t>
            </a:r>
          </a:p>
          <a:p>
            <a:endParaRPr lang="en-US" dirty="0"/>
          </a:p>
          <a:p>
            <a:r>
              <a:rPr lang="en-US" dirty="0" smtClean="0"/>
              <a:t>Together with the information from planned infrastructure changes and the </a:t>
            </a:r>
          </a:p>
          <a:p>
            <a:r>
              <a:rPr lang="en-US" dirty="0"/>
              <a:t>u</a:t>
            </a:r>
            <a:r>
              <a:rPr lang="en-US" dirty="0" smtClean="0"/>
              <a:t>pgrade of the accelerator one</a:t>
            </a:r>
          </a:p>
          <a:p>
            <a:r>
              <a:rPr lang="en-US" dirty="0"/>
              <a:t>m</a:t>
            </a:r>
            <a:r>
              <a:rPr lang="en-US" dirty="0" smtClean="0"/>
              <a:t>ight be able to asses preliminarily the amount of time and technical resources needed for LS3.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0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489</Words>
  <Application>Microsoft Macintosh PowerPoint</Application>
  <PresentationFormat>On-screen Show (4:3)</PresentationFormat>
  <Paragraphs>91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Wolfram Zeuner</dc:creator>
  <cp:lastModifiedBy>Wolfram Zeuner</cp:lastModifiedBy>
  <cp:revision>12</cp:revision>
  <dcterms:created xsi:type="dcterms:W3CDTF">2013-06-09T18:49:50Z</dcterms:created>
  <dcterms:modified xsi:type="dcterms:W3CDTF">2013-06-10T09:12:19Z</dcterms:modified>
</cp:coreProperties>
</file>