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7" r:id="rId5"/>
    <p:sldId id="265" r:id="rId6"/>
    <p:sldId id="266" r:id="rId7"/>
    <p:sldId id="268" r:id="rId8"/>
    <p:sldId id="258" r:id="rId9"/>
    <p:sldId id="260" r:id="rId10"/>
    <p:sldId id="261" r:id="rId11"/>
    <p:sldId id="262" r:id="rId12"/>
    <p:sldId id="264" r:id="rId13"/>
    <p:sldId id="271" r:id="rId14"/>
    <p:sldId id="272" r:id="rId15"/>
    <p:sldId id="269" r:id="rId16"/>
    <p:sldId id="270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331" autoAdjust="0"/>
  </p:normalViewPr>
  <p:slideViewPr>
    <p:cSldViewPr snapToGrid="0" snapToObjects="1">
      <p:cViewPr>
        <p:scale>
          <a:sx n="125" d="100"/>
          <a:sy n="125" d="100"/>
        </p:scale>
        <p:origin x="-784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949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03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280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380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19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941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916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31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00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26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278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3276E-9764-DC41-B801-B47441378ACD}" type="datetimeFigureOut">
              <a:rPr lang="en-US" smtClean="0"/>
              <a:t>13/07/2013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FCA5A-8491-7E42-AD95-63985E2B2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396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MM detector construction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One or several modules per sector</a:t>
            </a:r>
          </a:p>
          <a:p>
            <a:r>
              <a:rPr lang="en-US" dirty="0" smtClean="0"/>
              <a:t>considerations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926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Detector construction – r/o panels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9100"/>
          </a:xfrm>
        </p:spPr>
        <p:txBody>
          <a:bodyPr>
            <a:normAutofit fontScale="925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Readout panels </a:t>
            </a:r>
            <a:r>
              <a:rPr lang="en-US" sz="2600" dirty="0" smtClean="0"/>
              <a:t>(64/128/192 for 1/2/3 modules/wedge)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Final design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Material procurement (stiffener, inserts, electronics integration parts, cooling &amp; cabling channels, …)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Panel </a:t>
            </a:r>
            <a:r>
              <a:rPr lang="en-US" dirty="0" err="1" smtClean="0"/>
              <a:t>glueing</a:t>
            </a:r>
            <a:r>
              <a:rPr lang="en-US" dirty="0" smtClean="0"/>
              <a:t> </a:t>
            </a:r>
          </a:p>
          <a:p>
            <a:pPr lvl="2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requires flat table(s) + tooling(s)</a:t>
            </a:r>
          </a:p>
          <a:p>
            <a:pPr lvl="2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Alignment of readout boards + panel-panel alignment</a:t>
            </a:r>
          </a:p>
          <a:p>
            <a:pPr lvl="2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1–2 days/panel (?) function of </a:t>
            </a:r>
            <a:r>
              <a:rPr lang="en-US" dirty="0" err="1" smtClean="0"/>
              <a:t>glueing</a:t>
            </a:r>
            <a:r>
              <a:rPr lang="en-US" dirty="0" smtClean="0"/>
              <a:t> procedure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Finishing &amp; qualification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07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Detector construction – assembly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9100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Assembly and tests of quadruplets (64/128/192 quadruplets for 1/2/3 modules/wedge)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Clean room required (Class ?) but no marble table (</a:t>
            </a:r>
            <a:r>
              <a:rPr lang="en-US" dirty="0" err="1" smtClean="0"/>
              <a:t>tbc</a:t>
            </a:r>
            <a:r>
              <a:rPr lang="en-US" dirty="0" smtClean="0"/>
              <a:t>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Procurement &amp; qualification of O-rings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Develop technique of cleaning &amp; closing of </a:t>
            </a:r>
            <a:r>
              <a:rPr lang="en-US" dirty="0" err="1" smtClean="0"/>
              <a:t>multiplets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Establish qualification procedure and tools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Mounting of final electronics &amp; final test at CERN (BB5?) 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Support structure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/>
              <a:t>D</a:t>
            </a:r>
            <a:r>
              <a:rPr lang="en-US" dirty="0" smtClean="0"/>
              <a:t>esign of detector support system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Material procurement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Construction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124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Sharing of work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9100"/>
          </a:xfrm>
        </p:spPr>
        <p:txBody>
          <a:bodyPr>
            <a:normAutofit fontScale="62500" lnSpcReduction="20000"/>
          </a:bodyPr>
          <a:lstStyle/>
          <a:p>
            <a:pPr marL="0" indent="0">
              <a:buClr>
                <a:schemeClr val="accent3"/>
              </a:buClr>
              <a:buNone/>
            </a:pPr>
            <a:r>
              <a:rPr lang="en-US" dirty="0" smtClean="0"/>
              <a:t>Detector construction Core cost is estimated at ≤3 MCHF</a:t>
            </a:r>
          </a:p>
          <a:p>
            <a:pPr marL="0" indent="0">
              <a:buClr>
                <a:schemeClr val="accent3"/>
              </a:buClr>
              <a:buNone/>
            </a:pPr>
            <a:r>
              <a:rPr lang="en-US" dirty="0" smtClean="0"/>
              <a:t>Core cost for MM PCB boards is 2.3 MCHF, detector mechanics ≈0.5 MCHF (this does not include tooling &amp; infrastructure nor manpower costs)</a:t>
            </a:r>
          </a:p>
          <a:p>
            <a:pPr marL="0" indent="0">
              <a:buClr>
                <a:schemeClr val="accent3"/>
              </a:buClr>
              <a:buNone/>
            </a:pPr>
            <a:endParaRPr lang="en-US" dirty="0"/>
          </a:p>
          <a:p>
            <a:pPr marL="0" indent="0">
              <a:buClr>
                <a:schemeClr val="accent3"/>
              </a:buClr>
              <a:buNone/>
            </a:pPr>
            <a:r>
              <a:rPr lang="en-US" dirty="0" smtClean="0"/>
              <a:t>Two scenarios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Delivery of complete and tested detectors by each participating lab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Granite table(s) &amp; </a:t>
            </a:r>
            <a:r>
              <a:rPr lang="en-US" dirty="0"/>
              <a:t>c</a:t>
            </a:r>
            <a:r>
              <a:rPr lang="en-US" dirty="0" smtClean="0"/>
              <a:t>lean room in each lab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Same for tooling and test benches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Maximizes work load but more interesting challenges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Construction of panels and assembly &amp; tests in different places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Needs only the tools required for the specific task (marble tables, clean room)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Probably more efficient and cheaper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532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>
            <a:normAutofit fontScale="90000"/>
          </a:bodyPr>
          <a:lstStyle/>
          <a:p>
            <a:pPr marL="0" indent="0"/>
            <a:r>
              <a:rPr lang="en-US" dirty="0" smtClean="0"/>
              <a:t>Arguments for </a:t>
            </a:r>
            <a:r>
              <a:rPr lang="en-US" dirty="0" smtClean="0"/>
              <a:t>a</a:t>
            </a:r>
            <a:r>
              <a:rPr lang="en-US" dirty="0" smtClean="0"/>
              <a:t> single panel scenario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9100"/>
          </a:xfrm>
        </p:spPr>
        <p:txBody>
          <a:bodyPr>
            <a:normAutofit fontScale="70000" lnSpcReduction="20000"/>
          </a:bodyPr>
          <a:lstStyle/>
          <a:p>
            <a:pPr marL="0" indent="0">
              <a:buClr>
                <a:schemeClr val="accent3"/>
              </a:buClr>
              <a:buNone/>
            </a:pPr>
            <a:r>
              <a:rPr lang="en-US" dirty="0" smtClean="0"/>
              <a:t>Based on the experience with making small, medium, and large panels following </a:t>
            </a:r>
            <a:r>
              <a:rPr lang="en-US" dirty="0" smtClean="0"/>
              <a:t>the construction scheme that has been outlined in the TDR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We have </a:t>
            </a:r>
            <a:r>
              <a:rPr lang="en-US" dirty="0" smtClean="0"/>
              <a:t>glu</a:t>
            </a:r>
            <a:r>
              <a:rPr lang="en-US" dirty="0" smtClean="0"/>
              <a:t>ed in 1 week two full-size small-sector panels using an improvised stiff-back (glued in two days)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The method as such works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What we have not yet in hand is the </a:t>
            </a:r>
            <a:r>
              <a:rPr lang="en-US" dirty="0" err="1" smtClean="0"/>
              <a:t>glueing</a:t>
            </a:r>
            <a:r>
              <a:rPr lang="en-US" dirty="0" smtClean="0"/>
              <a:t>, in particular the </a:t>
            </a:r>
            <a:r>
              <a:rPr lang="en-US" dirty="0" err="1" smtClean="0"/>
              <a:t>glueing</a:t>
            </a:r>
            <a:r>
              <a:rPr lang="en-US" dirty="0" smtClean="0"/>
              <a:t> of the 2</a:t>
            </a:r>
            <a:r>
              <a:rPr lang="en-US" baseline="30000" dirty="0" smtClean="0"/>
              <a:t>nd</a:t>
            </a:r>
            <a:r>
              <a:rPr lang="en-US" dirty="0" smtClean="0"/>
              <a:t> skin on a </a:t>
            </a:r>
            <a:r>
              <a:rPr lang="en-US" dirty="0" smtClean="0">
                <a:solidFill>
                  <a:srgbClr val="0000FF"/>
                </a:solidFill>
              </a:rPr>
              <a:t>non-precise </a:t>
            </a:r>
            <a:r>
              <a:rPr lang="en-US" dirty="0" smtClean="0"/>
              <a:t>stiffener (either honeycomb or foam), i.e., </a:t>
            </a:r>
            <a:r>
              <a:rPr lang="en-US" dirty="0" smtClean="0"/>
              <a:t>compensating the surface variations by glue.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Using more precise materials should overcome </a:t>
            </a:r>
            <a:r>
              <a:rPr lang="en-US" smtClean="0"/>
              <a:t>this problem 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The panel flatness is OK (where the panel is well glued), it is given by the granite table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The difficulty we have encountered is to go from 0.5 x 1 m</a:t>
            </a:r>
            <a:r>
              <a:rPr lang="en-US" baseline="30000" dirty="0" smtClean="0"/>
              <a:t>2</a:t>
            </a:r>
            <a:r>
              <a:rPr lang="en-US" dirty="0" smtClean="0"/>
              <a:t> to 1 x 2 m</a:t>
            </a:r>
            <a:r>
              <a:rPr lang="en-US" baseline="30000" dirty="0" smtClean="0"/>
              <a:t>2</a:t>
            </a:r>
            <a:r>
              <a:rPr lang="en-US" dirty="0" smtClean="0"/>
              <a:t>, no difference to go to 2 x 3.5 m</a:t>
            </a:r>
            <a:r>
              <a:rPr lang="en-US" baseline="30000" dirty="0" smtClean="0"/>
              <a:t>2</a:t>
            </a:r>
            <a:endParaRPr lang="en-US" baseline="30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30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>
            <a:normAutofit/>
          </a:bodyPr>
          <a:lstStyle/>
          <a:p>
            <a:pPr marL="0" indent="0"/>
            <a:r>
              <a:rPr lang="en-US" dirty="0"/>
              <a:t>S</a:t>
            </a:r>
            <a:r>
              <a:rPr lang="en-US" dirty="0" smtClean="0"/>
              <a:t>ingle panel scenario … cont’d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91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We have not seen any striking technical argument that speaks against a full-sector module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Performance is clearly better for the full-sector module: no dead areas, no edge effects.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Services are easier, small advantages in the MM board layout, …  </a:t>
            </a:r>
            <a:endParaRPr lang="en-US" dirty="0" smtClean="0"/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Any of the proposed construction techniques can be used to make full-sector panels (I reserve my </a:t>
            </a:r>
            <a:r>
              <a:rPr lang="en-US" dirty="0" err="1" smtClean="0"/>
              <a:t>judgement</a:t>
            </a:r>
            <a:r>
              <a:rPr lang="en-US" dirty="0" smtClean="0"/>
              <a:t> concerning the </a:t>
            </a:r>
            <a:r>
              <a:rPr lang="en-US" dirty="0" err="1" smtClean="0"/>
              <a:t>Saclay</a:t>
            </a:r>
            <a:r>
              <a:rPr lang="en-US" dirty="0" smtClean="0"/>
              <a:t> </a:t>
            </a:r>
            <a:r>
              <a:rPr lang="en-US" dirty="0" err="1" smtClean="0"/>
              <a:t>glueing</a:t>
            </a:r>
            <a:r>
              <a:rPr lang="en-US" dirty="0" smtClean="0"/>
              <a:t> </a:t>
            </a:r>
            <a:r>
              <a:rPr lang="en-US" dirty="0" err="1" smtClean="0"/>
              <a:t>technique,in</a:t>
            </a:r>
            <a:r>
              <a:rPr lang="en-US" dirty="0" smtClean="0"/>
              <a:t> general, until it is proven to work).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 err="1" smtClean="0"/>
              <a:t>stiffback</a:t>
            </a:r>
            <a:r>
              <a:rPr lang="en-US" dirty="0" smtClean="0"/>
              <a:t> and vacuum bag techniques can easily be used for large panels; the </a:t>
            </a:r>
            <a:r>
              <a:rPr lang="en-US" dirty="0" err="1" smtClean="0"/>
              <a:t>Frascati</a:t>
            </a:r>
            <a:r>
              <a:rPr lang="en-US" dirty="0" smtClean="0"/>
              <a:t> method lends itself also to go to large sizes.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The working time is essentially the same for a 1 x 2 m</a:t>
            </a:r>
            <a:r>
              <a:rPr lang="en-US" baseline="30000" dirty="0" smtClean="0"/>
              <a:t>2</a:t>
            </a:r>
            <a:r>
              <a:rPr lang="en-US" dirty="0" smtClean="0"/>
              <a:t> or 3.6 x 2 m</a:t>
            </a:r>
            <a:r>
              <a:rPr lang="en-US" baseline="30000" dirty="0" smtClean="0"/>
              <a:t>2</a:t>
            </a:r>
            <a:r>
              <a:rPr lang="en-US" dirty="0" smtClean="0"/>
              <a:t> panel</a:t>
            </a:r>
            <a:endParaRPr lang="en-US" dirty="0" smtClean="0"/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Multiplication of modules means multiplication of tools and time and manpower and cost</a:t>
            </a:r>
            <a:r>
              <a:rPr lang="en-US" dirty="0"/>
              <a:t>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07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Production time</a:t>
            </a:r>
            <a:r>
              <a:rPr lang="en-US" dirty="0" smtClean="0"/>
              <a:t> estimate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91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Panel </a:t>
            </a:r>
            <a:r>
              <a:rPr lang="en-US" dirty="0" err="1" smtClean="0"/>
              <a:t>glueing</a:t>
            </a:r>
            <a:r>
              <a:rPr lang="en-US" dirty="0" smtClean="0"/>
              <a:t>: (2 panels/ week)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2 days/panel (occupation of granite table &amp; </a:t>
            </a:r>
            <a:r>
              <a:rPr lang="en-US" dirty="0" err="1" smtClean="0"/>
              <a:t>stiffback</a:t>
            </a:r>
            <a:r>
              <a:rPr lang="en-US" dirty="0" smtClean="0"/>
              <a:t> or similar)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/>
              <a:t>2</a:t>
            </a:r>
            <a:r>
              <a:rPr lang="en-US" dirty="0" smtClean="0"/>
              <a:t> days for finishing (drilling &amp; controls) – in parallel with </a:t>
            </a:r>
            <a:r>
              <a:rPr lang="en-US" dirty="0" err="1" smtClean="0"/>
              <a:t>glueing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1 day safety margin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Assume four specialized panel </a:t>
            </a:r>
            <a:r>
              <a:rPr lang="en-US" dirty="0" err="1" smtClean="0"/>
              <a:t>glueing</a:t>
            </a:r>
            <a:r>
              <a:rPr lang="en-US" dirty="0" smtClean="0"/>
              <a:t> sites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In a single production site (with a single granite table) all panels (+some spares) can be produced in 1.5 years (leaves a good safety margin)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Assembly &amp; testing of quadruplets: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Assume two specialized assembly and test sites (large/small)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1 assembly &amp; test/week or 32 assemblies in 1 year per site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Well matched to panel production speed, with good safety factor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727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Single panel construction </a:t>
            </a:r>
            <a:r>
              <a:rPr lang="en-US" dirty="0" smtClean="0"/>
              <a:t>s</a:t>
            </a:r>
            <a:r>
              <a:rPr lang="en-US" dirty="0" smtClean="0"/>
              <a:t>cenario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9100"/>
          </a:xfrm>
        </p:spPr>
        <p:txBody>
          <a:bodyPr>
            <a:normAutofit fontScale="62500" lnSpcReduction="20000"/>
          </a:bodyPr>
          <a:lstStyle/>
          <a:p>
            <a:pPr marL="0" indent="0">
              <a:buClr>
                <a:schemeClr val="accent3"/>
              </a:buClr>
              <a:buNone/>
            </a:pPr>
            <a:r>
              <a:rPr lang="en-US" dirty="0" smtClean="0"/>
              <a:t>Most efficient:</a:t>
            </a:r>
            <a:r>
              <a:rPr lang="en-US" dirty="0" smtClean="0"/>
              <a:t> </a:t>
            </a:r>
            <a:r>
              <a:rPr lang="en-US" dirty="0" smtClean="0"/>
              <a:t>sharing of the construction between labs</a:t>
            </a:r>
          </a:p>
          <a:p>
            <a:pPr marL="0" indent="0">
              <a:buClr>
                <a:schemeClr val="accent3"/>
              </a:buClr>
              <a:buNone/>
            </a:pPr>
            <a:r>
              <a:rPr lang="en-US" dirty="0" smtClean="0"/>
              <a:t>For example, the construction could be split as follows: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Construction </a:t>
            </a:r>
            <a:r>
              <a:rPr lang="en-US" dirty="0" smtClean="0"/>
              <a:t>of </a:t>
            </a:r>
            <a:r>
              <a:rPr lang="en-US" dirty="0" smtClean="0"/>
              <a:t>small-sector </a:t>
            </a:r>
            <a:r>
              <a:rPr lang="en-US" dirty="0" err="1" smtClean="0"/>
              <a:t>multiplets</a:t>
            </a:r>
            <a:r>
              <a:rPr lang="en-US" dirty="0" smtClean="0"/>
              <a:t>: </a:t>
            </a:r>
            <a:r>
              <a:rPr lang="en-US" dirty="0" smtClean="0"/>
              <a:t>INFN/GR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Drift panels: </a:t>
            </a:r>
            <a:r>
              <a:rPr lang="en-US" dirty="0" smtClean="0"/>
              <a:t>labs </a:t>
            </a:r>
            <a:r>
              <a:rPr lang="en-US" dirty="0" smtClean="0"/>
              <a:t>A/B </a:t>
            </a:r>
            <a:r>
              <a:rPr lang="en-US" dirty="0" smtClean="0"/>
              <a:t>(96 panels, needs granite </a:t>
            </a:r>
            <a:r>
              <a:rPr lang="en-US" dirty="0" smtClean="0"/>
              <a:t>table)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Readout panels: </a:t>
            </a:r>
            <a:r>
              <a:rPr lang="en-US" dirty="0" smtClean="0"/>
              <a:t>lab</a:t>
            </a:r>
            <a:r>
              <a:rPr lang="en-US" dirty="0" smtClean="0"/>
              <a:t> </a:t>
            </a:r>
            <a:r>
              <a:rPr lang="en-US" dirty="0" smtClean="0"/>
              <a:t>C</a:t>
            </a:r>
            <a:r>
              <a:rPr lang="en-US" dirty="0" smtClean="0"/>
              <a:t> (64 panels, needs granite </a:t>
            </a:r>
            <a:r>
              <a:rPr lang="en-US" dirty="0" smtClean="0"/>
              <a:t>table)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Assembly + testing: lab D (32 assemblies, needs Clean </a:t>
            </a:r>
            <a:r>
              <a:rPr lang="en-US" dirty="0" smtClean="0"/>
              <a:t>R</a:t>
            </a:r>
            <a:r>
              <a:rPr lang="en-US" dirty="0" smtClean="0"/>
              <a:t>oom, no granite table)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Labs E</a:t>
            </a:r>
            <a:r>
              <a:rPr lang="en-US" dirty="0" smtClean="0"/>
              <a:t>/</a:t>
            </a:r>
            <a:r>
              <a:rPr lang="en-US" dirty="0"/>
              <a:t>F</a:t>
            </a:r>
            <a:r>
              <a:rPr lang="en-US" dirty="0" smtClean="0"/>
              <a:t>/ … participate in design, production of parts </a:t>
            </a:r>
            <a:r>
              <a:rPr lang="en-US" dirty="0"/>
              <a:t>&amp; tools, and </a:t>
            </a:r>
            <a:r>
              <a:rPr lang="en-US" dirty="0" smtClean="0"/>
              <a:t>in testing</a:t>
            </a:r>
            <a:endParaRPr lang="en-US" dirty="0" smtClean="0"/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Construction of large sector </a:t>
            </a:r>
            <a:r>
              <a:rPr lang="en-US" dirty="0" err="1" smtClean="0"/>
              <a:t>multiplets</a:t>
            </a:r>
            <a:r>
              <a:rPr lang="en-US" dirty="0" smtClean="0"/>
              <a:t>: CEA </a:t>
            </a:r>
            <a:r>
              <a:rPr lang="en-US" dirty="0" err="1" smtClean="0"/>
              <a:t>Saclay</a:t>
            </a:r>
            <a:r>
              <a:rPr lang="en-US" dirty="0"/>
              <a:t>/</a:t>
            </a:r>
            <a:r>
              <a:rPr lang="en-US" dirty="0" err="1" smtClean="0"/>
              <a:t>Dubna</a:t>
            </a:r>
            <a:r>
              <a:rPr lang="en-US" dirty="0"/>
              <a:t>/</a:t>
            </a:r>
            <a:r>
              <a:rPr lang="en-US" dirty="0" smtClean="0"/>
              <a:t>DE 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Drift panels: </a:t>
            </a:r>
            <a:r>
              <a:rPr lang="en-US" dirty="0" smtClean="0"/>
              <a:t>lab A/B </a:t>
            </a:r>
            <a:r>
              <a:rPr lang="en-US" dirty="0"/>
              <a:t>(96 panels, needs granite table)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Readout panels: </a:t>
            </a:r>
            <a:r>
              <a:rPr lang="en-US" dirty="0" smtClean="0"/>
              <a:t>lab </a:t>
            </a:r>
            <a:r>
              <a:rPr lang="en-US" dirty="0"/>
              <a:t>C</a:t>
            </a:r>
            <a:r>
              <a:rPr lang="en-US" dirty="0" smtClean="0"/>
              <a:t> (</a:t>
            </a:r>
            <a:r>
              <a:rPr lang="en-US" dirty="0"/>
              <a:t>64 panels, needs granite table)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Assembly + </a:t>
            </a:r>
            <a:r>
              <a:rPr lang="en-US" dirty="0"/>
              <a:t>testing: </a:t>
            </a:r>
            <a:r>
              <a:rPr lang="en-US" dirty="0" smtClean="0"/>
              <a:t>D/…</a:t>
            </a:r>
            <a:r>
              <a:rPr lang="en-US" dirty="0" smtClean="0"/>
              <a:t> </a:t>
            </a:r>
            <a:r>
              <a:rPr lang="en-US" dirty="0"/>
              <a:t>(32 assemblies, needs Clean </a:t>
            </a:r>
            <a:r>
              <a:rPr lang="en-US" dirty="0" smtClean="0"/>
              <a:t>Room</a:t>
            </a:r>
            <a:r>
              <a:rPr lang="en-US" dirty="0"/>
              <a:t>, no granite table</a:t>
            </a:r>
            <a:r>
              <a:rPr lang="en-US" dirty="0" smtClean="0"/>
              <a:t>)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Labs E/F/… </a:t>
            </a:r>
            <a:r>
              <a:rPr lang="en-US" dirty="0"/>
              <a:t>participate in design, production of parts &amp; tools, and in </a:t>
            </a:r>
            <a:r>
              <a:rPr lang="en-US" dirty="0" smtClean="0"/>
              <a:t>testing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Spacer structure: CEA/</a:t>
            </a:r>
            <a:r>
              <a:rPr lang="en-US" dirty="0" err="1" smtClean="0"/>
              <a:t>Dubna</a:t>
            </a:r>
            <a:r>
              <a:rPr lang="en-US" dirty="0" smtClean="0"/>
              <a:t> (large) &amp; INFN (small) [or some other labs]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703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Other tasks …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9100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chemeClr val="accent3"/>
              </a:buClr>
              <a:buNone/>
            </a:pPr>
            <a:r>
              <a:rPr lang="en-US" dirty="0" smtClean="0"/>
              <a:t>Many other tasks need to be covered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/>
              <a:t>A</a:t>
            </a:r>
            <a:r>
              <a:rPr lang="en-US" dirty="0" smtClean="0"/>
              <a:t>lignment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PCB alignment procedure and tools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Panel alignment procedure and tools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T-sensors/stress sensors/B-sensors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Cooling system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Integration of r/o + other boards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…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90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cess 3"/>
          <p:cNvSpPr/>
          <p:nvPr/>
        </p:nvSpPr>
        <p:spPr>
          <a:xfrm>
            <a:off x="944779" y="696757"/>
            <a:ext cx="1449034" cy="643317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PCB production</a:t>
            </a:r>
            <a:endParaRPr lang="en-US" dirty="0"/>
          </a:p>
        </p:txBody>
      </p:sp>
      <p:sp>
        <p:nvSpPr>
          <p:cNvPr id="6" name="Process 5"/>
          <p:cNvSpPr/>
          <p:nvPr/>
        </p:nvSpPr>
        <p:spPr>
          <a:xfrm>
            <a:off x="932795" y="1557839"/>
            <a:ext cx="1461018" cy="611785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PCB material procurement</a:t>
            </a:r>
            <a:endParaRPr lang="en-US" dirty="0"/>
          </a:p>
        </p:txBody>
      </p:sp>
      <p:sp>
        <p:nvSpPr>
          <p:cNvPr id="7" name="Process 6"/>
          <p:cNvSpPr/>
          <p:nvPr/>
        </p:nvSpPr>
        <p:spPr>
          <a:xfrm>
            <a:off x="938427" y="2408261"/>
            <a:ext cx="1461018" cy="611785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strip pattern + </a:t>
            </a:r>
            <a:r>
              <a:rPr lang="en-US" dirty="0" err="1" smtClean="0"/>
              <a:t>coverlay</a:t>
            </a:r>
            <a:endParaRPr lang="en-US" dirty="0"/>
          </a:p>
        </p:txBody>
      </p:sp>
      <p:sp>
        <p:nvSpPr>
          <p:cNvPr id="8" name="Process 7"/>
          <p:cNvSpPr/>
          <p:nvPr/>
        </p:nvSpPr>
        <p:spPr>
          <a:xfrm>
            <a:off x="1444165" y="3315214"/>
            <a:ext cx="1461018" cy="611785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Resistive strip printing</a:t>
            </a:r>
            <a:endParaRPr lang="en-US" dirty="0"/>
          </a:p>
        </p:txBody>
      </p:sp>
      <p:sp>
        <p:nvSpPr>
          <p:cNvPr id="9" name="Process 8"/>
          <p:cNvSpPr/>
          <p:nvPr/>
        </p:nvSpPr>
        <p:spPr>
          <a:xfrm>
            <a:off x="944779" y="4239239"/>
            <a:ext cx="1461018" cy="611785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Pillars</a:t>
            </a:r>
            <a:endParaRPr lang="en-US" dirty="0"/>
          </a:p>
        </p:txBody>
      </p:sp>
      <p:cxnSp>
        <p:nvCxnSpPr>
          <p:cNvPr id="11" name="Elbow Connector 10"/>
          <p:cNvCxnSpPr>
            <a:stCxn id="6" idx="2"/>
            <a:endCxn id="7" idx="0"/>
          </p:cNvCxnSpPr>
          <p:nvPr/>
        </p:nvCxnSpPr>
        <p:spPr>
          <a:xfrm rot="16200000" flipH="1">
            <a:off x="1546802" y="2286126"/>
            <a:ext cx="238637" cy="563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2"/>
            <a:endCxn id="8" idx="0"/>
          </p:cNvCxnSpPr>
          <p:nvPr/>
        </p:nvCxnSpPr>
        <p:spPr>
          <a:xfrm rot="16200000" flipH="1">
            <a:off x="1774221" y="2914761"/>
            <a:ext cx="295168" cy="5057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8" idx="2"/>
            <a:endCxn id="9" idx="0"/>
          </p:cNvCxnSpPr>
          <p:nvPr/>
        </p:nvCxnSpPr>
        <p:spPr>
          <a:xfrm rot="5400000">
            <a:off x="1768861" y="3833426"/>
            <a:ext cx="312240" cy="49938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9" idx="3"/>
            <a:endCxn id="169" idx="2"/>
          </p:cNvCxnSpPr>
          <p:nvPr/>
        </p:nvCxnSpPr>
        <p:spPr>
          <a:xfrm flipV="1">
            <a:off x="2405797" y="1328836"/>
            <a:ext cx="971388" cy="321629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Process 45"/>
          <p:cNvSpPr/>
          <p:nvPr/>
        </p:nvSpPr>
        <p:spPr>
          <a:xfrm>
            <a:off x="4490490" y="685519"/>
            <a:ext cx="1348631" cy="643317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r/o panel production</a:t>
            </a:r>
            <a:endParaRPr lang="en-US" dirty="0"/>
          </a:p>
        </p:txBody>
      </p:sp>
      <p:sp>
        <p:nvSpPr>
          <p:cNvPr id="47" name="Process 46"/>
          <p:cNvSpPr/>
          <p:nvPr/>
        </p:nvSpPr>
        <p:spPr>
          <a:xfrm>
            <a:off x="6878018" y="685803"/>
            <a:ext cx="1348631" cy="643317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Drift panel production</a:t>
            </a:r>
            <a:endParaRPr lang="en-US" dirty="0"/>
          </a:p>
        </p:txBody>
      </p:sp>
      <p:sp>
        <p:nvSpPr>
          <p:cNvPr id="50" name="Process 49"/>
          <p:cNvSpPr/>
          <p:nvPr/>
        </p:nvSpPr>
        <p:spPr>
          <a:xfrm>
            <a:off x="6884370" y="1620624"/>
            <a:ext cx="1348631" cy="611785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Mesh </a:t>
            </a:r>
            <a:r>
              <a:rPr lang="en-US" dirty="0" err="1" smtClean="0"/>
              <a:t>glueing</a:t>
            </a:r>
            <a:endParaRPr lang="en-US" dirty="0"/>
          </a:p>
        </p:txBody>
      </p:sp>
      <p:sp>
        <p:nvSpPr>
          <p:cNvPr id="56" name="Process 55"/>
          <p:cNvSpPr/>
          <p:nvPr/>
        </p:nvSpPr>
        <p:spPr>
          <a:xfrm>
            <a:off x="4496843" y="1643100"/>
            <a:ext cx="1348631" cy="564651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Multiplet</a:t>
            </a:r>
            <a:r>
              <a:rPr lang="en-US" dirty="0" smtClean="0"/>
              <a:t> assembly</a:t>
            </a:r>
            <a:endParaRPr lang="en-US" dirty="0"/>
          </a:p>
        </p:txBody>
      </p:sp>
      <p:cxnSp>
        <p:nvCxnSpPr>
          <p:cNvPr id="57" name="Straight Arrow Connector 56"/>
          <p:cNvCxnSpPr>
            <a:stCxn id="46" idx="2"/>
            <a:endCxn id="56" idx="0"/>
          </p:cNvCxnSpPr>
          <p:nvPr/>
        </p:nvCxnSpPr>
        <p:spPr>
          <a:xfrm>
            <a:off x="5164806" y="1328836"/>
            <a:ext cx="6353" cy="314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Process 59"/>
          <p:cNvSpPr/>
          <p:nvPr/>
        </p:nvSpPr>
        <p:spPr>
          <a:xfrm>
            <a:off x="2882523" y="5174296"/>
            <a:ext cx="1348631" cy="530578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edge assembly</a:t>
            </a:r>
            <a:endParaRPr lang="en-US" dirty="0"/>
          </a:p>
        </p:txBody>
      </p:sp>
      <p:sp>
        <p:nvSpPr>
          <p:cNvPr id="63" name="Process 62"/>
          <p:cNvSpPr/>
          <p:nvPr/>
        </p:nvSpPr>
        <p:spPr>
          <a:xfrm>
            <a:off x="6884371" y="3396628"/>
            <a:ext cx="1348630" cy="611785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Front-end electronics</a:t>
            </a:r>
            <a:endParaRPr lang="en-US" dirty="0"/>
          </a:p>
        </p:txBody>
      </p:sp>
      <p:sp>
        <p:nvSpPr>
          <p:cNvPr id="64" name="Process 63"/>
          <p:cNvSpPr/>
          <p:nvPr/>
        </p:nvSpPr>
        <p:spPr>
          <a:xfrm>
            <a:off x="4496840" y="5174296"/>
            <a:ext cx="1348631" cy="545855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Wedge test</a:t>
            </a:r>
            <a:endParaRPr lang="en-US" dirty="0"/>
          </a:p>
        </p:txBody>
      </p:sp>
      <p:sp>
        <p:nvSpPr>
          <p:cNvPr id="69" name="Decision 68"/>
          <p:cNvSpPr/>
          <p:nvPr/>
        </p:nvSpPr>
        <p:spPr>
          <a:xfrm>
            <a:off x="4683119" y="3214355"/>
            <a:ext cx="963373" cy="503773"/>
          </a:xfrm>
          <a:prstGeom prst="flowChartDecision">
            <a:avLst/>
          </a:prstGeom>
          <a:solidFill>
            <a:srgbClr val="9BBB59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N=1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73" name="Elbow Connector 72"/>
          <p:cNvCxnSpPr>
            <a:stCxn id="69" idx="1"/>
            <a:endCxn id="60" idx="0"/>
          </p:cNvCxnSpPr>
          <p:nvPr/>
        </p:nvCxnSpPr>
        <p:spPr>
          <a:xfrm rot="10800000" flipV="1">
            <a:off x="3556839" y="3466242"/>
            <a:ext cx="1126280" cy="1708054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Process 74"/>
          <p:cNvSpPr/>
          <p:nvPr/>
        </p:nvSpPr>
        <p:spPr>
          <a:xfrm>
            <a:off x="4490490" y="2465298"/>
            <a:ext cx="1348631" cy="564651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Multiplet</a:t>
            </a:r>
            <a:r>
              <a:rPr lang="en-US" dirty="0" smtClean="0"/>
              <a:t> test</a:t>
            </a:r>
            <a:endParaRPr lang="en-US" dirty="0"/>
          </a:p>
        </p:txBody>
      </p:sp>
      <p:cxnSp>
        <p:nvCxnSpPr>
          <p:cNvPr id="76" name="Elbow Connector 75"/>
          <p:cNvCxnSpPr>
            <a:stCxn id="50" idx="1"/>
            <a:endCxn id="56" idx="3"/>
          </p:cNvCxnSpPr>
          <p:nvPr/>
        </p:nvCxnSpPr>
        <p:spPr>
          <a:xfrm rot="10800000">
            <a:off x="5845474" y="1925427"/>
            <a:ext cx="1038896" cy="109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60" idx="3"/>
            <a:endCxn id="64" idx="1"/>
          </p:cNvCxnSpPr>
          <p:nvPr/>
        </p:nvCxnSpPr>
        <p:spPr>
          <a:xfrm>
            <a:off x="4231154" y="5439585"/>
            <a:ext cx="265686" cy="763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69" idx="2"/>
            <a:endCxn id="64" idx="0"/>
          </p:cNvCxnSpPr>
          <p:nvPr/>
        </p:nvCxnSpPr>
        <p:spPr>
          <a:xfrm rot="16200000" flipH="1">
            <a:off x="4439897" y="4443037"/>
            <a:ext cx="1456168" cy="635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3877753" y="3096761"/>
            <a:ext cx="455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5284840" y="3823748"/>
            <a:ext cx="560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US" dirty="0"/>
          </a:p>
        </p:txBody>
      </p:sp>
      <p:cxnSp>
        <p:nvCxnSpPr>
          <p:cNvPr id="96" name="Elbow Connector 95"/>
          <p:cNvCxnSpPr>
            <a:stCxn id="75" idx="2"/>
            <a:endCxn id="69" idx="0"/>
          </p:cNvCxnSpPr>
          <p:nvPr/>
        </p:nvCxnSpPr>
        <p:spPr>
          <a:xfrm rot="5400000">
            <a:off x="5072603" y="3122152"/>
            <a:ext cx="184406" cy="1270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Process 103"/>
          <p:cNvSpPr/>
          <p:nvPr/>
        </p:nvSpPr>
        <p:spPr>
          <a:xfrm>
            <a:off x="4496842" y="5944787"/>
            <a:ext cx="1348631" cy="545855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Acceptance test</a:t>
            </a:r>
            <a:endParaRPr lang="en-US" dirty="0"/>
          </a:p>
        </p:txBody>
      </p:sp>
      <p:cxnSp>
        <p:nvCxnSpPr>
          <p:cNvPr id="106" name="Straight Connector 105"/>
          <p:cNvCxnSpPr/>
          <p:nvPr/>
        </p:nvCxnSpPr>
        <p:spPr>
          <a:xfrm>
            <a:off x="1675288" y="5021896"/>
            <a:ext cx="6383521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1300967" y="5791273"/>
            <a:ext cx="873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CERN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435872" y="2587986"/>
            <a:ext cx="2245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Production sites</a:t>
            </a:r>
            <a:endParaRPr lang="en-US" sz="2400" b="1" dirty="0">
              <a:solidFill>
                <a:srgbClr val="800000"/>
              </a:solidFill>
            </a:endParaRPr>
          </a:p>
        </p:txBody>
      </p:sp>
      <p:cxnSp>
        <p:nvCxnSpPr>
          <p:cNvPr id="117" name="Elbow Connector 116"/>
          <p:cNvCxnSpPr>
            <a:stCxn id="64" idx="2"/>
            <a:endCxn id="104" idx="0"/>
          </p:cNvCxnSpPr>
          <p:nvPr/>
        </p:nvCxnSpPr>
        <p:spPr>
          <a:xfrm rot="16200000" flipH="1">
            <a:off x="5058839" y="5832468"/>
            <a:ext cx="224636" cy="2"/>
          </a:xfrm>
          <a:prstGeom prst="bentConnector3">
            <a:avLst/>
          </a:prstGeom>
          <a:ln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/>
          <p:cNvCxnSpPr>
            <a:stCxn id="63" idx="1"/>
          </p:cNvCxnSpPr>
          <p:nvPr/>
        </p:nvCxnSpPr>
        <p:spPr>
          <a:xfrm rot="10800000">
            <a:off x="5158459" y="2325807"/>
            <a:ext cx="1725913" cy="1376714"/>
          </a:xfrm>
          <a:prstGeom prst="bentConnector3">
            <a:avLst>
              <a:gd name="adj1" fmla="val 30465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Elbow Connector 119"/>
          <p:cNvCxnSpPr>
            <a:stCxn id="63" idx="1"/>
            <a:endCxn id="64" idx="3"/>
          </p:cNvCxnSpPr>
          <p:nvPr/>
        </p:nvCxnSpPr>
        <p:spPr>
          <a:xfrm rot="10800000" flipV="1">
            <a:off x="5845471" y="3702520"/>
            <a:ext cx="1038900" cy="1744703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Elbow Connector 122"/>
          <p:cNvCxnSpPr>
            <a:stCxn id="63" idx="1"/>
            <a:endCxn id="104" idx="3"/>
          </p:cNvCxnSpPr>
          <p:nvPr/>
        </p:nvCxnSpPr>
        <p:spPr>
          <a:xfrm rot="10800000" flipV="1">
            <a:off x="5845473" y="3702521"/>
            <a:ext cx="1038898" cy="251519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36"/>
          <p:cNvCxnSpPr>
            <a:stCxn id="47" idx="2"/>
            <a:endCxn id="50" idx="0"/>
          </p:cNvCxnSpPr>
          <p:nvPr/>
        </p:nvCxnSpPr>
        <p:spPr>
          <a:xfrm rot="16200000" flipH="1">
            <a:off x="7409758" y="1471696"/>
            <a:ext cx="291504" cy="6352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 rot="16200000">
            <a:off x="-1665110" y="2408202"/>
            <a:ext cx="431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CERN PCB workshop + industry</a:t>
            </a:r>
            <a:endParaRPr lang="en-US" sz="2400" b="1" dirty="0">
              <a:solidFill>
                <a:srgbClr val="800000"/>
              </a:solidFill>
            </a:endParaRPr>
          </a:p>
        </p:txBody>
      </p:sp>
      <p:sp>
        <p:nvSpPr>
          <p:cNvPr id="169" name="Process 168"/>
          <p:cNvSpPr/>
          <p:nvPr/>
        </p:nvSpPr>
        <p:spPr>
          <a:xfrm>
            <a:off x="2702869" y="685519"/>
            <a:ext cx="1348631" cy="643317"/>
          </a:xfrm>
          <a:prstGeom prst="flowChartProcess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QC test</a:t>
            </a:r>
            <a:endParaRPr lang="en-US" dirty="0"/>
          </a:p>
        </p:txBody>
      </p:sp>
      <p:cxnSp>
        <p:nvCxnSpPr>
          <p:cNvPr id="172" name="Elbow Connector 171"/>
          <p:cNvCxnSpPr>
            <a:stCxn id="169" idx="3"/>
            <a:endCxn id="46" idx="1"/>
          </p:cNvCxnSpPr>
          <p:nvPr/>
        </p:nvCxnSpPr>
        <p:spPr>
          <a:xfrm>
            <a:off x="4051500" y="1007178"/>
            <a:ext cx="438990" cy="12700"/>
          </a:xfrm>
          <a:prstGeom prst="bent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56" idx="2"/>
            <a:endCxn id="75" idx="0"/>
          </p:cNvCxnSpPr>
          <p:nvPr/>
        </p:nvCxnSpPr>
        <p:spPr>
          <a:xfrm flipH="1">
            <a:off x="5164806" y="2207751"/>
            <a:ext cx="6353" cy="2575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372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objects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784228"/>
              </p:ext>
            </p:extLst>
          </p:nvPr>
        </p:nvGraphicFramePr>
        <p:xfrm>
          <a:off x="457200" y="2095500"/>
          <a:ext cx="8465565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60753"/>
                <a:gridCol w="1171395"/>
                <a:gridCol w="959807"/>
                <a:gridCol w="1538285"/>
                <a:gridCol w="1249680"/>
                <a:gridCol w="148564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660066"/>
                          </a:solidFill>
                        </a:rPr>
                        <a:t>Item</a:t>
                      </a:r>
                      <a:endParaRPr lang="en-US" sz="18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Total #</a:t>
                      </a:r>
                      <a:endParaRPr lang="en-US" sz="1600" b="1" dirty="0">
                        <a:solidFill>
                          <a:srgbClr val="660066"/>
                        </a:solidFill>
                      </a:endParaRP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of</a:t>
                      </a:r>
                      <a:r>
                        <a:rPr lang="en-US" sz="1200" b="1" baseline="0" dirty="0" smtClean="0">
                          <a:solidFill>
                            <a:srgbClr val="660066"/>
                          </a:solidFill>
                        </a:rPr>
                        <a:t> </a:t>
                      </a:r>
                      <a:r>
                        <a:rPr lang="en-US" sz="1600" b="1" baseline="0" dirty="0" smtClean="0">
                          <a:solidFill>
                            <a:srgbClr val="660066"/>
                          </a:solidFill>
                        </a:rPr>
                        <a:t>objects</a:t>
                      </a:r>
                      <a:endParaRPr lang="en-US" sz="12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Large</a:t>
                      </a:r>
                      <a:r>
                        <a:rPr lang="en-US" sz="1600" b="1" baseline="0" dirty="0" smtClean="0">
                          <a:solidFill>
                            <a:srgbClr val="660066"/>
                          </a:solidFill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sectors</a:t>
                      </a:r>
                      <a:endParaRPr lang="en-US" sz="16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Small sectors</a:t>
                      </a:r>
                      <a:endParaRPr lang="en-US" sz="16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4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 smtClean="0">
                          <a:solidFill>
                            <a:srgbClr val="660066"/>
                          </a:solidFill>
                        </a:rPr>
                        <a:t>η</a:t>
                      </a:r>
                      <a:r>
                        <a:rPr lang="en-US" sz="1600" b="1" baseline="0" dirty="0" smtClean="0">
                          <a:solidFill>
                            <a:srgbClr val="660066"/>
                          </a:solidFill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strips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stereo strips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err="1" smtClean="0">
                          <a:solidFill>
                            <a:srgbClr val="660066"/>
                          </a:solidFill>
                        </a:rPr>
                        <a:t>η</a:t>
                      </a:r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 strips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660066"/>
                          </a:solidFill>
                        </a:rPr>
                        <a:t>stereo strips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PCBs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2048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512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Drift panels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192 (576)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96 </a:t>
                      </a:r>
                      <a:r>
                        <a:rPr lang="en-US" sz="1600" dirty="0" smtClean="0"/>
                        <a:t>(288)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96 (288)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Readout</a:t>
                      </a:r>
                      <a:r>
                        <a:rPr lang="en-US" sz="1600" baseline="0" dirty="0" smtClean="0"/>
                        <a:t> p</a:t>
                      </a:r>
                      <a:r>
                        <a:rPr lang="en-US" sz="1600" dirty="0" smtClean="0"/>
                        <a:t>anels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128 (384)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 (96)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 (96)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 (96)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32 (96)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Assembly of </a:t>
                      </a:r>
                      <a:r>
                        <a:rPr lang="en-US" sz="1600" dirty="0" err="1" smtClean="0"/>
                        <a:t>multiplets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64 (192)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 (96)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 (96)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Spacer structure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32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45001" y="1232972"/>
            <a:ext cx="5968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the case of full wedges (in brackets for 3 modules/wedge)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73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62000" y="4348480"/>
            <a:ext cx="8229600" cy="1808480"/>
          </a:xfrm>
        </p:spPr>
        <p:txBody>
          <a:bodyPr>
            <a:normAutofit fontScale="40000" lnSpcReduction="20000"/>
          </a:bodyPr>
          <a:lstStyle/>
          <a:p>
            <a:pPr marL="0" indent="0">
              <a:buClr>
                <a:schemeClr val="accent4"/>
              </a:buClr>
              <a:buNone/>
            </a:pPr>
            <a:r>
              <a:rPr lang="en-US" dirty="0" smtClean="0"/>
              <a:t>Granite tables in institutes that have expressed interest in detector construction</a:t>
            </a:r>
          </a:p>
          <a:p>
            <a:pPr>
              <a:buClr>
                <a:schemeClr val="accent4"/>
              </a:buClr>
              <a:buFont typeface="Wingdings" charset="2"/>
              <a:buChar char="§"/>
            </a:pPr>
            <a:r>
              <a:rPr lang="en-US" dirty="0" smtClean="0"/>
              <a:t>Pavia: 3500 x 2500</a:t>
            </a:r>
          </a:p>
          <a:p>
            <a:pPr>
              <a:buClr>
                <a:schemeClr val="accent4"/>
              </a:buClr>
              <a:buFont typeface="Wingdings" charset="2"/>
              <a:buChar char="§"/>
            </a:pPr>
            <a:r>
              <a:rPr lang="en-US" dirty="0" smtClean="0"/>
              <a:t>Rome: 3000 x 1500</a:t>
            </a:r>
          </a:p>
          <a:p>
            <a:pPr>
              <a:buClr>
                <a:schemeClr val="accent4"/>
              </a:buClr>
              <a:buFont typeface="Wingdings" charset="2"/>
              <a:buChar char="§"/>
            </a:pPr>
            <a:r>
              <a:rPr lang="en-US" dirty="0" err="1" smtClean="0"/>
              <a:t>Frascati</a:t>
            </a:r>
            <a:r>
              <a:rPr lang="en-US" dirty="0" smtClean="0"/>
              <a:t>: 4500 x 2500</a:t>
            </a:r>
          </a:p>
          <a:p>
            <a:pPr>
              <a:buClr>
                <a:schemeClr val="accent4"/>
              </a:buClr>
              <a:buFont typeface="Wingdings" charset="2"/>
              <a:buChar char="§"/>
            </a:pPr>
            <a:r>
              <a:rPr lang="en-US" dirty="0" err="1" smtClean="0"/>
              <a:t>Dubna</a:t>
            </a:r>
            <a:r>
              <a:rPr lang="en-US" dirty="0" smtClean="0"/>
              <a:t>: (3550+280) x 2600</a:t>
            </a:r>
          </a:p>
          <a:p>
            <a:pPr>
              <a:buClr>
                <a:schemeClr val="accent4"/>
              </a:buClr>
              <a:buFont typeface="Wingdings" charset="2"/>
              <a:buChar char="§"/>
            </a:pPr>
            <a:r>
              <a:rPr lang="en-US" dirty="0" smtClean="0"/>
              <a:t>CEA </a:t>
            </a:r>
            <a:r>
              <a:rPr lang="en-US" dirty="0" err="1" smtClean="0"/>
              <a:t>Saclay</a:t>
            </a:r>
            <a:r>
              <a:rPr lang="en-US" dirty="0" smtClean="0"/>
              <a:t>: 3000 x 2000</a:t>
            </a:r>
          </a:p>
          <a:p>
            <a:pPr>
              <a:buClr>
                <a:schemeClr val="accent4"/>
              </a:buClr>
              <a:buFont typeface="Wingdings" charset="2"/>
              <a:buChar char="§"/>
            </a:pPr>
            <a:r>
              <a:rPr lang="en-US" dirty="0" smtClean="0"/>
              <a:t>LMU Munich: 1500 x </a:t>
            </a:r>
            <a:r>
              <a:rPr lang="en-US" dirty="0" smtClean="0"/>
              <a:t>1200</a:t>
            </a:r>
          </a:p>
          <a:p>
            <a:pPr>
              <a:buClr>
                <a:schemeClr val="accent4"/>
              </a:buClr>
              <a:buFont typeface="Wingdings" charset="2"/>
              <a:buChar char="§"/>
            </a:pPr>
            <a:r>
              <a:rPr lang="en-US" dirty="0" smtClean="0"/>
              <a:t>Freiburg: ≥4000 x 2000 ??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541821"/>
              </p:ext>
            </p:extLst>
          </p:nvPr>
        </p:nvGraphicFramePr>
        <p:xfrm>
          <a:off x="894081" y="1433196"/>
          <a:ext cx="7426961" cy="2646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8959"/>
                <a:gridCol w="1874072"/>
                <a:gridCol w="1861466"/>
                <a:gridCol w="1852464"/>
              </a:tblGrid>
              <a:tr h="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660066"/>
                          </a:solidFill>
                        </a:rPr>
                        <a:t># mods/wedge</a:t>
                      </a:r>
                      <a:endParaRPr lang="en-US" sz="20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660066"/>
                          </a:solidFill>
                        </a:rPr>
                        <a:t>1</a:t>
                      </a:r>
                      <a:endParaRPr lang="en-US" sz="18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660066"/>
                          </a:solidFill>
                        </a:rPr>
                        <a:t>2</a:t>
                      </a:r>
                      <a:endParaRPr lang="en-US" sz="18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660066"/>
                          </a:solidFill>
                        </a:rPr>
                        <a:t>3</a:t>
                      </a:r>
                      <a:endParaRPr lang="en-US" sz="18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</a:tr>
              <a:tr h="286702"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660066"/>
                          </a:solidFill>
                        </a:rPr>
                        <a:t>Max module dimensions</a:t>
                      </a:r>
                      <a:endParaRPr lang="en-US" sz="1800" b="1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Large sector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2200 x 3750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2200</a:t>
                      </a:r>
                      <a:r>
                        <a:rPr lang="en-US" sz="1600" baseline="0" dirty="0" smtClean="0"/>
                        <a:t> x 2800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2200</a:t>
                      </a:r>
                      <a:r>
                        <a:rPr lang="en-US" sz="1600" baseline="0" dirty="0" smtClean="0"/>
                        <a:t> x 1500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Small</a:t>
                      </a:r>
                      <a:r>
                        <a:rPr lang="en-US" sz="1600" baseline="0" dirty="0" smtClean="0"/>
                        <a:t> sector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1800 x</a:t>
                      </a:r>
                      <a:r>
                        <a:rPr lang="en-US" sz="1600" baseline="0" dirty="0" smtClean="0"/>
                        <a:t> 3600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1600 x 2700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1300 x 1500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r/o</a:t>
                      </a:r>
                      <a:r>
                        <a:rPr lang="en-US" sz="1600" baseline="0" dirty="0" smtClean="0"/>
                        <a:t> p</a:t>
                      </a:r>
                      <a:r>
                        <a:rPr lang="en-US" sz="1600" dirty="0" smtClean="0"/>
                        <a:t>anels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x 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x 128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x 192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</a:t>
                      </a:r>
                      <a:r>
                        <a:rPr lang="en-US" sz="1600" baseline="0" dirty="0" smtClean="0"/>
                        <a:t> drift p</a:t>
                      </a:r>
                      <a:r>
                        <a:rPr lang="en-US" sz="1600" dirty="0" smtClean="0"/>
                        <a:t>anels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x 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x 192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x 288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</a:t>
                      </a:r>
                      <a:r>
                        <a:rPr lang="en-US" sz="1600" baseline="0" dirty="0" smtClean="0"/>
                        <a:t> a</a:t>
                      </a:r>
                      <a:r>
                        <a:rPr lang="en-US" sz="1600" dirty="0" smtClean="0"/>
                        <a:t>ssemblies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192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4268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Wedge options (large sectors)</a:t>
            </a:r>
            <a:endParaRPr lang="en-US" dirty="0"/>
          </a:p>
        </p:txBody>
      </p:sp>
      <p:pic>
        <p:nvPicPr>
          <p:cNvPr id="3" name="Picture 2" descr="NSW_Lar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16000"/>
            <a:ext cx="8039100" cy="5842000"/>
          </a:xfrm>
          <a:prstGeom prst="rect">
            <a:avLst/>
          </a:prstGeom>
        </p:spPr>
      </p:pic>
      <p:sp>
        <p:nvSpPr>
          <p:cNvPr id="4" name="Frame 3"/>
          <p:cNvSpPr/>
          <p:nvPr/>
        </p:nvSpPr>
        <p:spPr>
          <a:xfrm>
            <a:off x="1970054" y="1820133"/>
            <a:ext cx="2490068" cy="1090079"/>
          </a:xfrm>
          <a:prstGeom prst="frame">
            <a:avLst>
              <a:gd name="adj1" fmla="val 402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1980054" y="2920213"/>
            <a:ext cx="2440067" cy="960070"/>
          </a:xfrm>
          <a:custGeom>
            <a:avLst/>
            <a:gdLst>
              <a:gd name="connsiteX0" fmla="*/ 0 w 2440067"/>
              <a:gd name="connsiteY0" fmla="*/ 0 h 960070"/>
              <a:gd name="connsiteX1" fmla="*/ 280008 w 2440067"/>
              <a:gd name="connsiteY1" fmla="*/ 960070 h 960070"/>
              <a:gd name="connsiteX2" fmla="*/ 2210061 w 2440067"/>
              <a:gd name="connsiteY2" fmla="*/ 950069 h 960070"/>
              <a:gd name="connsiteX3" fmla="*/ 2440067 w 2440067"/>
              <a:gd name="connsiteY3" fmla="*/ 10001 h 960070"/>
              <a:gd name="connsiteX4" fmla="*/ 0 w 2440067"/>
              <a:gd name="connsiteY4" fmla="*/ 0 h 960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0067" h="960070">
                <a:moveTo>
                  <a:pt x="0" y="0"/>
                </a:moveTo>
                <a:lnTo>
                  <a:pt x="280008" y="960070"/>
                </a:lnTo>
                <a:lnTo>
                  <a:pt x="2210061" y="950069"/>
                </a:lnTo>
                <a:lnTo>
                  <a:pt x="2440067" y="10001"/>
                </a:lnTo>
                <a:lnTo>
                  <a:pt x="0" y="0"/>
                </a:lnTo>
                <a:close/>
              </a:path>
            </a:pathLst>
          </a:cu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270062" y="3880284"/>
            <a:ext cx="1900052" cy="2060150"/>
          </a:xfrm>
          <a:custGeom>
            <a:avLst/>
            <a:gdLst>
              <a:gd name="connsiteX0" fmla="*/ 0 w 1900052"/>
              <a:gd name="connsiteY0" fmla="*/ 30002 h 2020147"/>
              <a:gd name="connsiteX1" fmla="*/ 570016 w 1900052"/>
              <a:gd name="connsiteY1" fmla="*/ 2020147 h 2020147"/>
              <a:gd name="connsiteX2" fmla="*/ 1330036 w 1900052"/>
              <a:gd name="connsiteY2" fmla="*/ 2010146 h 2020147"/>
              <a:gd name="connsiteX3" fmla="*/ 1900052 w 1900052"/>
              <a:gd name="connsiteY3" fmla="*/ 0 h 2020147"/>
              <a:gd name="connsiteX4" fmla="*/ 0 w 1900052"/>
              <a:gd name="connsiteY4" fmla="*/ 30002 h 2020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0052" h="2020147">
                <a:moveTo>
                  <a:pt x="0" y="30002"/>
                </a:moveTo>
                <a:lnTo>
                  <a:pt x="570016" y="2020147"/>
                </a:lnTo>
                <a:lnTo>
                  <a:pt x="1330036" y="2010146"/>
                </a:lnTo>
                <a:lnTo>
                  <a:pt x="1900052" y="0"/>
                </a:lnTo>
                <a:lnTo>
                  <a:pt x="0" y="30002"/>
                </a:lnTo>
                <a:close/>
              </a:path>
            </a:pathLst>
          </a:cu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ame 12"/>
          <p:cNvSpPr/>
          <p:nvPr/>
        </p:nvSpPr>
        <p:spPr>
          <a:xfrm>
            <a:off x="5322542" y="1820133"/>
            <a:ext cx="2490068" cy="1090079"/>
          </a:xfrm>
          <a:prstGeom prst="frame">
            <a:avLst>
              <a:gd name="adj1" fmla="val 4026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20071" y="2190160"/>
            <a:ext cx="12714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2.2 m x 1 m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532465" y="3232625"/>
            <a:ext cx="12714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2.2 m x 1 m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620071" y="4337344"/>
            <a:ext cx="12714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1.7 m x 2 m 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5322542" y="2899216"/>
            <a:ext cx="2449428" cy="3041218"/>
            <a:chOff x="5322542" y="2899216"/>
            <a:chExt cx="2449428" cy="3041218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5322542" y="2920213"/>
              <a:ext cx="834418" cy="3020221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6937552" y="2899216"/>
              <a:ext cx="834418" cy="3020221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5322542" y="2910211"/>
              <a:ext cx="2449428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156961" y="5929596"/>
              <a:ext cx="791999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902960" y="3510952"/>
            <a:ext cx="12714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2.2 m x 3 m 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881431" y="2096934"/>
            <a:ext cx="12714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2.2 m x 1 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525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SW Small mecanical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62" r="15751" b="34400"/>
          <a:stretch/>
        </p:blipFill>
        <p:spPr>
          <a:xfrm rot="16200000">
            <a:off x="2233072" y="626380"/>
            <a:ext cx="5005803" cy="63630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Wedge options (small sectors)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1871962" y="1820133"/>
            <a:ext cx="2081646" cy="1012891"/>
          </a:xfrm>
          <a:custGeom>
            <a:avLst/>
            <a:gdLst>
              <a:gd name="connsiteX0" fmla="*/ 0 w 2440067"/>
              <a:gd name="connsiteY0" fmla="*/ 0 h 960070"/>
              <a:gd name="connsiteX1" fmla="*/ 280008 w 2440067"/>
              <a:gd name="connsiteY1" fmla="*/ 960070 h 960070"/>
              <a:gd name="connsiteX2" fmla="*/ 2210061 w 2440067"/>
              <a:gd name="connsiteY2" fmla="*/ 950069 h 960070"/>
              <a:gd name="connsiteX3" fmla="*/ 2440067 w 2440067"/>
              <a:gd name="connsiteY3" fmla="*/ 10001 h 960070"/>
              <a:gd name="connsiteX4" fmla="*/ 0 w 2440067"/>
              <a:gd name="connsiteY4" fmla="*/ 0 h 960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0067" h="960070">
                <a:moveTo>
                  <a:pt x="0" y="0"/>
                </a:moveTo>
                <a:lnTo>
                  <a:pt x="280008" y="960070"/>
                </a:lnTo>
                <a:lnTo>
                  <a:pt x="2210061" y="950069"/>
                </a:lnTo>
                <a:lnTo>
                  <a:pt x="2440067" y="10001"/>
                </a:lnTo>
                <a:lnTo>
                  <a:pt x="0" y="0"/>
                </a:lnTo>
                <a:close/>
              </a:path>
            </a:pathLst>
          </a:cu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2270062" y="3880284"/>
            <a:ext cx="1314816" cy="2060150"/>
          </a:xfrm>
          <a:custGeom>
            <a:avLst/>
            <a:gdLst>
              <a:gd name="connsiteX0" fmla="*/ 0 w 1900052"/>
              <a:gd name="connsiteY0" fmla="*/ 30002 h 2020147"/>
              <a:gd name="connsiteX1" fmla="*/ 570016 w 1900052"/>
              <a:gd name="connsiteY1" fmla="*/ 2020147 h 2020147"/>
              <a:gd name="connsiteX2" fmla="*/ 1330036 w 1900052"/>
              <a:gd name="connsiteY2" fmla="*/ 2010146 h 2020147"/>
              <a:gd name="connsiteX3" fmla="*/ 1900052 w 1900052"/>
              <a:gd name="connsiteY3" fmla="*/ 0 h 2020147"/>
              <a:gd name="connsiteX4" fmla="*/ 0 w 1900052"/>
              <a:gd name="connsiteY4" fmla="*/ 30002 h 2020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0052" h="2020147">
                <a:moveTo>
                  <a:pt x="0" y="30002"/>
                </a:moveTo>
                <a:lnTo>
                  <a:pt x="570016" y="2020147"/>
                </a:lnTo>
                <a:lnTo>
                  <a:pt x="1330036" y="2010146"/>
                </a:lnTo>
                <a:lnTo>
                  <a:pt x="1900052" y="0"/>
                </a:lnTo>
                <a:lnTo>
                  <a:pt x="0" y="30002"/>
                </a:lnTo>
                <a:close/>
              </a:path>
            </a:pathLst>
          </a:cu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365451" y="2097986"/>
            <a:ext cx="12714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1.8 m x 1 m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17041" y="3232625"/>
            <a:ext cx="12714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1.5 m x 1 m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23719" y="4334270"/>
            <a:ext cx="144669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1.2 m x 1.8 m </a:t>
            </a:r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>
            <a:off x="2088468" y="2872525"/>
            <a:ext cx="1629563" cy="1012891"/>
          </a:xfrm>
          <a:custGeom>
            <a:avLst/>
            <a:gdLst>
              <a:gd name="connsiteX0" fmla="*/ 0 w 2440067"/>
              <a:gd name="connsiteY0" fmla="*/ 0 h 960070"/>
              <a:gd name="connsiteX1" fmla="*/ 280008 w 2440067"/>
              <a:gd name="connsiteY1" fmla="*/ 960070 h 960070"/>
              <a:gd name="connsiteX2" fmla="*/ 2210061 w 2440067"/>
              <a:gd name="connsiteY2" fmla="*/ 950069 h 960070"/>
              <a:gd name="connsiteX3" fmla="*/ 2440067 w 2440067"/>
              <a:gd name="connsiteY3" fmla="*/ 10001 h 960070"/>
              <a:gd name="connsiteX4" fmla="*/ 0 w 2440067"/>
              <a:gd name="connsiteY4" fmla="*/ 0 h 960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40067" h="960070">
                <a:moveTo>
                  <a:pt x="0" y="0"/>
                </a:moveTo>
                <a:lnTo>
                  <a:pt x="280008" y="960070"/>
                </a:lnTo>
                <a:lnTo>
                  <a:pt x="2210061" y="950069"/>
                </a:lnTo>
                <a:lnTo>
                  <a:pt x="2440067" y="10001"/>
                </a:lnTo>
                <a:lnTo>
                  <a:pt x="0" y="0"/>
                </a:lnTo>
                <a:close/>
              </a:path>
            </a:pathLst>
          </a:cu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240107" y="3886286"/>
            <a:ext cx="144669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1.3 m x 2.3 m 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392507" y="2648358"/>
            <a:ext cx="144669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1.8 m x 1.4 m 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5346590" y="1820133"/>
            <a:ext cx="2068404" cy="1570487"/>
            <a:chOff x="5346590" y="1820133"/>
            <a:chExt cx="2068404" cy="1570487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5346590" y="1820133"/>
              <a:ext cx="2068404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35"/>
            <p:cNvGrpSpPr/>
            <p:nvPr/>
          </p:nvGrpSpPr>
          <p:grpSpPr>
            <a:xfrm>
              <a:off x="5346590" y="1820133"/>
              <a:ext cx="2068404" cy="1570487"/>
              <a:chOff x="5346590" y="1820133"/>
              <a:chExt cx="2068404" cy="1570487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H="1">
                <a:off x="7118544" y="1820133"/>
                <a:ext cx="296450" cy="1557047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5346590" y="1820133"/>
                <a:ext cx="304728" cy="1570487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5651318" y="3377180"/>
                <a:ext cx="1467226" cy="13440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/>
          <p:cNvGrpSpPr/>
          <p:nvPr/>
        </p:nvGrpSpPr>
        <p:grpSpPr>
          <a:xfrm>
            <a:off x="5651318" y="3377180"/>
            <a:ext cx="1467226" cy="2563254"/>
            <a:chOff x="5651318" y="3377180"/>
            <a:chExt cx="1467226" cy="2563254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5651318" y="3390620"/>
              <a:ext cx="471008" cy="2549814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6647536" y="3377180"/>
              <a:ext cx="471008" cy="2549814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122326" y="5940434"/>
              <a:ext cx="525210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5651318" y="3409577"/>
              <a:ext cx="1467226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1096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wedge </a:t>
            </a:r>
            <a:r>
              <a:rPr lang="en-US" dirty="0" err="1" smtClean="0"/>
              <a:t>vs</a:t>
            </a:r>
            <a:r>
              <a:rPr lang="en-US" dirty="0" smtClean="0"/>
              <a:t> 2 or 3 modules/wedge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8000920"/>
              </p:ext>
            </p:extLst>
          </p:nvPr>
        </p:nvGraphicFramePr>
        <p:xfrm>
          <a:off x="457200" y="1600200"/>
          <a:ext cx="8229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Disadvantages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Fewer modules = less time and manpower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Larger</a:t>
                      </a:r>
                      <a:r>
                        <a:rPr lang="en-US" baseline="0" dirty="0" smtClean="0"/>
                        <a:t> area affected</a:t>
                      </a:r>
                      <a:r>
                        <a:rPr lang="en-US" dirty="0" smtClean="0"/>
                        <a:t> in case of construction</a:t>
                      </a:r>
                      <a:r>
                        <a:rPr lang="en-US" baseline="0" dirty="0" smtClean="0"/>
                        <a:t> problem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Larger tables,</a:t>
                      </a:r>
                      <a:r>
                        <a:rPr lang="en-US" baseline="0" dirty="0" smtClean="0"/>
                        <a:t> larger tools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Easier integration of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 Pressure drop over large dimension 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Easier implementation</a:t>
                      </a:r>
                      <a:r>
                        <a:rPr lang="en-US" baseline="0" dirty="0" smtClean="0"/>
                        <a:t> of stereo </a:t>
                      </a:r>
                      <a:r>
                        <a:rPr lang="en-US" baseline="0" dirty="0" smtClean="0"/>
                        <a:t>layers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 dead space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Alignment within wedge by </a:t>
                      </a:r>
                      <a:r>
                        <a:rPr lang="en-US" dirty="0" smtClean="0"/>
                        <a:t>construction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2548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>
            <a:normAutofit/>
          </a:bodyPr>
          <a:lstStyle/>
          <a:p>
            <a:pPr marL="0" indent="0"/>
            <a:r>
              <a:rPr lang="en-US" dirty="0" smtClean="0"/>
              <a:t>Detector construction model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91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Splitting of construction into deliverables of same type in one institute, rather than building full detectors in each institute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Readout PCBs centrally procured by CERN PCB workshop (organization and follow up of production in industry)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Other material procurement: </a:t>
            </a:r>
            <a:r>
              <a:rPr lang="en-US" dirty="0" err="1" smtClean="0"/>
              <a:t>tbd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All (or fraction of) drift panels for the large (small) sectors in one place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All (or fraction of) r/o panels for large (small) sectors in one place (possibly split into eta and stereo panels)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Assembly and tests of quadruplets of same type (or all) in one place; only place(s) where a clean room is required, number of places </a:t>
            </a:r>
            <a:r>
              <a:rPr lang="en-US" dirty="0" err="1" smtClean="0"/>
              <a:t>tbd</a:t>
            </a:r>
            <a:endParaRPr lang="en-US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Mounting of electronics &amp; final tests and assembly at CERN (BB5?) 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Advantage: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Optimization of infrastructure, tooling, and specialists know-how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81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33462"/>
          </a:xfrm>
        </p:spPr>
        <p:txBody>
          <a:bodyPr>
            <a:normAutofit fontScale="90000"/>
          </a:bodyPr>
          <a:lstStyle/>
          <a:p>
            <a:pPr marL="0" indent="0"/>
            <a:r>
              <a:rPr lang="en-US" dirty="0" smtClean="0"/>
              <a:t>Detector construction – drift panels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29100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Drift panels (192/384/576 for 1/2/3 modules/wedge)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Final design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Material procurement (stiffener, skins, inserts, gas distribution channels, mesh frame, …)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Panel </a:t>
            </a:r>
            <a:r>
              <a:rPr lang="en-US" dirty="0" err="1" smtClean="0"/>
              <a:t>glueing</a:t>
            </a:r>
            <a:r>
              <a:rPr lang="en-US" dirty="0" smtClean="0"/>
              <a:t> </a:t>
            </a:r>
          </a:p>
          <a:p>
            <a:pPr lvl="2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requires flat table(s) + tooling(s)</a:t>
            </a:r>
          </a:p>
          <a:p>
            <a:pPr lvl="2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1–2 days/panel (?) function of </a:t>
            </a:r>
            <a:r>
              <a:rPr lang="en-US" dirty="0" err="1" smtClean="0"/>
              <a:t>glueing</a:t>
            </a:r>
            <a:r>
              <a:rPr lang="en-US" dirty="0" smtClean="0"/>
              <a:t> procedure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Drift electrode deposition (Cu-clad skins or Cu foil or C-paint or …)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Mesh </a:t>
            </a:r>
            <a:r>
              <a:rPr lang="en-US" dirty="0" err="1" smtClean="0"/>
              <a:t>glueing</a:t>
            </a:r>
            <a:r>
              <a:rPr lang="en-US" dirty="0" smtClean="0"/>
              <a:t> - in-house (requires tooling) or external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Finishing &amp; qualification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19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12604</TotalTime>
  <Words>1729</Words>
  <Application>Microsoft Macintosh PowerPoint</Application>
  <PresentationFormat>On-screen Show (4:3)</PresentationFormat>
  <Paragraphs>253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MM detector construction</vt:lpstr>
      <vt:lpstr>PowerPoint Presentation</vt:lpstr>
      <vt:lpstr>Number of objects</vt:lpstr>
      <vt:lpstr>Options</vt:lpstr>
      <vt:lpstr>Wedge options (large sectors)</vt:lpstr>
      <vt:lpstr>Wedge options (small sectors)</vt:lpstr>
      <vt:lpstr>Full wedge vs 2 or 3 modules/wedge</vt:lpstr>
      <vt:lpstr>Detector construction model</vt:lpstr>
      <vt:lpstr>Detector construction – drift panels</vt:lpstr>
      <vt:lpstr>Detector construction – r/o panels</vt:lpstr>
      <vt:lpstr>Detector construction – assembly</vt:lpstr>
      <vt:lpstr>Sharing of work</vt:lpstr>
      <vt:lpstr>Arguments for a single panel scenario</vt:lpstr>
      <vt:lpstr>Single panel scenario … cont’d</vt:lpstr>
      <vt:lpstr>Production time estimate</vt:lpstr>
      <vt:lpstr>Single panel construction scenario</vt:lpstr>
      <vt:lpstr>Other tasks …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MM detector construction</dc:title>
  <dc:creator>Joerg Wotschack</dc:creator>
  <cp:lastModifiedBy>Joerg Wotschack</cp:lastModifiedBy>
  <cp:revision>54</cp:revision>
  <dcterms:created xsi:type="dcterms:W3CDTF">2013-07-01T17:39:56Z</dcterms:created>
  <dcterms:modified xsi:type="dcterms:W3CDTF">2013-07-16T06:28:27Z</dcterms:modified>
</cp:coreProperties>
</file>