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1" r:id="rId2"/>
    <p:sldId id="320" r:id="rId3"/>
    <p:sldId id="325" r:id="rId4"/>
    <p:sldId id="322" r:id="rId5"/>
    <p:sldId id="324" r:id="rId6"/>
    <p:sldId id="323" r:id="rId7"/>
    <p:sldId id="326" r:id="rId8"/>
    <p:sldId id="327" r:id="rId9"/>
    <p:sldId id="328" r:id="rId10"/>
    <p:sldId id="272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nsot Patrick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CCD4"/>
    <a:srgbClr val="808080"/>
    <a:srgbClr val="666666"/>
    <a:srgbClr val="B2B2B2"/>
    <a:srgbClr val="0000CC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76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15/07/2013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2297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043608" y="6345324"/>
            <a:ext cx="12601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Irfu.cea.fr</a:t>
            </a:r>
            <a:endParaRPr lang="fr-FR" sz="13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CEA-Saclay/DSM/Irfu - Patrick PONSOT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CEA-Saclay/DSM/Irfu - Patrick PONSOT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CEA-Saclay/DSM/Irfu - Patrick PONSOT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ROMA MMM Workshop - 15-16th of July 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99" y="44624"/>
            <a:ext cx="745505" cy="108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1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811" y="187494"/>
            <a:ext cx="1467504" cy="64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\\Dapdc5\ponsot\My Documents\PROJETS\ATLAS-MAMMA-NSW\Images et photos\NSW\Vue generale roue detection sur blind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356" y="20660"/>
            <a:ext cx="1367644" cy="151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>
          <a:xfrm>
            <a:off x="3815916" y="5985284"/>
            <a:ext cx="4788464" cy="504056"/>
          </a:xfrm>
        </p:spPr>
        <p:txBody>
          <a:bodyPr/>
          <a:lstStyle/>
          <a:p>
            <a:r>
              <a:rPr lang="fr-FR" b="1" dirty="0" smtClean="0"/>
              <a:t>ROMA MMM workshop – 15-16</a:t>
            </a:r>
            <a:r>
              <a:rPr lang="fr-FR" b="1" baseline="30000" dirty="0" smtClean="0"/>
              <a:t>th</a:t>
            </a:r>
            <a:r>
              <a:rPr lang="fr-FR" b="1" dirty="0" smtClean="0"/>
              <a:t> of July 2013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3952583" y="4745821"/>
            <a:ext cx="4500432" cy="1224136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fr-FR" sz="1200" u="sng" dirty="0">
                <a:solidFill>
                  <a:schemeClr val="tx1"/>
                </a:solidFill>
              </a:rPr>
              <a:t>Patrick PONSOT for the CEA-Saclay-</a:t>
            </a:r>
            <a:r>
              <a:rPr lang="fr-FR" sz="1200" u="sng" dirty="0" err="1">
                <a:solidFill>
                  <a:schemeClr val="tx1"/>
                </a:solidFill>
              </a:rPr>
              <a:t>Irfu</a:t>
            </a:r>
            <a:r>
              <a:rPr lang="fr-FR" sz="1200" u="sng" dirty="0">
                <a:solidFill>
                  <a:schemeClr val="tx1"/>
                </a:solidFill>
              </a:rPr>
              <a:t> group:</a:t>
            </a:r>
          </a:p>
          <a:p>
            <a:pPr>
              <a:spcAft>
                <a:spcPts val="0"/>
              </a:spcAft>
            </a:pPr>
            <a:endParaRPr lang="en-GB" sz="800" dirty="0">
              <a:solidFill>
                <a:schemeClr val="tx1"/>
              </a:solidFill>
            </a:endParaRPr>
          </a:p>
          <a:p>
            <a:pPr algn="ctr">
              <a:spcAft>
                <a:spcPts val="0"/>
              </a:spcAft>
            </a:pPr>
            <a:r>
              <a:rPr lang="en-GB" sz="1200" dirty="0" err="1">
                <a:solidFill>
                  <a:schemeClr val="tx1"/>
                </a:solidFill>
              </a:rPr>
              <a:t>F.Bauer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P.Daniel</a:t>
            </a:r>
            <a:r>
              <a:rPr lang="en-GB" sz="1200" dirty="0">
                <a:solidFill>
                  <a:schemeClr val="tx1"/>
                </a:solidFill>
              </a:rPr>
              <a:t>-Thomas, </a:t>
            </a:r>
            <a:r>
              <a:rPr lang="en-GB" sz="1200" dirty="0" err="1">
                <a:solidFill>
                  <a:schemeClr val="tx1"/>
                </a:solidFill>
              </a:rPr>
              <a:t>E.Ferrer-Ribas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J.Galan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W.Gamache</a:t>
            </a:r>
            <a:r>
              <a:rPr lang="en-GB" sz="1200" dirty="0">
                <a:solidFill>
                  <a:schemeClr val="tx1"/>
                </a:solidFill>
              </a:rPr>
              <a:t>,  </a:t>
            </a:r>
            <a:r>
              <a:rPr lang="en-GB" sz="1200" dirty="0" err="1">
                <a:solidFill>
                  <a:schemeClr val="tx1"/>
                </a:solidFill>
              </a:rPr>
              <a:t>A.Giganon</a:t>
            </a:r>
            <a:r>
              <a:rPr lang="en-GB" sz="1200" dirty="0">
                <a:solidFill>
                  <a:schemeClr val="tx1"/>
                </a:solidFill>
              </a:rPr>
              <a:t>, P-</a:t>
            </a:r>
            <a:r>
              <a:rPr lang="en-GB" sz="1200" dirty="0" err="1">
                <a:solidFill>
                  <a:schemeClr val="tx1"/>
                </a:solidFill>
              </a:rPr>
              <a:t>F.Giraud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P.Graffin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 smtClean="0">
                <a:solidFill>
                  <a:schemeClr val="tx1"/>
                </a:solidFill>
              </a:rPr>
              <a:t>S.Hassani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S.Herlant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S.Hervé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F.Jeanneau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H.LeProvost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O.Meunier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A.Peyaud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Ph.Schune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2" name="Picture 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33" y="5229200"/>
            <a:ext cx="1467504" cy="64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1106505" cy="160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re 8"/>
          <p:cNvSpPr txBox="1">
            <a:spLocks/>
          </p:cNvSpPr>
          <p:nvPr/>
        </p:nvSpPr>
        <p:spPr>
          <a:xfrm>
            <a:off x="3563888" y="332656"/>
            <a:ext cx="5364596" cy="17641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800"/>
              </a:lnSpc>
              <a:spcBef>
                <a:spcPct val="0"/>
              </a:spcBef>
              <a:buNone/>
              <a:defRPr sz="2800" b="0" kern="1200" cap="all" baseline="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/>
              <a:t>ATLAS - NSW</a:t>
            </a:r>
            <a:br>
              <a:rPr lang="fr-FR" sz="4000" b="1" dirty="0" smtClean="0"/>
            </a:br>
            <a:r>
              <a:rPr lang="fr-FR" sz="3200" b="1" dirty="0" smtClean="0"/>
              <a:t>(new small wheel)</a:t>
            </a:r>
            <a:r>
              <a:rPr lang="fr-FR" sz="4000" b="1" dirty="0" smtClean="0"/>
              <a:t/>
            </a:r>
            <a:br>
              <a:rPr lang="fr-FR" sz="4000" b="1" dirty="0" smtClean="0"/>
            </a:br>
            <a:endParaRPr lang="fr-FR" sz="4000" b="1" dirty="0" smtClean="0"/>
          </a:p>
          <a:p>
            <a:r>
              <a:rPr lang="en-US" sz="1800" b="1" cap="none" dirty="0" smtClean="0">
                <a:solidFill>
                  <a:srgbClr val="0000FF"/>
                </a:solidFill>
              </a:rPr>
              <a:t>News from </a:t>
            </a:r>
            <a:r>
              <a:rPr lang="en-US" sz="1800" b="1" cap="none" dirty="0" err="1" smtClean="0">
                <a:solidFill>
                  <a:srgbClr val="0000FF"/>
                </a:solidFill>
              </a:rPr>
              <a:t>Saclay</a:t>
            </a:r>
            <a:endParaRPr lang="en-US" sz="1800" b="1" cap="none" dirty="0" smtClean="0">
              <a:solidFill>
                <a:srgbClr val="0000FF"/>
              </a:solidFill>
            </a:endParaRPr>
          </a:p>
          <a:p>
            <a:r>
              <a:rPr lang="en-US" sz="1800" b="1" cap="none" dirty="0" smtClean="0">
                <a:solidFill>
                  <a:srgbClr val="0000FF"/>
                </a:solidFill>
              </a:rPr>
              <a:t>Mechanical prototype M4</a:t>
            </a:r>
          </a:p>
        </p:txBody>
      </p:sp>
      <p:pic>
        <p:nvPicPr>
          <p:cNvPr id="16" name="Picture 2" descr="G:\BD-Mesures et photos NSW\CAO\M4-2013-05-22\m4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00660"/>
            <a:ext cx="2599127" cy="184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DSM	</a:t>
            </a:r>
            <a:br>
              <a:rPr lang="fr-FR" dirty="0" smtClean="0"/>
            </a:br>
            <a:r>
              <a:rPr lang="fr-FR" dirty="0" smtClean="0"/>
              <a:t>Irfu</a:t>
            </a:r>
            <a:br>
              <a:rPr lang="fr-FR" dirty="0" smtClean="0"/>
            </a:br>
            <a:r>
              <a:rPr lang="fr-FR" dirty="0" smtClean="0"/>
              <a:t>SIS/LCAP (PC N°12, Bt 123)</a:t>
            </a:r>
            <a:br>
              <a:rPr lang="fr-FR" dirty="0" smtClean="0"/>
            </a:br>
            <a:r>
              <a:rPr lang="fr-FR" dirty="0" smtClean="0"/>
              <a:t>Patrick PONSOT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Commissariat à l’énergie atomique et aux énergies alternatives</a:t>
            </a:r>
          </a:p>
          <a:p>
            <a:r>
              <a:rPr lang="fr-FR" dirty="0" smtClean="0"/>
              <a:t>Centre de Saclay</a:t>
            </a:r>
            <a:r>
              <a:rPr lang="fr-FR" sz="950" b="1" dirty="0" smtClean="0"/>
              <a:t> </a:t>
            </a:r>
            <a:r>
              <a:rPr lang="fr-FR" sz="950" b="1" dirty="0" smtClean="0">
                <a:solidFill>
                  <a:schemeClr val="bg2"/>
                </a:solidFill>
              </a:rPr>
              <a:t>| </a:t>
            </a:r>
            <a:r>
              <a:rPr lang="fr-FR" dirty="0" smtClean="0"/>
              <a:t>91191 Gif-sur-Yvette Cedex</a:t>
            </a:r>
          </a:p>
          <a:p>
            <a:r>
              <a:rPr lang="fr-FR" dirty="0" smtClean="0"/>
              <a:t>T. +33 (0)1 69 08 79 30 </a:t>
            </a:r>
            <a:r>
              <a:rPr lang="fr-FR" sz="95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F. +33 (0)1 69 08 89 47</a:t>
            </a:r>
          </a:p>
          <a:p>
            <a:pPr lvl="1"/>
            <a:r>
              <a:rPr lang="fr-FR" dirty="0" smtClean="0"/>
              <a:t>Etablissement public à caractère industriel et commercial </a:t>
            </a:r>
            <a:r>
              <a:rPr lang="fr-FR" sz="80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RCS Paris B 775 685 019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23528" y="6305192"/>
            <a:ext cx="2952328" cy="365125"/>
          </a:xfrm>
        </p:spPr>
        <p:txBody>
          <a:bodyPr/>
          <a:lstStyle/>
          <a:p>
            <a:r>
              <a:rPr lang="fr-FR" cap="none" smtClean="0">
                <a:solidFill>
                  <a:schemeClr val="tx1"/>
                </a:solidFill>
              </a:rPr>
              <a:t>ROMA MMM Workshop - 15-16th of July 2013</a:t>
            </a:r>
            <a:endParaRPr lang="fr-FR" cap="none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11960" y="2492896"/>
            <a:ext cx="3902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Thank you for your attention !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5686"/>
            <a:ext cx="1106505" cy="160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33" y="4003918"/>
            <a:ext cx="1467504" cy="64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CEA-Saclay/DSM/Irfu - Patrick PONSOT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ROME\Images\Ensemble-M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79" y="3389011"/>
            <a:ext cx="4896544" cy="292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smtClean="0"/>
              <a:t>Modification of the design 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2844" y="1025085"/>
            <a:ext cx="72987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The frames have been modified to test also the screwing of the M4 on a spacer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sz="1600" kern="0" dirty="0" smtClean="0">
                <a:solidFill>
                  <a:srgbClr val="0000FF"/>
                </a:solidFill>
              </a:rPr>
              <a:t>The 2 systems have been kept, the 3 interfaces for kinematic mount are still in place</a:t>
            </a:r>
            <a:endParaRPr lang="en-US" sz="1600" kern="0" dirty="0">
              <a:solidFill>
                <a:srgbClr val="0000FF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The drawings have been updated and finalized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The M4 is under tendering, we expect to have all components and tooling on mid-</a:t>
            </a:r>
            <a:r>
              <a:rPr lang="en-US" sz="1600" kern="0" dirty="0">
                <a:solidFill>
                  <a:srgbClr val="000000"/>
                </a:solidFill>
              </a:rPr>
              <a:t>S</a:t>
            </a:r>
            <a:r>
              <a:rPr lang="en-US" sz="1600" kern="0" dirty="0" smtClean="0">
                <a:solidFill>
                  <a:srgbClr val="000000"/>
                </a:solidFill>
              </a:rPr>
              <a:t>eptember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</p:txBody>
      </p:sp>
      <p:pic>
        <p:nvPicPr>
          <p:cNvPr id="1028" name="Picture 4" descr="G:\ROME\Images\sup cinematique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5" y="3897052"/>
            <a:ext cx="944238" cy="224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ROME\Images\sup cinematiqu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518" y="1520788"/>
            <a:ext cx="864096" cy="205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ROME\Images\sup cinematique en cou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60132" y="3102359"/>
            <a:ext cx="1282749" cy="305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avec flèche 2"/>
          <p:cNvCxnSpPr/>
          <p:nvPr/>
        </p:nvCxnSpPr>
        <p:spPr>
          <a:xfrm flipV="1">
            <a:off x="7042881" y="2960948"/>
            <a:ext cx="882637" cy="42806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lipse 3"/>
          <p:cNvSpPr/>
          <p:nvPr/>
        </p:nvSpPr>
        <p:spPr>
          <a:xfrm>
            <a:off x="6084168" y="3102359"/>
            <a:ext cx="958713" cy="7946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6071622" y="5466390"/>
            <a:ext cx="958713" cy="7946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7030335" y="5020167"/>
            <a:ext cx="895183" cy="6602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215516" y="3825852"/>
            <a:ext cx="14761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Holes for screwing on a spacer</a:t>
            </a:r>
            <a:endParaRPr lang="en-US" sz="1400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1331640" y="4401108"/>
            <a:ext cx="234565" cy="27693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579785" y="4093476"/>
            <a:ext cx="1476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Kinematic mounts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758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G:\ROME\Images\Ensemble PCB doubl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02" y="2960948"/>
            <a:ext cx="6444716" cy="289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of the </a:t>
            </a:r>
            <a:r>
              <a:rPr lang="fr-FR" dirty="0" err="1" smtClean="0"/>
              <a:t>dummy</a:t>
            </a:r>
            <a:r>
              <a:rPr lang="fr-FR" dirty="0" smtClean="0"/>
              <a:t> PCB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0317" y="1127527"/>
            <a:ext cx="84868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Gluing of 2 inserts to create a mechanical </a:t>
            </a:r>
            <a:r>
              <a:rPr lang="en-US" sz="1600" kern="0" dirty="0" smtClean="0"/>
              <a:t>reference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2 masks 10mmx10mm to test the alignment procedure</a:t>
            </a:r>
            <a:endParaRPr lang="en-US" sz="1600" kern="0" dirty="0"/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</p:txBody>
      </p:sp>
      <p:pic>
        <p:nvPicPr>
          <p:cNvPr id="2056" name="Picture 8" descr="G:\ROME\Images\PCB Doublet zoo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3548" y="2535185"/>
            <a:ext cx="323162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>
          <a:xfrm>
            <a:off x="2087724" y="5013176"/>
            <a:ext cx="544430" cy="4680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6984268" y="3014658"/>
            <a:ext cx="544430" cy="4680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avec flèche 3"/>
          <p:cNvCxnSpPr/>
          <p:nvPr/>
        </p:nvCxnSpPr>
        <p:spPr>
          <a:xfrm flipH="1" flipV="1">
            <a:off x="2267744" y="4041068"/>
            <a:ext cx="92195" cy="9721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865676" y="2732625"/>
            <a:ext cx="1930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Alignment mask to test the positioning procedure</a:t>
            </a:r>
            <a:endParaRPr lang="en-US" sz="1400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3095836" y="3140968"/>
            <a:ext cx="900101" cy="5073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99436" y="2011965"/>
            <a:ext cx="193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Metallic insert glued on the dummy PCB</a:t>
            </a:r>
            <a:endParaRPr lang="en-US" sz="1400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1295636" y="2636912"/>
            <a:ext cx="522058" cy="8314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35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G:\ROME\Images\Doublet cad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3465004"/>
            <a:ext cx="3559800" cy="318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smtClean="0"/>
              <a:t>RO panels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9592" y="1127527"/>
            <a:ext cx="84868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2x2 dummy </a:t>
            </a:r>
            <a:r>
              <a:rPr lang="en-US" sz="1600" kern="0" dirty="0" smtClean="0"/>
              <a:t>PCBs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Frame: Aluminum bars have been extended in strip direction to simulate the space for cooling system (100mm for electronics and frames)</a:t>
            </a:r>
          </a:p>
        </p:txBody>
      </p:sp>
      <p:pic>
        <p:nvPicPr>
          <p:cNvPr id="2054" name="Picture 6" descr="G:\ROME\Images\Eclaté doubl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19839"/>
            <a:ext cx="2488397" cy="375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7112379" y="2319839"/>
            <a:ext cx="1744096" cy="3696238"/>
            <a:chOff x="5832139" y="1948659"/>
            <a:chExt cx="1644434" cy="4741391"/>
          </a:xfrm>
        </p:grpSpPr>
        <p:pic>
          <p:nvPicPr>
            <p:cNvPr id="2055" name="Picture 7" descr="G:\ROME\Images\alim gaz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32139" y="1948659"/>
              <a:ext cx="1644434" cy="4741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599002" y="3248980"/>
              <a:ext cx="349262" cy="2664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7" name="Picture 9" descr="G:\ROME\Images\zoom rasmask et cimblo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34" y="2240868"/>
            <a:ext cx="2196244" cy="131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>
            <a:off x="3923928" y="2240868"/>
            <a:ext cx="1334446" cy="14041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7344308" y="4509120"/>
            <a:ext cx="1548172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7344308" y="3356992"/>
            <a:ext cx="154817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Metallic inserts inside the 2 RO panels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27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G:\ROME\Images\Doublet cad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2456891"/>
            <a:ext cx="2829554" cy="25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ROME\Images\coupe pour repartition du gaz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95836" y="2636912"/>
            <a:ext cx="3351750" cy="363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ROME\Images\Cadre doublet en cou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08643"/>
            <a:ext cx="3420381" cy="265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err="1" smtClean="0"/>
              <a:t>gas</a:t>
            </a:r>
            <a:r>
              <a:rPr lang="fr-FR" dirty="0" smtClean="0"/>
              <a:t> distribution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pic>
        <p:nvPicPr>
          <p:cNvPr id="2051" name="Picture 3" descr="G:\ROME\Images\Cadre doublet en coupe zoo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669" y="4365104"/>
            <a:ext cx="1993752" cy="154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>
          <a:xfrm>
            <a:off x="4567562" y="4992096"/>
            <a:ext cx="679047" cy="5611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eur droit avec flèche 3"/>
          <p:cNvCxnSpPr/>
          <p:nvPr/>
        </p:nvCxnSpPr>
        <p:spPr>
          <a:xfrm flipV="1">
            <a:off x="36004" y="4617132"/>
            <a:ext cx="287524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3092831" y="2618583"/>
            <a:ext cx="327041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69592" y="1127527"/>
            <a:ext cx="84868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The inlets and outlets are machined directly in the RO </a:t>
            </a:r>
            <a:r>
              <a:rPr lang="en-US" sz="1600" kern="0" dirty="0" smtClean="0"/>
              <a:t>frames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One inlet, a groove to distribute the gas, 4 holes which inject the gas behind and below the mesh (same configuration for extraction)</a:t>
            </a:r>
          </a:p>
        </p:txBody>
      </p:sp>
    </p:spTree>
    <p:extLst>
      <p:ext uri="{BB962C8B-B14F-4D97-AF65-F5344CB8AC3E}">
        <p14:creationId xmlns:p14="http://schemas.microsoft.com/office/powerpoint/2010/main" val="414093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ROME\Images\Ensemble cadre de mes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3140968"/>
            <a:ext cx="4358531" cy="316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smtClean="0"/>
              <a:t>GLUING of the </a:t>
            </a:r>
            <a:r>
              <a:rPr lang="fr-FR" dirty="0" err="1" smtClean="0"/>
              <a:t>mesh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9592" y="1256270"/>
            <a:ext cx="84868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New design for the mesh-frame to be able to apply the tension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In spite of the more complex procedure for the production (using of a transfer frame to dismount it), we decided to fix the mesh-frame on the RO panel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During the production we can test the full RO panels and glue the quadruplet at the end of the assembly without opening of the mesh after testing</a:t>
            </a:r>
          </a:p>
        </p:txBody>
      </p:sp>
      <p:pic>
        <p:nvPicPr>
          <p:cNvPr id="3074" name="Picture 2" descr="G:\ROME\Images\Cadre de mesh zoom angl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0560" y="3645024"/>
            <a:ext cx="1872208" cy="152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0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of the quadruplet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9592" y="1256270"/>
            <a:ext cx="8486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All the components are glued at the end of the assembly (according the thermo-mechanical simulation, all should be glued with spacers inside the drift gap)</a:t>
            </a:r>
          </a:p>
        </p:txBody>
      </p:sp>
      <p:pic>
        <p:nvPicPr>
          <p:cNvPr id="5122" name="Picture 2" descr="G:\ROME\Images\Vue des plots en cou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39271"/>
            <a:ext cx="2316774" cy="374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ROME\Images\Ensemble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5112569" cy="30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>
          <a:xfrm>
            <a:off x="6568050" y="2456892"/>
            <a:ext cx="1047371" cy="451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7549728" y="4257092"/>
            <a:ext cx="14507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Pillars are glued on both sides (RO and Drift panels)</a:t>
            </a:r>
            <a:endParaRPr lang="en-US" sz="1400" dirty="0"/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7405965" y="4021816"/>
            <a:ext cx="418913" cy="4119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615421" y="2087850"/>
            <a:ext cx="1450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All the frames are glued</a:t>
            </a:r>
            <a:endParaRPr lang="en-US" sz="1400" dirty="0"/>
          </a:p>
        </p:txBody>
      </p:sp>
      <p:sp>
        <p:nvSpPr>
          <p:cNvPr id="18" name="Ellipse 17"/>
          <p:cNvSpPr/>
          <p:nvPr/>
        </p:nvSpPr>
        <p:spPr>
          <a:xfrm>
            <a:off x="6720450" y="3612475"/>
            <a:ext cx="981679" cy="451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7492673" y="2348880"/>
            <a:ext cx="332205" cy="1471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5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err="1" smtClean="0"/>
              <a:t>Tooling</a:t>
            </a:r>
            <a:r>
              <a:rPr lang="fr-FR" dirty="0"/>
              <a:t> </a:t>
            </a:r>
            <a:r>
              <a:rPr lang="fr-FR" dirty="0" smtClean="0"/>
              <a:t>for construction of M4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69592" y="1256270"/>
            <a:ext cx="8486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Principle: Preliminary tooling to be able to test the alignment of the 2 dummy PCBs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Positioning towers with expansible pins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Should be compatible with the using of a </a:t>
            </a:r>
            <a:r>
              <a:rPr lang="en-US" sz="1600" kern="0" dirty="0" err="1" smtClean="0"/>
              <a:t>stiffback</a:t>
            </a:r>
            <a:r>
              <a:rPr lang="en-US" sz="1600" kern="0" dirty="0" smtClean="0"/>
              <a:t> (under study)</a:t>
            </a:r>
          </a:p>
        </p:txBody>
      </p:sp>
      <p:pic>
        <p:nvPicPr>
          <p:cNvPr id="6146" name="Picture 2" descr="G:\ROME\Images\axe expensible mecaniquement en posi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348880"/>
            <a:ext cx="2570902" cy="169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ROME\Images\zoom angle axon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7" y="4365104"/>
            <a:ext cx="2556284" cy="168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ROME\Images\Ensemb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66474"/>
            <a:ext cx="3762418" cy="248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G:\ROME\Images\Vue de dessu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022" y="2060848"/>
            <a:ext cx="3312368" cy="220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eur droit avec flèche 10"/>
          <p:cNvCxnSpPr/>
          <p:nvPr/>
        </p:nvCxnSpPr>
        <p:spPr>
          <a:xfrm flipH="1" flipV="1">
            <a:off x="2077032" y="3515789"/>
            <a:ext cx="982800" cy="7052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951820" y="4100751"/>
            <a:ext cx="1764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Expansible pin</a:t>
            </a:r>
            <a:endParaRPr lang="en-US" sz="1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301597" y="2549231"/>
            <a:ext cx="1764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Positioning tower will be equipped with an alignment cameras</a:t>
            </a:r>
            <a:endParaRPr lang="en-US" sz="1400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3059832" y="2744924"/>
            <a:ext cx="38338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5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367644" y="52752"/>
            <a:ext cx="7236464" cy="908720"/>
          </a:xfrm>
        </p:spPr>
        <p:txBody>
          <a:bodyPr/>
          <a:lstStyle/>
          <a:p>
            <a:r>
              <a:rPr lang="fr-FR" dirty="0" err="1" smtClean="0"/>
              <a:t>Tooling</a:t>
            </a:r>
            <a:r>
              <a:rPr lang="fr-FR" dirty="0" smtClean="0"/>
              <a:t> for construction of M4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76000" y="6305192"/>
            <a:ext cx="3059896" cy="365125"/>
          </a:xfrm>
        </p:spPr>
        <p:txBody>
          <a:bodyPr/>
          <a:lstStyle/>
          <a:p>
            <a:r>
              <a:rPr lang="fr-FR" cap="none" dirty="0" smtClean="0">
                <a:solidFill>
                  <a:schemeClr val="bg1">
                    <a:lumMod val="50000"/>
                  </a:schemeClr>
                </a:solidFill>
              </a:rPr>
              <a:t>ROMA MMM Workshop - 15-16th of July 2013</a:t>
            </a:r>
            <a:endParaRPr lang="fr-FR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CEA-Saclay/DSM/</a:t>
            </a:r>
            <a:r>
              <a:rPr lang="fr-FR" dirty="0" err="1" smtClean="0"/>
              <a:t>Irfu</a:t>
            </a:r>
            <a:r>
              <a:rPr lang="fr-FR" dirty="0" smtClean="0"/>
              <a:t> - Patrick PONSOT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51724" y="1376772"/>
            <a:ext cx="8486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Using of a </a:t>
            </a:r>
            <a:r>
              <a:rPr lang="en-US" sz="1600" kern="0" dirty="0" err="1" smtClean="0"/>
              <a:t>stiffback</a:t>
            </a:r>
            <a:r>
              <a:rPr lang="en-US" sz="1600" kern="0" dirty="0" smtClean="0"/>
              <a:t> coupled with a vacuum bag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endParaRPr lang="en-US" sz="1600" kern="0" dirty="0" smtClean="0"/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sz="1600" kern="0" dirty="0" smtClean="0"/>
              <a:t>Some tests are in progress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303748" y="318626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See next talk from Fabien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8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</Template>
  <TotalTime>4938</TotalTime>
  <Words>618</Words>
  <Application>Microsoft Office PowerPoint</Application>
  <PresentationFormat>Affichage à l'écran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cea</vt:lpstr>
      <vt:lpstr>Présentation PowerPoint</vt:lpstr>
      <vt:lpstr>Modification of the design </vt:lpstr>
      <vt:lpstr>Preparation of the dummy PCB</vt:lpstr>
      <vt:lpstr>RO panels</vt:lpstr>
      <vt:lpstr>gas distribution</vt:lpstr>
      <vt:lpstr>GLUING of the mesh ?</vt:lpstr>
      <vt:lpstr>Assembly of the quadruplet</vt:lpstr>
      <vt:lpstr>Tooling for construction of M4</vt:lpstr>
      <vt:lpstr>Tooling for construction of M4</vt:lpstr>
      <vt:lpstr>DSM  Irfu SIS/LCAP (PC N°12, Bt 123) Patrick PONSOT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Ponsot Patrick</dc:creator>
  <cp:lastModifiedBy>Ponsot Patrick</cp:lastModifiedBy>
  <cp:revision>1033</cp:revision>
  <dcterms:created xsi:type="dcterms:W3CDTF">2012-06-03T19:01:13Z</dcterms:created>
  <dcterms:modified xsi:type="dcterms:W3CDTF">2013-07-15T07:58:46Z</dcterms:modified>
</cp:coreProperties>
</file>