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1" r:id="rId2"/>
    <p:sldId id="316" r:id="rId3"/>
    <p:sldId id="317" r:id="rId4"/>
    <p:sldId id="330" r:id="rId5"/>
    <p:sldId id="334" r:id="rId6"/>
    <p:sldId id="332" r:id="rId7"/>
    <p:sldId id="335" r:id="rId8"/>
    <p:sldId id="336" r:id="rId9"/>
    <p:sldId id="337" r:id="rId10"/>
    <p:sldId id="319" r:id="rId11"/>
    <p:sldId id="331" r:id="rId12"/>
    <p:sldId id="333" r:id="rId13"/>
    <p:sldId id="327" r:id="rId14"/>
    <p:sldId id="338" r:id="rId1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80808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14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9C54E62-E2A0-8D49-A083-B4C428A38643}" type="datetimeFigureOut">
              <a:rPr lang="fr-FR" smtClean="0"/>
              <a:t>15/07/13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C4DBFA1-F052-CE40-BD67-EAE688C1ED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236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F3AFE2C-5007-4057-8DFB-EC24DF7E4136}" type="datetimeFigureOut">
              <a:rPr lang="fr-FR" smtClean="0"/>
              <a:pPr/>
              <a:t>15/07/13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625FE0B-B3A6-4AF6-B265-A109385ED23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7097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en-US" noProof="0" smtClean="0"/>
              <a:t>Cliquez pour modifier le style du titre</a:t>
            </a:r>
            <a:endParaRPr lang="en-US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Cliquez pour modifier le style des sous-titres du masque</a:t>
            </a:r>
            <a:endParaRPr lang="en-US" noProof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en-US" noProof="0" smtClean="0"/>
              <a:t>Nom événement | Prénom Nom</a:t>
            </a:r>
            <a:endParaRPr lang="en-US" noProof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fr-FR" noProof="0" smtClean="0"/>
              <a:t>06/24/13</a:t>
            </a:r>
            <a:endParaRPr lang="en-US" noProof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|  PAGE </a:t>
            </a:r>
            <a:fld id="{AEFB9B6D-867A-40B8-ACB0-35CC9F272C9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2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3311999" y="3311999"/>
            <a:ext cx="5832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5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7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7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9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03648" y="52752"/>
            <a:ext cx="6120680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2505" y="6537052"/>
            <a:ext cx="14505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06/24/13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225" y="653705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11809" y="653545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6" descr="logoirfu02quadri.jpg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127675"/>
            <a:ext cx="1515244" cy="683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5" r:id="rId4"/>
    <p:sldLayoutId id="2147483666" r:id="rId5"/>
    <p:sldLayoutId id="2147483650" r:id="rId6"/>
    <p:sldLayoutId id="2147483662" r:id="rId7"/>
    <p:sldLayoutId id="2147483663" r:id="rId8"/>
    <p:sldLayoutId id="2147483664" r:id="rId9"/>
    <p:sldLayoutId id="2147483667" r:id="rId10"/>
    <p:sldLayoutId id="2147483654" r:id="rId11"/>
    <p:sldLayoutId id="2147483668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4" Type="http://schemas.openxmlformats.org/officeDocument/2006/relationships/image" Target="../media/image34.jpeg"/><Relationship Id="rId5" Type="http://schemas.microsoft.com/office/2007/relationships/hdphoto" Target="../media/hdphoto5.wdp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Word1.docx"/><Relationship Id="rId4" Type="http://schemas.openxmlformats.org/officeDocument/2006/relationships/image" Target="../media/image3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9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microsoft.com/office/2007/relationships/hdphoto" Target="../media/hdphoto2.wdp"/><Relationship Id="rId7" Type="http://schemas.openxmlformats.org/officeDocument/2006/relationships/image" Target="../media/image17.jpeg"/><Relationship Id="rId8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3761944" y="2204864"/>
            <a:ext cx="4932480" cy="1224136"/>
          </a:xfrm>
        </p:spPr>
        <p:txBody>
          <a:bodyPr/>
          <a:lstStyle/>
          <a:p>
            <a:pPr algn="ctr"/>
            <a:r>
              <a:rPr lang="fr-FR" sz="1800" b="1" i="1" dirty="0" smtClean="0"/>
              <a:t>News </a:t>
            </a:r>
            <a:r>
              <a:rPr lang="fr-FR" sz="1800" b="1" i="1" dirty="0" err="1" smtClean="0"/>
              <a:t>from</a:t>
            </a:r>
            <a:r>
              <a:rPr lang="fr-FR" sz="1800" b="1" i="1" dirty="0" smtClean="0"/>
              <a:t> Saclay</a:t>
            </a:r>
            <a:endParaRPr lang="fr-FR" sz="1800" b="1" i="1" cap="none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3635896" y="3501008"/>
            <a:ext cx="5184576" cy="720080"/>
          </a:xfrm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fr-FR" sz="1200" dirty="0" smtClean="0"/>
              <a:t>F. Bauer, M. Boyer, D. </a:t>
            </a:r>
            <a:r>
              <a:rPr lang="fr-FR" sz="1200" dirty="0" err="1" smtClean="0"/>
              <a:t>Desforges</a:t>
            </a:r>
            <a:r>
              <a:rPr lang="fr-FR" sz="1200" dirty="0" smtClean="0"/>
              <a:t>, E. Ferrer-</a:t>
            </a:r>
            <a:r>
              <a:rPr lang="fr-FR" sz="1200" dirty="0" err="1" smtClean="0"/>
              <a:t>Ribas</a:t>
            </a:r>
            <a:r>
              <a:rPr lang="fr-FR" sz="1200" dirty="0" smtClean="0"/>
              <a:t>, W. Gamache, A. </a:t>
            </a:r>
            <a:r>
              <a:rPr lang="fr-FR" sz="1200" dirty="0" err="1" smtClean="0"/>
              <a:t>Giganon</a:t>
            </a:r>
            <a:r>
              <a:rPr lang="fr-FR" sz="1200" dirty="0" smtClean="0"/>
              <a:t>, P.F. Giraud, P. </a:t>
            </a:r>
            <a:r>
              <a:rPr lang="fr-FR" sz="1200" dirty="0" err="1" smtClean="0"/>
              <a:t>Graffin</a:t>
            </a:r>
            <a:r>
              <a:rPr lang="fr-FR" sz="1200" dirty="0" smtClean="0"/>
              <a:t>, S. </a:t>
            </a:r>
            <a:r>
              <a:rPr lang="fr-FR" sz="1200" dirty="0" err="1" smtClean="0"/>
              <a:t>Herlant</a:t>
            </a:r>
            <a:r>
              <a:rPr lang="fr-FR" sz="1200" dirty="0" smtClean="0"/>
              <a:t>, S. Hervé, </a:t>
            </a:r>
            <a:r>
              <a:rPr lang="fr-FR" sz="1200" b="1" dirty="0" smtClean="0"/>
              <a:t>F. Jeanneau</a:t>
            </a:r>
            <a:r>
              <a:rPr lang="fr-FR" sz="1200" dirty="0" smtClean="0"/>
              <a:t>, H. Le Provost, O. Meunier, A. </a:t>
            </a:r>
            <a:r>
              <a:rPr lang="fr-FR" sz="1200" dirty="0" err="1" smtClean="0"/>
              <a:t>Peyaud</a:t>
            </a:r>
            <a:r>
              <a:rPr lang="fr-FR" sz="1200" dirty="0" smtClean="0"/>
              <a:t>,</a:t>
            </a:r>
            <a:r>
              <a:rPr lang="fr-FR" sz="1200" dirty="0"/>
              <a:t> </a:t>
            </a:r>
            <a:r>
              <a:rPr lang="fr-FR" sz="1200" dirty="0" smtClean="0"/>
              <a:t>P. </a:t>
            </a:r>
            <a:r>
              <a:rPr lang="fr-FR" sz="1200" dirty="0" err="1" smtClean="0"/>
              <a:t>Ponsot</a:t>
            </a:r>
            <a:r>
              <a:rPr lang="fr-FR" sz="1200" dirty="0" smtClean="0"/>
              <a:t>, Ph. </a:t>
            </a:r>
            <a:r>
              <a:rPr lang="fr-FR" sz="1200" dirty="0" err="1" smtClean="0"/>
              <a:t>Schune</a:t>
            </a:r>
            <a:endParaRPr lang="fr-FR" sz="1200" b="1" i="1" dirty="0" smtClean="0"/>
          </a:p>
        </p:txBody>
      </p:sp>
      <p:pic>
        <p:nvPicPr>
          <p:cNvPr id="2" name="Image 1" descr="logoirfu02quadr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86" y="3212978"/>
            <a:ext cx="1979998" cy="89379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noProof="0" smtClean="0"/>
              <a:t>|  PAGE </a:t>
            </a:r>
            <a:fld id="{AEFB9B6D-867A-40B8-ACB0-35CC9F272C9C}" type="slidenum">
              <a:rPr lang="en-US" noProof="0" smtClean="0"/>
              <a:pPr/>
              <a:t>1</a:t>
            </a:fld>
            <a:endParaRPr lang="en-US" noProof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4283968" y="6351483"/>
            <a:ext cx="4788464" cy="504056"/>
          </a:xfrm>
        </p:spPr>
        <p:txBody>
          <a:bodyPr/>
          <a:lstStyle/>
          <a:p>
            <a:pPr algn="r"/>
            <a:r>
              <a:rPr lang="en-US" sz="1000" dirty="0" smtClean="0"/>
              <a:t>Atlas MMM – </a:t>
            </a:r>
            <a:r>
              <a:rPr lang="en-US" sz="1000" dirty="0" err="1" smtClean="0"/>
              <a:t>rome</a:t>
            </a:r>
            <a:r>
              <a:rPr lang="en-US" sz="1000" dirty="0" smtClean="0"/>
              <a:t> 15/16 </a:t>
            </a:r>
            <a:r>
              <a:rPr lang="en-US" sz="1000" dirty="0" err="1" smtClean="0"/>
              <a:t>july</a:t>
            </a:r>
            <a:r>
              <a:rPr lang="en-US" sz="1000" dirty="0" smtClean="0"/>
              <a:t> 2013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Stiffness measurements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" name="Image 4" descr="DSCN0066.JP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41549" y="1687243"/>
            <a:ext cx="5076056" cy="3807042"/>
          </a:xfrm>
          <a:prstGeom prst="rect">
            <a:avLst/>
          </a:prstGeom>
        </p:spPr>
      </p:pic>
      <p:pic>
        <p:nvPicPr>
          <p:cNvPr id="6" name="Image 5" descr="DSCN0061.JPG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1196752"/>
            <a:ext cx="3865240" cy="228973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67544" y="3789040"/>
            <a:ext cx="4326826" cy="267765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b="1" dirty="0" err="1" smtClean="0"/>
              <a:t>Geometry</a:t>
            </a:r>
            <a:endParaRPr lang="fr-FR" sz="1400" b="1" dirty="0"/>
          </a:p>
          <a:p>
            <a:endParaRPr lang="fr-FR" sz="1400" dirty="0" smtClean="0"/>
          </a:p>
          <a:p>
            <a:pPr marL="285750" indent="-285750">
              <a:buFont typeface="Wingdings" charset="2"/>
              <a:buChar char="§"/>
            </a:pPr>
            <a:r>
              <a:rPr lang="fr-FR" sz="1400" dirty="0" smtClean="0"/>
              <a:t>Dimensions: 1000 x 600 x 11.2 mm</a:t>
            </a:r>
            <a:r>
              <a:rPr lang="fr-FR" sz="1400" baseline="30000" dirty="0" smtClean="0"/>
              <a:t>3</a:t>
            </a:r>
          </a:p>
          <a:p>
            <a:pPr marL="285750" indent="-285750">
              <a:buFont typeface="Wingdings" charset="2"/>
              <a:buChar char="§"/>
            </a:pPr>
            <a:r>
              <a:rPr lang="fr-FR" sz="1400" dirty="0" smtClean="0"/>
              <a:t>2 FR4 plates (e= 0.6 mm)</a:t>
            </a:r>
          </a:p>
          <a:p>
            <a:pPr marL="285750" indent="-285750">
              <a:buFont typeface="Wingdings" charset="2"/>
              <a:buChar char="§"/>
            </a:pPr>
            <a:r>
              <a:rPr lang="fr-FR" sz="1400" dirty="0" smtClean="0"/>
              <a:t>Frame: </a:t>
            </a:r>
            <a:r>
              <a:rPr lang="fr-FR" sz="1400" dirty="0" err="1" smtClean="0"/>
              <a:t>rectangular</a:t>
            </a:r>
            <a:r>
              <a:rPr lang="fr-FR" sz="1400" dirty="0" smtClean="0"/>
              <a:t> section (20 x 10 x 1 mm</a:t>
            </a:r>
            <a:r>
              <a:rPr lang="fr-FR" sz="1400" baseline="30000" dirty="0" smtClean="0"/>
              <a:t>3</a:t>
            </a:r>
            <a:r>
              <a:rPr lang="fr-FR" sz="1400" dirty="0" smtClean="0"/>
              <a:t>)</a:t>
            </a:r>
          </a:p>
          <a:p>
            <a:pPr marL="285750" indent="-285750">
              <a:buFont typeface="Wingdings" charset="2"/>
              <a:buChar char="§"/>
            </a:pPr>
            <a:r>
              <a:rPr lang="fr-FR" sz="1400" dirty="0" err="1" smtClean="0"/>
              <a:t>Honeycomb</a:t>
            </a:r>
            <a:r>
              <a:rPr lang="fr-FR" sz="1400" dirty="0"/>
              <a:t> </a:t>
            </a:r>
            <a:r>
              <a:rPr lang="fr-FR" sz="1400" dirty="0" smtClean="0"/>
              <a:t>(e=10 mm)</a:t>
            </a:r>
          </a:p>
          <a:p>
            <a:pPr marL="285750" indent="-285750">
              <a:buFont typeface="Wingdings" charset="2"/>
              <a:buChar char="§"/>
            </a:pPr>
            <a:endParaRPr lang="fr-FR" sz="1400" dirty="0"/>
          </a:p>
          <a:p>
            <a:r>
              <a:rPr lang="fr-FR" sz="1400" b="1" dirty="0" err="1" smtClean="0"/>
              <a:t>Boundary</a:t>
            </a:r>
            <a:r>
              <a:rPr lang="fr-FR" sz="1400" b="1" dirty="0" smtClean="0"/>
              <a:t> conditions</a:t>
            </a:r>
          </a:p>
          <a:p>
            <a:endParaRPr lang="fr-FR" sz="1400" dirty="0"/>
          </a:p>
          <a:p>
            <a:pPr marL="285750" indent="-285750">
              <a:buFont typeface="Wingdings" charset="2"/>
              <a:buChar char="§"/>
            </a:pPr>
            <a:r>
              <a:rPr lang="fr-FR" sz="1400" dirty="0" smtClean="0"/>
              <a:t>Support: </a:t>
            </a:r>
            <a:r>
              <a:rPr lang="fr-FR" sz="1400" dirty="0" err="1" smtClean="0"/>
              <a:t>cylindrical</a:t>
            </a:r>
            <a:r>
              <a:rPr lang="fr-FR" sz="1400" dirty="0" smtClean="0"/>
              <a:t> tubes (960 mm </a:t>
            </a:r>
            <a:r>
              <a:rPr lang="fr-FR" sz="1400" dirty="0" err="1" smtClean="0"/>
              <a:t>spacing</a:t>
            </a:r>
            <a:r>
              <a:rPr lang="fr-FR" sz="1400" dirty="0" smtClean="0"/>
              <a:t>)</a:t>
            </a:r>
          </a:p>
          <a:p>
            <a:pPr marL="285750" indent="-285750">
              <a:buFont typeface="Wingdings" charset="2"/>
              <a:buChar char="§"/>
            </a:pPr>
            <a:r>
              <a:rPr lang="fr-FR" sz="1400" dirty="0" err="1" smtClean="0"/>
              <a:t>Load</a:t>
            </a:r>
            <a:r>
              <a:rPr lang="fr-FR" sz="1400" dirty="0" smtClean="0"/>
              <a:t>: 220 N (Lead bricks, area: 200 x 100 mm</a:t>
            </a:r>
            <a:r>
              <a:rPr lang="fr-FR" sz="1400" baseline="30000" dirty="0" smtClean="0"/>
              <a:t>2</a:t>
            </a:r>
            <a:r>
              <a:rPr lang="fr-FR" sz="1400" dirty="0" smtClean="0"/>
              <a:t>)</a:t>
            </a:r>
          </a:p>
          <a:p>
            <a:pPr marL="285750" indent="-285750">
              <a:buFont typeface="Wingdings" charset="2"/>
              <a:buChar char="§"/>
            </a:pPr>
            <a:r>
              <a:rPr lang="fr-FR" sz="1400" dirty="0" err="1" smtClean="0"/>
              <a:t>Load</a:t>
            </a:r>
            <a:r>
              <a:rPr lang="fr-FR" sz="1400" dirty="0" smtClean="0"/>
              <a:t> in the center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213077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4581128"/>
            <a:ext cx="8856984" cy="6480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Stiffness: results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259632" y="6237312"/>
            <a:ext cx="476085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The structure is 30% stiffer than in the model </a:t>
            </a:r>
            <a:endParaRPr lang="en-US" dirty="0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9555373"/>
              </p:ext>
            </p:extLst>
          </p:nvPr>
        </p:nvGraphicFramePr>
        <p:xfrm>
          <a:off x="179512" y="1916832"/>
          <a:ext cx="8775700" cy="375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5" name="Document" r:id="rId3" imgW="6108700" imgH="2616200" progId="Word.Document.12">
                  <p:embed/>
                </p:oleObj>
              </mc:Choice>
              <mc:Fallback>
                <p:oleObj name="Document" r:id="rId3" imgW="6108700" imgH="2616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1916832"/>
                        <a:ext cx="8775700" cy="375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4284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actions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79512" y="1250176"/>
            <a:ext cx="338437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err="1" smtClean="0"/>
              <a:t>Glueing</a:t>
            </a:r>
            <a:r>
              <a:rPr lang="en-US" sz="1400" b="1" dirty="0" smtClean="0"/>
              <a:t> process: </a:t>
            </a:r>
            <a:r>
              <a:rPr lang="en-US" sz="1400" b="1" dirty="0" err="1" smtClean="0"/>
              <a:t>stiffback</a:t>
            </a:r>
            <a:endParaRPr lang="en-US" sz="1400" b="1" dirty="0"/>
          </a:p>
        </p:txBody>
      </p:sp>
      <p:pic>
        <p:nvPicPr>
          <p:cNvPr id="6" name="Picture 4" descr="http://img.directindustry.fr/images_di/photo-g/plateau-de-table-optique-21701-27918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4668" y="1003735"/>
            <a:ext cx="2933836" cy="9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325014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lèche en arc 7"/>
          <p:cNvSpPr/>
          <p:nvPr/>
        </p:nvSpPr>
        <p:spPr>
          <a:xfrm rot="20414759" flipH="1">
            <a:off x="4605456" y="1084308"/>
            <a:ext cx="1560279" cy="808669"/>
          </a:xfrm>
          <a:custGeom>
            <a:avLst/>
            <a:gdLst>
              <a:gd name="connsiteX0" fmla="*/ 218630 w 3024336"/>
              <a:gd name="connsiteY0" fmla="*/ 1209421 h 2501624"/>
              <a:gd name="connsiteX1" fmla="*/ 1148490 w 3024336"/>
              <a:gd name="connsiteY1" fmla="*/ 259199 h 2501624"/>
              <a:gd name="connsiteX2" fmla="*/ 2368961 w 3024336"/>
              <a:gd name="connsiteY2" fmla="*/ 476256 h 2501624"/>
              <a:gd name="connsiteX3" fmla="*/ 2545758 w 3024336"/>
              <a:gd name="connsiteY3" fmla="*/ 390933 h 2501624"/>
              <a:gd name="connsiteX4" fmla="*/ 2496968 w 3024336"/>
              <a:gd name="connsiteY4" fmla="*/ 775546 h 2501624"/>
              <a:gd name="connsiteX5" fmla="*/ 1911859 w 3024336"/>
              <a:gd name="connsiteY5" fmla="*/ 696854 h 2501624"/>
              <a:gd name="connsiteX6" fmla="*/ 2081687 w 3024336"/>
              <a:gd name="connsiteY6" fmla="*/ 614895 h 2501624"/>
              <a:gd name="connsiteX7" fmla="*/ 1200566 w 3024336"/>
              <a:gd name="connsiteY7" fmla="*/ 522386 h 2501624"/>
              <a:gd name="connsiteX8" fmla="*/ 487211 w 3024336"/>
              <a:gd name="connsiteY8" fmla="*/ 1218015 h 2501624"/>
              <a:gd name="connsiteX9" fmla="*/ 218630 w 3024336"/>
              <a:gd name="connsiteY9" fmla="*/ 1209421 h 2501624"/>
              <a:gd name="connsiteX0" fmla="*/ 0 w 2298589"/>
              <a:gd name="connsiteY0" fmla="*/ 995983 h 1004577"/>
              <a:gd name="connsiteX1" fmla="*/ 929860 w 2298589"/>
              <a:gd name="connsiteY1" fmla="*/ 45761 h 1004577"/>
              <a:gd name="connsiteX2" fmla="*/ 2150331 w 2298589"/>
              <a:gd name="connsiteY2" fmla="*/ 262818 h 1004577"/>
              <a:gd name="connsiteX3" fmla="*/ 2298589 w 2298589"/>
              <a:gd name="connsiteY3" fmla="*/ 0 h 1004577"/>
              <a:gd name="connsiteX4" fmla="*/ 2278338 w 2298589"/>
              <a:gd name="connsiteY4" fmla="*/ 562108 h 1004577"/>
              <a:gd name="connsiteX5" fmla="*/ 1693229 w 2298589"/>
              <a:gd name="connsiteY5" fmla="*/ 483416 h 1004577"/>
              <a:gd name="connsiteX6" fmla="*/ 1863057 w 2298589"/>
              <a:gd name="connsiteY6" fmla="*/ 401457 h 1004577"/>
              <a:gd name="connsiteX7" fmla="*/ 981936 w 2298589"/>
              <a:gd name="connsiteY7" fmla="*/ 308948 h 1004577"/>
              <a:gd name="connsiteX8" fmla="*/ 268581 w 2298589"/>
              <a:gd name="connsiteY8" fmla="*/ 1004577 h 1004577"/>
              <a:gd name="connsiteX9" fmla="*/ 0 w 2298589"/>
              <a:gd name="connsiteY9" fmla="*/ 995983 h 1004577"/>
              <a:gd name="connsiteX0" fmla="*/ 0 w 2298589"/>
              <a:gd name="connsiteY0" fmla="*/ 1017561 h 1026155"/>
              <a:gd name="connsiteX1" fmla="*/ 929860 w 2298589"/>
              <a:gd name="connsiteY1" fmla="*/ 67339 h 1026155"/>
              <a:gd name="connsiteX2" fmla="*/ 2096754 w 2298589"/>
              <a:gd name="connsiteY2" fmla="*/ 233233 h 1026155"/>
              <a:gd name="connsiteX3" fmla="*/ 2298589 w 2298589"/>
              <a:gd name="connsiteY3" fmla="*/ 21578 h 1026155"/>
              <a:gd name="connsiteX4" fmla="*/ 2278338 w 2298589"/>
              <a:gd name="connsiteY4" fmla="*/ 583686 h 1026155"/>
              <a:gd name="connsiteX5" fmla="*/ 1693229 w 2298589"/>
              <a:gd name="connsiteY5" fmla="*/ 504994 h 1026155"/>
              <a:gd name="connsiteX6" fmla="*/ 1863057 w 2298589"/>
              <a:gd name="connsiteY6" fmla="*/ 423035 h 1026155"/>
              <a:gd name="connsiteX7" fmla="*/ 981936 w 2298589"/>
              <a:gd name="connsiteY7" fmla="*/ 330526 h 1026155"/>
              <a:gd name="connsiteX8" fmla="*/ 268581 w 2298589"/>
              <a:gd name="connsiteY8" fmla="*/ 1026155 h 1026155"/>
              <a:gd name="connsiteX9" fmla="*/ 0 w 2298589"/>
              <a:gd name="connsiteY9" fmla="*/ 1017561 h 1026155"/>
              <a:gd name="connsiteX0" fmla="*/ 0 w 2278338"/>
              <a:gd name="connsiteY0" fmla="*/ 1017561 h 1026155"/>
              <a:gd name="connsiteX1" fmla="*/ 929860 w 2278338"/>
              <a:gd name="connsiteY1" fmla="*/ 67339 h 1026155"/>
              <a:gd name="connsiteX2" fmla="*/ 2096754 w 2278338"/>
              <a:gd name="connsiteY2" fmla="*/ 233233 h 1026155"/>
              <a:gd name="connsiteX3" fmla="*/ 2173866 w 2278338"/>
              <a:gd name="connsiteY3" fmla="*/ 66368 h 1026155"/>
              <a:gd name="connsiteX4" fmla="*/ 2278338 w 2278338"/>
              <a:gd name="connsiteY4" fmla="*/ 583686 h 1026155"/>
              <a:gd name="connsiteX5" fmla="*/ 1693229 w 2278338"/>
              <a:gd name="connsiteY5" fmla="*/ 504994 h 1026155"/>
              <a:gd name="connsiteX6" fmla="*/ 1863057 w 2278338"/>
              <a:gd name="connsiteY6" fmla="*/ 423035 h 1026155"/>
              <a:gd name="connsiteX7" fmla="*/ 981936 w 2278338"/>
              <a:gd name="connsiteY7" fmla="*/ 330526 h 1026155"/>
              <a:gd name="connsiteX8" fmla="*/ 268581 w 2278338"/>
              <a:gd name="connsiteY8" fmla="*/ 1026155 h 1026155"/>
              <a:gd name="connsiteX9" fmla="*/ 0 w 2278338"/>
              <a:gd name="connsiteY9" fmla="*/ 1017561 h 1026155"/>
              <a:gd name="connsiteX0" fmla="*/ 0 w 2278338"/>
              <a:gd name="connsiteY0" fmla="*/ 1016399 h 1024993"/>
              <a:gd name="connsiteX1" fmla="*/ 860033 w 2278338"/>
              <a:gd name="connsiteY1" fmla="*/ 67785 h 1024993"/>
              <a:gd name="connsiteX2" fmla="*/ 2096754 w 2278338"/>
              <a:gd name="connsiteY2" fmla="*/ 232071 h 1024993"/>
              <a:gd name="connsiteX3" fmla="*/ 2173866 w 2278338"/>
              <a:gd name="connsiteY3" fmla="*/ 65206 h 1024993"/>
              <a:gd name="connsiteX4" fmla="*/ 2278338 w 2278338"/>
              <a:gd name="connsiteY4" fmla="*/ 582524 h 1024993"/>
              <a:gd name="connsiteX5" fmla="*/ 1693229 w 2278338"/>
              <a:gd name="connsiteY5" fmla="*/ 503832 h 1024993"/>
              <a:gd name="connsiteX6" fmla="*/ 1863057 w 2278338"/>
              <a:gd name="connsiteY6" fmla="*/ 421873 h 1024993"/>
              <a:gd name="connsiteX7" fmla="*/ 981936 w 2278338"/>
              <a:gd name="connsiteY7" fmla="*/ 329364 h 1024993"/>
              <a:gd name="connsiteX8" fmla="*/ 268581 w 2278338"/>
              <a:gd name="connsiteY8" fmla="*/ 1024993 h 1024993"/>
              <a:gd name="connsiteX9" fmla="*/ 0 w 2278338"/>
              <a:gd name="connsiteY9" fmla="*/ 1016399 h 1024993"/>
              <a:gd name="connsiteX0" fmla="*/ 0 w 2278338"/>
              <a:gd name="connsiteY0" fmla="*/ 1001271 h 1009865"/>
              <a:gd name="connsiteX1" fmla="*/ 860033 w 2278338"/>
              <a:gd name="connsiteY1" fmla="*/ 52657 h 1009865"/>
              <a:gd name="connsiteX2" fmla="*/ 2096754 w 2278338"/>
              <a:gd name="connsiteY2" fmla="*/ 216943 h 1009865"/>
              <a:gd name="connsiteX3" fmla="*/ 2173866 w 2278338"/>
              <a:gd name="connsiteY3" fmla="*/ 50078 h 1009865"/>
              <a:gd name="connsiteX4" fmla="*/ 2278338 w 2278338"/>
              <a:gd name="connsiteY4" fmla="*/ 567396 h 1009865"/>
              <a:gd name="connsiteX5" fmla="*/ 1693229 w 2278338"/>
              <a:gd name="connsiteY5" fmla="*/ 488704 h 1009865"/>
              <a:gd name="connsiteX6" fmla="*/ 1863057 w 2278338"/>
              <a:gd name="connsiteY6" fmla="*/ 406745 h 1009865"/>
              <a:gd name="connsiteX7" fmla="*/ 981936 w 2278338"/>
              <a:gd name="connsiteY7" fmla="*/ 314236 h 1009865"/>
              <a:gd name="connsiteX8" fmla="*/ 268581 w 2278338"/>
              <a:gd name="connsiteY8" fmla="*/ 1009865 h 1009865"/>
              <a:gd name="connsiteX9" fmla="*/ 0 w 2278338"/>
              <a:gd name="connsiteY9" fmla="*/ 1001271 h 1009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78338" h="1009865">
                <a:moveTo>
                  <a:pt x="0" y="1001271"/>
                </a:moveTo>
                <a:cubicBezTo>
                  <a:pt x="22264" y="558067"/>
                  <a:pt x="530558" y="140999"/>
                  <a:pt x="860033" y="52657"/>
                </a:cubicBezTo>
                <a:cubicBezTo>
                  <a:pt x="1220411" y="-43971"/>
                  <a:pt x="1763583" y="-17815"/>
                  <a:pt x="2096754" y="216943"/>
                </a:cubicBezTo>
                <a:lnTo>
                  <a:pt x="2173866" y="50078"/>
                </a:lnTo>
                <a:lnTo>
                  <a:pt x="2278338" y="567396"/>
                </a:lnTo>
                <a:lnTo>
                  <a:pt x="1693229" y="488704"/>
                </a:lnTo>
                <a:lnTo>
                  <a:pt x="1863057" y="406745"/>
                </a:lnTo>
                <a:cubicBezTo>
                  <a:pt x="1603513" y="277649"/>
                  <a:pt x="1279237" y="243603"/>
                  <a:pt x="981936" y="314236"/>
                </a:cubicBezTo>
                <a:cubicBezTo>
                  <a:pt x="571903" y="411652"/>
                  <a:pt x="287042" y="689434"/>
                  <a:pt x="268581" y="1009865"/>
                </a:cubicBezTo>
                <a:lnTo>
                  <a:pt x="0" y="1001271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501008"/>
            <a:ext cx="2813026" cy="1976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789040"/>
            <a:ext cx="1119229" cy="15841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5940152" y="3068960"/>
            <a:ext cx="3096344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The intermediate mechanical prototype (doublet) is in progress (manufacturing of the mechanical components)</a:t>
            </a:r>
          </a:p>
          <a:p>
            <a:endParaRPr lang="en-US" sz="1400" dirty="0"/>
          </a:p>
          <a:p>
            <a:r>
              <a:rPr lang="en-US" sz="1400" b="1" dirty="0" smtClean="0"/>
              <a:t>Goal: </a:t>
            </a:r>
            <a:r>
              <a:rPr lang="en-US" sz="1400" dirty="0" smtClean="0"/>
              <a:t>measurement of the bending transmission with and </a:t>
            </a:r>
            <a:r>
              <a:rPr lang="en-US" sz="1400" dirty="0" err="1" smtClean="0"/>
              <a:t>w.o</a:t>
            </a:r>
            <a:r>
              <a:rPr lang="en-US" sz="1400" dirty="0" smtClean="0"/>
              <a:t>. spacers in the drift gap (ceramic pillars) to define the in-plane alignment system</a:t>
            </a:r>
          </a:p>
        </p:txBody>
      </p:sp>
      <p:cxnSp>
        <p:nvCxnSpPr>
          <p:cNvPr id="12" name="Connecteur droit 11"/>
          <p:cNvCxnSpPr/>
          <p:nvPr/>
        </p:nvCxnSpPr>
        <p:spPr>
          <a:xfrm>
            <a:off x="6372200" y="980728"/>
            <a:ext cx="2448272" cy="108012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6588224" y="980728"/>
            <a:ext cx="2088232" cy="1152128"/>
          </a:xfrm>
          <a:prstGeom prst="line">
            <a:avLst/>
          </a:prstGeom>
          <a:ln>
            <a:solidFill>
              <a:srgbClr val="DC052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 rot="19737849">
            <a:off x="2431754" y="4107960"/>
            <a:ext cx="3617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Assembly in progress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79512" y="3284984"/>
            <a:ext cx="338437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err="1" smtClean="0"/>
              <a:t>Glueing</a:t>
            </a:r>
            <a:r>
              <a:rPr lang="en-US" sz="1400" b="1" dirty="0" smtClean="0"/>
              <a:t> process: intermediate mechanical prototype</a:t>
            </a:r>
            <a:endParaRPr lang="en-US" sz="14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179512" y="6021288"/>
            <a:ext cx="338437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M4 mechanical prototype</a:t>
            </a:r>
            <a:endParaRPr lang="en-US" sz="14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3995936" y="6021288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Drawings are finished: see Patrick’s talk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740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27584" y="1124744"/>
            <a:ext cx="8064896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Basic material and tools: laminar air-flow ordered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Vacuum bag </a:t>
            </a:r>
            <a:r>
              <a:rPr lang="en-US" dirty="0" err="1" smtClean="0"/>
              <a:t>glueing</a:t>
            </a:r>
            <a:r>
              <a:rPr lang="en-US" dirty="0" smtClean="0"/>
              <a:t> tests: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/>
              <a:t>High precision manufacturing needed for the frame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/>
              <a:t>Difference between the 2 faces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/>
              <a:t>Vertical measurements show a twist effect (reduced pressure test)</a:t>
            </a:r>
          </a:p>
          <a:p>
            <a:pPr marL="742950" lvl="1" indent="-285750">
              <a:buFont typeface="Wingdings" charset="2"/>
              <a:buChar char="§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First test with </a:t>
            </a:r>
            <a:r>
              <a:rPr lang="en-US" dirty="0" err="1" smtClean="0"/>
              <a:t>stiffback</a:t>
            </a:r>
            <a:r>
              <a:rPr lang="en-US" dirty="0" smtClean="0"/>
              <a:t> method (better than 70 µm for a small surface)</a:t>
            </a:r>
          </a:p>
          <a:p>
            <a:pPr marL="742950" lvl="1" indent="-285750">
              <a:buFont typeface="Wingdings" charset="2"/>
              <a:buChar char="§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err="1" smtClean="0"/>
              <a:t>Stiffback</a:t>
            </a:r>
            <a:r>
              <a:rPr lang="en-US" dirty="0" smtClean="0"/>
              <a:t> + vacuum bag method: plan to buy or built a </a:t>
            </a:r>
            <a:r>
              <a:rPr lang="en-US" dirty="0" err="1" smtClean="0"/>
              <a:t>Stiffback</a:t>
            </a:r>
            <a:endParaRPr lang="en-US" dirty="0" smtClean="0"/>
          </a:p>
          <a:p>
            <a:pPr marL="742950" lvl="1" indent="-285750">
              <a:buFont typeface="Wingdings" charset="0"/>
              <a:buChar char="à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Stiffness 30% larger than in the model</a:t>
            </a:r>
          </a:p>
          <a:p>
            <a:pPr marL="285750" indent="-285750">
              <a:buFont typeface="Wingdings" charset="2"/>
              <a:buChar char="§"/>
            </a:pPr>
            <a:endParaRPr lang="en-US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Operational multi-layer: PCB ordered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Deformation prototype: assembly in progress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 M4: drawings are finished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Bulk workshop at </a:t>
            </a:r>
            <a:r>
              <a:rPr lang="en-US" dirty="0" err="1" smtClean="0"/>
              <a:t>Saclay</a:t>
            </a:r>
            <a:r>
              <a:rPr lang="en-US" dirty="0" smtClean="0"/>
              <a:t>: mesh stretching up to ~1m</a:t>
            </a:r>
            <a:r>
              <a:rPr lang="en-US" baseline="30000" dirty="0" smtClean="0"/>
              <a:t>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7889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workshop at </a:t>
            </a:r>
            <a:r>
              <a:rPr lang="en-US" dirty="0" err="1" smtClean="0"/>
              <a:t>saclay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340768"/>
            <a:ext cx="2527142" cy="187105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6414" y="1340768"/>
            <a:ext cx="2495156" cy="187220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221466"/>
            <a:ext cx="2232248" cy="200757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947" y="3212976"/>
            <a:ext cx="2534963" cy="190260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979712" y="1124744"/>
            <a:ext cx="981446" cy="307777"/>
          </a:xfrm>
          <a:prstGeom prst="rect">
            <a:avLst/>
          </a:prstGeom>
          <a:solidFill>
            <a:srgbClr val="FDEADA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Lamination</a:t>
            </a:r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2073826" y="4920112"/>
            <a:ext cx="891415" cy="307777"/>
          </a:xfrm>
          <a:prstGeom prst="rect">
            <a:avLst/>
          </a:prstGeom>
          <a:solidFill>
            <a:srgbClr val="FDEADA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Insolation</a:t>
            </a:r>
            <a:endParaRPr lang="fr-FR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707904" y="4797152"/>
            <a:ext cx="1249060" cy="307777"/>
          </a:xfrm>
          <a:prstGeom prst="rect">
            <a:avLst/>
          </a:prstGeom>
          <a:solidFill>
            <a:srgbClr val="FDEADA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Development</a:t>
            </a:r>
            <a:endParaRPr lang="fr-FR" sz="1400" dirty="0"/>
          </a:p>
        </p:txBody>
      </p:sp>
      <p:pic>
        <p:nvPicPr>
          <p:cNvPr id="14" name="Image 13" descr="bulk_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74" y="5286223"/>
            <a:ext cx="1630202" cy="1577331"/>
          </a:xfrm>
          <a:prstGeom prst="rect">
            <a:avLst/>
          </a:prstGeom>
        </p:spPr>
      </p:pic>
      <p:pic>
        <p:nvPicPr>
          <p:cNvPr id="15" name="Image 14" descr="bulk_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308" y="5460761"/>
            <a:ext cx="3406341" cy="1397239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649" y="550024"/>
            <a:ext cx="2917351" cy="630797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4609" y="5732808"/>
            <a:ext cx="2795305" cy="9982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ZoneTexte 19"/>
          <p:cNvSpPr txBox="1"/>
          <p:nvPr/>
        </p:nvSpPr>
        <p:spPr>
          <a:xfrm>
            <a:off x="3707904" y="1268760"/>
            <a:ext cx="1451940" cy="307777"/>
          </a:xfrm>
          <a:prstGeom prst="rect">
            <a:avLst/>
          </a:prstGeom>
          <a:solidFill>
            <a:srgbClr val="FDEADA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Mesh</a:t>
            </a:r>
            <a:r>
              <a:rPr lang="fr-FR" sz="1400" dirty="0" smtClean="0"/>
              <a:t> stretching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105946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Glueing</a:t>
            </a:r>
            <a:r>
              <a:rPr lang="en-US" dirty="0" smtClean="0"/>
              <a:t> tests: vacuum bag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6" name="Image 5" descr="DSCN098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2627784" cy="1970838"/>
          </a:xfrm>
          <a:prstGeom prst="rect">
            <a:avLst/>
          </a:prstGeom>
        </p:spPr>
      </p:pic>
      <p:pic>
        <p:nvPicPr>
          <p:cNvPr id="7" name="Image 6" descr="DSCN099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196752"/>
            <a:ext cx="2627784" cy="1970838"/>
          </a:xfrm>
          <a:prstGeom prst="rect">
            <a:avLst/>
          </a:prstGeom>
        </p:spPr>
      </p:pic>
      <p:pic>
        <p:nvPicPr>
          <p:cNvPr id="8" name="Image 7" descr="DSCN1001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1196752"/>
            <a:ext cx="3030402" cy="1980216"/>
          </a:xfrm>
          <a:prstGeom prst="rect">
            <a:avLst/>
          </a:prstGeom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579061"/>
              </p:ext>
            </p:extLst>
          </p:nvPr>
        </p:nvGraphicFramePr>
        <p:xfrm>
          <a:off x="0" y="3717032"/>
          <a:ext cx="5866701" cy="25958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77333"/>
                <a:gridCol w="995482"/>
                <a:gridCol w="1774224"/>
                <a:gridCol w="1569772"/>
                <a:gridCol w="8498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#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Steps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Frame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Honey</a:t>
                      </a:r>
                      <a:r>
                        <a:rPr lang="fr-FR" sz="1400" baseline="0" dirty="0" err="1" smtClean="0"/>
                        <a:t>comb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Skin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</a:t>
                      </a:r>
                      <a:r>
                        <a:rPr lang="fr-FR" sz="1400" baseline="0" dirty="0" smtClean="0"/>
                        <a:t> bars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Nomex</a:t>
                      </a:r>
                      <a:r>
                        <a:rPr lang="fr-FR" sz="1400" dirty="0" smtClean="0"/>
                        <a:t>, 5 mm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FR4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 bars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Nomex</a:t>
                      </a:r>
                      <a:r>
                        <a:rPr lang="fr-FR" sz="1400" dirty="0" smtClean="0"/>
                        <a:t>, 5 mm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FR4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G10, good </a:t>
                      </a:r>
                      <a:r>
                        <a:rPr lang="fr-FR" sz="1400" dirty="0" err="1" smtClean="0"/>
                        <a:t>precision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Nomex</a:t>
                      </a:r>
                      <a:r>
                        <a:rPr lang="fr-FR" sz="1400" dirty="0" smtClean="0"/>
                        <a:t>, 5 mm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FR4+Cu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 </a:t>
                      </a:r>
                      <a:r>
                        <a:rPr lang="fr-FR" sz="1400" dirty="0" err="1" smtClean="0"/>
                        <a:t>extruded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 5 mm, µ-</a:t>
                      </a:r>
                      <a:r>
                        <a:rPr lang="fr-FR" sz="1400" dirty="0" err="1" smtClean="0"/>
                        <a:t>holes</a:t>
                      </a:r>
                      <a:r>
                        <a:rPr lang="fr-FR" sz="1400" dirty="0" smtClean="0"/>
                        <a:t>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FR4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 </a:t>
                      </a:r>
                      <a:r>
                        <a:rPr lang="fr-FR" sz="1400" dirty="0" err="1" smtClean="0"/>
                        <a:t>extruded</a:t>
                      </a:r>
                      <a:r>
                        <a:rPr lang="fr-FR" sz="1400" dirty="0" smtClean="0"/>
                        <a:t>, </a:t>
                      </a:r>
                      <a:r>
                        <a:rPr lang="fr-FR" sz="1400" dirty="0" err="1" smtClean="0"/>
                        <a:t>drilled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 5 mm,</a:t>
                      </a:r>
                      <a:r>
                        <a:rPr lang="fr-FR" sz="1400" baseline="0" dirty="0" smtClean="0"/>
                        <a:t> µ-</a:t>
                      </a:r>
                      <a:r>
                        <a:rPr lang="fr-FR" sz="1400" baseline="0" dirty="0" err="1" smtClean="0"/>
                        <a:t>holes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FR4+Cu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No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Al, 5 mm,</a:t>
                      </a:r>
                      <a:r>
                        <a:rPr lang="fr-FR" sz="1400" baseline="0" dirty="0" smtClean="0"/>
                        <a:t> µ-</a:t>
                      </a:r>
                      <a:r>
                        <a:rPr lang="fr-FR" sz="1400" baseline="0" dirty="0" err="1" smtClean="0"/>
                        <a:t>holes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FR4+Cu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932049" y="4507141"/>
            <a:ext cx="3176455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200" dirty="0"/>
              <a:t>S</a:t>
            </a:r>
            <a:r>
              <a:rPr lang="fr-FR" sz="1200" dirty="0" smtClean="0"/>
              <a:t>kins: 	1000 x 600 x 0.6 mm</a:t>
            </a:r>
            <a:r>
              <a:rPr lang="fr-FR" sz="1200" baseline="30000" dirty="0" smtClean="0"/>
              <a:t>3</a:t>
            </a:r>
          </a:p>
          <a:p>
            <a:r>
              <a:rPr lang="fr-FR" sz="1200" dirty="0" smtClean="0"/>
              <a:t>Al frame: 	no </a:t>
            </a:r>
            <a:r>
              <a:rPr lang="fr-FR" sz="1200" dirty="0" err="1" smtClean="0"/>
              <a:t>particular</a:t>
            </a:r>
            <a:r>
              <a:rPr lang="fr-FR" sz="1200" dirty="0" smtClean="0"/>
              <a:t> </a:t>
            </a:r>
            <a:r>
              <a:rPr lang="fr-FR" sz="1200" dirty="0" err="1" smtClean="0"/>
              <a:t>mech</a:t>
            </a:r>
            <a:r>
              <a:rPr lang="fr-FR" sz="1200" dirty="0" smtClean="0"/>
              <a:t> </a:t>
            </a:r>
            <a:r>
              <a:rPr lang="fr-FR" sz="1200" dirty="0" err="1" smtClean="0"/>
              <a:t>precision</a:t>
            </a:r>
            <a:endParaRPr lang="fr-FR" sz="1200" dirty="0" smtClean="0"/>
          </a:p>
          <a:p>
            <a:r>
              <a:rPr lang="fr-FR" sz="1200" dirty="0" smtClean="0"/>
              <a:t>Glue: 	</a:t>
            </a:r>
            <a:r>
              <a:rPr lang="fr-FR" sz="1200" dirty="0" err="1" smtClean="0"/>
              <a:t>Araldite</a:t>
            </a:r>
            <a:r>
              <a:rPr lang="fr-FR" sz="1200" dirty="0" smtClean="0"/>
              <a:t> 2011, </a:t>
            </a:r>
            <a:r>
              <a:rPr lang="fr-FR" sz="1200" dirty="0" err="1" smtClean="0"/>
              <a:t>applied</a:t>
            </a:r>
            <a:r>
              <a:rPr lang="fr-FR" sz="1200" dirty="0" smtClean="0"/>
              <a:t> by hand</a:t>
            </a:r>
          </a:p>
          <a:p>
            <a:r>
              <a:rPr lang="fr-FR" sz="1200" dirty="0" smtClean="0"/>
              <a:t>Pressure: 	-900/1000 mbar</a:t>
            </a:r>
          </a:p>
          <a:p>
            <a:r>
              <a:rPr lang="fr-FR" sz="1200" dirty="0" err="1" smtClean="0"/>
              <a:t>Curing</a:t>
            </a:r>
            <a:r>
              <a:rPr lang="fr-FR" sz="1200" dirty="0" smtClean="0"/>
              <a:t>: 	~24hrs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281949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Planarity measurements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3" name="Image 2" descr="DSCN001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196752"/>
            <a:ext cx="4059053" cy="2737918"/>
          </a:xfrm>
          <a:prstGeom prst="rect">
            <a:avLst/>
          </a:prstGeom>
        </p:spPr>
      </p:pic>
      <p:pic>
        <p:nvPicPr>
          <p:cNvPr id="6" name="Image 5" descr="DSCN0018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1196752"/>
            <a:ext cx="2409732" cy="2740248"/>
          </a:xfrm>
          <a:prstGeom prst="rect">
            <a:avLst/>
          </a:prstGeom>
        </p:spPr>
      </p:pic>
      <p:pic>
        <p:nvPicPr>
          <p:cNvPr id="7" name="Image 6" descr="DSCN0016.JPG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3717032"/>
            <a:ext cx="1944216" cy="2950400"/>
          </a:xfrm>
          <a:prstGeom prst="rect">
            <a:avLst/>
          </a:prstGeom>
        </p:spPr>
      </p:pic>
      <p:pic>
        <p:nvPicPr>
          <p:cNvPr id="8" name="Image 7" descr="DSCN0021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3717032"/>
            <a:ext cx="3059832" cy="261648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483768" y="4509120"/>
            <a:ext cx="345638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fr-FR" sz="1400" dirty="0" smtClean="0"/>
              <a:t>Horizontal and vertical </a:t>
            </a:r>
            <a:r>
              <a:rPr lang="fr-FR" sz="1400" dirty="0" err="1" smtClean="0"/>
              <a:t>measurements</a:t>
            </a:r>
            <a:endParaRPr lang="fr-FR" sz="1400" dirty="0" smtClean="0"/>
          </a:p>
          <a:p>
            <a:pPr marL="285750" indent="-285750">
              <a:buFont typeface="Wingdings" charset="2"/>
              <a:buChar char="§"/>
            </a:pPr>
            <a:r>
              <a:rPr lang="fr-FR" sz="1400" dirty="0" err="1" smtClean="0"/>
              <a:t>Planarity</a:t>
            </a:r>
            <a:endParaRPr lang="fr-FR" sz="1400" dirty="0" smtClean="0"/>
          </a:p>
          <a:p>
            <a:pPr marL="285750" indent="-285750">
              <a:buFont typeface="Wingdings" charset="2"/>
              <a:buChar char="§"/>
            </a:pPr>
            <a:r>
              <a:rPr lang="fr-FR" sz="1400" dirty="0" smtClean="0"/>
              <a:t>72 points (</a:t>
            </a:r>
            <a:r>
              <a:rPr lang="fr-FR" sz="1400" dirty="0" err="1" smtClean="0"/>
              <a:t>with</a:t>
            </a:r>
            <a:r>
              <a:rPr lang="fr-FR" sz="1400" dirty="0" smtClean="0"/>
              <a:t> and </a:t>
            </a:r>
            <a:r>
              <a:rPr lang="fr-FR" sz="1400" dirty="0" err="1" smtClean="0"/>
              <a:t>w.o</a:t>
            </a:r>
            <a:r>
              <a:rPr lang="fr-FR" sz="1400" dirty="0" smtClean="0"/>
              <a:t>. frame)</a:t>
            </a:r>
          </a:p>
        </p:txBody>
      </p:sp>
      <p:pic>
        <p:nvPicPr>
          <p:cNvPr id="10" name="Image 9" descr="DSCN0004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1124744"/>
            <a:ext cx="1599642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122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Planarity: horizontal profiles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Image 6" descr="essai3_F1_frame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24744"/>
            <a:ext cx="3374361" cy="2171328"/>
          </a:xfrm>
          <a:prstGeom prst="rect">
            <a:avLst/>
          </a:prstGeom>
        </p:spPr>
      </p:pic>
      <p:pic>
        <p:nvPicPr>
          <p:cNvPr id="8" name="Image 7" descr="essai3_F1_noframe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124744"/>
            <a:ext cx="3727062" cy="2160239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11560" y="3284984"/>
            <a:ext cx="2583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Face 1 </a:t>
            </a:r>
            <a:r>
              <a:rPr lang="fr-FR" dirty="0" err="1" smtClean="0"/>
              <a:t>including</a:t>
            </a:r>
            <a:r>
              <a:rPr lang="fr-FR" dirty="0" smtClean="0"/>
              <a:t> frame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364088" y="3284984"/>
            <a:ext cx="2057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Face 1 – no frame</a:t>
            </a:r>
            <a:endParaRPr lang="fr-FR" dirty="0"/>
          </a:p>
        </p:txBody>
      </p:sp>
      <p:pic>
        <p:nvPicPr>
          <p:cNvPr id="11" name="Image 10" descr="essai3_F2_frame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61048"/>
            <a:ext cx="3546148" cy="2160240"/>
          </a:xfrm>
          <a:prstGeom prst="rect">
            <a:avLst/>
          </a:prstGeom>
        </p:spPr>
      </p:pic>
      <p:pic>
        <p:nvPicPr>
          <p:cNvPr id="12" name="Image 11" descr="essai3_F2_noframe.pd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861048"/>
            <a:ext cx="3719950" cy="216024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11560" y="6093296"/>
            <a:ext cx="2519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Face 2 </a:t>
            </a:r>
            <a:r>
              <a:rPr lang="fr-FR" dirty="0" err="1" smtClean="0"/>
              <a:t>including</a:t>
            </a:r>
            <a:r>
              <a:rPr lang="fr-FR" dirty="0" smtClean="0"/>
              <a:t> frame 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364088" y="6093296"/>
            <a:ext cx="2057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Face 2 – no frame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6084168" y="6488668"/>
            <a:ext cx="2160943" cy="369332"/>
          </a:xfrm>
          <a:prstGeom prst="rect">
            <a:avLst/>
          </a:prstGeom>
          <a:noFill/>
          <a:ln>
            <a:solidFill>
              <a:srgbClr val="781469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Face 1 </a:t>
            </a:r>
            <a:r>
              <a:rPr lang="fr-FR" dirty="0" smtClean="0">
                <a:sym typeface="Wingdings"/>
              </a:rPr>
              <a:t>on the table</a:t>
            </a:r>
            <a:endParaRPr lang="fr-FR" dirty="0"/>
          </a:p>
        </p:txBody>
      </p:sp>
      <p:grpSp>
        <p:nvGrpSpPr>
          <p:cNvPr id="18" name="Grouper 17"/>
          <p:cNvGrpSpPr/>
          <p:nvPr/>
        </p:nvGrpSpPr>
        <p:grpSpPr>
          <a:xfrm>
            <a:off x="2339752" y="5612581"/>
            <a:ext cx="1368152" cy="461665"/>
            <a:chOff x="2339752" y="5612581"/>
            <a:chExt cx="1368152" cy="461665"/>
          </a:xfrm>
        </p:grpSpPr>
        <p:sp>
          <p:nvSpPr>
            <p:cNvPr id="16" name="ZoneTexte 15"/>
            <p:cNvSpPr txBox="1"/>
            <p:nvPr/>
          </p:nvSpPr>
          <p:spPr>
            <a:xfrm>
              <a:off x="2339752" y="5635406"/>
              <a:ext cx="8905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0.419 [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086896" y="5612581"/>
              <a:ext cx="6210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0.245</a:t>
              </a:r>
            </a:p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-0.175</a:t>
              </a:r>
            </a:p>
          </p:txBody>
        </p:sp>
      </p:grpSp>
      <p:grpSp>
        <p:nvGrpSpPr>
          <p:cNvPr id="19" name="Grouper 18"/>
          <p:cNvGrpSpPr/>
          <p:nvPr/>
        </p:nvGrpSpPr>
        <p:grpSpPr>
          <a:xfrm>
            <a:off x="7024464" y="5599881"/>
            <a:ext cx="1368152" cy="461665"/>
            <a:chOff x="2339752" y="5612581"/>
            <a:chExt cx="1368152" cy="461665"/>
          </a:xfrm>
        </p:grpSpPr>
        <p:sp>
          <p:nvSpPr>
            <p:cNvPr id="20" name="ZoneTexte 19"/>
            <p:cNvSpPr txBox="1"/>
            <p:nvPr/>
          </p:nvSpPr>
          <p:spPr>
            <a:xfrm>
              <a:off x="2339752" y="5635406"/>
              <a:ext cx="8905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0.095 [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086846" y="5612581"/>
              <a:ext cx="621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0.053</a:t>
              </a:r>
            </a:p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-0.042</a:t>
              </a:r>
            </a:p>
          </p:txBody>
        </p:sp>
      </p:grpSp>
      <p:grpSp>
        <p:nvGrpSpPr>
          <p:cNvPr id="22" name="Grouper 21"/>
          <p:cNvGrpSpPr/>
          <p:nvPr/>
        </p:nvGrpSpPr>
        <p:grpSpPr>
          <a:xfrm>
            <a:off x="2267744" y="2852936"/>
            <a:ext cx="1368152" cy="461665"/>
            <a:chOff x="2339752" y="5612581"/>
            <a:chExt cx="1368152" cy="461665"/>
          </a:xfrm>
        </p:grpSpPr>
        <p:sp>
          <p:nvSpPr>
            <p:cNvPr id="23" name="ZoneTexte 22"/>
            <p:cNvSpPr txBox="1"/>
            <p:nvPr/>
          </p:nvSpPr>
          <p:spPr>
            <a:xfrm>
              <a:off x="2339752" y="5635406"/>
              <a:ext cx="8905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0.132 [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3086846" y="5612581"/>
              <a:ext cx="621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0.056</a:t>
              </a:r>
            </a:p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-0.076</a:t>
              </a:r>
            </a:p>
          </p:txBody>
        </p:sp>
      </p:grpSp>
      <p:grpSp>
        <p:nvGrpSpPr>
          <p:cNvPr id="25" name="Grouper 24"/>
          <p:cNvGrpSpPr/>
          <p:nvPr/>
        </p:nvGrpSpPr>
        <p:grpSpPr>
          <a:xfrm>
            <a:off x="7030814" y="2844428"/>
            <a:ext cx="1368152" cy="461665"/>
            <a:chOff x="2339752" y="5612581"/>
            <a:chExt cx="1368152" cy="461665"/>
          </a:xfrm>
        </p:grpSpPr>
        <p:sp>
          <p:nvSpPr>
            <p:cNvPr id="26" name="ZoneTexte 25"/>
            <p:cNvSpPr txBox="1"/>
            <p:nvPr/>
          </p:nvSpPr>
          <p:spPr>
            <a:xfrm>
              <a:off x="2339752" y="5635406"/>
              <a:ext cx="8905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0.103 [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3086846" y="5612581"/>
              <a:ext cx="621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0.039</a:t>
              </a:r>
            </a:p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-0.064</a:t>
              </a:r>
            </a:p>
          </p:txBody>
        </p:sp>
      </p:grp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762956"/>
              </p:ext>
            </p:extLst>
          </p:nvPr>
        </p:nvGraphicFramePr>
        <p:xfrm>
          <a:off x="40073" y="6509777"/>
          <a:ext cx="5868245" cy="304799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482561"/>
                <a:gridCol w="2196485"/>
                <a:gridCol w="1189199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G10, good </a:t>
                      </a:r>
                      <a:r>
                        <a:rPr lang="fr-FR" sz="1400" dirty="0" err="1" smtClean="0"/>
                        <a:t>precision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Nomex</a:t>
                      </a:r>
                      <a:r>
                        <a:rPr lang="fr-FR" sz="1400" dirty="0" smtClean="0"/>
                        <a:t>, 5 mm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FR4+Cu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0169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6525344"/>
            <a:ext cx="1224136" cy="332656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126630"/>
              </p:ext>
            </p:extLst>
          </p:nvPr>
        </p:nvGraphicFramePr>
        <p:xfrm>
          <a:off x="107504" y="5990417"/>
          <a:ext cx="3655800" cy="822959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457172"/>
                <a:gridCol w="1339014"/>
                <a:gridCol w="859614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Frame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Honeycomb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Skin</a:t>
                      </a:r>
                      <a:endParaRPr lang="fr-FR" sz="1400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G10</a:t>
                      </a:r>
                    </a:p>
                    <a:p>
                      <a:pPr algn="ctr"/>
                      <a:r>
                        <a:rPr lang="fr-FR" sz="1400" dirty="0" smtClean="0"/>
                        <a:t>good </a:t>
                      </a:r>
                      <a:r>
                        <a:rPr lang="fr-FR" sz="1400" dirty="0" err="1" smtClean="0"/>
                        <a:t>precision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Nomex</a:t>
                      </a:r>
                      <a:r>
                        <a:rPr lang="fr-FR" sz="1400" dirty="0" smtClean="0"/>
                        <a:t>, 5 mm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FR4+Cu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8" name="Image 27" descr="essai7_F1_vert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124744"/>
            <a:ext cx="3295693" cy="2340000"/>
          </a:xfrm>
          <a:prstGeom prst="rect">
            <a:avLst/>
          </a:prstGeom>
        </p:spPr>
      </p:pic>
      <p:pic>
        <p:nvPicPr>
          <p:cNvPr id="6" name="Image 5" descr="essai3_F2_vert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37272"/>
            <a:ext cx="3295693" cy="2340000"/>
          </a:xfrm>
          <a:prstGeom prst="rect">
            <a:avLst/>
          </a:prstGeom>
        </p:spPr>
      </p:pic>
      <p:pic>
        <p:nvPicPr>
          <p:cNvPr id="5" name="Image 4" descr="essai3_F1_vert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4" y="1124744"/>
            <a:ext cx="3295693" cy="2340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Planarity: vertical profiles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41290" y="1187460"/>
            <a:ext cx="89035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Face 1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419580" y="5477792"/>
            <a:ext cx="89035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Face 2</a:t>
            </a:r>
            <a:endParaRPr lang="fr-FR" dirty="0"/>
          </a:p>
        </p:txBody>
      </p:sp>
      <p:grpSp>
        <p:nvGrpSpPr>
          <p:cNvPr id="19" name="Grouper 18"/>
          <p:cNvGrpSpPr/>
          <p:nvPr/>
        </p:nvGrpSpPr>
        <p:grpSpPr>
          <a:xfrm>
            <a:off x="2339752" y="5415607"/>
            <a:ext cx="1368152" cy="461665"/>
            <a:chOff x="2339752" y="5612581"/>
            <a:chExt cx="1368152" cy="461665"/>
          </a:xfrm>
        </p:grpSpPr>
        <p:sp>
          <p:nvSpPr>
            <p:cNvPr id="20" name="ZoneTexte 19"/>
            <p:cNvSpPr txBox="1"/>
            <p:nvPr/>
          </p:nvSpPr>
          <p:spPr>
            <a:xfrm>
              <a:off x="2339752" y="5635406"/>
              <a:ext cx="8905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0.091 [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078480" y="5612581"/>
              <a:ext cx="6294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0.049</a:t>
              </a:r>
            </a:p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-0.042</a:t>
              </a:r>
            </a:p>
          </p:txBody>
        </p:sp>
      </p:grpSp>
      <p:grpSp>
        <p:nvGrpSpPr>
          <p:cNvPr id="25" name="Grouper 24"/>
          <p:cNvGrpSpPr/>
          <p:nvPr/>
        </p:nvGrpSpPr>
        <p:grpSpPr>
          <a:xfrm>
            <a:off x="2339752" y="3039343"/>
            <a:ext cx="1368152" cy="461665"/>
            <a:chOff x="2339752" y="5612581"/>
            <a:chExt cx="1368152" cy="461665"/>
          </a:xfrm>
        </p:grpSpPr>
        <p:sp>
          <p:nvSpPr>
            <p:cNvPr id="26" name="ZoneTexte 25"/>
            <p:cNvSpPr txBox="1"/>
            <p:nvPr/>
          </p:nvSpPr>
          <p:spPr>
            <a:xfrm>
              <a:off x="2339752" y="5635406"/>
              <a:ext cx="8905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0.095 [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3086846" y="5612581"/>
              <a:ext cx="621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0.043</a:t>
              </a:r>
            </a:p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-0.053</a:t>
              </a:r>
            </a:p>
          </p:txBody>
        </p:sp>
      </p:grpSp>
      <p:pic>
        <p:nvPicPr>
          <p:cNvPr id="29" name="Image 28" descr="essai7_F2_vert.pd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779" y="3537272"/>
            <a:ext cx="3295693" cy="2340000"/>
          </a:xfrm>
          <a:prstGeom prst="rect">
            <a:avLst/>
          </a:prstGeom>
        </p:spPr>
      </p:pic>
      <p:sp>
        <p:nvSpPr>
          <p:cNvPr id="30" name="ZoneTexte 29"/>
          <p:cNvSpPr txBox="1"/>
          <p:nvPr/>
        </p:nvSpPr>
        <p:spPr>
          <a:xfrm>
            <a:off x="5697874" y="1196752"/>
            <a:ext cx="89035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Face 1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5676164" y="5487084"/>
            <a:ext cx="89035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Face 2</a:t>
            </a:r>
            <a:endParaRPr lang="fr-FR" dirty="0"/>
          </a:p>
        </p:txBody>
      </p:sp>
      <p:grpSp>
        <p:nvGrpSpPr>
          <p:cNvPr id="32" name="Grouper 31"/>
          <p:cNvGrpSpPr/>
          <p:nvPr/>
        </p:nvGrpSpPr>
        <p:grpSpPr>
          <a:xfrm>
            <a:off x="7452320" y="2996952"/>
            <a:ext cx="1368152" cy="461665"/>
            <a:chOff x="2339752" y="5612581"/>
            <a:chExt cx="1368152" cy="461665"/>
          </a:xfrm>
        </p:grpSpPr>
        <p:sp>
          <p:nvSpPr>
            <p:cNvPr id="33" name="ZoneTexte 32"/>
            <p:cNvSpPr txBox="1"/>
            <p:nvPr/>
          </p:nvSpPr>
          <p:spPr>
            <a:xfrm>
              <a:off x="2339752" y="5635406"/>
              <a:ext cx="8905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0.218 [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3086846" y="5612581"/>
              <a:ext cx="621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0.143</a:t>
              </a:r>
            </a:p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-0.075</a:t>
              </a:r>
            </a:p>
          </p:txBody>
        </p:sp>
      </p:grpSp>
      <p:grpSp>
        <p:nvGrpSpPr>
          <p:cNvPr id="35" name="Grouper 34"/>
          <p:cNvGrpSpPr/>
          <p:nvPr/>
        </p:nvGrpSpPr>
        <p:grpSpPr>
          <a:xfrm>
            <a:off x="7452320" y="5415607"/>
            <a:ext cx="1368152" cy="461665"/>
            <a:chOff x="2339752" y="5612581"/>
            <a:chExt cx="1368152" cy="461665"/>
          </a:xfrm>
        </p:grpSpPr>
        <p:sp>
          <p:nvSpPr>
            <p:cNvPr id="36" name="ZoneTexte 35"/>
            <p:cNvSpPr txBox="1"/>
            <p:nvPr/>
          </p:nvSpPr>
          <p:spPr>
            <a:xfrm>
              <a:off x="2339752" y="5635406"/>
              <a:ext cx="8905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0.238 [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3086846" y="5612581"/>
              <a:ext cx="621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0.148</a:t>
              </a:r>
            </a:p>
            <a:p>
              <a:pPr algn="r"/>
              <a:r>
                <a:rPr lang="fr-FR" sz="1200" dirty="0" smtClean="0">
                  <a:solidFill>
                    <a:schemeClr val="bg1"/>
                  </a:solidFill>
                </a:rPr>
                <a:t>-0.091</a:t>
              </a:r>
            </a:p>
          </p:txBody>
        </p:sp>
      </p:grpSp>
      <p:graphicFrame>
        <p:nvGraphicFramePr>
          <p:cNvPr id="38" name="Tableau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924158"/>
              </p:ext>
            </p:extLst>
          </p:nvPr>
        </p:nvGraphicFramePr>
        <p:xfrm>
          <a:off x="5308688" y="6093296"/>
          <a:ext cx="3655800" cy="609599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457172"/>
                <a:gridCol w="1339014"/>
                <a:gridCol w="859614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Frame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Honeycomb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Skin</a:t>
                      </a:r>
                      <a:endParaRPr lang="fr-FR" sz="1400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FR4+Cu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4932040" y="3265239"/>
            <a:ext cx="2518726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Compared to ~70µm on table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76319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Planarity</a:t>
            </a:r>
            <a:r>
              <a:rPr lang="fr-FR" dirty="0" smtClean="0"/>
              <a:t>: </a:t>
            </a:r>
            <a:r>
              <a:rPr lang="fr-FR" dirty="0" err="1" smtClean="0"/>
              <a:t>results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099862"/>
              </p:ext>
            </p:extLst>
          </p:nvPr>
        </p:nvGraphicFramePr>
        <p:xfrm>
          <a:off x="1115616" y="1052736"/>
          <a:ext cx="7001638" cy="2743199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585834"/>
                <a:gridCol w="1353951"/>
                <a:gridCol w="1353951"/>
                <a:gridCol w="1353951"/>
                <a:gridCol w="13539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Material</a:t>
                      </a:r>
                      <a:endParaRPr lang="fr-FR" sz="1400" dirty="0" smtClean="0"/>
                    </a:p>
                    <a:p>
                      <a:pPr algn="ctr"/>
                      <a:r>
                        <a:rPr lang="fr-FR" sz="1400" dirty="0" smtClean="0"/>
                        <a:t>(frame, </a:t>
                      </a:r>
                      <a:r>
                        <a:rPr lang="fr-FR" sz="1400" dirty="0" err="1" smtClean="0"/>
                        <a:t>stiffener</a:t>
                      </a:r>
                      <a:r>
                        <a:rPr lang="fr-FR" sz="1400" dirty="0" smtClean="0"/>
                        <a:t>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F1</a:t>
                      </a:r>
                      <a:r>
                        <a:rPr lang="fr-FR" sz="1400" baseline="0" dirty="0" smtClean="0"/>
                        <a:t> – frame</a:t>
                      </a:r>
                    </a:p>
                    <a:p>
                      <a:pPr algn="ctr"/>
                      <a:r>
                        <a:rPr lang="fr-FR" sz="1400" baseline="0" dirty="0" smtClean="0"/>
                        <a:t>(mm)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F1 – no frame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/>
                        <a:t>(mm) 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F2</a:t>
                      </a:r>
                      <a:r>
                        <a:rPr lang="fr-FR" sz="1400" baseline="0" dirty="0" smtClean="0"/>
                        <a:t> – frame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/>
                        <a:t>(mm) 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F2 – no frame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/>
                        <a:t>(mm) </a:t>
                      </a:r>
                      <a:endParaRPr lang="fr-FR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 </a:t>
                      </a:r>
                      <a:r>
                        <a:rPr lang="fr-FR" sz="1400" dirty="0" err="1" smtClean="0"/>
                        <a:t>Nomex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0.545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0.136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0.155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Nomex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0.237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0.206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0.608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0.110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G10, </a:t>
                      </a:r>
                      <a:r>
                        <a:rPr lang="fr-FR" sz="1400" dirty="0" err="1" smtClean="0"/>
                        <a:t>Nomex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0.132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0.103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0.419</a:t>
                      </a:r>
                      <a:endParaRPr lang="fr-FR" sz="14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0.095</a:t>
                      </a:r>
                      <a:endParaRPr lang="fr-FR" sz="14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</a:t>
                      </a:r>
                      <a:r>
                        <a:rPr lang="fr-FR" sz="1400" baseline="0" dirty="0" smtClean="0"/>
                        <a:t> 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0.193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0.161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0.622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0.221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 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0.113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-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0.457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0.109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No</a:t>
                      </a:r>
                      <a:r>
                        <a:rPr lang="fr-FR" sz="1400" baseline="0" dirty="0" smtClean="0"/>
                        <a:t> frame, 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-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0.047</a:t>
                      </a:r>
                      <a:endParaRPr lang="fr-FR" sz="1400" dirty="0"/>
                    </a:p>
                  </a:txBody>
                  <a:tcPr>
                    <a:solidFill>
                      <a:srgbClr val="0CFF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-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0.101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6" name="Espace réservé du contenu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6829923"/>
              </p:ext>
            </p:extLst>
          </p:nvPr>
        </p:nvGraphicFramePr>
        <p:xfrm>
          <a:off x="2294488" y="4005064"/>
          <a:ext cx="4293736" cy="274319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585834"/>
                <a:gridCol w="1353951"/>
                <a:gridCol w="13539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Material</a:t>
                      </a:r>
                      <a:endParaRPr lang="fr-FR" sz="1400" dirty="0" smtClean="0"/>
                    </a:p>
                    <a:p>
                      <a:pPr algn="ctr"/>
                      <a:r>
                        <a:rPr lang="fr-FR" sz="1400" dirty="0" smtClean="0"/>
                        <a:t>(frame, </a:t>
                      </a:r>
                      <a:r>
                        <a:rPr lang="fr-FR" sz="1400" dirty="0" err="1" smtClean="0"/>
                        <a:t>stiffener</a:t>
                      </a:r>
                      <a:r>
                        <a:rPr lang="fr-FR" sz="1400" dirty="0" smtClean="0"/>
                        <a:t>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F1 – no frame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/>
                        <a:t>(mm) 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F2 – no frame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/>
                        <a:t>(mm) </a:t>
                      </a:r>
                      <a:endParaRPr lang="fr-FR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 </a:t>
                      </a:r>
                      <a:r>
                        <a:rPr lang="fr-FR" sz="1400" dirty="0" err="1" smtClean="0"/>
                        <a:t>Nomex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0.332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0.259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Nomex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0.256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0.206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G10, </a:t>
                      </a:r>
                      <a:r>
                        <a:rPr lang="fr-FR" sz="1400" dirty="0" err="1" smtClean="0"/>
                        <a:t>Nomex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0.95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0.91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</a:t>
                      </a:r>
                      <a:r>
                        <a:rPr lang="fr-FR" sz="1400" baseline="0" dirty="0" smtClean="0"/>
                        <a:t> 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0.357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0.329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Al, 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0.164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0.188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No</a:t>
                      </a:r>
                      <a:r>
                        <a:rPr lang="fr-FR" sz="1400" baseline="0" dirty="0" smtClean="0"/>
                        <a:t> frame, 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0.151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0.165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 rot="16200000">
            <a:off x="-683116" y="2203396"/>
            <a:ext cx="281466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Horizontal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 rot="16200000">
            <a:off x="-548412" y="5237046"/>
            <a:ext cx="2545263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Vertical </a:t>
            </a:r>
            <a:r>
              <a:rPr lang="fr-FR" dirty="0" err="1" smtClean="0"/>
              <a:t>measurements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6150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trys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5" name="Image 4" descr="IMG00171-20130709-1447.jp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717032"/>
            <a:ext cx="3995936" cy="299695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097577" y="1052736"/>
            <a:ext cx="7987859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Vacuum bag + reduce pressure (500 </a:t>
            </a:r>
            <a:r>
              <a:rPr lang="en-US" sz="1400" dirty="0" err="1" smtClean="0"/>
              <a:t>mbars</a:t>
            </a:r>
            <a:r>
              <a:rPr lang="en-US" sz="1400" dirty="0" smtClean="0"/>
              <a:t>): FR4+Cu / Al frame / Al honeycomb / 1200 X 600 mm</a:t>
            </a:r>
            <a:r>
              <a:rPr lang="en-US" sz="1400" baseline="30000" dirty="0" smtClean="0"/>
              <a:t>2</a:t>
            </a:r>
            <a:endParaRPr lang="en-US" sz="1400" dirty="0"/>
          </a:p>
        </p:txBody>
      </p:sp>
      <p:graphicFrame>
        <p:nvGraphicFramePr>
          <p:cNvPr id="7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2982641"/>
              </p:ext>
            </p:extLst>
          </p:nvPr>
        </p:nvGraphicFramePr>
        <p:xfrm>
          <a:off x="350364" y="1556792"/>
          <a:ext cx="5805812" cy="1259839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983328"/>
                <a:gridCol w="1072314"/>
                <a:gridCol w="1338928"/>
                <a:gridCol w="1072314"/>
                <a:gridCol w="13389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F1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– frame</a:t>
                      </a:r>
                    </a:p>
                    <a:p>
                      <a:pPr algn="ctr"/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(mm) 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F1 – no frame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(mm) </a:t>
                      </a:r>
                      <a:endParaRPr lang="fr-F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F2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– frame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(mm)  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F2 – no frame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(mm) </a:t>
                      </a:r>
                      <a:endParaRPr lang="fr-F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Horizontal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0.080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0.072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0.479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0.074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Vertical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0.218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0.238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3" name="Accolade fermante 2"/>
          <p:cNvSpPr/>
          <p:nvPr/>
        </p:nvSpPr>
        <p:spPr>
          <a:xfrm>
            <a:off x="6288760" y="2049829"/>
            <a:ext cx="299464" cy="78554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/>
          <p:cNvSpPr txBox="1"/>
          <p:nvPr/>
        </p:nvSpPr>
        <p:spPr>
          <a:xfrm>
            <a:off x="6660232" y="211369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Twisted frame (see </a:t>
            </a:r>
            <a:r>
              <a:rPr lang="en-US" sz="1400" dirty="0" err="1" smtClean="0"/>
              <a:t>glueing</a:t>
            </a:r>
            <a:r>
              <a:rPr lang="en-US" sz="1400" dirty="0" smtClean="0"/>
              <a:t> #3 with G10 rectified frame)</a:t>
            </a:r>
            <a:endParaRPr lang="en-US" sz="1400" dirty="0"/>
          </a:p>
        </p:txBody>
      </p:sp>
      <p:graphicFrame>
        <p:nvGraphicFramePr>
          <p:cNvPr id="10" name="Espace réservé du contenu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5675770"/>
              </p:ext>
            </p:extLst>
          </p:nvPr>
        </p:nvGraphicFramePr>
        <p:xfrm>
          <a:off x="4932040" y="5229200"/>
          <a:ext cx="3661184" cy="888999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983328"/>
                <a:gridCol w="1338928"/>
                <a:gridCol w="13389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F1 – no frame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(mm) </a:t>
                      </a:r>
                      <a:endParaRPr lang="fr-F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F2 – no frame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(mm) </a:t>
                      </a:r>
                      <a:endParaRPr lang="fr-F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Horizontal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0.071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0.046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1115616" y="3284984"/>
            <a:ext cx="604042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Vacuum bag + </a:t>
            </a:r>
            <a:r>
              <a:rPr lang="en-US" sz="1400" dirty="0" err="1" smtClean="0"/>
              <a:t>Stiffback</a:t>
            </a:r>
            <a:r>
              <a:rPr lang="en-US" sz="1400" dirty="0" smtClean="0"/>
              <a:t>: FR4 / no frame / Al honeycomb / 450 X 250 </a:t>
            </a:r>
            <a:r>
              <a:rPr lang="en-US" sz="1400" dirty="0"/>
              <a:t>m</a:t>
            </a:r>
            <a:r>
              <a:rPr lang="en-US" sz="1400" dirty="0" smtClean="0"/>
              <a:t>m</a:t>
            </a:r>
            <a:r>
              <a:rPr lang="en-US" sz="1400" baseline="30000" dirty="0" smtClean="0"/>
              <a:t>2</a:t>
            </a:r>
            <a:endParaRPr lang="en-US" sz="1400" baseline="30000" dirty="0"/>
          </a:p>
        </p:txBody>
      </p:sp>
      <p:sp>
        <p:nvSpPr>
          <p:cNvPr id="12" name="Rectangle 11"/>
          <p:cNvSpPr/>
          <p:nvPr/>
        </p:nvSpPr>
        <p:spPr>
          <a:xfrm>
            <a:off x="4572000" y="4509120"/>
            <a:ext cx="4248472" cy="360040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96136" y="4437112"/>
            <a:ext cx="1656184" cy="7200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1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796136" y="4221088"/>
            <a:ext cx="1656184" cy="7200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1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796136" y="4293096"/>
            <a:ext cx="1656184" cy="144016"/>
          </a:xfrm>
          <a:prstGeom prst="rect">
            <a:avLst/>
          </a:prstGeom>
          <a:pattFill prst="horzBrick">
            <a:fgClr>
              <a:schemeClr val="bg1">
                <a:lumMod val="50000"/>
              </a:schemeClr>
            </a:fgClr>
            <a:bgClr>
              <a:prstClr val="white"/>
            </a:bgClr>
          </a:pattFill>
          <a:ln w="31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96336" y="4221088"/>
            <a:ext cx="288032" cy="288032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292080" y="4221088"/>
            <a:ext cx="288032" cy="288032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220072" y="3861048"/>
            <a:ext cx="2736304" cy="360040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orme libre 24"/>
          <p:cNvSpPr/>
          <p:nvPr/>
        </p:nvSpPr>
        <p:spPr>
          <a:xfrm>
            <a:off x="4590308" y="3783781"/>
            <a:ext cx="4341615" cy="714887"/>
          </a:xfrm>
          <a:custGeom>
            <a:avLst/>
            <a:gdLst>
              <a:gd name="connsiteX0" fmla="*/ 0 w 4341615"/>
              <a:gd name="connsiteY0" fmla="*/ 708350 h 760692"/>
              <a:gd name="connsiteX1" fmla="*/ 499331 w 4341615"/>
              <a:gd name="connsiteY1" fmla="*/ 697495 h 760692"/>
              <a:gd name="connsiteX2" fmla="*/ 607881 w 4341615"/>
              <a:gd name="connsiteY2" fmla="*/ 78728 h 760692"/>
              <a:gd name="connsiteX3" fmla="*/ 3484462 w 4341615"/>
              <a:gd name="connsiteY3" fmla="*/ 67872 h 760692"/>
              <a:gd name="connsiteX4" fmla="*/ 3473607 w 4341615"/>
              <a:gd name="connsiteY4" fmla="*/ 621506 h 760692"/>
              <a:gd name="connsiteX5" fmla="*/ 4266024 w 4341615"/>
              <a:gd name="connsiteY5" fmla="*/ 697495 h 760692"/>
              <a:gd name="connsiteX6" fmla="*/ 4309444 w 4341615"/>
              <a:gd name="connsiteY6" fmla="*/ 675783 h 760692"/>
              <a:gd name="connsiteX0" fmla="*/ 0 w 4341615"/>
              <a:gd name="connsiteY0" fmla="*/ 702297 h 754639"/>
              <a:gd name="connsiteX1" fmla="*/ 499331 w 4341615"/>
              <a:gd name="connsiteY1" fmla="*/ 691442 h 754639"/>
              <a:gd name="connsiteX2" fmla="*/ 607881 w 4341615"/>
              <a:gd name="connsiteY2" fmla="*/ 72675 h 754639"/>
              <a:gd name="connsiteX3" fmla="*/ 3365057 w 4341615"/>
              <a:gd name="connsiteY3" fmla="*/ 72674 h 754639"/>
              <a:gd name="connsiteX4" fmla="*/ 3473607 w 4341615"/>
              <a:gd name="connsiteY4" fmla="*/ 615453 h 754639"/>
              <a:gd name="connsiteX5" fmla="*/ 4266024 w 4341615"/>
              <a:gd name="connsiteY5" fmla="*/ 691442 h 754639"/>
              <a:gd name="connsiteX6" fmla="*/ 4309444 w 4341615"/>
              <a:gd name="connsiteY6" fmla="*/ 669730 h 754639"/>
              <a:gd name="connsiteX0" fmla="*/ 0 w 4341615"/>
              <a:gd name="connsiteY0" fmla="*/ 676272 h 728614"/>
              <a:gd name="connsiteX1" fmla="*/ 499331 w 4341615"/>
              <a:gd name="connsiteY1" fmla="*/ 665417 h 728614"/>
              <a:gd name="connsiteX2" fmla="*/ 607881 w 4341615"/>
              <a:gd name="connsiteY2" fmla="*/ 46650 h 728614"/>
              <a:gd name="connsiteX3" fmla="*/ 3365057 w 4341615"/>
              <a:gd name="connsiteY3" fmla="*/ 46649 h 728614"/>
              <a:gd name="connsiteX4" fmla="*/ 3473607 w 4341615"/>
              <a:gd name="connsiteY4" fmla="*/ 589428 h 728614"/>
              <a:gd name="connsiteX5" fmla="*/ 4266024 w 4341615"/>
              <a:gd name="connsiteY5" fmla="*/ 665417 h 728614"/>
              <a:gd name="connsiteX6" fmla="*/ 4309444 w 4341615"/>
              <a:gd name="connsiteY6" fmla="*/ 643705 h 728614"/>
              <a:gd name="connsiteX0" fmla="*/ 0 w 4341615"/>
              <a:gd name="connsiteY0" fmla="*/ 652161 h 704503"/>
              <a:gd name="connsiteX1" fmla="*/ 499331 w 4341615"/>
              <a:gd name="connsiteY1" fmla="*/ 641306 h 704503"/>
              <a:gd name="connsiteX2" fmla="*/ 607881 w 4341615"/>
              <a:gd name="connsiteY2" fmla="*/ 22539 h 704503"/>
              <a:gd name="connsiteX3" fmla="*/ 3365057 w 4341615"/>
              <a:gd name="connsiteY3" fmla="*/ 22538 h 704503"/>
              <a:gd name="connsiteX4" fmla="*/ 3473607 w 4341615"/>
              <a:gd name="connsiteY4" fmla="*/ 565317 h 704503"/>
              <a:gd name="connsiteX5" fmla="*/ 4266024 w 4341615"/>
              <a:gd name="connsiteY5" fmla="*/ 641306 h 704503"/>
              <a:gd name="connsiteX6" fmla="*/ 4309444 w 4341615"/>
              <a:gd name="connsiteY6" fmla="*/ 619594 h 704503"/>
              <a:gd name="connsiteX0" fmla="*/ 0 w 4341615"/>
              <a:gd name="connsiteY0" fmla="*/ 700391 h 752733"/>
              <a:gd name="connsiteX1" fmla="*/ 499331 w 4341615"/>
              <a:gd name="connsiteY1" fmla="*/ 689536 h 752733"/>
              <a:gd name="connsiteX2" fmla="*/ 607881 w 4341615"/>
              <a:gd name="connsiteY2" fmla="*/ 70769 h 752733"/>
              <a:gd name="connsiteX3" fmla="*/ 3365057 w 4341615"/>
              <a:gd name="connsiteY3" fmla="*/ 70768 h 752733"/>
              <a:gd name="connsiteX4" fmla="*/ 3473607 w 4341615"/>
              <a:gd name="connsiteY4" fmla="*/ 613547 h 752733"/>
              <a:gd name="connsiteX5" fmla="*/ 4266024 w 4341615"/>
              <a:gd name="connsiteY5" fmla="*/ 689536 h 752733"/>
              <a:gd name="connsiteX6" fmla="*/ 4309444 w 4341615"/>
              <a:gd name="connsiteY6" fmla="*/ 667824 h 752733"/>
              <a:gd name="connsiteX0" fmla="*/ 0 w 4341615"/>
              <a:gd name="connsiteY0" fmla="*/ 656981 h 709323"/>
              <a:gd name="connsiteX1" fmla="*/ 499331 w 4341615"/>
              <a:gd name="connsiteY1" fmla="*/ 646126 h 709323"/>
              <a:gd name="connsiteX2" fmla="*/ 607881 w 4341615"/>
              <a:gd name="connsiteY2" fmla="*/ 27359 h 709323"/>
              <a:gd name="connsiteX3" fmla="*/ 3365057 w 4341615"/>
              <a:gd name="connsiteY3" fmla="*/ 27358 h 709323"/>
              <a:gd name="connsiteX4" fmla="*/ 3473607 w 4341615"/>
              <a:gd name="connsiteY4" fmla="*/ 570137 h 709323"/>
              <a:gd name="connsiteX5" fmla="*/ 4266024 w 4341615"/>
              <a:gd name="connsiteY5" fmla="*/ 646126 h 709323"/>
              <a:gd name="connsiteX6" fmla="*/ 4309444 w 4341615"/>
              <a:gd name="connsiteY6" fmla="*/ 624414 h 709323"/>
              <a:gd name="connsiteX0" fmla="*/ 0 w 4341615"/>
              <a:gd name="connsiteY0" fmla="*/ 656981 h 694014"/>
              <a:gd name="connsiteX1" fmla="*/ 499331 w 4341615"/>
              <a:gd name="connsiteY1" fmla="*/ 646126 h 694014"/>
              <a:gd name="connsiteX2" fmla="*/ 607881 w 4341615"/>
              <a:gd name="connsiteY2" fmla="*/ 27359 h 694014"/>
              <a:gd name="connsiteX3" fmla="*/ 3365057 w 4341615"/>
              <a:gd name="connsiteY3" fmla="*/ 27358 h 694014"/>
              <a:gd name="connsiteX4" fmla="*/ 3473607 w 4341615"/>
              <a:gd name="connsiteY4" fmla="*/ 570137 h 694014"/>
              <a:gd name="connsiteX5" fmla="*/ 4266024 w 4341615"/>
              <a:gd name="connsiteY5" fmla="*/ 646126 h 694014"/>
              <a:gd name="connsiteX6" fmla="*/ 4309444 w 4341615"/>
              <a:gd name="connsiteY6" fmla="*/ 624414 h 694014"/>
              <a:gd name="connsiteX0" fmla="*/ 0 w 4341615"/>
              <a:gd name="connsiteY0" fmla="*/ 714036 h 751069"/>
              <a:gd name="connsiteX1" fmla="*/ 499331 w 4341615"/>
              <a:gd name="connsiteY1" fmla="*/ 703181 h 751069"/>
              <a:gd name="connsiteX2" fmla="*/ 607881 w 4341615"/>
              <a:gd name="connsiteY2" fmla="*/ 84414 h 751069"/>
              <a:gd name="connsiteX3" fmla="*/ 3365057 w 4341615"/>
              <a:gd name="connsiteY3" fmla="*/ 84413 h 751069"/>
              <a:gd name="connsiteX4" fmla="*/ 3473607 w 4341615"/>
              <a:gd name="connsiteY4" fmla="*/ 627192 h 751069"/>
              <a:gd name="connsiteX5" fmla="*/ 4266024 w 4341615"/>
              <a:gd name="connsiteY5" fmla="*/ 703181 h 751069"/>
              <a:gd name="connsiteX6" fmla="*/ 4309444 w 4341615"/>
              <a:gd name="connsiteY6" fmla="*/ 681469 h 751069"/>
              <a:gd name="connsiteX0" fmla="*/ 0 w 4341615"/>
              <a:gd name="connsiteY0" fmla="*/ 677854 h 714887"/>
              <a:gd name="connsiteX1" fmla="*/ 499331 w 4341615"/>
              <a:gd name="connsiteY1" fmla="*/ 666999 h 714887"/>
              <a:gd name="connsiteX2" fmla="*/ 607881 w 4341615"/>
              <a:gd name="connsiteY2" fmla="*/ 48232 h 714887"/>
              <a:gd name="connsiteX3" fmla="*/ 3365057 w 4341615"/>
              <a:gd name="connsiteY3" fmla="*/ 48231 h 714887"/>
              <a:gd name="connsiteX4" fmla="*/ 3473607 w 4341615"/>
              <a:gd name="connsiteY4" fmla="*/ 591010 h 714887"/>
              <a:gd name="connsiteX5" fmla="*/ 4266024 w 4341615"/>
              <a:gd name="connsiteY5" fmla="*/ 666999 h 714887"/>
              <a:gd name="connsiteX6" fmla="*/ 4309444 w 4341615"/>
              <a:gd name="connsiteY6" fmla="*/ 645287 h 71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1615" h="714887">
                <a:moveTo>
                  <a:pt x="0" y="677854"/>
                </a:moveTo>
                <a:cubicBezTo>
                  <a:pt x="199009" y="670618"/>
                  <a:pt x="398018" y="771936"/>
                  <a:pt x="499331" y="666999"/>
                </a:cubicBezTo>
                <a:cubicBezTo>
                  <a:pt x="600644" y="562062"/>
                  <a:pt x="455911" y="107937"/>
                  <a:pt x="607881" y="48232"/>
                </a:cubicBezTo>
                <a:cubicBezTo>
                  <a:pt x="759851" y="-11473"/>
                  <a:pt x="3158812" y="-20521"/>
                  <a:pt x="3365057" y="48231"/>
                </a:cubicBezTo>
                <a:cubicBezTo>
                  <a:pt x="3571302" y="116983"/>
                  <a:pt x="3323446" y="487882"/>
                  <a:pt x="3473607" y="591010"/>
                </a:cubicBezTo>
                <a:cubicBezTo>
                  <a:pt x="3623768" y="694138"/>
                  <a:pt x="4126718" y="657953"/>
                  <a:pt x="4266024" y="666999"/>
                </a:cubicBezTo>
                <a:cubicBezTo>
                  <a:pt x="4405330" y="676045"/>
                  <a:pt x="4309444" y="645287"/>
                  <a:pt x="4309444" y="645287"/>
                </a:cubicBezTo>
              </a:path>
            </a:pathLst>
          </a:custGeom>
          <a:ln w="285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10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Vacuum bag + </a:t>
            </a:r>
            <a:r>
              <a:rPr lang="fr-FR" dirty="0" err="1" smtClean="0"/>
              <a:t>stiffback</a:t>
            </a:r>
            <a:r>
              <a:rPr lang="fr-FR" dirty="0" smtClean="0"/>
              <a:t> </a:t>
            </a:r>
            <a:r>
              <a:rPr lang="fr-FR" smtClean="0"/>
              <a:t>method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79847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793" y="4797152"/>
            <a:ext cx="2995405" cy="168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7"/>
          <p:cNvCxnSpPr/>
          <p:nvPr/>
        </p:nvCxnSpPr>
        <p:spPr>
          <a:xfrm>
            <a:off x="5832793" y="1844824"/>
            <a:ext cx="1692762" cy="37968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9"/>
          <p:cNvCxnSpPr/>
          <p:nvPr/>
        </p:nvCxnSpPr>
        <p:spPr>
          <a:xfrm>
            <a:off x="7741579" y="1844824"/>
            <a:ext cx="216024" cy="33843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4"/>
          <p:cNvCxnSpPr/>
          <p:nvPr/>
        </p:nvCxnSpPr>
        <p:spPr>
          <a:xfrm>
            <a:off x="7330495" y="2924944"/>
            <a:ext cx="411084" cy="324036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179512" y="980728"/>
            <a:ext cx="576600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Proposed by Georges </a:t>
            </a:r>
            <a:r>
              <a:rPr lang="en-US" dirty="0" err="1" smtClean="0"/>
              <a:t>Mikenberg</a:t>
            </a:r>
            <a:r>
              <a:rPr lang="en-US" dirty="0" smtClean="0"/>
              <a:t> for the </a:t>
            </a:r>
            <a:r>
              <a:rPr lang="en-US" dirty="0" err="1" smtClean="0"/>
              <a:t>sTGC</a:t>
            </a:r>
            <a:r>
              <a:rPr lang="en-US" dirty="0" smtClean="0"/>
              <a:t> </a:t>
            </a:r>
            <a:r>
              <a:rPr lang="en-US" dirty="0" err="1" smtClean="0"/>
              <a:t>glueing</a:t>
            </a:r>
            <a:endParaRPr lang="en-US" dirty="0"/>
          </a:p>
        </p:txBody>
      </p:sp>
      <p:pic>
        <p:nvPicPr>
          <p:cNvPr id="12" name="Picture 2" descr="\\cern.ch\dfs\Users\g\george\Documents\Assembly tools sTGC\DSC020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085184"/>
            <a:ext cx="2952328" cy="165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275856" y="5013176"/>
            <a:ext cx="252028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2 steps </a:t>
            </a:r>
            <a:r>
              <a:rPr lang="en-US" sz="1400" dirty="0" err="1" smtClean="0"/>
              <a:t>glueing</a:t>
            </a:r>
            <a:r>
              <a:rPr lang="en-US" sz="1400" dirty="0" smtClean="0"/>
              <a:t> process:</a:t>
            </a:r>
          </a:p>
          <a:p>
            <a:r>
              <a:rPr lang="en-US" sz="1400" dirty="0" smtClean="0"/>
              <a:t>3 h of curing on face 1 before the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step </a:t>
            </a:r>
            <a:endParaRPr lang="en-US" sz="1400" dirty="0"/>
          </a:p>
        </p:txBody>
      </p:sp>
      <p:sp>
        <p:nvSpPr>
          <p:cNvPr id="13" name="Flèche vers le bas 12"/>
          <p:cNvSpPr/>
          <p:nvPr/>
        </p:nvSpPr>
        <p:spPr>
          <a:xfrm>
            <a:off x="4283968" y="5805264"/>
            <a:ext cx="576064" cy="216024"/>
          </a:xfrm>
          <a:prstGeom prst="down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3275856" y="6093296"/>
            <a:ext cx="252028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Less time consuming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Curing of the 2 glue layers at the same time</a:t>
            </a:r>
            <a:endParaRPr lang="en-US" sz="1400" dirty="0"/>
          </a:p>
        </p:txBody>
      </p:sp>
      <p:cxnSp>
        <p:nvCxnSpPr>
          <p:cNvPr id="9" name="Straight Arrow Connector 11"/>
          <p:cNvCxnSpPr/>
          <p:nvPr/>
        </p:nvCxnSpPr>
        <p:spPr>
          <a:xfrm>
            <a:off x="1908931" y="2132856"/>
            <a:ext cx="4896544" cy="38164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416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64807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55600"/>
            <a:r>
              <a:rPr lang="en-US" sz="1800" dirty="0" smtClean="0">
                <a:solidFill>
                  <a:schemeClr val="tx1"/>
                </a:solidFill>
              </a:rPr>
              <a:t>Flatness achieved to within 50</a:t>
            </a:r>
            <a:r>
              <a:rPr lang="el-GR" sz="1800" dirty="0" smtClean="0">
                <a:solidFill>
                  <a:schemeClr val="tx1"/>
                </a:solidFill>
              </a:rPr>
              <a:t>μ</a:t>
            </a:r>
            <a:r>
              <a:rPr lang="en-US" sz="1800" dirty="0" smtClean="0">
                <a:solidFill>
                  <a:schemeClr val="tx1"/>
                </a:solidFill>
              </a:rPr>
              <a:t>m and uniformity of thickness around the </a:t>
            </a:r>
            <a:r>
              <a:rPr lang="en-US" sz="1800" dirty="0">
                <a:solidFill>
                  <a:schemeClr val="tx1"/>
                </a:solidFill>
              </a:rPr>
              <a:t>e</a:t>
            </a:r>
            <a:r>
              <a:rPr lang="en-US" sz="1800" dirty="0" smtClean="0">
                <a:solidFill>
                  <a:schemeClr val="tx1"/>
                </a:solidFill>
              </a:rPr>
              <a:t>dges with </a:t>
            </a:r>
            <a:r>
              <a:rPr lang="en-US" sz="1800" dirty="0" err="1" smtClean="0">
                <a:solidFill>
                  <a:schemeClr val="tx1"/>
                </a:solidFill>
              </a:rPr>
              <a:t>σ</a:t>
            </a:r>
            <a:r>
              <a:rPr lang="en-US" sz="1800" dirty="0" smtClean="0">
                <a:solidFill>
                  <a:schemeClr val="tx1"/>
                </a:solidFill>
              </a:rPr>
              <a:t>=48</a:t>
            </a:r>
            <a:r>
              <a:rPr lang="el-GR" sz="1800" dirty="0" smtClean="0">
                <a:solidFill>
                  <a:schemeClr val="tx1"/>
                </a:solidFill>
              </a:rPr>
              <a:t>μ</a:t>
            </a:r>
            <a:r>
              <a:rPr lang="en-US" sz="1800" dirty="0" smtClean="0">
                <a:solidFill>
                  <a:schemeClr val="tx1"/>
                </a:solidFill>
              </a:rPr>
              <a:t>m with larges deviation &lt;100</a:t>
            </a:r>
            <a:r>
              <a:rPr lang="el-GR" sz="1800" dirty="0" smtClean="0">
                <a:solidFill>
                  <a:schemeClr val="tx1"/>
                </a:solidFill>
              </a:rPr>
              <a:t>μ</a:t>
            </a:r>
            <a:r>
              <a:rPr lang="en-US" sz="1800" dirty="0" smtClean="0">
                <a:solidFill>
                  <a:schemeClr val="tx1"/>
                </a:solidFill>
              </a:rPr>
              <a:t>m. </a:t>
            </a:r>
            <a:endParaRPr lang="en-GB" sz="1800" dirty="0">
              <a:solidFill>
                <a:schemeClr val="tx1"/>
              </a:solidFill>
            </a:endParaRPr>
          </a:p>
        </p:txBody>
      </p:sp>
      <p:pic>
        <p:nvPicPr>
          <p:cNvPr id="6" name="Picture 2" descr="\\cern.ch\dfs\Users\g\george\Documents\Assembly tools sTGC\DSC020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6344771" cy="356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268093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incipal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8418</TotalTime>
  <Words>871</Words>
  <Application>Microsoft Macintosh PowerPoint</Application>
  <PresentationFormat>Présentation à l'écran (4:3)</PresentationFormat>
  <Paragraphs>267</Paragraphs>
  <Slides>14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Masque principal</vt:lpstr>
      <vt:lpstr>Document</vt:lpstr>
      <vt:lpstr>News from Saclay</vt:lpstr>
      <vt:lpstr>Glueing tests: vacuum bag</vt:lpstr>
      <vt:lpstr>Planarity measurements</vt:lpstr>
      <vt:lpstr>Planarity: horizontal profiles</vt:lpstr>
      <vt:lpstr>Planarity: vertical profiles</vt:lpstr>
      <vt:lpstr>Planarity: results</vt:lpstr>
      <vt:lpstr>New trys</vt:lpstr>
      <vt:lpstr>Vacuum bag + stiffback method </vt:lpstr>
      <vt:lpstr>Présentation PowerPoint</vt:lpstr>
      <vt:lpstr>Stiffness measurements</vt:lpstr>
      <vt:lpstr>Stiffness: results</vt:lpstr>
      <vt:lpstr>Other actions</vt:lpstr>
      <vt:lpstr>Conclusion</vt:lpstr>
      <vt:lpstr>Bulk workshop at saclay</vt:lpstr>
    </vt:vector>
  </TitlesOfParts>
  <Company>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</dc:creator>
  <cp:lastModifiedBy>Fabien Jeanneau</cp:lastModifiedBy>
  <cp:revision>804</cp:revision>
  <dcterms:created xsi:type="dcterms:W3CDTF">2012-05-16T13:45:41Z</dcterms:created>
  <dcterms:modified xsi:type="dcterms:W3CDTF">2013-07-15T12:04:49Z</dcterms:modified>
</cp:coreProperties>
</file>